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32" r:id="rId3"/>
    <p:sldId id="334" r:id="rId4"/>
    <p:sldId id="333" r:id="rId5"/>
    <p:sldId id="337" r:id="rId6"/>
    <p:sldId id="358" r:id="rId7"/>
    <p:sldId id="336" r:id="rId8"/>
    <p:sldId id="287" r:id="rId9"/>
    <p:sldId id="359" r:id="rId10"/>
    <p:sldId id="346" r:id="rId11"/>
    <p:sldId id="363" r:id="rId1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FF9966"/>
    <a:srgbClr val="9BF5FF"/>
    <a:srgbClr val="B1B3B3"/>
    <a:srgbClr val="871721"/>
    <a:srgbClr val="34495E"/>
    <a:srgbClr val="B55813"/>
    <a:srgbClr val="53565A"/>
    <a:srgbClr val="FF0066"/>
    <a:srgbClr val="69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8889" autoAdjust="0"/>
  </p:normalViewPr>
  <p:slideViewPr>
    <p:cSldViewPr>
      <p:cViewPr varScale="1">
        <p:scale>
          <a:sx n="93" d="100"/>
          <a:sy n="93" d="100"/>
        </p:scale>
        <p:origin x="75" y="63"/>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8/31/2023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b="1" dirty="0"/>
              <a:t>Green Plains Shenandoah LLC </a:t>
            </a:r>
            <a:r>
              <a:rPr lang="en-US" sz="1200" dirty="0">
                <a:latin typeface="PT Sans" panose="020B0503020203020204"/>
              </a:rPr>
              <a:t>is building a new Clean Sugar Plant adjacent to its existing </a:t>
            </a:r>
            <a:r>
              <a:rPr lang="en-US" sz="1200" dirty="0" err="1">
                <a:latin typeface="PT Sans" panose="020B0503020203020204"/>
              </a:rPr>
              <a:t>BioRefinery</a:t>
            </a:r>
            <a:r>
              <a:rPr lang="en-US" sz="1200" dirty="0">
                <a:latin typeface="PT Sans" panose="020B0503020203020204"/>
              </a:rPr>
              <a:t> facility. The new plant will use the output from the </a:t>
            </a:r>
            <a:r>
              <a:rPr lang="en-US" sz="1200" dirty="0" err="1">
                <a:latin typeface="PT Sans" panose="020B0503020203020204"/>
              </a:rPr>
              <a:t>BioRefinery</a:t>
            </a:r>
            <a:r>
              <a:rPr lang="en-US" sz="1200" dirty="0">
                <a:latin typeface="PT Sans" panose="020B0503020203020204"/>
              </a:rPr>
              <a:t> plant to produce Clean Sugar Syrup for retail customers. The spur addition will connect the plant’s output to the BNSF railway.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Job creation:  12 jobs at an average $24.83/hour. Total project rail cost is $941,253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PT Sans" panose="020B0503020203020204"/>
                <a:cs typeface="Arial" pitchFamily="34" charset="0"/>
              </a:rPr>
              <a:t>We recommend a loan award of $424,000 and grant of $144,000.</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10</a:t>
            </a:fld>
            <a:endParaRPr lang="en-US"/>
          </a:p>
        </p:txBody>
      </p:sp>
    </p:spTree>
    <p:extLst>
      <p:ext uri="{BB962C8B-B14F-4D97-AF65-F5344CB8AC3E}">
        <p14:creationId xmlns:p14="http://schemas.microsoft.com/office/powerpoint/2010/main" val="216332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adds several rail spurs to the site and will connect to the Sioux City owned tracks to the South.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is still under development and an estimate of construction is not available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are not recommending funding for the Project Zetta Rail Improvement project.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427423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8589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b="0" baseline="0" dirty="0"/>
              <a:t>An application is required in order to submit for RRLG funding.  Once applications are received, an evaluation team is identified an we review and evaluate each application based on the project type.</a:t>
            </a:r>
          </a:p>
          <a:p>
            <a:pPr defTabSz="912205">
              <a:defRPr/>
            </a:pPr>
            <a:r>
              <a:rPr lang="en-US" b="0" baseline="0" dirty="0"/>
              <a:t>Targeted Job Creation</a:t>
            </a:r>
          </a:p>
          <a:p>
            <a:pPr defTabSz="912205">
              <a:defRPr/>
            </a:pPr>
            <a:r>
              <a:rPr lang="en-US" b="0" baseline="0" dirty="0"/>
              <a:t>Rail Network Improvements</a:t>
            </a:r>
          </a:p>
          <a:p>
            <a:pPr defTabSz="912205">
              <a:defRPr/>
            </a:pPr>
            <a:r>
              <a:rPr lang="en-US" b="0" baseline="0" dirty="0"/>
              <a:t>Planning study</a:t>
            </a:r>
            <a:endParaRPr lang="en-US" dirty="0"/>
          </a:p>
          <a:p>
            <a:r>
              <a:rPr lang="en-US" dirty="0"/>
              <a:t>TJ:  Require projects to either create or retain jobs for the state of Iowa.  TJ Program offers both grants and loans or combo of the two</a:t>
            </a:r>
          </a:p>
          <a:p>
            <a:r>
              <a:rPr lang="en-US" dirty="0"/>
              <a:t>Grants maxed at 12,000 per job (50/50), loans (80/20).</a:t>
            </a:r>
          </a:p>
          <a:p>
            <a:endParaRPr lang="en-US" dirty="0"/>
          </a:p>
          <a:p>
            <a:r>
              <a:rPr lang="en-US" dirty="0"/>
              <a:t>RNI:  Projects that do not have jobs attached to them.  Loans only at 0% interest for 10 years.  </a:t>
            </a:r>
          </a:p>
          <a:p>
            <a:endParaRPr lang="en-US" dirty="0"/>
          </a:p>
          <a:p>
            <a:r>
              <a:rPr lang="en-US" dirty="0"/>
              <a:t>PS:  Grants of up to $100,000 are available for planning studies that enable a community, county, or region to make fact-based decisions concerning the location, design or funding requirements for a rail port facility.</a:t>
            </a:r>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21976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defRPr/>
            </a:pPr>
            <a:r>
              <a:rPr lang="en-US" sz="1000" dirty="0">
                <a:latin typeface="PT Sans" panose="020B0503020203020204"/>
                <a:cs typeface="Arial" pitchFamily="34" charset="0"/>
              </a:rPr>
              <a:t>We are recommending funding for 2 projects.  </a:t>
            </a:r>
          </a:p>
          <a:p>
            <a:pPr>
              <a:buClr>
                <a:schemeClr val="tx1"/>
              </a:buClr>
              <a:defRPr/>
            </a:pPr>
            <a:r>
              <a:rPr lang="en-US" sz="1000" dirty="0">
                <a:latin typeface="PT Sans" panose="020B0503020203020204"/>
                <a:cs typeface="Arial" pitchFamily="34" charset="0"/>
              </a:rPr>
              <a:t>These projects include loans plus grants for job creation.</a:t>
            </a:r>
          </a:p>
          <a:p>
            <a:pPr>
              <a:buClr>
                <a:schemeClr val="tx1"/>
              </a:buClr>
              <a:defRPr/>
            </a:pPr>
            <a:r>
              <a:rPr lang="en-US" sz="1000" dirty="0">
                <a:latin typeface="PT Sans" panose="020B0503020203020204"/>
                <a:cs typeface="Arial" pitchFamily="34" charset="0"/>
              </a:rPr>
              <a:t>  </a:t>
            </a:r>
          </a:p>
          <a:p>
            <a:r>
              <a:rPr lang="en-US" sz="1000" dirty="0"/>
              <a:t>**</a:t>
            </a:r>
            <a:r>
              <a:rPr lang="en-US" sz="1000" b="1" dirty="0"/>
              <a:t>Atlas Roofing Corporation </a:t>
            </a:r>
            <a:r>
              <a:rPr lang="en-US" sz="1000" dirty="0"/>
              <a:t>is building a new roofing materials plant that will produce asphalt shingles.  The $218M plan includes rail infrastructure that will also benefit future rail access in the industrial park. </a:t>
            </a:r>
          </a:p>
          <a:p>
            <a:r>
              <a:rPr lang="en-US" sz="1000" dirty="0"/>
              <a:t>Job creation:  117 jobs at an average $28.61/hour. </a:t>
            </a:r>
          </a:p>
          <a:p>
            <a:r>
              <a:rPr lang="en-US" sz="1000" dirty="0"/>
              <a:t>Total project rail cost is $7,2000,000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latin typeface="PT Sans" panose="020B0503020203020204"/>
                <a:cs typeface="Arial" pitchFamily="34" charset="0"/>
              </a:rPr>
              <a:t>We recommend a loan award of $715,000 and grant of $1,404,000.</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b="1" dirty="0"/>
              <a:t>Green Plains Shenandoah LLC </a:t>
            </a:r>
            <a:r>
              <a:rPr lang="en-US" sz="1000" dirty="0">
                <a:latin typeface="PT Sans" panose="020B0503020203020204"/>
              </a:rPr>
              <a:t>is building a new Clean Sugar Plant adjacent to its existing </a:t>
            </a:r>
            <a:r>
              <a:rPr lang="en-US" sz="1000" dirty="0" err="1">
                <a:latin typeface="PT Sans" panose="020B0503020203020204"/>
              </a:rPr>
              <a:t>BioRefinery</a:t>
            </a:r>
            <a:r>
              <a:rPr lang="en-US" sz="1000" dirty="0">
                <a:latin typeface="PT Sans" panose="020B0503020203020204"/>
              </a:rPr>
              <a:t> facility. The new plant will use the output from the </a:t>
            </a:r>
            <a:r>
              <a:rPr lang="en-US" sz="1000" dirty="0" err="1">
                <a:latin typeface="PT Sans" panose="020B0503020203020204"/>
              </a:rPr>
              <a:t>BioRefinery</a:t>
            </a:r>
            <a:r>
              <a:rPr lang="en-US" sz="1000" dirty="0">
                <a:latin typeface="PT Sans" panose="020B0503020203020204"/>
              </a:rPr>
              <a:t> plant to produce Clean Sugar Syrup for retail customers. The spur addition will connect the plant’s output to the BNSF railway.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Job creation:  12 jobs at an average $24.83/hour. </a:t>
            </a:r>
          </a:p>
          <a:p>
            <a:r>
              <a:rPr lang="en-US" sz="1000" dirty="0"/>
              <a:t>Total project rail cost is $941,253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latin typeface="PT Sans" panose="020B0503020203020204"/>
                <a:cs typeface="Arial" pitchFamily="34" charset="0"/>
              </a:rPr>
              <a:t>We recommend a loan award of $424,000 and grant of $144,000.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a:buClr>
                <a:schemeClr val="tx1"/>
              </a:buClr>
              <a:defRPr/>
            </a:pPr>
            <a:endParaRPr lang="en-US" sz="1000" dirty="0">
              <a:latin typeface="PT Sans" panose="020B0503020203020204"/>
              <a:cs typeface="Arial" pitchFamily="34" charset="0"/>
            </a:endParaRPr>
          </a:p>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156754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has not committed to Sioux City as the location for this project yet, so design work has not started. They are unable to provide an itemized rail cost estimate currently. If a commitment is secured, Sioux City intends to apply for funding in the next round, FY25.</a:t>
            </a:r>
          </a:p>
          <a:p>
            <a:endParaRPr lang="en-US" dirty="0"/>
          </a:p>
          <a:p>
            <a:r>
              <a:rPr lang="en-US" dirty="0"/>
              <a:t>Due to the project not having commitment yet, we are not recommending funding for the Project Zetta Rail Improvement project.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187358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39578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b="1" dirty="0"/>
              <a:t>Atlas Roofing Corporation </a:t>
            </a:r>
            <a:r>
              <a:rPr lang="en-US" sz="1200" dirty="0"/>
              <a:t>is building a new roofing materials plant that will produce asphalt shingles.  The $218M plan includes rail infrastructure that will also benefit future rail access in the industrial park. </a:t>
            </a:r>
          </a:p>
          <a:p>
            <a:r>
              <a:rPr lang="en-US" sz="1200" dirty="0"/>
              <a:t>Job creation:  117 jobs at an average $28.61/hour. </a:t>
            </a:r>
          </a:p>
          <a:p>
            <a:r>
              <a:rPr lang="en-US" sz="1200" dirty="0"/>
              <a:t>Total project rail cost is $7,2000,000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PT Sans" panose="020B0503020203020204"/>
                <a:cs typeface="Arial" pitchFamily="34" charset="0"/>
              </a:rPr>
              <a:t>We recommend a loan award of $715,000 and grant of $1,404,000.</a:t>
            </a:r>
          </a:p>
        </p:txBody>
      </p:sp>
      <p:sp>
        <p:nvSpPr>
          <p:cNvPr id="4" name="Slide Number Placeholder 3"/>
          <p:cNvSpPr>
            <a:spLocks noGrp="1"/>
          </p:cNvSpPr>
          <p:nvPr>
            <p:ph type="sldNum" sz="quarter" idx="5"/>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05645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jpg"/><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688632" cy="1723549"/>
          </a:xfrm>
          <a:prstGeom prst="rect">
            <a:avLst/>
          </a:prstGeom>
          <a:noFill/>
        </p:spPr>
        <p:txBody>
          <a:bodyPr wrap="square" rtlCol="0">
            <a:spAutoFit/>
          </a:bodyPr>
          <a:lstStyle/>
          <a:p>
            <a:r>
              <a:rPr lang="en-US" sz="2000" b="1" dirty="0">
                <a:solidFill>
                  <a:schemeClr val="bg1"/>
                </a:solidFill>
                <a:latin typeface="PT Sans" panose="020B0503020203020204" pitchFamily="34" charset="0"/>
              </a:rPr>
              <a:t>Railroad Revolving Loan and Grant Program</a:t>
            </a:r>
            <a:br>
              <a:rPr lang="en-US" sz="2000" b="1" dirty="0">
                <a:solidFill>
                  <a:schemeClr val="bg1"/>
                </a:solidFill>
                <a:latin typeface="PT Sans" panose="020B0503020203020204" pitchFamily="34" charset="0"/>
              </a:rPr>
            </a:br>
            <a:r>
              <a:rPr lang="en-US" sz="2000" dirty="0">
                <a:solidFill>
                  <a:schemeClr val="bg1"/>
                </a:solidFill>
                <a:latin typeface="PT Sans" panose="020B0503020203020204" pitchFamily="34" charset="0"/>
              </a:rPr>
              <a:t>FY 2024 Funding Cycle</a:t>
            </a:r>
          </a:p>
          <a:p>
            <a:r>
              <a:rPr lang="en-US" sz="2000" dirty="0">
                <a:solidFill>
                  <a:schemeClr val="bg1"/>
                </a:solidFill>
                <a:latin typeface="PT Sans" panose="020B0503020203020204" pitchFamily="34" charset="0"/>
              </a:rPr>
              <a:t>September 12, 2023</a:t>
            </a:r>
          </a:p>
          <a:p>
            <a:r>
              <a:rPr lang="en-US" sz="2000" dirty="0">
                <a:solidFill>
                  <a:schemeClr val="bg1"/>
                </a:solidFill>
                <a:latin typeface="PT Sans" panose="020B0503020203020204" pitchFamily="34" charset="0"/>
              </a:rPr>
              <a:t>Commission Workshop</a:t>
            </a:r>
          </a:p>
          <a:p>
            <a:endParaRPr lang="en-US" sz="26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323528" y="312412"/>
            <a:ext cx="8352927" cy="21804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Green Plains Shenandoah LLC, Fremont Co, </a:t>
            </a:r>
            <a:r>
              <a:rPr lang="en-US" sz="1600" dirty="0">
                <a:latin typeface="PT Sans" panose="020B0503020203020204"/>
              </a:rPr>
              <a:t>is building a new Clean Sugar Plant adjacent to its existing </a:t>
            </a:r>
            <a:r>
              <a:rPr lang="en-US" sz="1600" dirty="0" err="1">
                <a:latin typeface="PT Sans" panose="020B0503020203020204"/>
              </a:rPr>
              <a:t>BioRefinery</a:t>
            </a:r>
            <a:r>
              <a:rPr lang="en-US" sz="1600" dirty="0">
                <a:latin typeface="PT Sans" panose="020B0503020203020204"/>
              </a:rPr>
              <a:t> facility. The new plant will use the output from the </a:t>
            </a:r>
            <a:r>
              <a:rPr lang="en-US" sz="1600" dirty="0" err="1">
                <a:latin typeface="PT Sans" panose="020B0503020203020204"/>
              </a:rPr>
              <a:t>BioRefinery</a:t>
            </a:r>
            <a:r>
              <a:rPr lang="en-US" sz="1600" dirty="0">
                <a:latin typeface="PT Sans" panose="020B0503020203020204"/>
              </a:rPr>
              <a:t> plant to produce Clean Sugar Syrup for retail customers. The spur addition will connect the plant’s output to the BNSF railway.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T Sans" panose="020B0503020203020204" pitchFamily="34" charset="0"/>
              </a:rPr>
              <a:t>Job creation:  12 jobs at an average $24.83/hour. Total project rail cost is $941,253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T Sans" panose="020B0503020203020204"/>
                <a:cs typeface="Arial" pitchFamily="34" charset="0"/>
              </a:rPr>
              <a:t>We recommend a loan award of $424,000 and grant of $144,000.</a:t>
            </a:r>
          </a:p>
          <a:p>
            <a:pPr marL="0" indent="0">
              <a:spcBef>
                <a:spcPts val="0"/>
              </a:spcBef>
              <a:buClr>
                <a:schemeClr val="tx1"/>
              </a:buClr>
              <a:buNone/>
              <a:defRPr/>
            </a:pPr>
            <a:endParaRPr lang="en-US" sz="15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527E2041-2701-4B04-9BD1-309743F583BA}"/>
              </a:ext>
            </a:extLst>
          </p:cNvPr>
          <p:cNvSpPr txBox="1"/>
          <p:nvPr/>
        </p:nvSpPr>
        <p:spPr>
          <a:xfrm>
            <a:off x="179512" y="6545588"/>
            <a:ext cx="3188421"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10" name="Picture 9" descr="Diagram, engineering drawing&#10;&#10;Description automatically generated">
            <a:extLst>
              <a:ext uri="{FF2B5EF4-FFF2-40B4-BE49-F238E27FC236}">
                <a16:creationId xmlns:a16="http://schemas.microsoft.com/office/drawing/2014/main" id="{06D824D3-6626-147D-5FCA-6B2895C95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855" y="1865407"/>
            <a:ext cx="7020272" cy="4680181"/>
          </a:xfrm>
          <a:prstGeom prst="rect">
            <a:avLst/>
          </a:prstGeom>
        </p:spPr>
      </p:pic>
    </p:spTree>
    <p:extLst>
      <p:ext uri="{BB962C8B-B14F-4D97-AF65-F5344CB8AC3E}">
        <p14:creationId xmlns:p14="http://schemas.microsoft.com/office/powerpoint/2010/main" val="123820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Project Zetta Rail Improvements, Woodbury Co </a:t>
            </a:r>
            <a:r>
              <a:rPr lang="en-US" sz="1800" dirty="0">
                <a:latin typeface="PT Sans" panose="020B0503020203020204"/>
                <a:cs typeface="Arial" pitchFamily="34" charset="0"/>
              </a:rPr>
              <a:t>is looking to built a state-of-the-art construction materials manufacturing facility in the Sioux City Southbridge Business Park. </a:t>
            </a:r>
            <a:endParaRPr lang="en-US" sz="18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Job creation: 350 at an average of $35.00/hour. Total Project Rail Cost: $7,500,000</a:t>
            </a:r>
          </a:p>
          <a:p>
            <a:pPr marL="0" indent="0">
              <a:spcBef>
                <a:spcPts val="0"/>
              </a:spcBef>
              <a:buClr>
                <a:schemeClr val="tx1"/>
              </a:buClr>
              <a:buNone/>
              <a:defRPr/>
            </a:pPr>
            <a:r>
              <a:rPr lang="en-US" sz="1800" dirty="0">
                <a:latin typeface="PT Sans" panose="020B0503020203020204"/>
                <a:cs typeface="Arial" pitchFamily="34" charset="0"/>
              </a:rPr>
              <a:t>Requested:   $3,750,000      Recommended: $0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251520" y="6581001"/>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5" name="Picture 4" descr="Map&#10;&#10;Description automatically generated">
            <a:extLst>
              <a:ext uri="{FF2B5EF4-FFF2-40B4-BE49-F238E27FC236}">
                <a16:creationId xmlns:a16="http://schemas.microsoft.com/office/drawing/2014/main" id="{B08B01AB-C00C-7012-E2FD-7DD3C0EC6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796767"/>
            <a:ext cx="7632848" cy="4748821"/>
          </a:xfrm>
          <a:prstGeom prst="rect">
            <a:avLst/>
          </a:prstGeom>
        </p:spPr>
      </p:pic>
    </p:spTree>
    <p:extLst>
      <p:ext uri="{BB962C8B-B14F-4D97-AF65-F5344CB8AC3E}">
        <p14:creationId xmlns:p14="http://schemas.microsoft.com/office/powerpoint/2010/main" val="261782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Funding is available to cities, counties, economic development organizations, businesses, rail companies and alliances of such organizations.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fontScale="85000" lnSpcReduction="20000"/>
          </a:bodyPr>
          <a:lstStyle/>
          <a:p>
            <a:pPr lvl="0"/>
            <a:r>
              <a:rPr lang="en-US" sz="3100" b="1" dirty="0"/>
              <a:t>Available Funding:</a:t>
            </a:r>
          </a:p>
          <a:p>
            <a:pPr lvl="0"/>
            <a:endParaRPr lang="en-US" sz="500" b="1" dirty="0"/>
          </a:p>
          <a:p>
            <a:pPr marL="0" lvl="0" indent="0">
              <a:buNone/>
            </a:pPr>
            <a:endParaRPr lang="en-US" sz="600" b="1" dirty="0"/>
          </a:p>
          <a:p>
            <a:pPr lvl="1">
              <a:spcAft>
                <a:spcPts val="1200"/>
              </a:spcAft>
            </a:pPr>
            <a:r>
              <a:rPr lang="en-US" dirty="0"/>
              <a:t>FY 2024 Legislative appropriation (RIIF): $500,000</a:t>
            </a:r>
          </a:p>
          <a:p>
            <a:pPr lvl="1">
              <a:spcAft>
                <a:spcPts val="1200"/>
              </a:spcAft>
            </a:pPr>
            <a:r>
              <a:rPr lang="en-US" dirty="0"/>
              <a:t>Loan repayments:    $1,398,286</a:t>
            </a:r>
          </a:p>
          <a:p>
            <a:pPr lvl="1">
              <a:spcAft>
                <a:spcPts val="1200"/>
              </a:spcAft>
            </a:pPr>
            <a:r>
              <a:rPr lang="en-US" dirty="0"/>
              <a:t>Rescinded or unused funds: $789,696            </a:t>
            </a:r>
          </a:p>
          <a:p>
            <a:pPr lvl="1">
              <a:spcAft>
                <a:spcPts val="1200"/>
              </a:spcAft>
            </a:pPr>
            <a:r>
              <a:rPr lang="en-US" dirty="0"/>
              <a:t>Total Available: $2,687,982</a:t>
            </a:r>
          </a:p>
          <a:p>
            <a:pPr marL="457200" lvl="1" indent="0">
              <a:spcAft>
                <a:spcPts val="1200"/>
              </a:spcAft>
              <a:buNone/>
            </a:pPr>
            <a:endParaRPr lang="en-US" sz="800" dirty="0"/>
          </a:p>
          <a:p>
            <a:pPr lvl="0"/>
            <a:r>
              <a:rPr lang="en-US" sz="3100" b="1" dirty="0"/>
              <a:t>Application Summary:</a:t>
            </a:r>
          </a:p>
          <a:p>
            <a:pPr marL="0" lvl="0" indent="0">
              <a:buNone/>
            </a:pPr>
            <a:endParaRPr lang="en-US" sz="600" b="1" dirty="0"/>
          </a:p>
          <a:p>
            <a:pPr lvl="1">
              <a:spcAft>
                <a:spcPts val="1200"/>
              </a:spcAft>
            </a:pPr>
            <a:r>
              <a:rPr lang="en-US" dirty="0"/>
              <a:t>Total number of projects: 3</a:t>
            </a:r>
          </a:p>
          <a:p>
            <a:pPr lvl="1">
              <a:spcAft>
                <a:spcPts val="1200"/>
              </a:spcAft>
            </a:pPr>
            <a:r>
              <a:rPr lang="en-US" dirty="0"/>
              <a:t>Total rail project costs: $15,641,253</a:t>
            </a:r>
          </a:p>
          <a:p>
            <a:pPr lvl="1">
              <a:spcAft>
                <a:spcPts val="1200"/>
              </a:spcAft>
            </a:pPr>
            <a:r>
              <a:rPr lang="en-US" dirty="0"/>
              <a:t>Total amount requested: $6,722,000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Project Evaluation Criteria</a:t>
            </a:r>
          </a:p>
        </p:txBody>
      </p:sp>
      <p:sp>
        <p:nvSpPr>
          <p:cNvPr id="3" name="Content Placeholder 2">
            <a:extLst>
              <a:ext uri="{FF2B5EF4-FFF2-40B4-BE49-F238E27FC236}">
                <a16:creationId xmlns:a16="http://schemas.microsoft.com/office/drawing/2014/main" id="{41246E91-B069-415D-B2DE-B578CA33D50B}"/>
              </a:ext>
            </a:extLst>
          </p:cNvPr>
          <p:cNvSpPr>
            <a:spLocks noGrp="1"/>
          </p:cNvSpPr>
          <p:nvPr>
            <p:ph idx="1"/>
          </p:nvPr>
        </p:nvSpPr>
        <p:spPr>
          <a:xfrm>
            <a:off x="467544" y="1844823"/>
            <a:ext cx="7886700" cy="4824537"/>
          </a:xfrm>
        </p:spPr>
        <p:txBody>
          <a:bodyPr>
            <a:normAutofit fontScale="62500" lnSpcReduction="20000"/>
          </a:bodyPr>
          <a:lstStyle/>
          <a:p>
            <a:r>
              <a:rPr lang="en-US" b="1" dirty="0"/>
              <a:t>Targeted Job Creation Projects:</a:t>
            </a:r>
          </a:p>
          <a:p>
            <a:pPr marL="457200" lvl="1" indent="0">
              <a:buNone/>
            </a:pPr>
            <a:r>
              <a:rPr lang="en-US" dirty="0"/>
              <a:t>Hourly wage rates must meet 100% of the average county wage criteria:</a:t>
            </a:r>
          </a:p>
          <a:p>
            <a:pPr lvl="2"/>
            <a:r>
              <a:rPr lang="en-US" dirty="0"/>
              <a:t>Job leverage: 40 pts</a:t>
            </a:r>
          </a:p>
          <a:p>
            <a:pPr lvl="2"/>
            <a:r>
              <a:rPr lang="en-US" dirty="0"/>
              <a:t>Wage quality: 20 pts</a:t>
            </a:r>
          </a:p>
          <a:p>
            <a:pPr lvl="2"/>
            <a:r>
              <a:rPr lang="en-US" dirty="0"/>
              <a:t>Capital investment: 20 pts</a:t>
            </a:r>
          </a:p>
          <a:p>
            <a:pPr lvl="2"/>
            <a:r>
              <a:rPr lang="en-US" dirty="0"/>
              <a:t>Loan leverage: 20 pts</a:t>
            </a:r>
          </a:p>
          <a:p>
            <a:pPr marL="914400" lvl="2" indent="0">
              <a:buNone/>
            </a:pPr>
            <a:endParaRPr lang="en-US" dirty="0"/>
          </a:p>
          <a:p>
            <a:r>
              <a:rPr lang="en-US" b="1" dirty="0"/>
              <a:t>Rail Network Improvement Projects:</a:t>
            </a:r>
          </a:p>
          <a:p>
            <a:pPr lvl="2"/>
            <a:r>
              <a:rPr lang="en-US" dirty="0"/>
              <a:t>Project readiness</a:t>
            </a:r>
          </a:p>
          <a:p>
            <a:pPr lvl="2"/>
            <a:r>
              <a:rPr lang="en-US" dirty="0"/>
              <a:t>Rail network impact</a:t>
            </a:r>
          </a:p>
          <a:p>
            <a:pPr lvl="2"/>
            <a:r>
              <a:rPr lang="en-US" dirty="0"/>
              <a:t>Economic impact</a:t>
            </a:r>
          </a:p>
          <a:p>
            <a:pPr lvl="2"/>
            <a:r>
              <a:rPr lang="en-US" dirty="0"/>
              <a:t>Financial readiness</a:t>
            </a:r>
          </a:p>
          <a:p>
            <a:pPr marL="914400" lvl="2" indent="0">
              <a:buNone/>
            </a:pPr>
            <a:endParaRPr lang="en-US" dirty="0"/>
          </a:p>
          <a:p>
            <a:r>
              <a:rPr lang="en-US" b="1" dirty="0"/>
              <a:t>Rail Port Planning and Development Studies:</a:t>
            </a:r>
          </a:p>
          <a:p>
            <a:pPr lvl="2"/>
            <a:r>
              <a:rPr lang="en-US" dirty="0"/>
              <a:t>Existing/potential site information</a:t>
            </a:r>
          </a:p>
          <a:p>
            <a:pPr lvl="2"/>
            <a:r>
              <a:rPr lang="en-US" dirty="0"/>
              <a:t>Goals of the study</a:t>
            </a:r>
          </a:p>
          <a:p>
            <a:pPr lvl="2"/>
            <a:r>
              <a:rPr lang="en-US" dirty="0"/>
              <a:t>Organizational structure and capacity to complete the study</a:t>
            </a:r>
          </a:p>
          <a:p>
            <a:pPr lvl="2"/>
            <a:endParaRPr lang="en-US" dirty="0"/>
          </a:p>
          <a:p>
            <a:pPr lvl="2"/>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Applications Received &amp; Recommended Awards</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60115" y="1115988"/>
            <a:ext cx="8639158" cy="929242"/>
            <a:chOff x="172363" y="1993127"/>
            <a:chExt cx="8799273"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799273" cy="929242"/>
              <a:chOff x="173245" y="2922038"/>
              <a:chExt cx="8799273" cy="929242"/>
            </a:xfrm>
          </p:grpSpPr>
          <p:sp>
            <p:nvSpPr>
              <p:cNvPr id="45" name="Rectangle 44">
                <a:extLst>
                  <a:ext uri="{FF2B5EF4-FFF2-40B4-BE49-F238E27FC236}">
                    <a16:creationId xmlns:a16="http://schemas.microsoft.com/office/drawing/2014/main" id="{EAECB6B8-43CD-4E29-B2B9-8E9FFC30B6C0}"/>
                  </a:ext>
                </a:extLst>
              </p:cNvPr>
              <p:cNvSpPr/>
              <p:nvPr/>
            </p:nvSpPr>
            <p:spPr>
              <a:xfrm>
                <a:off x="7223243" y="2962504"/>
                <a:ext cx="1749275"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223241" y="2958728"/>
                <a:ext cx="1749275"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99241"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59423" y="2962504"/>
                <a:ext cx="147491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506915" y="2962833"/>
                <a:ext cx="171632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506913" y="2922038"/>
                <a:ext cx="1716331"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21280" y="2962504"/>
                <a:ext cx="1209933"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72485" y="3214927"/>
                <a:ext cx="1409925"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134341" y="3222120"/>
                <a:ext cx="119686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330331" y="2033593"/>
              <a:ext cx="1175701"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309162" y="2110393"/>
              <a:ext cx="1196868"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55" name="Table 54">
            <a:extLst>
              <a:ext uri="{FF2B5EF4-FFF2-40B4-BE49-F238E27FC236}">
                <a16:creationId xmlns:a16="http://schemas.microsoft.com/office/drawing/2014/main" id="{23F944E5-C269-4498-AB11-0C17783735C1}"/>
              </a:ext>
            </a:extLst>
          </p:cNvPr>
          <p:cNvGraphicFramePr>
            <a:graphicFrameLocks noGrp="1"/>
          </p:cNvGraphicFramePr>
          <p:nvPr>
            <p:extLst>
              <p:ext uri="{D42A27DB-BD31-4B8C-83A1-F6EECF244321}">
                <p14:modId xmlns:p14="http://schemas.microsoft.com/office/powerpoint/2010/main" val="3830595500"/>
              </p:ext>
            </p:extLst>
          </p:nvPr>
        </p:nvGraphicFramePr>
        <p:xfrm>
          <a:off x="176492" y="2001066"/>
          <a:ext cx="8639156" cy="4793740"/>
        </p:xfrm>
        <a:graphic>
          <a:graphicData uri="http://schemas.openxmlformats.org/drawingml/2006/table">
            <a:tbl>
              <a:tblPr firstRow="1" bandRow="1">
                <a:tableStyleId>{9D7B26C5-4107-4FEC-AEDC-1716B250A1EF}</a:tableStyleId>
              </a:tblPr>
              <a:tblGrid>
                <a:gridCol w="1452963">
                  <a:extLst>
                    <a:ext uri="{9D8B030D-6E8A-4147-A177-3AD203B41FA5}">
                      <a16:colId xmlns:a16="http://schemas.microsoft.com/office/drawing/2014/main" val="2346649935"/>
                    </a:ext>
                  </a:extLst>
                </a:gridCol>
                <a:gridCol w="1430377">
                  <a:extLst>
                    <a:ext uri="{9D8B030D-6E8A-4147-A177-3AD203B41FA5}">
                      <a16:colId xmlns:a16="http://schemas.microsoft.com/office/drawing/2014/main" val="736485009"/>
                    </a:ext>
                  </a:extLst>
                </a:gridCol>
                <a:gridCol w="1164260">
                  <a:extLst>
                    <a:ext uri="{9D8B030D-6E8A-4147-A177-3AD203B41FA5}">
                      <a16:colId xmlns:a16="http://schemas.microsoft.com/office/drawing/2014/main" val="321046396"/>
                    </a:ext>
                  </a:extLst>
                </a:gridCol>
                <a:gridCol w="1180881">
                  <a:extLst>
                    <a:ext uri="{9D8B030D-6E8A-4147-A177-3AD203B41FA5}">
                      <a16:colId xmlns:a16="http://schemas.microsoft.com/office/drawing/2014/main" val="718421099"/>
                    </a:ext>
                  </a:extLst>
                </a:gridCol>
                <a:gridCol w="1667126">
                  <a:extLst>
                    <a:ext uri="{9D8B030D-6E8A-4147-A177-3AD203B41FA5}">
                      <a16:colId xmlns:a16="http://schemas.microsoft.com/office/drawing/2014/main" val="2695416265"/>
                    </a:ext>
                  </a:extLst>
                </a:gridCol>
                <a:gridCol w="1743549">
                  <a:extLst>
                    <a:ext uri="{9D8B030D-6E8A-4147-A177-3AD203B41FA5}">
                      <a16:colId xmlns:a16="http://schemas.microsoft.com/office/drawing/2014/main" val="1928966016"/>
                    </a:ext>
                  </a:extLst>
                </a:gridCol>
              </a:tblGrid>
              <a:tr h="1431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New Horizons Switching Track and Additions (Clinton)</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Atlas Roofing Corporation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34.93</a:t>
                      </a:r>
                    </a:p>
                    <a:p>
                      <a:pPr algn="ctr"/>
                      <a:r>
                        <a:rPr lang="en-US" sz="1400" b="1" dirty="0">
                          <a:solidFill>
                            <a:schemeClr val="accent3">
                              <a:lumMod val="75000"/>
                            </a:schemeClr>
                          </a:solidFill>
                          <a:latin typeface="PT Sans" panose="020B0503020203020204" pitchFamily="34" charset="0"/>
                        </a:rPr>
                        <a:t>(Targeted Jobs)</a:t>
                      </a:r>
                    </a:p>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4495E"/>
                          </a:solidFill>
                          <a:latin typeface="PT Sans" panose="020B0503020203020204" pitchFamily="34" charset="0"/>
                        </a:rPr>
                        <a:t>$7,200,000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34495E"/>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(13.9%)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$1,404,000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$715,000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$1,404,000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495700"/>
                  </a:ext>
                </a:extLst>
              </a:tr>
              <a:tr h="1431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Shenandoah Clean Sugar Plant Rail Spur (Fremont)</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Green Plains Shenandoah LLC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28.74</a:t>
                      </a:r>
                    </a:p>
                    <a:p>
                      <a:pPr algn="ctr"/>
                      <a:r>
                        <a:rPr lang="en-US" sz="1400" b="1" dirty="0">
                          <a:solidFill>
                            <a:schemeClr val="accent3">
                              <a:lumMod val="75000"/>
                            </a:schemeClr>
                          </a:solidFill>
                          <a:latin typeface="PT Sans" panose="020B0503020203020204" pitchFamily="34" charset="0"/>
                        </a:rPr>
                        <a:t>(Targeted Jobs)</a:t>
                      </a:r>
                    </a:p>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$941,253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$424,000  (45.0%)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$144,000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(15.3%)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$424,000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(45.0%)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$144,000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(15.3%)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0139209"/>
                  </a:ext>
                </a:extLst>
              </a:tr>
              <a:tr h="162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PT Sans" panose="020B0503020203020204" pitchFamily="34" charset="0"/>
                      </a:endParaRP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34495E"/>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3660865"/>
                  </a:ext>
                </a:extLst>
              </a:tr>
            </a:tbl>
          </a:graphicData>
        </a:graphic>
      </p:graphicFrame>
      <p:sp>
        <p:nvSpPr>
          <p:cNvPr id="6" name="Rectangle 5">
            <a:extLst>
              <a:ext uri="{FF2B5EF4-FFF2-40B4-BE49-F238E27FC236}">
                <a16:creationId xmlns:a16="http://schemas.microsoft.com/office/drawing/2014/main" id="{3941FE39-9F95-460D-B5C6-A01CAE6E628B}"/>
              </a:ext>
            </a:extLst>
          </p:cNvPr>
          <p:cNvSpPr/>
          <p:nvPr/>
        </p:nvSpPr>
        <p:spPr>
          <a:xfrm>
            <a:off x="40541" y="6481330"/>
            <a:ext cx="6732240" cy="523220"/>
          </a:xfrm>
          <a:prstGeom prst="rect">
            <a:avLst/>
          </a:prstGeom>
        </p:spPr>
        <p:txBody>
          <a:bodyPr wrap="square">
            <a:spAutoFit/>
          </a:bodyPr>
          <a:lstStyle/>
          <a:p>
            <a:endParaRPr lang="en-US" sz="1400" b="1" dirty="0"/>
          </a:p>
          <a:p>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3394129172"/>
              </p:ext>
            </p:extLst>
          </p:nvPr>
        </p:nvGraphicFramePr>
        <p:xfrm>
          <a:off x="159368" y="2845333"/>
          <a:ext cx="8799276" cy="1173480"/>
        </p:xfrm>
        <a:graphic>
          <a:graphicData uri="http://schemas.openxmlformats.org/drawingml/2006/table">
            <a:tbl>
              <a:tblPr firstRow="1" bandRow="1">
                <a:tableStyleId>{9D7B26C5-4107-4FEC-AEDC-1716B250A1EF}</a:tableStyleId>
              </a:tblPr>
              <a:tblGrid>
                <a:gridCol w="1466546">
                  <a:extLst>
                    <a:ext uri="{9D8B030D-6E8A-4147-A177-3AD203B41FA5}">
                      <a16:colId xmlns:a16="http://schemas.microsoft.com/office/drawing/2014/main" val="2346649935"/>
                    </a:ext>
                  </a:extLst>
                </a:gridCol>
                <a:gridCol w="1466546">
                  <a:extLst>
                    <a:ext uri="{9D8B030D-6E8A-4147-A177-3AD203B41FA5}">
                      <a16:colId xmlns:a16="http://schemas.microsoft.com/office/drawing/2014/main" val="736485009"/>
                    </a:ext>
                  </a:extLst>
                </a:gridCol>
                <a:gridCol w="1466546">
                  <a:extLst>
                    <a:ext uri="{9D8B030D-6E8A-4147-A177-3AD203B41FA5}">
                      <a16:colId xmlns:a16="http://schemas.microsoft.com/office/drawing/2014/main" val="321046396"/>
                    </a:ext>
                  </a:extLst>
                </a:gridCol>
                <a:gridCol w="1466546">
                  <a:extLst>
                    <a:ext uri="{9D8B030D-6E8A-4147-A177-3AD203B41FA5}">
                      <a16:colId xmlns:a16="http://schemas.microsoft.com/office/drawing/2014/main" val="718421099"/>
                    </a:ext>
                  </a:extLst>
                </a:gridCol>
                <a:gridCol w="1498776">
                  <a:extLst>
                    <a:ext uri="{9D8B030D-6E8A-4147-A177-3AD203B41FA5}">
                      <a16:colId xmlns:a16="http://schemas.microsoft.com/office/drawing/2014/main" val="2695416265"/>
                    </a:ext>
                  </a:extLst>
                </a:gridCol>
                <a:gridCol w="1434316">
                  <a:extLst>
                    <a:ext uri="{9D8B030D-6E8A-4147-A177-3AD203B41FA5}">
                      <a16:colId xmlns:a16="http://schemas.microsoft.com/office/drawing/2014/main" val="1928966016"/>
                    </a:ext>
                  </a:extLst>
                </a:gridCol>
              </a:tblGrid>
              <a:tr h="1105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Project Zetta Rail Improvement (Woodbury)</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$7,500,000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$3,750,000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grpSp>
        <p:nvGrpSpPr>
          <p:cNvPr id="50" name="Group 49">
            <a:extLst>
              <a:ext uri="{FF2B5EF4-FFF2-40B4-BE49-F238E27FC236}">
                <a16:creationId xmlns:a16="http://schemas.microsoft.com/office/drawing/2014/main" id="{88CEC94C-AE1C-4E6C-B65C-F690757F5E76}"/>
              </a:ext>
            </a:extLst>
          </p:cNvPr>
          <p:cNvGrpSpPr/>
          <p:nvPr/>
        </p:nvGrpSpPr>
        <p:grpSpPr>
          <a:xfrm>
            <a:off x="172363" y="1955799"/>
            <a:ext cx="8799273" cy="940163"/>
            <a:chOff x="172363" y="1985982"/>
            <a:chExt cx="8799273" cy="940163"/>
          </a:xfrm>
        </p:grpSpPr>
        <p:grpSp>
          <p:nvGrpSpPr>
            <p:cNvPr id="65" name="Group 64">
              <a:extLst>
                <a:ext uri="{FF2B5EF4-FFF2-40B4-BE49-F238E27FC236}">
                  <a16:creationId xmlns:a16="http://schemas.microsoft.com/office/drawing/2014/main" id="{9E648101-11DE-4B95-8645-CC6DB0DE89CB}"/>
                </a:ext>
              </a:extLst>
            </p:cNvPr>
            <p:cNvGrpSpPr/>
            <p:nvPr/>
          </p:nvGrpSpPr>
          <p:grpSpPr>
            <a:xfrm>
              <a:off x="172363" y="1985982"/>
              <a:ext cx="8799273" cy="940163"/>
              <a:chOff x="173245" y="2914893"/>
              <a:chExt cx="8799273" cy="940163"/>
            </a:xfrm>
          </p:grpSpPr>
          <p:sp>
            <p:nvSpPr>
              <p:cNvPr id="68" name="Rectangle 67">
                <a:extLst>
                  <a:ext uri="{FF2B5EF4-FFF2-40B4-BE49-F238E27FC236}">
                    <a16:creationId xmlns:a16="http://schemas.microsoft.com/office/drawing/2014/main" id="{5FDA4D0C-C0BB-478A-8F0F-32428A438385}"/>
                  </a:ext>
                </a:extLst>
              </p:cNvPr>
              <p:cNvSpPr/>
              <p:nvPr/>
            </p:nvSpPr>
            <p:spPr>
              <a:xfrm>
                <a:off x="7508105"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CF08902-DD2C-4F73-A07E-C5C17EC7E66E}"/>
                  </a:ext>
                </a:extLst>
              </p:cNvPr>
              <p:cNvSpPr txBox="1"/>
              <p:nvPr/>
            </p:nvSpPr>
            <p:spPr>
              <a:xfrm>
                <a:off x="7508105" y="2962504"/>
                <a:ext cx="1464413"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0" name="Rectangle 69">
                <a:extLst>
                  <a:ext uri="{FF2B5EF4-FFF2-40B4-BE49-F238E27FC236}">
                    <a16:creationId xmlns:a16="http://schemas.microsoft.com/office/drawing/2014/main" id="{DBE02A0E-80CF-4FAA-B93D-4F3CA5E9FC12}"/>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0F4441C0-6760-4F74-AACD-079335215E13}"/>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72" name="Rectangle 71">
                <a:extLst>
                  <a:ext uri="{FF2B5EF4-FFF2-40B4-BE49-F238E27FC236}">
                    <a16:creationId xmlns:a16="http://schemas.microsoft.com/office/drawing/2014/main" id="{7E400442-3C4D-4F1A-BC12-20E96E767BCF}"/>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7B7F784-7C2C-4BF4-AE43-2FBE63F5BA4A}"/>
                  </a:ext>
                </a:extLst>
              </p:cNvPr>
              <p:cNvSpPr/>
              <p:nvPr/>
            </p:nvSpPr>
            <p:spPr>
              <a:xfrm>
                <a:off x="6035921" y="2962833"/>
                <a:ext cx="1445437"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373E436B-BC76-4C2B-AD1A-695B5FAD2BBB}"/>
                  </a:ext>
                </a:extLst>
              </p:cNvPr>
              <p:cNvSpPr txBox="1"/>
              <p:nvPr/>
            </p:nvSpPr>
            <p:spPr>
              <a:xfrm>
                <a:off x="6145651" y="2914893"/>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5" name="Rectangle 74">
                <a:extLst>
                  <a:ext uri="{FF2B5EF4-FFF2-40B4-BE49-F238E27FC236}">
                    <a16:creationId xmlns:a16="http://schemas.microsoft.com/office/drawing/2014/main" id="{016A3575-4886-4788-8AE7-BB6DF979AEE0}"/>
                  </a:ext>
                </a:extLst>
              </p:cNvPr>
              <p:cNvSpPr/>
              <p:nvPr/>
            </p:nvSpPr>
            <p:spPr>
              <a:xfrm>
                <a:off x="3100697" y="2962504"/>
                <a:ext cx="1472185"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82EEAE4D-0C18-4A7A-B460-590ACB053B50}"/>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77" name="TextBox 76">
                <a:extLst>
                  <a:ext uri="{FF2B5EF4-FFF2-40B4-BE49-F238E27FC236}">
                    <a16:creationId xmlns:a16="http://schemas.microsoft.com/office/drawing/2014/main" id="{CEB36504-53A1-4233-8CFD-298558CA6235}"/>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66" name="Rectangle 65">
              <a:extLst>
                <a:ext uri="{FF2B5EF4-FFF2-40B4-BE49-F238E27FC236}">
                  <a16:creationId xmlns:a16="http://schemas.microsoft.com/office/drawing/2014/main" id="{AAE0FC28-8570-4339-A921-017D0CA02C8E}"/>
                </a:ext>
              </a:extLst>
            </p:cNvPr>
            <p:cNvSpPr/>
            <p:nvPr/>
          </p:nvSpPr>
          <p:spPr>
            <a:xfrm>
              <a:off x="4578095" y="2033593"/>
              <a:ext cx="1445437"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73F02D17-A092-4052-BE93-630CC5A53110}"/>
                </a:ext>
              </a:extLst>
            </p:cNvPr>
            <p:cNvSpPr txBox="1"/>
            <p:nvPr/>
          </p:nvSpPr>
          <p:spPr>
            <a:xfrm>
              <a:off x="4614672" y="2210420"/>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sp>
        <p:nvSpPr>
          <p:cNvPr id="23" name="Title 10">
            <a:extLst>
              <a:ext uri="{FF2B5EF4-FFF2-40B4-BE49-F238E27FC236}">
                <a16:creationId xmlns:a16="http://schemas.microsoft.com/office/drawing/2014/main" id="{DBD5CBF1-A2CE-478C-8012-2EF8A0418ABA}"/>
              </a:ext>
            </a:extLst>
          </p:cNvPr>
          <p:cNvSpPr txBox="1">
            <a:spLocks/>
          </p:cNvSpPr>
          <p:nvPr/>
        </p:nvSpPr>
        <p:spPr>
          <a:xfrm>
            <a:off x="615656" y="881474"/>
            <a:ext cx="7886700" cy="83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2300" b="1" dirty="0">
                <a:solidFill>
                  <a:schemeClr val="tx2"/>
                </a:solidFill>
              </a:rPr>
              <a:t>Applications Received &amp; Not Recommended for Award</a:t>
            </a:r>
          </a:p>
        </p:txBody>
      </p:sp>
    </p:spTree>
    <p:extLst>
      <p:ext uri="{BB962C8B-B14F-4D97-AF65-F5344CB8AC3E}">
        <p14:creationId xmlns:p14="http://schemas.microsoft.com/office/powerpoint/2010/main" val="12395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 y="668017"/>
            <a:ext cx="8964486" cy="965523"/>
          </a:xfrm>
        </p:spPr>
        <p:txBody>
          <a:bodyPr>
            <a:noAutofit/>
          </a:bodyPr>
          <a:lstStyle/>
          <a:p>
            <a:r>
              <a:rPr lang="en-US" sz="2700" b="1" dirty="0">
                <a:solidFill>
                  <a:schemeClr val="tx2"/>
                </a:solidFill>
              </a:rPr>
              <a:t>Map of Applications Received</a:t>
            </a:r>
          </a:p>
        </p:txBody>
      </p:sp>
      <p:pic>
        <p:nvPicPr>
          <p:cNvPr id="4" name="Picture 3">
            <a:extLst>
              <a:ext uri="{FF2B5EF4-FFF2-40B4-BE49-F238E27FC236}">
                <a16:creationId xmlns:a16="http://schemas.microsoft.com/office/drawing/2014/main" id="{8BF588C8-87D6-4249-B623-E554E281D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29" y="1616454"/>
            <a:ext cx="7471742" cy="5093965"/>
          </a:xfrm>
          <a:prstGeom prst="rect">
            <a:avLst/>
          </a:prstGeom>
        </p:spPr>
      </p:pic>
      <p:sp>
        <p:nvSpPr>
          <p:cNvPr id="6" name="Oval 5">
            <a:extLst>
              <a:ext uri="{FF2B5EF4-FFF2-40B4-BE49-F238E27FC236}">
                <a16:creationId xmlns:a16="http://schemas.microsoft.com/office/drawing/2014/main" id="{780E9EC5-C851-4CAB-B166-8ABC3FED958B}"/>
              </a:ext>
            </a:extLst>
          </p:cNvPr>
          <p:cNvSpPr/>
          <p:nvPr/>
        </p:nvSpPr>
        <p:spPr>
          <a:xfrm>
            <a:off x="7825086" y="4293096"/>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8" name="Oval 7">
            <a:extLst>
              <a:ext uri="{FF2B5EF4-FFF2-40B4-BE49-F238E27FC236}">
                <a16:creationId xmlns:a16="http://schemas.microsoft.com/office/drawing/2014/main" id="{C7045028-8BC2-4CA0-A25D-DE10A1F9E4DB}"/>
              </a:ext>
            </a:extLst>
          </p:cNvPr>
          <p:cNvSpPr/>
          <p:nvPr/>
        </p:nvSpPr>
        <p:spPr>
          <a:xfrm>
            <a:off x="2122203" y="5877272"/>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71721"/>
              </a:solidFill>
            </a:endParaRPr>
          </a:p>
        </p:txBody>
      </p:sp>
      <p:sp>
        <p:nvSpPr>
          <p:cNvPr id="14" name="Oval 13">
            <a:extLst>
              <a:ext uri="{FF2B5EF4-FFF2-40B4-BE49-F238E27FC236}">
                <a16:creationId xmlns:a16="http://schemas.microsoft.com/office/drawing/2014/main" id="{D82C2039-5C43-4448-AB1E-5E5AD7EC508D}"/>
              </a:ext>
            </a:extLst>
          </p:cNvPr>
          <p:cNvSpPr/>
          <p:nvPr/>
        </p:nvSpPr>
        <p:spPr>
          <a:xfrm>
            <a:off x="1187624" y="3429000"/>
            <a:ext cx="155079" cy="160824"/>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5" name="Oval 14">
            <a:extLst>
              <a:ext uri="{FF2B5EF4-FFF2-40B4-BE49-F238E27FC236}">
                <a16:creationId xmlns:a16="http://schemas.microsoft.com/office/drawing/2014/main" id="{3023512A-19B7-4D2D-9748-26F881FB7A64}"/>
              </a:ext>
            </a:extLst>
          </p:cNvPr>
          <p:cNvSpPr/>
          <p:nvPr/>
        </p:nvSpPr>
        <p:spPr>
          <a:xfrm>
            <a:off x="899592" y="6381328"/>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6" name="Oval 15">
            <a:extLst>
              <a:ext uri="{FF2B5EF4-FFF2-40B4-BE49-F238E27FC236}">
                <a16:creationId xmlns:a16="http://schemas.microsoft.com/office/drawing/2014/main" id="{012BE482-9B81-42FD-BB1E-B32419000C82}"/>
              </a:ext>
            </a:extLst>
          </p:cNvPr>
          <p:cNvSpPr/>
          <p:nvPr/>
        </p:nvSpPr>
        <p:spPr>
          <a:xfrm>
            <a:off x="3851920" y="6381328"/>
            <a:ext cx="155079" cy="160824"/>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2" name="TextBox 1">
            <a:extLst>
              <a:ext uri="{FF2B5EF4-FFF2-40B4-BE49-F238E27FC236}">
                <a16:creationId xmlns:a16="http://schemas.microsoft.com/office/drawing/2014/main" id="{A1719B46-9124-4765-AF09-ABB7462A8B21}"/>
              </a:ext>
            </a:extLst>
          </p:cNvPr>
          <p:cNvSpPr txBox="1"/>
          <p:nvPr/>
        </p:nvSpPr>
        <p:spPr>
          <a:xfrm>
            <a:off x="1118134" y="6230907"/>
            <a:ext cx="2008138" cy="400110"/>
          </a:xfrm>
          <a:prstGeom prst="rect">
            <a:avLst/>
          </a:prstGeom>
          <a:noFill/>
        </p:spPr>
        <p:txBody>
          <a:bodyPr wrap="square" rtlCol="0">
            <a:spAutoFit/>
          </a:bodyPr>
          <a:lstStyle/>
          <a:p>
            <a:r>
              <a:rPr lang="en-US" sz="1000" b="1" dirty="0"/>
              <a:t>Application received and award recommended </a:t>
            </a:r>
          </a:p>
        </p:txBody>
      </p:sp>
      <p:sp>
        <p:nvSpPr>
          <p:cNvPr id="17" name="TextBox 16">
            <a:extLst>
              <a:ext uri="{FF2B5EF4-FFF2-40B4-BE49-F238E27FC236}">
                <a16:creationId xmlns:a16="http://schemas.microsoft.com/office/drawing/2014/main" id="{E4CAF1FD-B749-424E-B7C7-7AF65FEB9AB4}"/>
              </a:ext>
            </a:extLst>
          </p:cNvPr>
          <p:cNvSpPr txBox="1"/>
          <p:nvPr/>
        </p:nvSpPr>
        <p:spPr>
          <a:xfrm>
            <a:off x="4030476" y="6261685"/>
            <a:ext cx="2008138" cy="400110"/>
          </a:xfrm>
          <a:prstGeom prst="rect">
            <a:avLst/>
          </a:prstGeom>
          <a:noFill/>
        </p:spPr>
        <p:txBody>
          <a:bodyPr wrap="square" rtlCol="0">
            <a:spAutoFit/>
          </a:bodyPr>
          <a:lstStyle/>
          <a:p>
            <a:r>
              <a:rPr lang="en-US" sz="1000" b="1" dirty="0"/>
              <a:t>Application received and not  recommended for funding</a:t>
            </a:r>
          </a:p>
        </p:txBody>
      </p:sp>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90664" y="5157192"/>
            <a:ext cx="4086200"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James Glaspie, Rail Development Manager</a:t>
            </a:r>
          </a:p>
          <a:p>
            <a:r>
              <a:rPr lang="en-US" sz="1400" b="1" dirty="0">
                <a:solidFill>
                  <a:schemeClr val="bg1">
                    <a:lumMod val="50000"/>
                  </a:schemeClr>
                </a:solidFill>
                <a:latin typeface="Century Gothic" panose="020B0502020202020204" pitchFamily="34" charset="0"/>
                <a:cs typeface="Arial" panose="020B0604020202020204" pitchFamily="34" charset="0"/>
              </a:rPr>
              <a:t> Modal Transportation Bureau</a:t>
            </a:r>
          </a:p>
          <a:p>
            <a:r>
              <a:rPr lang="en-US" sz="1400" b="1" dirty="0">
                <a:solidFill>
                  <a:schemeClr val="bg1">
                    <a:lumMod val="50000"/>
                  </a:schemeClr>
                </a:solidFill>
                <a:latin typeface="Century Gothic" panose="020B0502020202020204" pitchFamily="34" charset="0"/>
                <a:cs typeface="Arial" panose="020B0604020202020204" pitchFamily="34" charset="0"/>
              </a:rPr>
              <a:t>James.glaspie@iowadot.us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515-239-1066</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13883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Atlas Roofing Corporation, Clinton, Co </a:t>
            </a:r>
            <a:r>
              <a:rPr lang="en-US" sz="1600" dirty="0">
                <a:solidFill>
                  <a:schemeClr val="tx1">
                    <a:lumMod val="50000"/>
                  </a:schemeClr>
                </a:solidFill>
                <a:latin typeface="PT Sans" panose="020B0503020203020204"/>
              </a:rPr>
              <a:t>is building a new roofing materials plant that will produce asphalt shingles.  The $218M plan includes rail infrastructure that will also benefit future rail access in the industrial park. </a:t>
            </a:r>
          </a:p>
          <a:p>
            <a:pPr marL="0" indent="0">
              <a:spcBef>
                <a:spcPts val="0"/>
              </a:spcBef>
              <a:buClr>
                <a:schemeClr val="tx1"/>
              </a:buClr>
              <a:buNone/>
              <a:defRPr/>
            </a:pPr>
            <a:r>
              <a:rPr lang="en-US" sz="1600" dirty="0">
                <a:solidFill>
                  <a:schemeClr val="tx1">
                    <a:lumMod val="50000"/>
                  </a:schemeClr>
                </a:solidFill>
                <a:latin typeface="PT Sans" panose="020B0503020203020204"/>
              </a:rPr>
              <a:t>Job creation:  117 jobs at an average $28.61/hour. Total project rail cost is $7,2000,000</a:t>
            </a:r>
          </a:p>
          <a:p>
            <a:pPr marL="0" indent="0">
              <a:spcBef>
                <a:spcPts val="0"/>
              </a:spcBef>
              <a:buClr>
                <a:schemeClr val="tx1"/>
              </a:buClr>
              <a:buNone/>
              <a:defRPr/>
            </a:pPr>
            <a:r>
              <a:rPr lang="en-US" sz="1600" dirty="0">
                <a:solidFill>
                  <a:schemeClr val="tx1">
                    <a:lumMod val="50000"/>
                  </a:schemeClr>
                </a:solidFill>
                <a:latin typeface="PT Sans" panose="020B0503020203020204"/>
              </a:rPr>
              <a:t>We recommend a loan award of $715,000 and grant of $1,404,000.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107504" y="6581001"/>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8" name="Picture 7" descr="Diagram&#10;&#10;Description automatically generated">
            <a:extLst>
              <a:ext uri="{FF2B5EF4-FFF2-40B4-BE49-F238E27FC236}">
                <a16:creationId xmlns:a16="http://schemas.microsoft.com/office/drawing/2014/main" id="{30177C42-A024-EAD8-503A-9F0FC8EE5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36" y="1700808"/>
            <a:ext cx="7524328" cy="4868683"/>
          </a:xfrm>
          <a:prstGeom prst="rect">
            <a:avLst/>
          </a:prstGeom>
        </p:spPr>
      </p:pic>
    </p:spTree>
    <p:extLst>
      <p:ext uri="{BB962C8B-B14F-4D97-AF65-F5344CB8AC3E}">
        <p14:creationId xmlns:p14="http://schemas.microsoft.com/office/powerpoint/2010/main" val="3227024821"/>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36871</TotalTime>
  <Words>1282</Words>
  <Application>Microsoft Office PowerPoint</Application>
  <PresentationFormat>On-screen Show (4:3)</PresentationFormat>
  <Paragraphs>186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PT Sans</vt:lpstr>
      <vt:lpstr>Office Theme</vt:lpstr>
      <vt:lpstr>PowerPoint Presentation</vt:lpstr>
      <vt:lpstr>Railroad Revolving Loan and Grant Program</vt:lpstr>
      <vt:lpstr>Available Funding and Application Summary</vt:lpstr>
      <vt:lpstr>Project Evaluation Criteria</vt:lpstr>
      <vt:lpstr>Applications Received &amp; Recommended Awards</vt:lpstr>
      <vt:lpstr>PowerPoint Presentation</vt:lpstr>
      <vt:lpstr>Map of Applications Received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Glaspie, James</cp:lastModifiedBy>
  <cp:revision>382</cp:revision>
  <cp:lastPrinted>2022-08-30T15:11:49Z</cp:lastPrinted>
  <dcterms:created xsi:type="dcterms:W3CDTF">2014-05-10T08:44:16Z</dcterms:created>
  <dcterms:modified xsi:type="dcterms:W3CDTF">2023-08-31T13:10:31Z</dcterms:modified>
</cp:coreProperties>
</file>