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340" r:id="rId3"/>
    <p:sldId id="333" r:id="rId4"/>
    <p:sldId id="334" r:id="rId5"/>
    <p:sldId id="341" r:id="rId6"/>
    <p:sldId id="342" r:id="rId7"/>
    <p:sldId id="348" r:id="rId8"/>
    <p:sldId id="336" r:id="rId9"/>
    <p:sldId id="287" r:id="rId10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9686D"/>
    <a:srgbClr val="00717F"/>
    <a:srgbClr val="B55813"/>
    <a:srgbClr val="B1B3B3"/>
    <a:srgbClr val="53565A"/>
    <a:srgbClr val="871721"/>
    <a:srgbClr val="FF9966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550" autoAdjust="0"/>
  </p:normalViewPr>
  <p:slideViewPr>
    <p:cSldViewPr>
      <p:cViewPr varScale="1">
        <p:scale>
          <a:sx n="111" d="100"/>
          <a:sy n="111" d="100"/>
        </p:scale>
        <p:origin x="831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24999999999999"/>
          <c:y val="0.21076233183856502"/>
          <c:w val="0.40625"/>
          <c:h val="0.7286995515695067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0411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B5C-4BDD-8C24-7C2F11CC37B6}"/>
              </c:ext>
            </c:extLst>
          </c:dPt>
          <c:dPt>
            <c:idx val="1"/>
            <c:bubble3D val="0"/>
            <c:spPr>
              <a:solidFill>
                <a:srgbClr val="34495E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B5C-4BDD-8C24-7C2F11CC37B6}"/>
              </c:ext>
            </c:extLst>
          </c:dPt>
          <c:dPt>
            <c:idx val="2"/>
            <c:bubble3D val="0"/>
            <c:spPr>
              <a:solidFill>
                <a:srgbClr val="871721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B5C-4BDD-8C24-7C2F11CC37B6}"/>
              </c:ext>
            </c:extLst>
          </c:dPt>
          <c:dLbls>
            <c:dLbl>
              <c:idx val="0"/>
              <c:layout>
                <c:manualLayout>
                  <c:x val="-0.20394876573165857"/>
                  <c:y val="8.3685521428549889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City 44% 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B5C-4BDD-8C24-7C2F11CC37B6}"/>
                </c:ext>
              </c:extLst>
            </c:dLbl>
            <c:dLbl>
              <c:idx val="1"/>
              <c:layout>
                <c:manualLayout>
                  <c:x val="0.1889712759119396"/>
                  <c:y val="-0.13435380877259798"/>
                </c:manualLayout>
              </c:layout>
              <c:tx>
                <c:rich>
                  <a:bodyPr/>
                  <a:lstStyle/>
                  <a:p>
                    <a:pPr>
                      <a:defRPr sz="1537" b="0" i="0" u="none" strike="noStrike" baseline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County 47%</a:t>
                    </a:r>
                  </a:p>
                </c:rich>
              </c:tx>
              <c:spPr>
                <a:noFill/>
                <a:ln w="2082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B5C-4BDD-8C24-7C2F11CC37B6}"/>
                </c:ext>
              </c:extLst>
            </c:dLbl>
            <c:dLbl>
              <c:idx val="2"/>
              <c:layout>
                <c:manualLayout>
                  <c:x val="1.5976025549900363E-2"/>
                  <c:y val="6.821803083105708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Primary 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05944191300595"/>
                      <c:h val="0.1828274979235702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4B5C-4BDD-8C24-7C2F11CC37B6}"/>
                </c:ext>
              </c:extLst>
            </c:dLbl>
            <c:spPr>
              <a:noFill/>
              <a:ln w="20822">
                <a:noFill/>
              </a:ln>
            </c:spPr>
            <c:txPr>
              <a:bodyPr/>
              <a:lstStyle/>
              <a:p>
                <a:pPr>
                  <a:defRPr sz="153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City</c:v>
                </c:pt>
                <c:pt idx="1">
                  <c:v>County</c:v>
                </c:pt>
                <c:pt idx="2">
                  <c:v>Primary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0.44</c:v>
                </c:pt>
                <c:pt idx="1">
                  <c:v>0.47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B5C-4BDD-8C24-7C2F11CC37B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0411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4B5C-4BDD-8C24-7C2F11CC37B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9-4B5C-4BDD-8C24-7C2F11CC37B6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4B5C-4BDD-8C24-7C2F11CC37B6}"/>
              </c:ext>
            </c:extLst>
          </c:dPt>
          <c:dLbls>
            <c:spPr>
              <a:noFill/>
              <a:ln w="20822">
                <a:noFill/>
              </a:ln>
            </c:spPr>
            <c:txPr>
              <a:bodyPr/>
              <a:lstStyle/>
              <a:p>
                <a:pPr>
                  <a:defRPr sz="1537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City</c:v>
                </c:pt>
                <c:pt idx="1">
                  <c:v>County</c:v>
                </c:pt>
                <c:pt idx="2">
                  <c:v>Primary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C-4B5C-4BDD-8C24-7C2F11CC37B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0411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4B5C-4BDD-8C24-7C2F11CC37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4B5C-4BDD-8C24-7C2F11CC37B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1-4B5C-4BDD-8C24-7C2F11CC37B6}"/>
              </c:ext>
            </c:extLst>
          </c:dPt>
          <c:dLbls>
            <c:spPr>
              <a:noFill/>
              <a:ln w="20822">
                <a:noFill/>
              </a:ln>
            </c:spPr>
            <c:txPr>
              <a:bodyPr/>
              <a:lstStyle/>
              <a:p>
                <a:pPr>
                  <a:defRPr sz="1537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City</c:v>
                </c:pt>
                <c:pt idx="1">
                  <c:v>County</c:v>
                </c:pt>
                <c:pt idx="2">
                  <c:v>Primary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12-4B5C-4BDD-8C24-7C2F11CC37B6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eparator> </c:separator>
          <c:showLeaderLines val="1"/>
        </c:dLbls>
        <c:firstSliceAng val="0"/>
      </c:pieChart>
      <c:spPr>
        <a:noFill/>
        <a:ln w="2082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7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21356783919597999"/>
          <c:y val="0.21428571428571427"/>
          <c:w val="0.40577889447236182"/>
          <c:h val="0.72098214285714257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7636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36E-40F9-96F8-B8A19AC97A1F}"/>
              </c:ext>
            </c:extLst>
          </c:dPt>
          <c:dPt>
            <c:idx val="1"/>
            <c:bubble3D val="0"/>
            <c:spPr>
              <a:solidFill>
                <a:srgbClr val="34495E"/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36E-40F9-96F8-B8A19AC97A1F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36E-40F9-96F8-B8A19AC97A1F}"/>
              </c:ext>
            </c:extLst>
          </c:dPt>
          <c:dPt>
            <c:idx val="3"/>
            <c:bubble3D val="0"/>
            <c:spPr>
              <a:solidFill>
                <a:srgbClr val="871721"/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36E-40F9-96F8-B8A19AC97A1F}"/>
              </c:ext>
            </c:extLst>
          </c:dPt>
          <c:dLbls>
            <c:dLbl>
              <c:idx val="0"/>
              <c:layout>
                <c:manualLayout>
                  <c:x val="-0.19665081600315773"/>
                  <c:y val="-1.2141218457397346E-2"/>
                </c:manualLayout>
              </c:layout>
              <c:tx>
                <c:rich>
                  <a:bodyPr/>
                  <a:lstStyle/>
                  <a:p>
                    <a:r>
                      <a:rPr lang="en-US" sz="1300" baseline="0" dirty="0">
                        <a:solidFill>
                          <a:schemeClr val="bg1"/>
                        </a:solidFill>
                      </a:rPr>
                      <a:t>2,251 Crossbuck Only (Passive) 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36E-40F9-96F8-B8A19AC97A1F}"/>
                </c:ext>
              </c:extLst>
            </c:dLbl>
            <c:dLbl>
              <c:idx val="1"/>
              <c:layout>
                <c:manualLayout>
                  <c:x val="0.12643224155794727"/>
                  <c:y val="-0.12585176210496282"/>
                </c:manualLayout>
              </c:layout>
              <c:tx>
                <c:rich>
                  <a:bodyPr/>
                  <a:lstStyle/>
                  <a:p>
                    <a:r>
                      <a:rPr lang="en-US" sz="1100" baseline="0" dirty="0">
                        <a:solidFill>
                          <a:schemeClr val="bg1"/>
                        </a:solidFill>
                      </a:rPr>
                      <a:t>693 Flashing
Lights</a:t>
                    </a:r>
                    <a:endParaRPr lang="en-US" sz="11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36E-40F9-96F8-B8A19AC97A1F}"/>
                </c:ext>
              </c:extLst>
            </c:dLbl>
            <c:dLbl>
              <c:idx val="2"/>
              <c:layout>
                <c:manualLayout>
                  <c:x val="0.20327722918825197"/>
                  <c:y val="1.3749556195366132E-3"/>
                </c:manualLayout>
              </c:layout>
              <c:tx>
                <c:rich>
                  <a:bodyPr/>
                  <a:lstStyle/>
                  <a:p>
                    <a:r>
                      <a:rPr lang="en-US" sz="1100" baseline="0" dirty="0">
                        <a:solidFill>
                          <a:schemeClr val="bg1"/>
                        </a:solidFill>
                      </a:rPr>
                      <a:t>1,145 Lights &amp; Gates</a:t>
                    </a:r>
                    <a:endParaRPr lang="en-US" sz="11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36E-40F9-96F8-B8A19AC97A1F}"/>
                </c:ext>
              </c:extLst>
            </c:dLbl>
            <c:dLbl>
              <c:idx val="3"/>
              <c:layout>
                <c:manualLayout>
                  <c:x val="0.10653761007367768"/>
                  <c:y val="0.12504104684878772"/>
                </c:manualLayout>
              </c:layout>
              <c:tx>
                <c:rich>
                  <a:bodyPr/>
                  <a:lstStyle/>
                  <a:p>
                    <a:r>
                      <a:rPr lang="en-US" sz="1100" baseline="0" dirty="0">
                        <a:solidFill>
                          <a:schemeClr val="bg1"/>
                        </a:solidFill>
                      </a:rPr>
                      <a:t>773
Separations</a:t>
                    </a:r>
                    <a:endParaRPr lang="en-US" sz="11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36E-40F9-96F8-B8A19AC97A1F}"/>
                </c:ext>
              </c:extLst>
            </c:dLbl>
            <c:spPr>
              <a:noFill/>
              <a:ln w="15271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Crossbucks</c:v>
                </c:pt>
                <c:pt idx="1">
                  <c:v>Flashing Lights</c:v>
                </c:pt>
                <c:pt idx="2">
                  <c:v>Gates</c:v>
                </c:pt>
                <c:pt idx="3">
                  <c:v>Separations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2543</c:v>
                </c:pt>
                <c:pt idx="1">
                  <c:v>787</c:v>
                </c:pt>
                <c:pt idx="2">
                  <c:v>1065</c:v>
                </c:pt>
                <c:pt idx="3">
                  <c:v>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6E-40F9-96F8-B8A19AC97A1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7636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436E-40F9-96F8-B8A19AC97A1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B-436E-40F9-96F8-B8A19AC97A1F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436E-40F9-96F8-B8A19AC97A1F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436E-40F9-96F8-B8A19AC97A1F}"/>
              </c:ext>
            </c:extLst>
          </c:dPt>
          <c:dLbls>
            <c:spPr>
              <a:noFill/>
              <a:ln w="15271">
                <a:noFill/>
              </a:ln>
            </c:spPr>
            <c:txPr>
              <a:bodyPr/>
              <a:lstStyle/>
              <a:p>
                <a:pPr>
                  <a:defRPr sz="1172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Crossbucks</c:v>
                </c:pt>
                <c:pt idx="1">
                  <c:v>Flashing Lights</c:v>
                </c:pt>
                <c:pt idx="2">
                  <c:v>Gates</c:v>
                </c:pt>
                <c:pt idx="3">
                  <c:v>Separations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0-436E-40F9-96F8-B8A19AC97A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7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40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894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30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463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5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NAME OF PRESENTATION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90CFD2-C20D-4420-BF8D-D52E4B9B969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FY 2025 Highway-Railroad Crossing Safety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200"/>
              </a:spcAft>
              <a:defRPr sz="2600" b="1">
                <a:latin typeface="PT Sans" panose="020B0503020203020204" pitchFamily="34" charset="0"/>
              </a:defRPr>
            </a:lvl1pPr>
            <a:lvl2pPr>
              <a:spcAft>
                <a:spcPts val="1200"/>
              </a:spcAft>
              <a:defRPr sz="2400">
                <a:latin typeface="PT Sans" panose="020B0503020203020204" pitchFamily="34" charset="0"/>
              </a:defRPr>
            </a:lvl2pPr>
            <a:lvl3pPr>
              <a:spcAft>
                <a:spcPts val="1200"/>
              </a:spcAft>
              <a:defRPr sz="2000">
                <a:latin typeface="PT Sans" panose="020B0503020203020204" pitchFamily="34" charset="0"/>
              </a:defRPr>
            </a:lvl3pPr>
            <a:lvl4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4pPr>
            <a:lvl5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FY 2021 Highway-Railroad Crossing Safety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676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395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9" r:id="rId4"/>
    <p:sldLayoutId id="2147483651" r:id="rId5"/>
    <p:sldLayoutId id="2147483654" r:id="rId6"/>
    <p:sldLayoutId id="2147483655" r:id="rId7"/>
    <p:sldLayoutId id="2147483652" r:id="rId8"/>
    <p:sldLayoutId id="2147483653" r:id="rId9"/>
    <p:sldLayoutId id="2147483656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52624" y="4869160"/>
            <a:ext cx="58326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FY 2025 Highway-Railroad Crossing Safety Program</a:t>
            </a:r>
          </a:p>
          <a:p>
            <a:r>
              <a:rPr lang="en-US" sz="2000" dirty="0">
                <a:solidFill>
                  <a:schemeClr val="bg1"/>
                </a:solidFill>
              </a:rPr>
              <a:t>September 12, 2023</a:t>
            </a:r>
            <a:endParaRPr lang="en-US" sz="2000" dirty="0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76A8DC92-40AE-B181-9587-2D1448CF97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6315"/>
            <a:ext cx="2133605" cy="3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0393"/>
            <a:ext cx="9144000" cy="40639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FHWA Funding available for states to improve warning devices at railroad crossings.                 (23 USC Section 130)</a:t>
            </a:r>
          </a:p>
          <a:p>
            <a:pPr marL="685800" lvl="1"/>
            <a:r>
              <a:rPr lang="en-US" sz="2800" dirty="0"/>
              <a:t>Amount of appropriation funded by FHWA is determined by the number of public railroad crossings in the state.</a:t>
            </a:r>
          </a:p>
          <a:p>
            <a:pPr marL="685800" lvl="1"/>
            <a:r>
              <a:rPr lang="en-US" sz="2800" dirty="0"/>
              <a:t>Iowa currently has 4,862 public railroad crossings, (4,089 at-grade).</a:t>
            </a:r>
          </a:p>
          <a:p>
            <a:pPr marL="685800" lvl="1"/>
            <a:endParaRPr lang="en-US" sz="280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809312"/>
            <a:ext cx="7886700" cy="432048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Program</a:t>
            </a:r>
          </a:p>
        </p:txBody>
      </p:sp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0B8E1B02-6B43-47AA-8C70-03D9E0E5A4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328140"/>
              </p:ext>
            </p:extLst>
          </p:nvPr>
        </p:nvGraphicFramePr>
        <p:xfrm>
          <a:off x="4860032" y="4293096"/>
          <a:ext cx="479304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B2F9B888-6390-4258-A27C-6536C4F25B5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87340928"/>
              </p:ext>
            </p:extLst>
          </p:nvPr>
        </p:nvGraphicFramePr>
        <p:xfrm>
          <a:off x="65366" y="3861048"/>
          <a:ext cx="4729300" cy="3427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0F263183-262C-5E9B-559C-C4A927909E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6315"/>
            <a:ext cx="2133605" cy="3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02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1"/>
            <a:r>
              <a:rPr lang="en-US" dirty="0"/>
              <a:t>Benefit-Cost Ratio</a:t>
            </a:r>
          </a:p>
          <a:p>
            <a:pPr lvl="2"/>
            <a:r>
              <a:rPr lang="en-US" dirty="0"/>
              <a:t>Formula includes:</a:t>
            </a:r>
          </a:p>
          <a:p>
            <a:pPr lvl="3"/>
            <a:r>
              <a:rPr lang="en-US" dirty="0"/>
              <a:t>Number of accidents</a:t>
            </a:r>
          </a:p>
          <a:p>
            <a:pPr lvl="3"/>
            <a:r>
              <a:rPr lang="en-US" dirty="0"/>
              <a:t>Exposure Index, (number of trains x number of vehicles)</a:t>
            </a:r>
          </a:p>
          <a:p>
            <a:pPr lvl="3"/>
            <a:r>
              <a:rPr lang="en-US" dirty="0"/>
              <a:t>Train traffic</a:t>
            </a:r>
          </a:p>
          <a:p>
            <a:pPr lvl="3"/>
            <a:r>
              <a:rPr lang="en-US" dirty="0"/>
              <a:t>Vehicle traffic</a:t>
            </a:r>
          </a:p>
          <a:p>
            <a:pPr lvl="3"/>
            <a:r>
              <a:rPr lang="en-US" dirty="0"/>
              <a:t>Predicted Accidents, (train speed, roadway speed, number of traffic lanes, number of tracks)</a:t>
            </a:r>
          </a:p>
          <a:p>
            <a:pPr lvl="3"/>
            <a:r>
              <a:rPr lang="en-US" dirty="0"/>
              <a:t>Existing warning devices vs. possible upgrades</a:t>
            </a:r>
          </a:p>
          <a:p>
            <a:pPr lvl="3"/>
            <a:r>
              <a:rPr lang="en-US" dirty="0"/>
              <a:t>On-site safety diagnostic review</a:t>
            </a:r>
          </a:p>
          <a:p>
            <a:pPr lvl="1"/>
            <a:r>
              <a:rPr lang="en-US" dirty="0"/>
              <a:t>A project application must be filed with the department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970392"/>
            <a:ext cx="9108504" cy="36004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Project Evaluation Criteria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45433A08-EF37-C7FC-F724-2715AD7985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6315"/>
            <a:ext cx="2133605" cy="3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4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0808"/>
            <a:ext cx="910850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2000" b="0" dirty="0"/>
              <a:t>Federal Funds from FHWA, 100%</a:t>
            </a:r>
          </a:p>
          <a:p>
            <a:pPr lvl="0"/>
            <a:r>
              <a:rPr lang="en-US" sz="2000" b="0" dirty="0">
                <a:latin typeface="PT Sans" panose="020B0503020203020204"/>
                <a:cs typeface="Arial" panose="020B0604020202020204" pitchFamily="34" charset="0"/>
              </a:rPr>
              <a:t>Number of projects:				16 (13 &amp; 3 closure incentives)</a:t>
            </a:r>
          </a:p>
          <a:p>
            <a:r>
              <a:rPr lang="en-US" sz="2000" b="0" dirty="0">
                <a:latin typeface="PT Sans" panose="020B0503020203020204"/>
                <a:cs typeface="Arial" panose="020B0604020202020204" pitchFamily="34" charset="0"/>
              </a:rPr>
              <a:t>Total project costs/ FHWA funds:          		</a:t>
            </a:r>
            <a:r>
              <a:rPr lang="en-US" sz="2000" dirty="0">
                <a:latin typeface="PT Sans" panose="020B0503020203020204"/>
                <a:cs typeface="Arial" panose="020B0604020202020204" pitchFamily="34" charset="0"/>
              </a:rPr>
              <a:t>$6,100,000</a:t>
            </a:r>
          </a:p>
          <a:p>
            <a:pPr marL="0" indent="0">
              <a:buNone/>
            </a:pPr>
            <a:endParaRPr lang="en-US" sz="2000" b="0" dirty="0">
              <a:latin typeface="PT Sans" panose="020B0503020203020204"/>
              <a:cs typeface="Arial" panose="020B0604020202020204" pitchFamily="34" charset="0"/>
            </a:endParaRPr>
          </a:p>
          <a:p>
            <a:r>
              <a:rPr lang="en-US" sz="2000" b="0" dirty="0">
                <a:latin typeface="PT Sans" panose="020B0503020203020204"/>
                <a:cs typeface="Arial" panose="020B0604020202020204" pitchFamily="34" charset="0"/>
              </a:rPr>
              <a:t>Annual Apportionment:			</a:t>
            </a:r>
            <a:r>
              <a:rPr lang="en-US" sz="2000" dirty="0">
                <a:latin typeface="PT Sans" panose="020B0503020203020204"/>
                <a:cs typeface="Arial" panose="020B0604020202020204" pitchFamily="34" charset="0"/>
              </a:rPr>
              <a:t>$5,178,586</a:t>
            </a:r>
          </a:p>
          <a:p>
            <a:r>
              <a:rPr lang="en-US" sz="2000" b="0" dirty="0">
                <a:latin typeface="PT Sans" panose="020B0503020203020204"/>
                <a:cs typeface="Arial" panose="020B0604020202020204" pitchFamily="34" charset="0"/>
              </a:rPr>
              <a:t>Additional funds (1 cancelled project):           +	</a:t>
            </a:r>
            <a:r>
              <a:rPr lang="en-US" sz="2000" b="0" u="sng" dirty="0">
                <a:latin typeface="PT Sans" panose="020B0503020203020204"/>
                <a:cs typeface="Arial" panose="020B0604020202020204" pitchFamily="34" charset="0"/>
              </a:rPr>
              <a:t>$475,000</a:t>
            </a:r>
            <a:r>
              <a:rPr lang="en-US" sz="2000" b="0" dirty="0">
                <a:latin typeface="PT Sans" panose="020B0503020203020204"/>
                <a:cs typeface="Arial" panose="020B0604020202020204" pitchFamily="34" charset="0"/>
              </a:rPr>
              <a:t>                               	(1-DME)					</a:t>
            </a:r>
            <a:r>
              <a:rPr lang="en-US" sz="2000" dirty="0">
                <a:latin typeface="PT Sans" panose="020B0503020203020204"/>
                <a:cs typeface="Arial" panose="020B0604020202020204" pitchFamily="34" charset="0"/>
              </a:rPr>
              <a:t>$5,653,586</a:t>
            </a:r>
          </a:p>
          <a:p>
            <a:r>
              <a:rPr lang="en-US" sz="2000" b="0" dirty="0">
                <a:latin typeface="PT Sans" panose="020B0503020203020204"/>
                <a:cs typeface="Arial" panose="020B0604020202020204" pitchFamily="34" charset="0"/>
              </a:rPr>
              <a:t>Difference:		                                       - $446,414</a:t>
            </a:r>
          </a:p>
          <a:p>
            <a:endParaRPr lang="en-US" sz="2200" dirty="0">
              <a:highlight>
                <a:srgbClr val="FFFF00"/>
              </a:highlight>
              <a:latin typeface="PT Sans" panose="020B0503020203020204"/>
              <a:cs typeface="Arial" panose="020B0604020202020204" pitchFamily="34" charset="0"/>
            </a:endParaRPr>
          </a:p>
          <a:p>
            <a:endParaRPr lang="en-US" sz="2200" dirty="0">
              <a:highlight>
                <a:srgbClr val="FFFF00"/>
              </a:highlight>
              <a:latin typeface="PT Sans" panose="020B0503020203020204"/>
              <a:cs typeface="Arial" panose="020B0604020202020204" pitchFamily="34" charset="0"/>
            </a:endParaRPr>
          </a:p>
          <a:p>
            <a:pPr lvl="0"/>
            <a:endParaRPr lang="en-US" sz="2000" dirty="0"/>
          </a:p>
          <a:p>
            <a:pPr lvl="0"/>
            <a:endParaRPr lang="en-US" sz="200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336009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Available Funding and Application Summary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A861F1CF-7940-0819-D681-71DE4A963B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6315"/>
            <a:ext cx="2133605" cy="3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61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52" y="101733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List of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303282"/>
              </p:ext>
            </p:extLst>
          </p:nvPr>
        </p:nvGraphicFramePr>
        <p:xfrm>
          <a:off x="175879" y="1484784"/>
          <a:ext cx="8788608" cy="4795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84420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695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Avenue,</a:t>
                      </a:r>
                    </a:p>
                    <a:p>
                      <a:pPr algn="ctr"/>
                      <a:r>
                        <a:rPr lang="en-US" sz="1400" b="1" dirty="0"/>
                        <a:t>079400P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BNSF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Monroe  County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50.26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$475,000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$475,000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$475,000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160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Street,</a:t>
                      </a:r>
                    </a:p>
                    <a:p>
                      <a:pPr algn="ctr"/>
                      <a:r>
                        <a:rPr lang="en-US" sz="1400" b="1" dirty="0"/>
                        <a:t>079143U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BNSF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Monroe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48.15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$375,000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$375,000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$375,000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</a:t>
                      </a:r>
                      <a:r>
                        <a:rPr lang="en-US" sz="1400" b="1" baseline="30000" dirty="0"/>
                        <a:t>nd</a:t>
                      </a:r>
                      <a:r>
                        <a:rPr lang="en-US" sz="1400" b="1" dirty="0"/>
                        <a:t> Street,</a:t>
                      </a:r>
                    </a:p>
                    <a:p>
                      <a:pPr algn="ctr"/>
                      <a:r>
                        <a:rPr lang="en-US" sz="1400" b="1" dirty="0"/>
                        <a:t>307227V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CCP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Parkersburg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31.27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$475,000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$475,000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$475,000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928962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Oregon Street,</a:t>
                      </a:r>
                    </a:p>
                    <a:p>
                      <a:pPr algn="ctr"/>
                      <a:r>
                        <a:rPr lang="en-US" sz="1400" b="1" dirty="0"/>
                        <a:t>607211C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DME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Muscatine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26.31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244785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</a:t>
                      </a:r>
                      <a:r>
                        <a:rPr lang="en-US" sz="1400" b="1" baseline="30000" dirty="0"/>
                        <a:t>rd</a:t>
                      </a:r>
                      <a:r>
                        <a:rPr lang="en-US" sz="1400" b="1" dirty="0"/>
                        <a:t> Street NW,</a:t>
                      </a:r>
                    </a:p>
                    <a:p>
                      <a:pPr algn="ctr"/>
                      <a:r>
                        <a:rPr lang="en-US" sz="1400" b="1" dirty="0"/>
                        <a:t>067358J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BNSF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Sioux Center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22.14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389253"/>
                  </a:ext>
                </a:extLst>
              </a:tr>
            </a:tbl>
          </a:graphicData>
        </a:graphic>
      </p:graphicFrame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7B33569-13A2-C12D-45D4-9F0CEF9512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6315"/>
            <a:ext cx="2133605" cy="3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41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52" y="101733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List of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577188"/>
              </p:ext>
            </p:extLst>
          </p:nvPr>
        </p:nvGraphicFramePr>
        <p:xfrm>
          <a:off x="177696" y="1556792"/>
          <a:ext cx="8788608" cy="4592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84420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130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Avenue,</a:t>
                      </a:r>
                    </a:p>
                    <a:p>
                      <a:pPr algn="ctr"/>
                      <a:r>
                        <a:rPr lang="en-US" sz="1400" b="1" dirty="0"/>
                        <a:t>385195D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DME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Winneshiek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21.47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Elm Street,</a:t>
                      </a:r>
                    </a:p>
                    <a:p>
                      <a:pPr algn="ctr"/>
                      <a:r>
                        <a:rPr lang="en-US" sz="1400" b="1" dirty="0"/>
                        <a:t>063199R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BNSF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Creston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20.35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$600,000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$600,000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$600,000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Lee Street,</a:t>
                      </a:r>
                    </a:p>
                    <a:p>
                      <a:pPr algn="ctr"/>
                      <a:r>
                        <a:rPr lang="en-US" sz="1400" b="1" dirty="0"/>
                        <a:t>375644A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DME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Seymour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18.96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928962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North Elk Run Road,</a:t>
                      </a:r>
                    </a:p>
                    <a:p>
                      <a:pPr algn="ctr"/>
                      <a:r>
                        <a:rPr lang="en-US" sz="1400" b="1" dirty="0"/>
                        <a:t>200775H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IANR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Black Hawk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7.82*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244785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Zeller Avenue,</a:t>
                      </a:r>
                    </a:p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308234J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CCP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Sac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3.05**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$475,000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$475,000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$475,000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389253"/>
                  </a:ext>
                </a:extLst>
              </a:tr>
            </a:tbl>
          </a:graphicData>
        </a:graphic>
      </p:graphicFrame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9F2407A-CAED-EB11-89A5-453C9BBD6D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6315"/>
            <a:ext cx="2133605" cy="3879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9395A7-CA85-11FD-DF73-DA4FAEF1EF7B}"/>
              </a:ext>
            </a:extLst>
          </p:cNvPr>
          <p:cNvSpPr txBox="1"/>
          <p:nvPr/>
        </p:nvSpPr>
        <p:spPr>
          <a:xfrm>
            <a:off x="41330" y="5996226"/>
            <a:ext cx="9108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Existing signals are constantly damaged by turning trucks. Truck traffic has increased due to new businesses in the area. Roadway is being redesigned.</a:t>
            </a:r>
          </a:p>
          <a:p>
            <a:endParaRPr lang="en-US" sz="1000" dirty="0"/>
          </a:p>
          <a:p>
            <a:r>
              <a:rPr lang="en-US" sz="1000" dirty="0"/>
              <a:t>**  Part of an overall roadway safety improvement project consisting of modifying drive lanes and establishing new curbs.</a:t>
            </a:r>
          </a:p>
        </p:txBody>
      </p:sp>
    </p:spTree>
    <p:extLst>
      <p:ext uri="{BB962C8B-B14F-4D97-AF65-F5344CB8AC3E}">
        <p14:creationId xmlns:p14="http://schemas.microsoft.com/office/powerpoint/2010/main" val="619905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68151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List of Applications Recommended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226133-CC31-4307-B2B9-6502F055E176}"/>
              </a:ext>
            </a:extLst>
          </p:cNvPr>
          <p:cNvSpPr txBox="1"/>
          <p:nvPr/>
        </p:nvSpPr>
        <p:spPr>
          <a:xfrm>
            <a:off x="35496" y="5226784"/>
            <a:ext cx="91085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Upgrade of signal system to constant warning time (CWT) necessary due to consistent false activations of the existing signal equipment and recent accident.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r>
              <a:rPr lang="en-US" sz="1000" dirty="0"/>
              <a:t>**  Degraded (RR over roadway) grade separation being eliminated along with one at-grade railroad crossing; being replaced by this new</a:t>
            </a:r>
          </a:p>
          <a:p>
            <a:r>
              <a:rPr lang="en-US" sz="1000" dirty="0"/>
              <a:t>     crossing that requires active warning devices.</a:t>
            </a:r>
          </a:p>
          <a:p>
            <a:endParaRPr lang="en-US" sz="1000" dirty="0"/>
          </a:p>
          <a:p>
            <a:r>
              <a:rPr lang="en-US" sz="1000" dirty="0"/>
              <a:t>*** This railroad crossing is interconnected to another railroad crossing that was funded for signal upgrades last fiscal year. The systems </a:t>
            </a:r>
          </a:p>
          <a:p>
            <a:r>
              <a:rPr lang="en-US" sz="1000" dirty="0"/>
              <a:t>      cannot communicate and upon review of the location it was discovered that this railroad crossing roadway geometry is extremely</a:t>
            </a:r>
          </a:p>
          <a:p>
            <a:r>
              <a:rPr lang="en-US" sz="1000" dirty="0"/>
              <a:t>      dangerous, and the existing signals are not adequate for the roadway.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EDE0571-4018-4A10-91F6-8507D850F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324766"/>
              </p:ext>
            </p:extLst>
          </p:nvPr>
        </p:nvGraphicFramePr>
        <p:xfrm>
          <a:off x="177696" y="1111689"/>
          <a:ext cx="8788608" cy="4267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84420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Bridge Street,</a:t>
                      </a:r>
                    </a:p>
                    <a:p>
                      <a:pPr algn="ctr"/>
                      <a:r>
                        <a:rPr lang="en-US" sz="1400" b="1" dirty="0"/>
                        <a:t>381610H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DAIR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Lyon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0.28*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$250,000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$250,000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Dogwood Avenue,</a:t>
                      </a:r>
                    </a:p>
                    <a:p>
                      <a:pPr algn="ctr"/>
                      <a:r>
                        <a:rPr lang="en-US" sz="1400" b="1" dirty="0"/>
                        <a:t>694426L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DME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Washington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0 **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$550,000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$550,000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Lane Street,</a:t>
                      </a:r>
                    </a:p>
                    <a:p>
                      <a:pPr algn="ctr"/>
                      <a:r>
                        <a:rPr lang="en-US" sz="1400" b="1" dirty="0"/>
                        <a:t>385429E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DME Railroad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City of Charles City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0.27***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928962"/>
                  </a:ext>
                </a:extLst>
              </a:tr>
              <a:tr h="741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 projected closure incentive payments at various locations</a:t>
                      </a:r>
                    </a:p>
                    <a:p>
                      <a:pPr algn="ctr"/>
                      <a:r>
                        <a:rPr lang="en-US" sz="1400" b="1" i="1" dirty="0"/>
                        <a:t>($100,000 per location</a:t>
                      </a:r>
                      <a:r>
                        <a:rPr lang="en-US" sz="1400" b="1" dirty="0"/>
                        <a:t>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400" b="1" dirty="0"/>
                        <a:t>TBD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$300,000</a:t>
                      </a:r>
                    </a:p>
                    <a:p>
                      <a:pPr algn="ctr"/>
                      <a:r>
                        <a:rPr lang="en-US" sz="1400" b="1" dirty="0"/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244785"/>
                  </a:ext>
                </a:extLst>
              </a:tr>
            </a:tbl>
          </a:graphicData>
        </a:graphic>
      </p:graphicFrame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5B8BABCC-4B74-BA48-DFD3-558CAB2204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6315"/>
            <a:ext cx="2133605" cy="3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79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56162"/>
            <a:ext cx="7886700" cy="28803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Map of Recommended Awards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6B2039E-0D9F-8FFB-67D3-14C9DC98D3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6315"/>
            <a:ext cx="2133605" cy="387928"/>
          </a:xfrm>
          <a:prstGeom prst="rect">
            <a:avLst/>
          </a:prstGeom>
        </p:spPr>
      </p:pic>
      <p:pic>
        <p:nvPicPr>
          <p:cNvPr id="10" name="Picture 9" descr="A picture containing map&#10;&#10;Description automatically generated">
            <a:extLst>
              <a:ext uri="{FF2B5EF4-FFF2-40B4-BE49-F238E27FC236}">
                <a16:creationId xmlns:a16="http://schemas.microsoft.com/office/drawing/2014/main" id="{28BB4ECC-A6E8-1974-62B9-529E50DB6E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7129"/>
            <a:ext cx="8676456" cy="560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10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07704" y="5445224"/>
            <a:ext cx="5760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Kris Klop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Manager, Highway-Rail Crossing Programs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kristopher.klop@iowadot.us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T Sans" panose="020B0503020203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11128</TotalTime>
  <Words>816</Words>
  <Application>Microsoft Office PowerPoint</Application>
  <PresentationFormat>On-screen Show (4:3)</PresentationFormat>
  <Paragraphs>225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PT Sans</vt:lpstr>
      <vt:lpstr>Office Theme</vt:lpstr>
      <vt:lpstr>PowerPoint Presentation</vt:lpstr>
      <vt:lpstr>Program</vt:lpstr>
      <vt:lpstr>Project Evaluation Criteria</vt:lpstr>
      <vt:lpstr>Available Funding and Application Summary</vt:lpstr>
      <vt:lpstr>List of Applications Recommended</vt:lpstr>
      <vt:lpstr>List of Applications Recommended</vt:lpstr>
      <vt:lpstr>List of Applications Recommended</vt:lpstr>
      <vt:lpstr>Map of Recommended Awards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Klop, Kristopher</cp:lastModifiedBy>
  <cp:revision>265</cp:revision>
  <cp:lastPrinted>2019-08-29T11:36:25Z</cp:lastPrinted>
  <dcterms:created xsi:type="dcterms:W3CDTF">2014-05-10T08:44:16Z</dcterms:created>
  <dcterms:modified xsi:type="dcterms:W3CDTF">2023-08-30T01:02:26Z</dcterms:modified>
</cp:coreProperties>
</file>