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32" r:id="rId3"/>
    <p:sldId id="333" r:id="rId4"/>
    <p:sldId id="334" r:id="rId5"/>
    <p:sldId id="340" r:id="rId6"/>
    <p:sldId id="343" r:id="rId7"/>
    <p:sldId id="345" r:id="rId8"/>
    <p:sldId id="336" r:id="rId9"/>
    <p:sldId id="287" r:id="rId1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4495E"/>
    <a:srgbClr val="2D74A0"/>
    <a:srgbClr val="00717F"/>
    <a:srgbClr val="B55813"/>
    <a:srgbClr val="B1B3B3"/>
    <a:srgbClr val="53565A"/>
    <a:srgbClr val="871721"/>
    <a:srgbClr val="FF9966"/>
    <a:srgbClr val="696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5550" autoAdjust="0"/>
  </p:normalViewPr>
  <p:slideViewPr>
    <p:cSldViewPr>
      <p:cViewPr varScale="1">
        <p:scale>
          <a:sx n="111" d="100"/>
          <a:sy n="111" d="100"/>
        </p:scale>
        <p:origin x="786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9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21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2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0CFD2-C20D-4420-BF8D-D52E4B9B969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FY2025 Highway-Railroad Crossing Surface Repair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2021 Highway-Railroad Crossing Surface Repair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676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95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9" r:id="rId4"/>
    <p:sldLayoutId id="2147483651" r:id="rId5"/>
    <p:sldLayoutId id="2147483654" r:id="rId6"/>
    <p:sldLayoutId id="2147483655" r:id="rId7"/>
    <p:sldLayoutId id="2147483652" r:id="rId8"/>
    <p:sldLayoutId id="2147483653" r:id="rId9"/>
    <p:sldLayoutId id="2147483656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87267" y="479715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FY 2025 Highway-Railroad Crossing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Surface Repair Program</a:t>
            </a:r>
          </a:p>
          <a:p>
            <a:r>
              <a:rPr lang="en-US" sz="2400" dirty="0">
                <a:solidFill>
                  <a:schemeClr val="bg1"/>
                </a:solidFill>
              </a:rPr>
              <a:t>September 12, 2023</a:t>
            </a:r>
            <a:r>
              <a:rPr lang="en-US" sz="2400" dirty="0"/>
              <a:t> 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9CE5483-E0BA-8FA7-4B40-A0058FBCE1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831782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85750" indent="-285750"/>
            <a:r>
              <a:rPr lang="en-US" sz="2800" dirty="0"/>
              <a:t>Highway-Railroad crossing surface repair program incentivizes railroads and roadway authorities to participate in the cooperative repair of crossing surfaces.</a:t>
            </a:r>
          </a:p>
          <a:p>
            <a:pPr lvl="1"/>
            <a:r>
              <a:rPr lang="en-US" dirty="0"/>
              <a:t>Project funding breakdown: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60% State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20% Roadway authority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20% Railroad</a:t>
            </a:r>
          </a:p>
          <a:p>
            <a:endParaRPr lang="en-US" sz="28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3664"/>
            <a:ext cx="7886700" cy="43204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Program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9436D3E-C351-4773-A14B-AA6273488107}"/>
              </a:ext>
            </a:extLst>
          </p:cNvPr>
          <p:cNvSpPr txBox="1">
            <a:spLocks/>
          </p:cNvSpPr>
          <p:nvPr/>
        </p:nvSpPr>
        <p:spPr>
          <a:xfrm>
            <a:off x="683567" y="4941168"/>
            <a:ext cx="8280919" cy="1916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00" b="1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Responsibilities: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Railroad: Replacement of rock (ballast), ties, track, underlayment, and crossing panels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Roadway Authority: Replacement of crossing approaches and existing sidewalks (ADA compliant), road closures and detours</a:t>
            </a:r>
          </a:p>
          <a:p>
            <a:endParaRPr lang="en-US" sz="2800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46C6782-7E79-F83C-0E9D-C2C30DCC3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8784976" cy="5733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en-US" sz="2800" dirty="0"/>
              <a:t>Projects are funded in the order the applications are received, except that up to 50% of the program allocation can be used in a discretionary manner.</a:t>
            </a:r>
          </a:p>
          <a:p>
            <a:r>
              <a:rPr lang="en-US" sz="2800" dirty="0"/>
              <a:t>All 29 crossing applications currently in the program queue were scored according to the following criteria:</a:t>
            </a:r>
          </a:p>
          <a:p>
            <a:pPr lvl="1"/>
            <a:r>
              <a:rPr lang="en-US" sz="2600" dirty="0"/>
              <a:t>Type of route the crossing is on, (crude oil, ethanol, passenger)</a:t>
            </a:r>
          </a:p>
          <a:p>
            <a:pPr lvl="1"/>
            <a:r>
              <a:rPr lang="en-US" sz="2600" dirty="0"/>
              <a:t>Average daily vehicle traffic / train traffic</a:t>
            </a:r>
          </a:p>
          <a:p>
            <a:pPr lvl="1"/>
            <a:r>
              <a:rPr lang="en-US" sz="2600" dirty="0"/>
              <a:t>Exposure index, (number of trains </a:t>
            </a:r>
            <a:r>
              <a:rPr lang="en-US" sz="2600" i="1" dirty="0"/>
              <a:t>x </a:t>
            </a:r>
            <a:r>
              <a:rPr lang="en-US" sz="2600" dirty="0"/>
              <a:t>number of cars)</a:t>
            </a:r>
          </a:p>
          <a:p>
            <a:pPr lvl="1"/>
            <a:r>
              <a:rPr lang="en-US" sz="2600" dirty="0"/>
              <a:t>Predicted Accidents, (train speed, roadway speed, number of traffic lanes, number of tracks)</a:t>
            </a:r>
          </a:p>
          <a:p>
            <a:pPr lvl="1"/>
            <a:r>
              <a:rPr lang="en-US" sz="2600" dirty="0"/>
              <a:t>Planned concurrent roadway projects</a:t>
            </a:r>
          </a:p>
          <a:p>
            <a:pPr lvl="1"/>
            <a:r>
              <a:rPr lang="en-US" sz="2600" dirty="0"/>
              <a:t>On-site inspection</a:t>
            </a:r>
          </a:p>
          <a:p>
            <a:pPr lvl="1"/>
            <a:r>
              <a:rPr lang="en-US" sz="2600" dirty="0"/>
              <a:t>Maximum score possible: 35 points</a:t>
            </a:r>
          </a:p>
          <a:p>
            <a:r>
              <a:rPr lang="en-US" sz="2800" dirty="0"/>
              <a:t>Final Projects</a:t>
            </a:r>
          </a:p>
          <a:p>
            <a:pPr lvl="1"/>
            <a:r>
              <a:rPr lang="en-US" dirty="0"/>
              <a:t>The three highest scored crossings were brought forward to be funded in addition to those already scheduled to be funded for FY 2025 for a total of 11 projects.</a:t>
            </a:r>
          </a:p>
          <a:p>
            <a:pPr lvl="1"/>
            <a:r>
              <a:rPr lang="en-US" dirty="0"/>
              <a:t>Associated railroads and roadway authorities were contacted and confirmed they were able to participate with funding and repairs.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80" y="692696"/>
            <a:ext cx="7886700" cy="36004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Project Evaluation Criteria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80608B8C-D840-F83C-22FE-87BA352A3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4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000" dirty="0"/>
              <a:t>Crossing Surface Repair Program receives an annual statutory appropriation of $900,000 (off-the-top of the Road Use Tax Fund)</a:t>
            </a:r>
          </a:p>
          <a:p>
            <a:pPr lvl="0"/>
            <a:r>
              <a:rPr lang="en-US" sz="2000" dirty="0"/>
              <a:t>Program funding queue currently has 29 submitted applications.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53565A"/>
                </a:solidFill>
                <a:latin typeface="PT Sans" panose="020B0503020203020204"/>
                <a:cs typeface="Arial" panose="020B0604020202020204" pitchFamily="34" charset="0"/>
              </a:rPr>
              <a:t>Number of projects: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53565A"/>
                </a:solidFill>
                <a:latin typeface="PT Sans" panose="020B0503020203020204"/>
                <a:cs typeface="Arial" panose="020B0604020202020204" pitchFamily="34" charset="0"/>
              </a:rPr>
              <a:t>8 - in order received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53565A"/>
                </a:solidFill>
                <a:latin typeface="PT Sans" panose="020B0503020203020204"/>
                <a:cs typeface="Arial" panose="020B0604020202020204" pitchFamily="34" charset="0"/>
              </a:rPr>
              <a:t>3 - with scoring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53565A"/>
                </a:solidFill>
                <a:latin typeface="PT Sans" panose="020B0503020203020204"/>
                <a:cs typeface="Arial" panose="020B0604020202020204" pitchFamily="34" charset="0"/>
              </a:rPr>
              <a:t>11 - total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53565A"/>
                </a:solidFill>
                <a:latin typeface="PT Sans" panose="020B0503020203020204"/>
                <a:cs typeface="Arial" panose="020B0604020202020204" pitchFamily="34" charset="0"/>
              </a:rPr>
              <a:t>Total program funding request:          	$951,000	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u="sng" dirty="0">
                <a:latin typeface="PT Sans" panose="020B0503020203020204"/>
              </a:rPr>
              <a:t>In order received</a:t>
            </a:r>
            <a:r>
              <a:rPr lang="en-US" sz="2200" dirty="0">
                <a:latin typeface="PT Sans" panose="020B0503020203020204"/>
              </a:rPr>
              <a:t>: 				$711,000   / 75%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u="sng" dirty="0">
                <a:latin typeface="PT Sans" panose="020B0503020203020204"/>
              </a:rPr>
              <a:t>Scored</a:t>
            </a:r>
            <a:r>
              <a:rPr lang="en-US" sz="2200" dirty="0">
                <a:latin typeface="PT Sans" panose="020B0503020203020204"/>
              </a:rPr>
              <a:t>: 					$240,000   / 25%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rgbClr val="53565A"/>
              </a:solidFill>
              <a:latin typeface="PT Sans" panose="020B0503020203020204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53565A"/>
                </a:solidFill>
                <a:latin typeface="PT Sans" panose="020B0503020203020204"/>
                <a:cs typeface="Arial" panose="020B0604020202020204" pitchFamily="34" charset="0"/>
              </a:rPr>
              <a:t>Annual appropriation:				$900,000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53565A"/>
                </a:solidFill>
                <a:latin typeface="PT Sans" panose="020B0503020203020204"/>
                <a:cs typeface="Arial" panose="020B0604020202020204" pitchFamily="34" charset="0"/>
              </a:rPr>
              <a:t>Difference:					($51,000)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33600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Available Funding and Application Summary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38F607A7-B2E6-29CF-A622-6EC5F581C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5571E4-B9D9-4EAB-BBE6-7834EEC3A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708450"/>
              </p:ext>
            </p:extLst>
          </p:nvPr>
        </p:nvGraphicFramePr>
        <p:xfrm>
          <a:off x="177695" y="1484784"/>
          <a:ext cx="8786792" cy="3869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395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10013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34231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SPONSORS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4917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Wright Bros. West,</a:t>
                      </a:r>
                    </a:p>
                    <a:p>
                      <a:pPr algn="ctr"/>
                      <a:r>
                        <a:rPr lang="en-US" sz="1400" b="1" dirty="0"/>
                        <a:t>376746K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CRANDIC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Linn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N/A</a:t>
                      </a:r>
                    </a:p>
                    <a:p>
                      <a:pPr algn="ctr"/>
                      <a:r>
                        <a:rPr lang="en-US" sz="1400" b="1" dirty="0"/>
                        <a:t>Order Received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$60,000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$60,000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709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North Park Drive,</a:t>
                      </a:r>
                    </a:p>
                    <a:p>
                      <a:pPr algn="ctr"/>
                      <a:r>
                        <a:rPr lang="en-US" sz="1400" b="1" dirty="0"/>
                        <a:t>385610W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Algona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N/A</a:t>
                      </a:r>
                    </a:p>
                    <a:p>
                      <a:pPr algn="ctr"/>
                      <a:r>
                        <a:rPr lang="en-US" sz="1400" b="1" dirty="0"/>
                        <a:t>Order Received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$180,000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$108,000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$108,000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Roan Street,</a:t>
                      </a:r>
                    </a:p>
                    <a:p>
                      <a:pPr algn="ctr"/>
                      <a:r>
                        <a:rPr lang="en-US" sz="1400" b="1" dirty="0"/>
                        <a:t>386607N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Algona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N/A Order Received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$105,000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$105,000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Main Street,</a:t>
                      </a:r>
                    </a:p>
                    <a:p>
                      <a:pPr algn="ctr"/>
                      <a:r>
                        <a:rPr lang="en-US" sz="1400" b="1" dirty="0"/>
                        <a:t>385606G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Algona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N/A</a:t>
                      </a:r>
                    </a:p>
                    <a:p>
                      <a:pPr algn="ctr"/>
                      <a:r>
                        <a:rPr lang="en-US" sz="1400" b="1" dirty="0"/>
                        <a:t>Order Received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$295,000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$177,000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$177,000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24478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5670BE1-7026-4474-A066-E2CD738A2C98}"/>
              </a:ext>
            </a:extLst>
          </p:cNvPr>
          <p:cNvSpPr/>
          <p:nvPr/>
        </p:nvSpPr>
        <p:spPr>
          <a:xfrm>
            <a:off x="8748464" y="6453336"/>
            <a:ext cx="216023" cy="2880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262BA56-FBEF-68DA-AB9C-11EC66E33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9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34126"/>
              </p:ext>
            </p:extLst>
          </p:nvPr>
        </p:nvGraphicFramePr>
        <p:xfrm>
          <a:off x="179512" y="1706165"/>
          <a:ext cx="878679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395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538005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1054283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SPONSORS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Main Street,</a:t>
                      </a:r>
                    </a:p>
                    <a:p>
                      <a:pPr algn="ctr"/>
                      <a:r>
                        <a:rPr lang="en-US" sz="1400" b="1" dirty="0"/>
                        <a:t>385606G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Algona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N/A</a:t>
                      </a:r>
                    </a:p>
                    <a:p>
                      <a:pPr algn="ctr"/>
                      <a:r>
                        <a:rPr lang="en-US" sz="1400" b="1" dirty="0"/>
                        <a:t>Order Received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$295,000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$177,000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$177,000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709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73</a:t>
                      </a:r>
                      <a:r>
                        <a:rPr lang="en-US" sz="1400" b="1" baseline="30000" dirty="0"/>
                        <a:t>rd</a:t>
                      </a:r>
                      <a:r>
                        <a:rPr lang="en-US" sz="1400" b="1" dirty="0"/>
                        <a:t> Street,</a:t>
                      </a:r>
                    </a:p>
                    <a:p>
                      <a:pPr algn="ctr"/>
                      <a:r>
                        <a:rPr lang="en-US" sz="1400" b="1" dirty="0"/>
                        <a:t>377213D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IAIS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 City of Windsor Weights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N/A</a:t>
                      </a:r>
                    </a:p>
                    <a:p>
                      <a:pPr algn="ctr"/>
                      <a:r>
                        <a:rPr lang="en-US" sz="1400" b="1" dirty="0"/>
                        <a:t>Order Received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$165,000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$99,000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$99,000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T-61 / Monroe Wapello Road,</a:t>
                      </a:r>
                    </a:p>
                    <a:p>
                      <a:pPr algn="ctr"/>
                      <a:r>
                        <a:rPr lang="en-US" sz="1400" b="1" dirty="0"/>
                        <a:t>375736B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Algona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N/A Order Received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$170,000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$102,000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$102,000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</a:tbl>
          </a:graphicData>
        </a:graphic>
      </p:graphicFrame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B4E5015-08A9-648E-301E-05D31A4CE1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CB406E-D460-262B-6AE4-1BD3F8A7B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261874"/>
              </p:ext>
            </p:extLst>
          </p:nvPr>
        </p:nvGraphicFramePr>
        <p:xfrm>
          <a:off x="180299" y="5638085"/>
          <a:ext cx="878679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395">
                  <a:extLst>
                    <a:ext uri="{9D8B030D-6E8A-4147-A177-3AD203B41FA5}">
                      <a16:colId xmlns:a16="http://schemas.microsoft.com/office/drawing/2014/main" val="2652962658"/>
                    </a:ext>
                  </a:extLst>
                </a:gridCol>
                <a:gridCol w="1538005">
                  <a:extLst>
                    <a:ext uri="{9D8B030D-6E8A-4147-A177-3AD203B41FA5}">
                      <a16:colId xmlns:a16="http://schemas.microsoft.com/office/drawing/2014/main" val="2434282405"/>
                    </a:ext>
                  </a:extLst>
                </a:gridCol>
                <a:gridCol w="1054283">
                  <a:extLst>
                    <a:ext uri="{9D8B030D-6E8A-4147-A177-3AD203B41FA5}">
                      <a16:colId xmlns:a16="http://schemas.microsoft.com/office/drawing/2014/main" val="225382422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28575010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36232158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4284805061"/>
                    </a:ext>
                  </a:extLst>
                </a:gridCol>
              </a:tblGrid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Big Sioux River Road,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381531W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City of Akron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N/A Order Received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$55,000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$33,000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$33,000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57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30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316217"/>
              </p:ext>
            </p:extLst>
          </p:nvPr>
        </p:nvGraphicFramePr>
        <p:xfrm>
          <a:off x="179512" y="1706165"/>
          <a:ext cx="878679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395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10013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982275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SPONSORS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4917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11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Street,</a:t>
                      </a:r>
                    </a:p>
                    <a:p>
                      <a:pPr algn="ctr"/>
                      <a:r>
                        <a:rPr lang="en-US" sz="1400" b="1" dirty="0"/>
                        <a:t>607576J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IANR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Waterloo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$170,000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$102,000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$102,000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709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South Expressway,</a:t>
                      </a:r>
                    </a:p>
                    <a:p>
                      <a:pPr algn="ctr"/>
                      <a:r>
                        <a:rPr lang="en-US" sz="1400" b="1" dirty="0"/>
                        <a:t>074403T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Council Bluffs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$150,000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$90,000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$90,000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North Elk Run Road</a:t>
                      </a:r>
                    </a:p>
                    <a:p>
                      <a:pPr algn="ctr"/>
                      <a:r>
                        <a:rPr lang="en-US" sz="1400" b="1" dirty="0"/>
                        <a:t>200775H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IANR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Black Hawk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$80,000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$48,000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$48,000</a:t>
                      </a:r>
                    </a:p>
                    <a:p>
                      <a:pPr algn="ctr"/>
                      <a:r>
                        <a:rPr lang="en-US" sz="1400" b="1" dirty="0"/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</a:tbl>
          </a:graphicData>
        </a:graphic>
      </p:graphicFrame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B194D73-88E6-4AE7-888E-85E2F7E3E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4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4704"/>
            <a:ext cx="7886700" cy="28803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Map of Recommended Awards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E73F119B-A470-1514-6292-23FDF23E26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7C56B646-2817-6D80-23AD-3C08F43DB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676456" cy="55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1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F1EC6F-F40C-4C04-BC5A-79311F718206}"/>
              </a:ext>
            </a:extLst>
          </p:cNvPr>
          <p:cNvSpPr txBox="1"/>
          <p:nvPr/>
        </p:nvSpPr>
        <p:spPr>
          <a:xfrm>
            <a:off x="1907704" y="5445224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Kristopher Klop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Manager, Highway-Rail Crossing Programs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kristopher.klop@iowadot.us</a:t>
            </a:r>
          </a:p>
        </p:txBody>
      </p:sp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10865</TotalTime>
  <Words>744</Words>
  <Application>Microsoft Office PowerPoint</Application>
  <PresentationFormat>On-screen Show (4:3)</PresentationFormat>
  <Paragraphs>190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PT Sans</vt:lpstr>
      <vt:lpstr>Office Theme</vt:lpstr>
      <vt:lpstr>PowerPoint Presentation</vt:lpstr>
      <vt:lpstr>Program</vt:lpstr>
      <vt:lpstr>Project Evaluation Criteria</vt:lpstr>
      <vt:lpstr>Available Funding and Application Summary</vt:lpstr>
      <vt:lpstr>List of Applications Recommended</vt:lpstr>
      <vt:lpstr>List of Applications Recommended</vt:lpstr>
      <vt:lpstr>List of Applications Recommended</vt:lpstr>
      <vt:lpstr>Map of Recommended Awards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Klop, Kristopher</cp:lastModifiedBy>
  <cp:revision>232</cp:revision>
  <cp:lastPrinted>2019-08-29T10:58:34Z</cp:lastPrinted>
  <dcterms:created xsi:type="dcterms:W3CDTF">2014-05-10T08:44:16Z</dcterms:created>
  <dcterms:modified xsi:type="dcterms:W3CDTF">2023-08-30T01:41:16Z</dcterms:modified>
</cp:coreProperties>
</file>