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12"/>
  </p:notesMasterIdLst>
  <p:sldIdLst>
    <p:sldId id="396" r:id="rId2"/>
    <p:sldId id="951" r:id="rId3"/>
    <p:sldId id="964" r:id="rId4"/>
    <p:sldId id="963" r:id="rId5"/>
    <p:sldId id="965" r:id="rId6"/>
    <p:sldId id="966" r:id="rId7"/>
    <p:sldId id="969" r:id="rId8"/>
    <p:sldId id="967" r:id="rId9"/>
    <p:sldId id="968" r:id="rId10"/>
    <p:sldId id="962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189" autoAdjust="0"/>
  </p:normalViewPr>
  <p:slideViewPr>
    <p:cSldViewPr snapToGrid="0">
      <p:cViewPr varScale="1">
        <p:scale>
          <a:sx n="98" d="100"/>
          <a:sy n="98" d="100"/>
        </p:scale>
        <p:origin x="187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2918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0A3482-355C-41A6-8FCE-9A33430808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36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0A3482-355C-41A6-8FCE-9A33430808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20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0A3482-355C-41A6-8FCE-9A33430808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32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0A3482-355C-41A6-8FCE-9A33430808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69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0A3482-355C-41A6-8FCE-9A33430808F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5295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0A3482-355C-41A6-8FCE-9A33430808F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70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0A3482-355C-41A6-8FCE-9A33430808F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26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0A3482-355C-41A6-8FCE-9A33430808F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0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0A3482-355C-41A6-8FCE-9A33430808F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25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62B6A24-95A4-48EA-A925-B0579E58BE5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30834" y="29619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62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91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NAME OF PRESENTATION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802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792088" y="667435"/>
            <a:ext cx="4922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cap="small" baseline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IIJA Implementation Recommendations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1A8A40B-4866-4140-BC62-AC146B6B41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73633" y="337753"/>
            <a:ext cx="3088447" cy="56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01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7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39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93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75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46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68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6000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0">
            <a:extLst>
              <a:ext uri="{FF2B5EF4-FFF2-40B4-BE49-F238E27FC236}">
                <a16:creationId xmlns:a16="http://schemas.microsoft.com/office/drawing/2014/main" id="{6A677595-069F-46D9-94D6-2840CDE19DFB}"/>
              </a:ext>
            </a:extLst>
          </p:cNvPr>
          <p:cNvSpPr txBox="1">
            <a:spLocks/>
          </p:cNvSpPr>
          <p:nvPr/>
        </p:nvSpPr>
        <p:spPr>
          <a:xfrm>
            <a:off x="183717" y="1835718"/>
            <a:ext cx="8647132" cy="9655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Infrastructure Investment and Jobs Act (IIJA) Implementation</a:t>
            </a:r>
          </a:p>
          <a:p>
            <a:r>
              <a:rPr lang="en-US" b="1" dirty="0"/>
              <a:t>National Electric Vehicle Infrastructure</a:t>
            </a:r>
          </a:p>
        </p:txBody>
      </p:sp>
      <p:sp>
        <p:nvSpPr>
          <p:cNvPr id="3" name="Title 10">
            <a:extLst>
              <a:ext uri="{FF2B5EF4-FFF2-40B4-BE49-F238E27FC236}">
                <a16:creationId xmlns:a16="http://schemas.microsoft.com/office/drawing/2014/main" id="{35870EF1-B2EE-4B95-849D-00223AB77280}"/>
              </a:ext>
            </a:extLst>
          </p:cNvPr>
          <p:cNvSpPr txBox="1">
            <a:spLocks/>
          </p:cNvSpPr>
          <p:nvPr/>
        </p:nvSpPr>
        <p:spPr>
          <a:xfrm>
            <a:off x="183716" y="5016543"/>
            <a:ext cx="5403352" cy="9655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chemeClr val="bg1"/>
                </a:solidFill>
              </a:rPr>
              <a:t>Transportation Commission Workshop</a:t>
            </a:r>
          </a:p>
          <a:p>
            <a:pPr algn="l"/>
            <a:r>
              <a:rPr lang="en-US" sz="2400" b="1" dirty="0">
                <a:solidFill>
                  <a:schemeClr val="bg1"/>
                </a:solidFill>
              </a:rPr>
              <a:t>September 12, 2023</a:t>
            </a:r>
          </a:p>
        </p:txBody>
      </p:sp>
    </p:spTree>
    <p:extLst>
      <p:ext uri="{BB962C8B-B14F-4D97-AF65-F5344CB8AC3E}">
        <p14:creationId xmlns:p14="http://schemas.microsoft.com/office/powerpoint/2010/main" val="1030536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B7899C-C90A-495C-A8C8-65EE6E75F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931" y="2120945"/>
            <a:ext cx="7886700" cy="965523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284995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17F40-FE9A-45A2-B075-BACA3E2E5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160" y="1023776"/>
            <a:ext cx="8347272" cy="965523"/>
          </a:xfrm>
        </p:spPr>
        <p:txBody>
          <a:bodyPr>
            <a:normAutofit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06D79-F1FF-42C9-967D-EC0683B82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12" y="1929164"/>
            <a:ext cx="7886700" cy="4666708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chemeClr val="tx1">
                    <a:lumMod val="50000"/>
                  </a:schemeClr>
                </a:solidFill>
              </a:rPr>
              <a:t>IIJA policies previously approved July 12, 2022</a:t>
            </a:r>
          </a:p>
          <a:p>
            <a:r>
              <a:rPr lang="en-US" sz="3400" dirty="0">
                <a:solidFill>
                  <a:schemeClr val="tx1">
                    <a:lumMod val="50000"/>
                  </a:schemeClr>
                </a:solidFill>
              </a:rPr>
              <a:t>Overview of National Electric Vehicle Infrastructure (NEVI) Program</a:t>
            </a:r>
          </a:p>
          <a:p>
            <a:r>
              <a:rPr lang="en-US" sz="3400" dirty="0">
                <a:solidFill>
                  <a:schemeClr val="tx1">
                    <a:lumMod val="50000"/>
                  </a:schemeClr>
                </a:solidFill>
              </a:rPr>
              <a:t>Next steps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47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New US DOT program from the Infrastructure Bill</a:t>
            </a:r>
          </a:p>
          <a:p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Iowa allocated $51 million over FFY 2022-2026 – approximately $10.3 million per year</a:t>
            </a:r>
          </a:p>
          <a:p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Initially, for use to purchase/install electric vehicle charging infrastructure within one mile of Alternative Fuel Corridor Routes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6" y="993926"/>
            <a:ext cx="8219344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National Electric Vehicle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2882465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5" y="993926"/>
            <a:ext cx="8194177" cy="965523"/>
          </a:xfrm>
        </p:spPr>
        <p:txBody>
          <a:bodyPr>
            <a:normAutofit/>
          </a:bodyPr>
          <a:lstStyle/>
          <a:p>
            <a:r>
              <a:rPr lang="en-US" sz="4400" dirty="0"/>
              <a:t>Iowa’s Alternative Fuel Corridors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0B627A-FABD-B424-2BA0-E046A9B17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425" y="1959449"/>
            <a:ext cx="6915150" cy="461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478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State Deployment Plan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Approval by FHWA required to access funds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Initial plan submitted August 1, 2022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Required annual update submitted August 1, 2023</a:t>
            </a:r>
          </a:p>
          <a:p>
            <a:r>
              <a:rPr lang="en-US" dirty="0">
                <a:solidFill>
                  <a:srgbClr val="000000"/>
                </a:solidFill>
              </a:rPr>
              <a:t>Iowa DOT and Iowa Economic Development Authority have coordinated on the development and update of plan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5" y="993926"/>
            <a:ext cx="8227733" cy="965523"/>
          </a:xfrm>
        </p:spPr>
        <p:txBody>
          <a:bodyPr>
            <a:normAutofit/>
          </a:bodyPr>
          <a:lstStyle/>
          <a:p>
            <a:r>
              <a:rPr lang="en-US" sz="4400" dirty="0"/>
              <a:t>Electric Vehicle Deployment Plan</a:t>
            </a:r>
          </a:p>
        </p:txBody>
      </p:sp>
    </p:spTree>
    <p:extLst>
      <p:ext uri="{BB962C8B-B14F-4D97-AF65-F5344CB8AC3E}">
        <p14:creationId xmlns:p14="http://schemas.microsoft.com/office/powerpoint/2010/main" val="1343949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Title 23 requirements apply to this program in the same manner as they apply to highway or bridge projects.</a:t>
            </a:r>
          </a:p>
          <a:p>
            <a:r>
              <a:rPr lang="en-US" dirty="0">
                <a:solidFill>
                  <a:srgbClr val="000000"/>
                </a:solidFill>
              </a:rPr>
              <a:t>Each electric vehicle charging site will require design, specialized equipment, utility upgrades, construction/installation, workforce requirements, technical compliance, etc.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This means sites will be developed by teams of property owners, vendors, contractors, and utilities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5" y="993926"/>
            <a:ext cx="8227733" cy="965523"/>
          </a:xfrm>
        </p:spPr>
        <p:txBody>
          <a:bodyPr>
            <a:normAutofit/>
          </a:bodyPr>
          <a:lstStyle/>
          <a:p>
            <a:r>
              <a:rPr lang="en-US" sz="4400" dirty="0"/>
              <a:t>Program Requirements</a:t>
            </a:r>
          </a:p>
        </p:txBody>
      </p:sp>
    </p:spTree>
    <p:extLst>
      <p:ext uri="{BB962C8B-B14F-4D97-AF65-F5344CB8AC3E}">
        <p14:creationId xmlns:p14="http://schemas.microsoft.com/office/powerpoint/2010/main" val="2258629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Governmental entities and municipal utilities are not eligible applicants.</a:t>
            </a:r>
          </a:p>
          <a:p>
            <a:r>
              <a:rPr lang="en-US" dirty="0">
                <a:solidFill>
                  <a:srgbClr val="000000"/>
                </a:solidFill>
              </a:rPr>
              <a:t>Capital costs are eligible for reimbursement up to 80 percent.</a:t>
            </a:r>
          </a:p>
          <a:p>
            <a:r>
              <a:rPr lang="en-US" dirty="0">
                <a:solidFill>
                  <a:srgbClr val="000000"/>
                </a:solidFill>
              </a:rPr>
              <a:t>Operating and maintenance costs across the five-year operations and maintenance period is eligible for reimbursement up to 80 percent or $200,000, whichever is less.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5" y="993926"/>
            <a:ext cx="8227733" cy="965523"/>
          </a:xfrm>
        </p:spPr>
        <p:txBody>
          <a:bodyPr>
            <a:normAutofit/>
          </a:bodyPr>
          <a:lstStyle/>
          <a:p>
            <a:r>
              <a:rPr lang="en-US" sz="4400" dirty="0"/>
              <a:t>Program Requirements (continued)</a:t>
            </a:r>
          </a:p>
        </p:txBody>
      </p:sp>
    </p:spTree>
    <p:extLst>
      <p:ext uri="{BB962C8B-B14F-4D97-AF65-F5344CB8AC3E}">
        <p14:creationId xmlns:p14="http://schemas.microsoft.com/office/powerpoint/2010/main" val="2579076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Competitive procurement process is required</a:t>
            </a:r>
          </a:p>
          <a:p>
            <a:r>
              <a:rPr lang="en-US" dirty="0">
                <a:solidFill>
                  <a:srgbClr val="000000"/>
                </a:solidFill>
              </a:rPr>
              <a:t>Developing a competitive Notice of Funding Opportunity (NOFO) that identifies specific criteria for proposal scoring and details of the selection process</a:t>
            </a:r>
          </a:p>
          <a:p>
            <a:r>
              <a:rPr lang="en-US" dirty="0">
                <a:solidFill>
                  <a:srgbClr val="000000"/>
                </a:solidFill>
              </a:rPr>
              <a:t>Project teams will be identified through each proposal</a:t>
            </a:r>
          </a:p>
          <a:p>
            <a:r>
              <a:rPr lang="en-US" dirty="0">
                <a:solidFill>
                  <a:srgbClr val="000000"/>
                </a:solidFill>
              </a:rPr>
              <a:t>Selections will be based on alignment to scoring criteria</a:t>
            </a:r>
          </a:p>
          <a:p>
            <a:r>
              <a:rPr lang="en-US" dirty="0">
                <a:solidFill>
                  <a:srgbClr val="000000"/>
                </a:solidFill>
              </a:rPr>
              <a:t>Significant evaluation that will include agency partners and technical experts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5" y="993926"/>
            <a:ext cx="8227733" cy="965523"/>
          </a:xfrm>
        </p:spPr>
        <p:txBody>
          <a:bodyPr>
            <a:normAutofit/>
          </a:bodyPr>
          <a:lstStyle/>
          <a:p>
            <a:r>
              <a:rPr lang="en-US" sz="4400" dirty="0"/>
              <a:t>Competitive Procurement</a:t>
            </a:r>
          </a:p>
        </p:txBody>
      </p:sp>
    </p:spTree>
    <p:extLst>
      <p:ext uri="{BB962C8B-B14F-4D97-AF65-F5344CB8AC3E}">
        <p14:creationId xmlns:p14="http://schemas.microsoft.com/office/powerpoint/2010/main" val="1347635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Commission consideration/adoption of updated IIJA policies</a:t>
            </a:r>
          </a:p>
          <a:p>
            <a:r>
              <a:rPr lang="en-US" dirty="0">
                <a:solidFill>
                  <a:srgbClr val="000000"/>
                </a:solidFill>
              </a:rPr>
              <a:t>Finalize NOFO and publish for comment</a:t>
            </a:r>
          </a:p>
          <a:p>
            <a:r>
              <a:rPr lang="en-US" dirty="0">
                <a:solidFill>
                  <a:srgbClr val="000000"/>
                </a:solidFill>
              </a:rPr>
              <a:t>Initiate formal advertisement this fall</a:t>
            </a:r>
          </a:p>
          <a:p>
            <a:r>
              <a:rPr lang="en-US" dirty="0">
                <a:solidFill>
                  <a:srgbClr val="000000"/>
                </a:solidFill>
              </a:rPr>
              <a:t>Review of applications through spring 2024</a:t>
            </a:r>
          </a:p>
          <a:p>
            <a:r>
              <a:rPr lang="en-US" dirty="0">
                <a:solidFill>
                  <a:srgbClr val="000000"/>
                </a:solidFill>
              </a:rPr>
              <a:t>Update on status of program and results of evaluation in summer 2024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5" y="993926"/>
            <a:ext cx="8227733" cy="965523"/>
          </a:xfrm>
        </p:spPr>
        <p:txBody>
          <a:bodyPr>
            <a:normAutofit/>
          </a:bodyPr>
          <a:lstStyle/>
          <a:p>
            <a:r>
              <a:rPr lang="en-US" sz="4400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23622996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etting-you-there-PowerPoint-Template.potm [Read-Only]" id="{EF08A2F2-4E95-47A6-870B-27180581EC73}" vid="{9218BD09-7C4D-4EC1-B417-5EBD8DF7DE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15330</TotalTime>
  <Words>364</Words>
  <Application>Microsoft Office PowerPoint</Application>
  <PresentationFormat>On-screen Show (4:3)</PresentationFormat>
  <Paragraphs>49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1_Office Theme</vt:lpstr>
      <vt:lpstr>PowerPoint Presentation</vt:lpstr>
      <vt:lpstr>Summary</vt:lpstr>
      <vt:lpstr>National Electric Vehicle Infrastructure</vt:lpstr>
      <vt:lpstr>Iowa’s Alternative Fuel Corridors</vt:lpstr>
      <vt:lpstr>Electric Vehicle Deployment Plan</vt:lpstr>
      <vt:lpstr>Program Requirements</vt:lpstr>
      <vt:lpstr>Program Requirements (continued)</vt:lpstr>
      <vt:lpstr>Competitive Procurement</vt:lpstr>
      <vt:lpstr>Next Steps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183</cp:revision>
  <cp:lastPrinted>2022-06-02T16:51:42Z</cp:lastPrinted>
  <dcterms:created xsi:type="dcterms:W3CDTF">2020-06-02T12:58:37Z</dcterms:created>
  <dcterms:modified xsi:type="dcterms:W3CDTF">2023-09-05T15:57:55Z</dcterms:modified>
</cp:coreProperties>
</file>