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20"/>
  </p:notesMasterIdLst>
  <p:sldIdLst>
    <p:sldId id="306" r:id="rId3"/>
    <p:sldId id="351" r:id="rId4"/>
    <p:sldId id="364" r:id="rId5"/>
    <p:sldId id="365" r:id="rId6"/>
    <p:sldId id="348" r:id="rId7"/>
    <p:sldId id="349" r:id="rId8"/>
    <p:sldId id="356" r:id="rId9"/>
    <p:sldId id="366" r:id="rId10"/>
    <p:sldId id="350" r:id="rId11"/>
    <p:sldId id="362" r:id="rId12"/>
    <p:sldId id="357" r:id="rId13"/>
    <p:sldId id="359" r:id="rId14"/>
    <p:sldId id="353" r:id="rId15"/>
    <p:sldId id="360" r:id="rId16"/>
    <p:sldId id="355" r:id="rId17"/>
    <p:sldId id="363" r:id="rId18"/>
    <p:sldId id="358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8143" autoAdjust="0"/>
  </p:normalViewPr>
  <p:slideViewPr>
    <p:cSldViewPr snapToGrid="0">
      <p:cViewPr varScale="1">
        <p:scale>
          <a:sx n="74" d="100"/>
          <a:sy n="74" d="100"/>
        </p:scale>
        <p:origin x="250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9/6/2024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3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7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85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9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9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58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68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5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6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4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2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52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90261-D306-4DD3-8AF7-217A28D989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4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grass and industrial buildings on the side.">
            <a:extLst>
              <a:ext uri="{FF2B5EF4-FFF2-40B4-BE49-F238E27FC236}">
                <a16:creationId xmlns:a16="http://schemas.microsoft.com/office/drawing/2014/main" id="{E9AC6CB9-4857-BBD1-61AA-B2AF7A15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8" y="0"/>
            <a:ext cx="9240714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6"/>
            <a:ext cx="9164638" cy="130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Business Relocation &amp; Job Retention Local Development Program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64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Policy Discussion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365" y="6509542"/>
            <a:ext cx="798513" cy="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9/102024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726824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Grant Program Administration Team Lead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542455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What would an eligible project look like?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43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endParaRPr lang="en-US" altLang="en-US" sz="19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D1017B-65CB-A77A-0D68-3486F30B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2111375"/>
            <a:ext cx="6180138" cy="43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Very similar to other standard Local Development projects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Requests to build new roadways outside the flood hazard area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An eligible project would not include repair to any existing roadways</a:t>
            </a:r>
          </a:p>
          <a:p>
            <a:pPr eaLnBrk="1" hangingPunct="1">
              <a:spcBef>
                <a:spcPts val="2000"/>
              </a:spcBef>
            </a:pPr>
            <a:endParaRPr lang="en-US" altLang="en-US" sz="2200" dirty="0">
              <a:latin typeface="PT Sans Pro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1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3552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Summary of Policy Proposal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958975"/>
            <a:ext cx="7886699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r>
              <a:rPr lang="en-US" altLang="en-US" sz="2200" dirty="0">
                <a:latin typeface="PT Sans Pro" panose="020B0503020203020204" pitchFamily="34" charset="0"/>
              </a:rPr>
              <a:t>Limited to communities that experienced state &amp; federally recognized emergency events</a:t>
            </a:r>
          </a:p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r>
              <a:rPr lang="en-US" altLang="en-US" sz="2200" dirty="0">
                <a:latin typeface="PT Sans Pro" panose="020B0503020203020204" pitchFamily="34" charset="0"/>
              </a:rPr>
              <a:t>Limited to communities where existing businesses are committing to permanent relocation out of the flood hazard area</a:t>
            </a:r>
          </a:p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r>
              <a:rPr lang="en-US" altLang="en-US" sz="2200" dirty="0">
                <a:latin typeface="PT Sans Pro" panose="020B0503020203020204" pitchFamily="34" charset="0"/>
              </a:rPr>
              <a:t>Documentation of business interest in relocation and the economic distress of the community is required to be submitted with the application</a:t>
            </a:r>
          </a:p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r>
              <a:rPr lang="en-US" altLang="en-US" sz="2200" dirty="0">
                <a:latin typeface="PT Sans Pro" panose="020B0503020203020204" pitchFamily="34" charset="0"/>
              </a:rPr>
              <a:t>Roadways are located outside of the flood hazard area</a:t>
            </a:r>
          </a:p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r>
              <a:rPr lang="en-US" altLang="en-US" sz="2200" dirty="0">
                <a:latin typeface="PT Sans Pro" panose="020B0503020203020204" pitchFamily="34" charset="0"/>
              </a:rPr>
              <a:t>RISE participation held to 70% of eligible project costs</a:t>
            </a:r>
          </a:p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endParaRPr lang="en-US" altLang="en-US" sz="2200" dirty="0">
              <a:latin typeface="PT Sans Pro" panose="020B0503020203020204" pitchFamily="34" charset="0"/>
            </a:endParaRPr>
          </a:p>
          <a:p>
            <a:pPr marL="457200" indent="-457200" eaLnBrk="1" hangingPunct="1">
              <a:spcBef>
                <a:spcPts val="2000"/>
              </a:spcBef>
              <a:buFont typeface="+mj-lt"/>
              <a:buAutoNum type="arabicPeriod"/>
            </a:pPr>
            <a:endParaRPr lang="en-US" altLang="en-US" sz="22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4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F150C1-D5D7-0817-D468-67B1C345F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34" y="870733"/>
            <a:ext cx="8613532" cy="5524494"/>
          </a:xfrm>
          <a:prstGeom prst="rect">
            <a:avLst/>
          </a:prstGeom>
        </p:spPr>
      </p:pic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DB2CDF-0934-507B-3B8C-331611B57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5553043"/>
            <a:ext cx="2103302" cy="7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74211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Rock Valley Business Relocation Interest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E26022-F65D-042E-3D72-B3091C5E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00" y="1703493"/>
            <a:ext cx="8129950" cy="1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Rock Valley Business Park (Rock Ridge Dr) was awarded RISE in 2017 as a 29-acre 15-lot subdivision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Prior to the flood, 6 businesses were committed to the existing business park and the city was making plans for expansion to the north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Following the flood, +/-10 businesses have committed or shown interest in relocating to the new business park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Need for the expansion of the business park has been accelerated with the need to accommodate business relocation and provide developable land for continued growth</a:t>
            </a:r>
          </a:p>
          <a:p>
            <a:pPr eaLnBrk="1" hangingPunct="1">
              <a:spcBef>
                <a:spcPts val="2000"/>
              </a:spcBef>
            </a:pPr>
            <a:endParaRPr lang="en-US" altLang="en-US" sz="2200" dirty="0">
              <a:latin typeface="PT Sans Pro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8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8E176-5254-8197-6162-9D0DC213D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94" y="942975"/>
            <a:ext cx="7666412" cy="5511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A9458A-3BE1-2229-794B-775864556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450" y="2476500"/>
            <a:ext cx="1804602" cy="16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Rock Ridge Business Park Expansion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E26022-F65D-042E-3D72-B3091C5E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8257248" cy="183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Provide access to 14 lots totaling approximately 25 acres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All utilities are available and sanitary sewer and water will be installed this fall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RISE improvements would include the construction of approximately 2,570 feet of Summit Drive &amp; 541 feet of Tower Road.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Total RISE eligible projects costs = $2,133,000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Rock Valley has requested 80% in RISE funding or $1,706,400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Prepared to let in October 2024</a:t>
            </a:r>
          </a:p>
        </p:txBody>
      </p:sp>
    </p:spTree>
    <p:extLst>
      <p:ext uri="{BB962C8B-B14F-4D97-AF65-F5344CB8AC3E}">
        <p14:creationId xmlns:p14="http://schemas.microsoft.com/office/powerpoint/2010/main" val="192695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79878-7BEE-55C1-FDAF-3090616F0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848674"/>
            <a:ext cx="8356600" cy="55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2932112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QUESTIONS?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6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Background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958975"/>
            <a:ext cx="7886699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June 2024 – Devastating flooding impacted northwest Iowa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August 2024 – Introduced concept exploring how RISE could be leveraged to revitalize flooded communities and received Commission input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Today – Further discussion of potential policy revision and Commission input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9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Key Comments/Concerns from August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958975"/>
            <a:ext cx="7886699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Is this new category consistent with the intent/purpose of the RISE program?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If implemented, would this use up all the RISE fund at the expense of “traditional” RISE projects? Should there be a cap on the fund requests?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Is 80 percent participation too high for this category?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We need to clarify the eligibility for this category – i.e. this is not about fixing damaged roads/bridges.</a:t>
            </a:r>
          </a:p>
          <a:p>
            <a:pPr eaLnBrk="1" hangingPunct="1">
              <a:spcBef>
                <a:spcPts val="2000"/>
              </a:spcBef>
            </a:pPr>
            <a:endParaRPr lang="en-US" altLang="en-US" sz="22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2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92" y="917889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Creation of the RISE 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752913"/>
            <a:ext cx="7886699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Iowa’s economy in the early 1980s was in a depression</a:t>
            </a:r>
          </a:p>
          <a:p>
            <a:pPr lvl="1" eaLnBrk="1" hangingPunct="1">
              <a:spcBef>
                <a:spcPts val="2000"/>
              </a:spcBef>
            </a:pPr>
            <a:r>
              <a:rPr lang="en-US" altLang="en-US" sz="1900" dirty="0">
                <a:latin typeface="PT Sans Pro" panose="020B0503020203020204" pitchFamily="34" charset="0"/>
              </a:rPr>
              <a:t>Rural farm crisis</a:t>
            </a:r>
          </a:p>
          <a:p>
            <a:pPr lvl="1" eaLnBrk="1" hangingPunct="1">
              <a:spcBef>
                <a:spcPts val="2000"/>
              </a:spcBef>
            </a:pPr>
            <a:r>
              <a:rPr lang="en-US" altLang="en-US" sz="1900" dirty="0">
                <a:latin typeface="PT Sans Pro" panose="020B0503020203020204" pitchFamily="34" charset="0"/>
              </a:rPr>
              <a:t>Impact on ag-dependent manufacturing</a:t>
            </a:r>
          </a:p>
          <a:p>
            <a:pPr lvl="1" eaLnBrk="1" hangingPunct="1">
              <a:spcBef>
                <a:spcPts val="2000"/>
              </a:spcBef>
            </a:pPr>
            <a:r>
              <a:rPr lang="en-US" altLang="en-US" sz="1900" dirty="0">
                <a:latin typeface="PT Sans Pro" panose="020B0503020203020204" pitchFamily="34" charset="0"/>
              </a:rPr>
              <a:t>Impact on meat packing and food processing</a:t>
            </a:r>
          </a:p>
          <a:p>
            <a:pPr lvl="1" eaLnBrk="1" hangingPunct="1">
              <a:spcBef>
                <a:spcPts val="2000"/>
              </a:spcBef>
            </a:pPr>
            <a:r>
              <a:rPr lang="en-US" altLang="en-US" sz="1900" dirty="0">
                <a:latin typeface="PT Sans Pro" panose="020B0503020203020204" pitchFamily="34" charset="0"/>
              </a:rPr>
              <a:t>Iowa ranked 49</a:t>
            </a:r>
            <a:r>
              <a:rPr lang="en-US" altLang="en-US" sz="1900" baseline="30000" dirty="0">
                <a:latin typeface="PT Sans Pro" panose="020B0503020203020204" pitchFamily="34" charset="0"/>
              </a:rPr>
              <a:t>th</a:t>
            </a:r>
            <a:r>
              <a:rPr lang="en-US" altLang="en-US" sz="1900" dirty="0">
                <a:latin typeface="PT Sans Pro" panose="020B0503020203020204" pitchFamily="34" charset="0"/>
              </a:rPr>
              <a:t> in total employment growth in the 1980s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Iowa’s economy needed “revitalization” through more diversification and more support for development in non-metropolitan areas.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1985 – Legislature created the Revitalize Iowa’s Sound Economy (RISE) Program </a:t>
            </a:r>
          </a:p>
          <a:p>
            <a:pPr eaLnBrk="1" hangingPunct="1">
              <a:spcBef>
                <a:spcPts val="2000"/>
              </a:spcBef>
            </a:pPr>
            <a:endParaRPr lang="en-US" altLang="en-US" sz="22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What is the intent of the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program?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50F00-7991-8353-DE39-C3005C02B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" y="2352949"/>
            <a:ext cx="7886699" cy="3354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184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Should there be a cap on RISE fund requests?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F921A-1848-9AE6-4B35-3A14791E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57" y="2278894"/>
            <a:ext cx="7957068" cy="2377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511E2F-A76E-182F-8229-49EB71C129EB}"/>
              </a:ext>
            </a:extLst>
          </p:cNvPr>
          <p:cNvSpPr txBox="1"/>
          <p:nvPr/>
        </p:nvSpPr>
        <p:spPr>
          <a:xfrm>
            <a:off x="6318908" y="4817836"/>
            <a:ext cx="2347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PT Sans Pro"/>
              </a:rPr>
              <a:t>Edited to highlight relevant content</a:t>
            </a:r>
          </a:p>
        </p:txBody>
      </p:sp>
    </p:spTree>
    <p:extLst>
      <p:ext uri="{BB962C8B-B14F-4D97-AF65-F5344CB8AC3E}">
        <p14:creationId xmlns:p14="http://schemas.microsoft.com/office/powerpoint/2010/main" val="183097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Monthly Program Financial Report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  <a:cs typeface="Roboto Slab" pitchFamily="2" charset="0"/>
              </a:rPr>
              <a:t>Funded annually with dedicated state motor fuel and special fuel tax revenues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/>
        </p:nvGraphicFramePr>
        <p:xfrm>
          <a:off x="360485" y="1610485"/>
          <a:ext cx="8394457" cy="35251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4978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791222">
                  <a:extLst>
                    <a:ext uri="{9D8B030D-6E8A-4147-A177-3AD203B41FA5}">
                      <a16:colId xmlns:a16="http://schemas.microsoft.com/office/drawing/2014/main" val="4070867964"/>
                    </a:ext>
                  </a:extLst>
                </a:gridCol>
                <a:gridCol w="1928257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6364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City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County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FY2025 Projected Total RISE Road Use Tax Fund (RUTF) Revenue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1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$11,611,933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$5,805,967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Actual RISE Revenue Received as of 7/31/2024 </a:t>
                      </a:r>
                      <a:r>
                        <a:rPr lang="en-US" sz="1800" b="0" baseline="30000" dirty="0">
                          <a:latin typeface="+mn-lt"/>
                        </a:rPr>
                        <a:t>2</a:t>
                      </a:r>
                    </a:p>
                    <a:p>
                      <a:pPr marL="0" algn="l" defTabSz="685812" rtl="0" eaLnBrk="1" latinLnBrk="0" hangingPunct="1"/>
                      <a:r>
                        <a:rPr lang="en-US" sz="1400" b="0" dirty="0">
                          <a:latin typeface="+mn-lt"/>
                        </a:rPr>
                        <a:t>(% of FY2025 Projected Revenue)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$934,829</a:t>
                      </a:r>
                    </a:p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(8.1%)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$467,415</a:t>
                      </a: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(8.1%)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FY2025 RISE Funds Awarded as of 7/31/2024</a:t>
                      </a:r>
                    </a:p>
                    <a:p>
                      <a:pPr algn="l"/>
                      <a:r>
                        <a:rPr lang="en-US" sz="1400" dirty="0">
                          <a:latin typeface="+mn-lt"/>
                          <a:cs typeface="Calibri" panose="020F0502020204030204" pitchFamily="34" charset="0"/>
                        </a:rPr>
                        <a:t>(% of Projected Total RUTF committed)</a:t>
                      </a:r>
                      <a:endParaRPr lang="en-US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$695,775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(6.0%)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$0 </a:t>
                      </a:r>
                    </a:p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(0%)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07517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 Balance as of 7/31/2024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$54,629,888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$21,398,495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2673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Outstanding Commitments as of 7/31/2024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($40,162,451)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($17,160,520)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36364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Uncommitted Balance as of 7/31/2024</a:t>
                      </a:r>
                      <a:r>
                        <a:rPr lang="en-US" sz="18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$14,467,437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$467,415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4FEDE5-C2E8-B6D1-8E09-6AF05701B096}"/>
              </a:ext>
            </a:extLst>
          </p:cNvPr>
          <p:cNvSpPr txBox="1"/>
          <p:nvPr/>
        </p:nvSpPr>
        <p:spPr>
          <a:xfrm>
            <a:off x="374772" y="5144850"/>
            <a:ext cx="83944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aseline="30000" dirty="0"/>
              <a:t>1</a:t>
            </a:r>
            <a:r>
              <a:rPr lang="en-US" sz="1300" dirty="0"/>
              <a:t> Calculation based on FY2024 average monthly RISE RUTF revenue of $967,661 to the city RISE fund and $483,831 to the county RISE fund. As of 7/31/2024, FY2025 is 8.3% complete.</a:t>
            </a:r>
          </a:p>
          <a:p>
            <a:r>
              <a:rPr lang="en-US" sz="1300" baseline="30000" dirty="0"/>
              <a:t>2</a:t>
            </a:r>
            <a:r>
              <a:rPr lang="en-US" sz="1300" dirty="0"/>
              <a:t> Actual RISE revenue includes RUTF revenue, loan repayments, and project settlements. These revenue sources are variable and are not included in projections.</a:t>
            </a:r>
          </a:p>
          <a:p>
            <a:r>
              <a:rPr lang="en-US" sz="1300" baseline="30000" dirty="0"/>
              <a:t>3</a:t>
            </a:r>
            <a:r>
              <a:rPr lang="en-US" sz="1300" dirty="0"/>
              <a:t> End of FY2024 reversion to Secondary Road Fund of $3,770,560 is pending.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4739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What are current RISE participation rates?</a:t>
            </a: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endParaRPr lang="en-US" altLang="en-US" sz="19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CDF72636-E9E3-3718-DD48-D26DDB352392}"/>
              </a:ext>
            </a:extLst>
          </p:cNvPr>
          <p:cNvGraphicFramePr>
            <a:graphicFrameLocks/>
          </p:cNvGraphicFramePr>
          <p:nvPr/>
        </p:nvGraphicFramePr>
        <p:xfrm>
          <a:off x="1058834" y="1891155"/>
          <a:ext cx="6603235" cy="45248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4978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928257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598465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RISE Participation Rate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37614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Immediate Opportunity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80%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Local Development: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Standard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50%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07517">
                <a:tc>
                  <a:txBody>
                    <a:bodyPr/>
                    <a:lstStyle/>
                    <a:p>
                      <a:pPr marL="342906" marR="0" lvl="1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Certified Site (varies by size)</a:t>
                      </a:r>
                    </a:p>
                    <a:p>
                      <a:pPr marL="685812" marR="0" lvl="2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- 50-499 acres certified</a:t>
                      </a:r>
                    </a:p>
                    <a:p>
                      <a:pPr marL="685812" marR="0" lvl="2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- 500-999 acre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certified</a:t>
                      </a:r>
                    </a:p>
                    <a:p>
                      <a:pPr marL="685812" marR="0" lvl="2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- 1,000 acres or more certified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60%</a:t>
                      </a: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65%</a:t>
                      </a: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70%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26730">
                <a:tc>
                  <a:txBody>
                    <a:bodyPr/>
                    <a:lstStyle/>
                    <a:p>
                      <a:pPr marL="342906" marR="0" lvl="1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University Research Park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70%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426730">
                <a:tc>
                  <a:txBody>
                    <a:bodyPr/>
                    <a:lstStyle/>
                    <a:p>
                      <a:pPr marL="342906" marR="0" lvl="1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Business Relocation &amp; Job Retention</a:t>
                      </a:r>
                    </a:p>
                    <a:p>
                      <a:pPr marL="342906" marR="0" lvl="1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(Recommended)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80% (original recommendation</a:t>
                      </a: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70% (revised recommendation)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3265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45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What would be an eligible community?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43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In a county covered by a proclamation of disaster emergency by the Governor &amp; Presidential Disaster Declaration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Flooded businesses requesting permanent relocation outside the flood hazard area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Every community in a county that experienced flooding would not be eligible to apply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158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3402</TotalTime>
  <Words>883</Words>
  <Application>Microsoft Office PowerPoint</Application>
  <PresentationFormat>On-screen Show (4:3)</PresentationFormat>
  <Paragraphs>153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42</cp:revision>
  <dcterms:created xsi:type="dcterms:W3CDTF">2023-08-03T14:09:31Z</dcterms:created>
  <dcterms:modified xsi:type="dcterms:W3CDTF">2024-09-06T17:30:03Z</dcterms:modified>
</cp:coreProperties>
</file>