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54" r:id="rId2"/>
  </p:sldMasterIdLst>
  <p:notesMasterIdLst>
    <p:notesMasterId r:id="rId25"/>
  </p:notesMasterIdLst>
  <p:sldIdLst>
    <p:sldId id="306" r:id="rId3"/>
    <p:sldId id="363" r:id="rId4"/>
    <p:sldId id="368" r:id="rId5"/>
    <p:sldId id="367" r:id="rId6"/>
    <p:sldId id="369" r:id="rId7"/>
    <p:sldId id="355" r:id="rId8"/>
    <p:sldId id="366" r:id="rId9"/>
    <p:sldId id="357" r:id="rId10"/>
    <p:sldId id="358" r:id="rId11"/>
    <p:sldId id="332" r:id="rId12"/>
    <p:sldId id="341" r:id="rId13"/>
    <p:sldId id="359" r:id="rId14"/>
    <p:sldId id="360" r:id="rId15"/>
    <p:sldId id="361" r:id="rId16"/>
    <p:sldId id="342" r:id="rId17"/>
    <p:sldId id="343" r:id="rId18"/>
    <p:sldId id="344" r:id="rId19"/>
    <p:sldId id="345" r:id="rId20"/>
    <p:sldId id="354" r:id="rId21"/>
    <p:sldId id="364" r:id="rId22"/>
    <p:sldId id="365" r:id="rId23"/>
    <p:sldId id="346" r:id="rId2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A624"/>
    <a:srgbClr val="03617A"/>
    <a:srgbClr val="70C8B8"/>
    <a:srgbClr val="B1B3B3"/>
    <a:srgbClr val="A8ABAE"/>
    <a:srgbClr val="53565A"/>
    <a:srgbClr val="2A6357"/>
    <a:srgbClr val="A7DDD3"/>
    <a:srgbClr val="F4D99E"/>
    <a:srgbClr val="194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29" autoAdjust="0"/>
    <p:restoredTop sz="93672" autoAdjust="0"/>
  </p:normalViewPr>
  <p:slideViewPr>
    <p:cSldViewPr snapToGrid="0">
      <p:cViewPr varScale="1">
        <p:scale>
          <a:sx n="102" d="100"/>
          <a:sy n="102" d="100"/>
        </p:scale>
        <p:origin x="13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FY2012 to FY2025 Revolving</a:t>
            </a:r>
            <a:r>
              <a:rPr lang="en-US" sz="1800" b="1" baseline="0"/>
              <a:t> Loan &amp; Grant program funding</a:t>
            </a:r>
            <a:endParaRPr lang="en-US" sz="18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05668330554038"/>
          <c:y val="8.7423005393140671E-2"/>
          <c:w val="0.87126514721687909"/>
          <c:h val="0.69566420098333737"/>
        </c:manualLayout>
      </c:layout>
      <c:lineChart>
        <c:grouping val="standard"/>
        <c:varyColors val="0"/>
        <c:ser>
          <c:idx val="2"/>
          <c:order val="0"/>
          <c:tx>
            <c:strRef>
              <c:f>'combined data'!$L$3</c:f>
              <c:strCache>
                <c:ptCount val="1"/>
                <c:pt idx="0">
                  <c:v> Requests </c:v>
                </c:pt>
              </c:strCache>
            </c:strRef>
          </c:tx>
          <c:spPr>
            <a:ln w="34925" cap="rnd">
              <a:solidFill>
                <a:srgbClr val="E0A624"/>
              </a:solidFill>
              <a:round/>
            </a:ln>
            <a:effectLst/>
          </c:spPr>
          <c:marker>
            <c:symbol val="circle"/>
            <c:size val="5"/>
            <c:spPr>
              <a:solidFill>
                <a:srgbClr val="E0A624"/>
              </a:solidFill>
              <a:ln w="9525">
                <a:solidFill>
                  <a:srgbClr val="E0A624"/>
                </a:solidFill>
              </a:ln>
              <a:effectLst/>
            </c:spPr>
          </c:marker>
          <c:cat>
            <c:numRef>
              <c:f>'combined data'!$B$11:$B$24</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extLst/>
            </c:numRef>
          </c:cat>
          <c:val>
            <c:numRef>
              <c:f>'combined data'!$L$11:$L$24</c:f>
              <c:numCache>
                <c:formatCode>_("$"* #,##0_);_("$"* \(#,##0\);_("$"* "-"??_);_(@_)</c:formatCode>
                <c:ptCount val="14"/>
                <c:pt idx="0">
                  <c:v>7422297</c:v>
                </c:pt>
                <c:pt idx="1">
                  <c:v>7091104</c:v>
                </c:pt>
                <c:pt idx="2">
                  <c:v>3945400</c:v>
                </c:pt>
                <c:pt idx="3">
                  <c:v>8100000</c:v>
                </c:pt>
                <c:pt idx="4">
                  <c:v>3260000</c:v>
                </c:pt>
                <c:pt idx="5">
                  <c:v>10270000</c:v>
                </c:pt>
                <c:pt idx="6">
                  <c:v>8018000</c:v>
                </c:pt>
                <c:pt idx="7">
                  <c:v>6745645</c:v>
                </c:pt>
                <c:pt idx="8">
                  <c:v>7301027</c:v>
                </c:pt>
                <c:pt idx="9">
                  <c:v>7242907</c:v>
                </c:pt>
                <c:pt idx="10">
                  <c:v>10730712</c:v>
                </c:pt>
                <c:pt idx="11">
                  <c:v>13250230</c:v>
                </c:pt>
                <c:pt idx="12">
                  <c:v>5722000</c:v>
                </c:pt>
                <c:pt idx="13">
                  <c:v>16787150</c:v>
                </c:pt>
              </c:numCache>
              <c:extLst/>
            </c:numRef>
          </c:val>
          <c:smooth val="0"/>
          <c:extLst>
            <c:ext xmlns:c16="http://schemas.microsoft.com/office/drawing/2014/chart" uri="{C3380CC4-5D6E-409C-BE32-E72D297353CC}">
              <c16:uniqueId val="{00000000-1D98-4B96-AAA3-CB36A3E962C3}"/>
            </c:ext>
          </c:extLst>
        </c:ser>
        <c:ser>
          <c:idx val="0"/>
          <c:order val="1"/>
          <c:tx>
            <c:strRef>
              <c:f>'combined data'!$H$3</c:f>
              <c:strCache>
                <c:ptCount val="1"/>
                <c:pt idx="0">
                  <c:v>Available</c:v>
                </c:pt>
              </c:strCache>
            </c:strRef>
          </c:tx>
          <c:spPr>
            <a:ln w="34925" cap="rnd">
              <a:solidFill>
                <a:schemeClr val="accent1"/>
              </a:solidFill>
              <a:round/>
            </a:ln>
            <a:effectLst/>
          </c:spPr>
          <c:marker>
            <c:symbol val="circle"/>
            <c:size val="5"/>
            <c:spPr>
              <a:solidFill>
                <a:schemeClr val="accent1"/>
              </a:solidFill>
              <a:ln w="9525">
                <a:solidFill>
                  <a:schemeClr val="accent1"/>
                </a:solidFill>
              </a:ln>
              <a:effectLst/>
            </c:spPr>
          </c:marker>
          <c:cat>
            <c:numRef>
              <c:f>'combined data'!$B$11:$B$24</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extLst/>
            </c:numRef>
          </c:cat>
          <c:val>
            <c:numRef>
              <c:f>'combined data'!$H$11:$H$24</c:f>
              <c:numCache>
                <c:formatCode>_("$"* #,##0_);_("$"* \(#,##0\);_("$"* "-"??_);_(@_)</c:formatCode>
                <c:ptCount val="14"/>
                <c:pt idx="0">
                  <c:v>5668048</c:v>
                </c:pt>
                <c:pt idx="1">
                  <c:v>4207520</c:v>
                </c:pt>
                <c:pt idx="2">
                  <c:v>3122272</c:v>
                </c:pt>
                <c:pt idx="3">
                  <c:v>4771985</c:v>
                </c:pt>
                <c:pt idx="4">
                  <c:v>3039427</c:v>
                </c:pt>
                <c:pt idx="5">
                  <c:v>4771234</c:v>
                </c:pt>
                <c:pt idx="6">
                  <c:v>2615482</c:v>
                </c:pt>
                <c:pt idx="7">
                  <c:v>3186863</c:v>
                </c:pt>
                <c:pt idx="8">
                  <c:v>3996994</c:v>
                </c:pt>
                <c:pt idx="9">
                  <c:v>4100000</c:v>
                </c:pt>
                <c:pt idx="10">
                  <c:v>6138746.1399999997</c:v>
                </c:pt>
                <c:pt idx="11">
                  <c:v>6300000</c:v>
                </c:pt>
                <c:pt idx="12">
                  <c:v>2687982.26</c:v>
                </c:pt>
                <c:pt idx="13">
                  <c:v>5061385.5600000005</c:v>
                </c:pt>
              </c:numCache>
              <c:extLst/>
            </c:numRef>
          </c:val>
          <c:smooth val="0"/>
          <c:extLst>
            <c:ext xmlns:c16="http://schemas.microsoft.com/office/drawing/2014/chart" uri="{C3380CC4-5D6E-409C-BE32-E72D297353CC}">
              <c16:uniqueId val="{00000001-1D98-4B96-AAA3-CB36A3E962C3}"/>
            </c:ext>
          </c:extLst>
        </c:ser>
        <c:ser>
          <c:idx val="1"/>
          <c:order val="3"/>
          <c:tx>
            <c:strRef>
              <c:f>'combined data'!$C$3</c:f>
              <c:strCache>
                <c:ptCount val="1"/>
                <c:pt idx="0">
                  <c:v>Appropriations</c:v>
                </c:pt>
              </c:strCache>
            </c:strRef>
          </c:tx>
          <c:spPr>
            <a:ln w="34925" cap="rnd">
              <a:solidFill>
                <a:schemeClr val="accent2"/>
              </a:solidFill>
              <a:round/>
            </a:ln>
            <a:effectLst/>
          </c:spPr>
          <c:marker>
            <c:symbol val="circle"/>
            <c:size val="5"/>
            <c:spPr>
              <a:solidFill>
                <a:schemeClr val="accent2"/>
              </a:solidFill>
              <a:ln w="9525">
                <a:solidFill>
                  <a:schemeClr val="accent2"/>
                </a:solidFill>
              </a:ln>
              <a:effectLst/>
            </c:spPr>
          </c:marker>
          <c:cat>
            <c:numRef>
              <c:f>'combined data'!$B$11:$B$24</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extLst/>
            </c:numRef>
          </c:cat>
          <c:val>
            <c:numRef>
              <c:f>'combined data'!$C$11:$C$24</c:f>
              <c:numCache>
                <c:formatCode>_("$"* #,##0_);_("$"* \(#,##0\);_("$"* "-"??_);_(@_)</c:formatCode>
                <c:ptCount val="14"/>
                <c:pt idx="0">
                  <c:v>2000000</c:v>
                </c:pt>
                <c:pt idx="1">
                  <c:v>1500000</c:v>
                </c:pt>
                <c:pt idx="2">
                  <c:v>0</c:v>
                </c:pt>
                <c:pt idx="3">
                  <c:v>4000000</c:v>
                </c:pt>
                <c:pt idx="4">
                  <c:v>2000000</c:v>
                </c:pt>
                <c:pt idx="5">
                  <c:v>1500000</c:v>
                </c:pt>
                <c:pt idx="6">
                  <c:v>1000000</c:v>
                </c:pt>
                <c:pt idx="7">
                  <c:v>1000000</c:v>
                </c:pt>
                <c:pt idx="8">
                  <c:v>1000000</c:v>
                </c:pt>
                <c:pt idx="9">
                  <c:v>500000</c:v>
                </c:pt>
                <c:pt idx="10">
                  <c:v>1000000</c:v>
                </c:pt>
                <c:pt idx="11">
                  <c:v>2000000</c:v>
                </c:pt>
                <c:pt idx="12">
                  <c:v>500000</c:v>
                </c:pt>
                <c:pt idx="13">
                  <c:v>2000000</c:v>
                </c:pt>
              </c:numCache>
              <c:extLst/>
            </c:numRef>
          </c:val>
          <c:smooth val="0"/>
          <c:extLst>
            <c:ext xmlns:c16="http://schemas.microsoft.com/office/drawing/2014/chart" uri="{C3380CC4-5D6E-409C-BE32-E72D297353CC}">
              <c16:uniqueId val="{00000002-1D98-4B96-AAA3-CB36A3E962C3}"/>
            </c:ext>
          </c:extLst>
        </c:ser>
        <c:dLbls>
          <c:showLegendKey val="0"/>
          <c:showVal val="0"/>
          <c:showCatName val="0"/>
          <c:showSerName val="0"/>
          <c:showPercent val="0"/>
          <c:showBubbleSize val="0"/>
        </c:dLbls>
        <c:marker val="1"/>
        <c:smooth val="0"/>
        <c:axId val="527108008"/>
        <c:axId val="527108336"/>
        <c:extLst>
          <c:ext xmlns:c15="http://schemas.microsoft.com/office/drawing/2012/chart" uri="{02D57815-91ED-43cb-92C2-25804820EDAC}">
            <c15:filteredLineSeries>
              <c15:ser>
                <c:idx val="4"/>
                <c:order val="2"/>
                <c:tx>
                  <c:v>Funded</c:v>
                </c:tx>
                <c:spPr>
                  <a:ln w="34925" cap="rnd">
                    <a:solidFill>
                      <a:srgbClr val="F133D1"/>
                    </a:solidFill>
                    <a:round/>
                  </a:ln>
                  <a:effectLst/>
                </c:spPr>
                <c:marker>
                  <c:symbol val="none"/>
                </c:marker>
                <c:val>
                  <c:numRef>
                    <c:extLst>
                      <c:ext uri="{02D57815-91ED-43cb-92C2-25804820EDAC}">
                        <c15:formulaRef>
                          <c15:sqref>'combined data'!$M$11:$M$24</c15:sqref>
                        </c15:formulaRef>
                      </c:ext>
                    </c:extLst>
                    <c:numCache>
                      <c:formatCode>_("$"* #,##0_);_("$"* \(#,##0\);_("$"* "-"??_);_(@_)</c:formatCode>
                      <c:ptCount val="14"/>
                      <c:pt idx="0">
                        <c:v>5561351</c:v>
                      </c:pt>
                      <c:pt idx="1">
                        <c:v>4014400</c:v>
                      </c:pt>
                      <c:pt idx="2">
                        <c:v>3120400</c:v>
                      </c:pt>
                      <c:pt idx="3">
                        <c:v>4652252</c:v>
                      </c:pt>
                      <c:pt idx="4">
                        <c:v>1297380</c:v>
                      </c:pt>
                      <c:pt idx="5">
                        <c:v>4694624</c:v>
                      </c:pt>
                      <c:pt idx="6">
                        <c:v>2615482</c:v>
                      </c:pt>
                      <c:pt idx="7">
                        <c:v>3186863</c:v>
                      </c:pt>
                      <c:pt idx="8">
                        <c:v>3900000</c:v>
                      </c:pt>
                      <c:pt idx="9">
                        <c:v>4095707</c:v>
                      </c:pt>
                      <c:pt idx="10">
                        <c:v>6196712</c:v>
                      </c:pt>
                      <c:pt idx="11">
                        <c:v>6408555</c:v>
                      </c:pt>
                      <c:pt idx="12">
                        <c:v>2687000</c:v>
                      </c:pt>
                    </c:numCache>
                  </c:numRef>
                </c:val>
                <c:smooth val="0"/>
                <c:extLst>
                  <c:ext xmlns:c16="http://schemas.microsoft.com/office/drawing/2014/chart" uri="{C3380CC4-5D6E-409C-BE32-E72D297353CC}">
                    <c16:uniqueId val="{00000003-1D98-4B96-AAA3-CB36A3E962C3}"/>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'combined data'!$M$4:$M$22</c15:sqref>
                        </c15:formulaRef>
                      </c:ext>
                    </c:extLst>
                    <c:strCache>
                      <c:ptCount val="19"/>
                      <c:pt idx="0">
                        <c:v> $-   </c:v>
                      </c:pt>
                      <c:pt idx="1">
                        <c:v> $3,600,000 </c:v>
                      </c:pt>
                      <c:pt idx="2">
                        <c:v> $1,630,000 </c:v>
                      </c:pt>
                      <c:pt idx="3">
                        <c:v> $2,800,000 </c:v>
                      </c:pt>
                      <c:pt idx="4">
                        <c:v> $3,226,079 </c:v>
                      </c:pt>
                      <c:pt idx="5">
                        <c:v> $2,317,471 </c:v>
                      </c:pt>
                      <c:pt idx="6">
                        <c:v> $9,674,022 </c:v>
                      </c:pt>
                      <c:pt idx="7">
                        <c:v> $5,561,351 </c:v>
                      </c:pt>
                      <c:pt idx="8">
                        <c:v> $4,014,400 </c:v>
                      </c:pt>
                      <c:pt idx="9">
                        <c:v> $3,120,400 </c:v>
                      </c:pt>
                      <c:pt idx="10">
                        <c:v> $4,652,252 </c:v>
                      </c:pt>
                      <c:pt idx="11">
                        <c:v> $1,297,380 </c:v>
                      </c:pt>
                      <c:pt idx="12">
                        <c:v> $4,694,624 </c:v>
                      </c:pt>
                      <c:pt idx="13">
                        <c:v> $2,615,482 </c:v>
                      </c:pt>
                      <c:pt idx="14">
                        <c:v> $3,186,863 </c:v>
                      </c:pt>
                      <c:pt idx="15">
                        <c:v> $3,900,000 </c:v>
                      </c:pt>
                      <c:pt idx="16">
                        <c:v> $4,095,707 </c:v>
                      </c:pt>
                      <c:pt idx="17">
                        <c:v> $6,196,712 </c:v>
                      </c:pt>
                      <c:pt idx="18">
                        <c:v> $6,408,555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'combined data'!$B$11:$B$24</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Lit>
                    <c:ptCount val="0"/>
                  </c:numLit>
                </c:val>
                <c:smooth val="0"/>
                <c:extLst xmlns:c15="http://schemas.microsoft.com/office/drawing/2012/chart">
                  <c:ext xmlns:c16="http://schemas.microsoft.com/office/drawing/2014/chart" uri="{C3380CC4-5D6E-409C-BE32-E72D297353CC}">
                    <c16:uniqueId val="{00000004-1D98-4B96-AAA3-CB36A3E962C3}"/>
                  </c:ext>
                </c:extLst>
              </c15:ser>
            </c15:filteredLineSeries>
          </c:ext>
        </c:extLst>
      </c:lineChart>
      <c:catAx>
        <c:axId val="52710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108336"/>
        <c:crosses val="autoZero"/>
        <c:auto val="1"/>
        <c:lblAlgn val="ctr"/>
        <c:lblOffset val="100"/>
        <c:noMultiLvlLbl val="0"/>
      </c:catAx>
      <c:valAx>
        <c:axId val="527108336"/>
        <c:scaling>
          <c:orientation val="minMax"/>
          <c:max val="18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108008"/>
        <c:crosses val="autoZero"/>
        <c:crossBetween val="between"/>
        <c:majorUnit val="10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0.65747</cdr:x>
      <cdr:y>0.63625</cdr:y>
    </cdr:from>
    <cdr:to>
      <cdr:x>0.65747</cdr:x>
      <cdr:y>0.73085</cdr:y>
    </cdr:to>
    <cdr:cxnSp macro="">
      <cdr:nvCxnSpPr>
        <cdr:cNvPr id="3" name="Straight Arrow Connector 2">
          <a:extLst xmlns:a="http://schemas.openxmlformats.org/drawingml/2006/main">
            <a:ext uri="{FF2B5EF4-FFF2-40B4-BE49-F238E27FC236}">
              <a16:creationId xmlns:a16="http://schemas.microsoft.com/office/drawing/2014/main" id="{DCEF3DE1-0949-DA3D-4958-05A4C2C6EA0B}"/>
            </a:ext>
          </a:extLst>
        </cdr:cNvPr>
        <cdr:cNvCxnSpPr/>
      </cdr:nvCxnSpPr>
      <cdr:spPr>
        <a:xfrm xmlns:a="http://schemas.openxmlformats.org/drawingml/2006/main">
          <a:off x="5935634" y="3187132"/>
          <a:ext cx="0" cy="473869"/>
        </a:xfrm>
        <a:prstGeom xmlns:a="http://schemas.openxmlformats.org/drawingml/2006/main" prst="straightConnector1">
          <a:avLst/>
        </a:prstGeom>
        <a:ln xmlns:a="http://schemas.openxmlformats.org/drawingml/2006/main" w="34925">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0.66353</cdr:x>
      <cdr:y>0.63885</cdr:y>
    </cdr:from>
    <cdr:to>
      <cdr:x>0.8057</cdr:x>
      <cdr:y>0.73214</cdr:y>
    </cdr:to>
    <cdr:sp macro="" textlink="">
      <cdr:nvSpPr>
        <cdr:cNvPr id="4" name="TextBox 3">
          <a:extLst xmlns:a="http://schemas.openxmlformats.org/drawingml/2006/main">
            <a:ext uri="{FF2B5EF4-FFF2-40B4-BE49-F238E27FC236}">
              <a16:creationId xmlns:a16="http://schemas.microsoft.com/office/drawing/2014/main" id="{A8390E25-FBF3-6CA5-2CF2-35FCDAE5B84C}"/>
            </a:ext>
          </a:extLst>
        </cdr:cNvPr>
        <cdr:cNvSpPr txBox="1"/>
      </cdr:nvSpPr>
      <cdr:spPr>
        <a:xfrm xmlns:a="http://schemas.openxmlformats.org/drawingml/2006/main">
          <a:off x="5990403" y="2950748"/>
          <a:ext cx="1283494" cy="4308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Loan repayments &amp;</a:t>
          </a:r>
        </a:p>
        <a:p xmlns:a="http://schemas.openxmlformats.org/drawingml/2006/main">
          <a:r>
            <a:rPr lang="en-US" b="1" dirty="0"/>
            <a:t>Unobligated funds</a:t>
          </a:r>
          <a:endParaRPr lang="en-US"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49BC2F-FAB1-C0FB-7094-1DD067A11E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56D5C6B-2524-C959-53F4-CCB2E4AD4E6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9218137-5930-45FA-AB70-1E91A3C17D04}" type="datetimeFigureOut">
              <a:rPr lang="en-US"/>
              <a:pPr>
                <a:defRPr/>
              </a:pPr>
              <a:t>9/3/2024</a:t>
            </a:fld>
            <a:endParaRPr lang="en-US"/>
          </a:p>
        </p:txBody>
      </p:sp>
      <p:sp>
        <p:nvSpPr>
          <p:cNvPr id="4" name="Slide Image Placeholder 3">
            <a:extLst>
              <a:ext uri="{FF2B5EF4-FFF2-40B4-BE49-F238E27FC236}">
                <a16:creationId xmlns:a16="http://schemas.microsoft.com/office/drawing/2014/main" id="{885D098C-0916-53E7-892A-88540D92771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5BA99D-52D3-5484-061E-8C269644ACB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1CB3B0-35E3-8AB7-BD4D-50EBCC403F6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765636C-689B-B6E0-2A92-49DA53B839C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EA90261-D306-4DD3-8AF7-217A28D9898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DC77CE8-476C-1918-63C4-0820ED891A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D66C694-097B-9450-1304-1048E9BB67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F7640BE1-EB84-29EC-7752-3D71B659B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09E9A1-6A2B-41B9-AE6A-D0D05C3A9CA5}"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17</a:t>
            </a:fld>
            <a:endParaRPr lang="en-US"/>
          </a:p>
        </p:txBody>
      </p:sp>
    </p:spTree>
    <p:extLst>
      <p:ext uri="{BB962C8B-B14F-4D97-AF65-F5344CB8AC3E}">
        <p14:creationId xmlns:p14="http://schemas.microsoft.com/office/powerpoint/2010/main" val="185210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Awaiting addition information.</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18</a:t>
            </a:fld>
            <a:endParaRPr lang="en-US"/>
          </a:p>
        </p:txBody>
      </p:sp>
    </p:spTree>
    <p:extLst>
      <p:ext uri="{BB962C8B-B14F-4D97-AF65-F5344CB8AC3E}">
        <p14:creationId xmlns:p14="http://schemas.microsoft.com/office/powerpoint/2010/main" val="9797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2</a:t>
            </a:fld>
            <a:endParaRPr lang="en-US"/>
          </a:p>
        </p:txBody>
      </p:sp>
    </p:spTree>
    <p:extLst>
      <p:ext uri="{BB962C8B-B14F-4D97-AF65-F5344CB8AC3E}">
        <p14:creationId xmlns:p14="http://schemas.microsoft.com/office/powerpoint/2010/main" val="333285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A-Line </a:t>
            </a:r>
            <a:r>
              <a:rPr lang="en-US" b="0"/>
              <a:t>– grant 100%, loan 40.9% of request</a:t>
            </a:r>
            <a:endParaRPr lang="en-US" b="1"/>
          </a:p>
          <a:p>
            <a:r>
              <a:rPr lang="en-US" b="1"/>
              <a:t>Appanoose County - </a:t>
            </a:r>
            <a:r>
              <a:rPr lang="en-US" b="0"/>
              <a:t>50%, this will meet the requirement for a 50% local match</a:t>
            </a:r>
            <a:r>
              <a:rPr lang="en-US" b="1"/>
              <a:t> </a:t>
            </a:r>
          </a:p>
          <a:p>
            <a:r>
              <a:rPr lang="en-US" b="1"/>
              <a:t>Cedar Rapids</a:t>
            </a:r>
            <a:r>
              <a:rPr lang="en-US" b="0"/>
              <a:t> – FY19, grant $1,028,000 for job retention related to flooding in this same area. </a:t>
            </a:r>
            <a:r>
              <a:rPr lang="en-US" sz="1800" b="0" i="0" u="none" strike="noStrike">
                <a:solidFill>
                  <a:srgbClr val="000000"/>
                </a:solidFill>
                <a:effectLst/>
                <a:latin typeface="Arial" panose="020B0604020202020204" pitchFamily="34" charset="0"/>
              </a:rPr>
              <a:t>Closed 5/26/2021 Jobs verification 7/25/2024.</a:t>
            </a:r>
            <a:r>
              <a:rPr lang="en-US"/>
              <a:t> </a:t>
            </a:r>
            <a:endParaRPr lang="en-US" b="1"/>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7</a:t>
            </a:fld>
            <a:endParaRPr lang="en-US"/>
          </a:p>
        </p:txBody>
      </p:sp>
    </p:spTree>
    <p:extLst>
      <p:ext uri="{BB962C8B-B14F-4D97-AF65-F5344CB8AC3E}">
        <p14:creationId xmlns:p14="http://schemas.microsoft.com/office/powerpoint/2010/main" val="286417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BLRY</a:t>
            </a:r>
            <a:r>
              <a:rPr lang="en-US" b="0"/>
              <a:t> - 100%. FY21 Burlington, FY17 Le Mars, FY13 planning study, FY12 Burlington, FY10, FY08 flood.</a:t>
            </a:r>
          </a:p>
          <a:p>
            <a:r>
              <a:rPr lang="en-US" b="1"/>
              <a:t>Heartland Co-op</a:t>
            </a:r>
            <a:r>
              <a:rPr lang="en-US" b="0"/>
              <a:t> - 39.7%. </a:t>
            </a:r>
            <a:r>
              <a:rPr lang="en-US"/>
              <a:t>RRLG-ST14(01)—9T-51 Loan for $1,450,000. Has one remaining payment July 2025.</a:t>
            </a:r>
            <a:endParaRPr lang="en-US" b="0"/>
          </a:p>
          <a:p>
            <a:r>
              <a:rPr lang="en-US" b="1"/>
              <a:t>Reid Line</a:t>
            </a:r>
            <a:r>
              <a:rPr lang="en-US" b="0"/>
              <a:t> – 39.7%</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8</a:t>
            </a:fld>
            <a:endParaRPr lang="en-US"/>
          </a:p>
        </p:txBody>
      </p:sp>
    </p:spTree>
    <p:extLst>
      <p:ext uri="{BB962C8B-B14F-4D97-AF65-F5344CB8AC3E}">
        <p14:creationId xmlns:p14="http://schemas.microsoft.com/office/powerpoint/2010/main" val="382153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9</a:t>
            </a:fld>
            <a:endParaRPr lang="en-US"/>
          </a:p>
        </p:txBody>
      </p:sp>
    </p:spTree>
    <p:extLst>
      <p:ext uri="{BB962C8B-B14F-4D97-AF65-F5344CB8AC3E}">
        <p14:creationId xmlns:p14="http://schemas.microsoft.com/office/powerpoint/2010/main" val="181662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has received a congressional earmark for 4.8 million dollars that will be administered as a Consolidated Rail Infrastructure and Safety Improvements (CRISI) grant through the FRA.</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13</a:t>
            </a:fld>
            <a:endParaRPr lang="en-US"/>
          </a:p>
        </p:txBody>
      </p:sp>
    </p:spTree>
    <p:extLst>
      <p:ext uri="{BB962C8B-B14F-4D97-AF65-F5344CB8AC3E}">
        <p14:creationId xmlns:p14="http://schemas.microsoft.com/office/powerpoint/2010/main" val="256783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Yard is owned by UP. UP participated in FY19 project, they are not for this application.</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14</a:t>
            </a:fld>
            <a:endParaRPr lang="en-US"/>
          </a:p>
        </p:txBody>
      </p:sp>
    </p:spTree>
    <p:extLst>
      <p:ext uri="{BB962C8B-B14F-4D97-AF65-F5344CB8AC3E}">
        <p14:creationId xmlns:p14="http://schemas.microsoft.com/office/powerpoint/2010/main" val="231345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BJRY has been in the RRLG program before. FY13, FY14, FY17 and FY21.</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15</a:t>
            </a:fld>
            <a:endParaRPr lang="en-US"/>
          </a:p>
        </p:txBody>
      </p:sp>
    </p:spTree>
    <p:extLst>
      <p:ext uri="{BB962C8B-B14F-4D97-AF65-F5344CB8AC3E}">
        <p14:creationId xmlns:p14="http://schemas.microsoft.com/office/powerpoint/2010/main" val="192137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Heartland Co-op Greenfield Rail Elevator at Fairfield. RRLG-ST14(01)—9T-51 Loan for $1,450,000. Has one remaining payment July 2025.</a:t>
            </a:r>
          </a:p>
        </p:txBody>
      </p:sp>
      <p:sp>
        <p:nvSpPr>
          <p:cNvPr id="4" name="Slide Number Placeholder 3"/>
          <p:cNvSpPr>
            <a:spLocks noGrp="1"/>
          </p:cNvSpPr>
          <p:nvPr>
            <p:ph type="sldNum" sz="quarter" idx="5"/>
          </p:nvPr>
        </p:nvSpPr>
        <p:spPr/>
        <p:txBody>
          <a:bodyPr/>
          <a:lstStyle/>
          <a:p>
            <a:pPr>
              <a:defRPr/>
            </a:pPr>
            <a:fld id="{CEA90261-D306-4DD3-8AF7-217A28D98989}" type="slidenum">
              <a:rPr lang="en-US" smtClean="0"/>
              <a:pPr>
                <a:defRPr/>
              </a:pPr>
              <a:t>16</a:t>
            </a:fld>
            <a:endParaRPr lang="en-US"/>
          </a:p>
        </p:txBody>
      </p:sp>
    </p:spTree>
    <p:extLst>
      <p:ext uri="{BB962C8B-B14F-4D97-AF65-F5344CB8AC3E}">
        <p14:creationId xmlns:p14="http://schemas.microsoft.com/office/powerpoint/2010/main" val="276236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628814" y="1402368"/>
            <a:ext cx="7886373" cy="1325563"/>
          </a:xfrm>
          <a:prstGeom prst="rect">
            <a:avLst/>
          </a:prstGeom>
          <a:noFill/>
          <a:ln>
            <a:noFill/>
          </a:ln>
        </p:spPr>
        <p:txBody>
          <a:bodyPr/>
          <a:lstStyle/>
          <a:p>
            <a:pPr lvl="0"/>
            <a:r>
              <a:rPr lang="en-US" altLang="en-US"/>
              <a:t>Click to edit Master title style</a:t>
            </a:r>
          </a:p>
        </p:txBody>
      </p:sp>
      <p:sp>
        <p:nvSpPr>
          <p:cNvPr id="7" name="Text Placeholder 2"/>
          <p:cNvSpPr>
            <a:spLocks noGrp="1" noChangeArrowheads="1"/>
          </p:cNvSpPr>
          <p:nvPr>
            <p:ph idx="1"/>
          </p:nvPr>
        </p:nvSpPr>
        <p:spPr bwMode="auto">
          <a:xfrm>
            <a:off x="628814" y="2412018"/>
            <a:ext cx="7886373" cy="3916363"/>
          </a:xfrm>
          <a:prstGeom prst="rect">
            <a:avLst/>
          </a:prstGeom>
          <a:noFill/>
          <a:ln>
            <a:noFill/>
          </a:ln>
        </p:spPr>
        <p:txBody>
          <a:bodyPr/>
          <a:lstStyle>
            <a:lvl1pPr>
              <a:defRPr sz="1800">
                <a:latin typeface="PT Sans Pro" panose="020B0503020203020204" pitchFamily="34" charset="0"/>
              </a:defRPr>
            </a:lvl1pPr>
            <a:lvl2pPr>
              <a:defRPr sz="1800">
                <a:latin typeface="PT Sans Pro" panose="020B0503020203020204" pitchFamily="34" charset="0"/>
              </a:defRPr>
            </a:lvl2pPr>
            <a:lvl3pPr>
              <a:defRPr sz="1800">
                <a:latin typeface="PT Sans Pro" panose="020B0503020203020204" pitchFamily="34" charset="0"/>
              </a:defRPr>
            </a:lvl3pPr>
            <a:lvl4pPr>
              <a:defRPr sz="1800">
                <a:latin typeface="PT Sans Pro" panose="020B0503020203020204" pitchFamily="34" charset="0"/>
              </a:defRPr>
            </a:lvl4pPr>
            <a:lvl5pPr>
              <a:defRPr sz="1800">
                <a:latin typeface="PT Sans Pro" panose="020B0503020203020204" pitchFamily="34" charset="0"/>
              </a:defRPr>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 name="Slide Number Placeholder 5">
            <a:extLst>
              <a:ext uri="{FF2B5EF4-FFF2-40B4-BE49-F238E27FC236}">
                <a16:creationId xmlns:a16="http://schemas.microsoft.com/office/drawing/2014/main" id="{6D7D948E-B8BA-3EB3-723C-B898C8DB240C}"/>
              </a:ext>
            </a:extLst>
          </p:cNvPr>
          <p:cNvSpPr>
            <a:spLocks noGrp="1"/>
          </p:cNvSpPr>
          <p:nvPr>
            <p:ph type="sldNum" sz="quarter" idx="10"/>
          </p:nvPr>
        </p:nvSpPr>
        <p:spPr/>
        <p:txBody>
          <a:bodyPr/>
          <a:lstStyle>
            <a:lvl1pPr>
              <a:defRPr/>
            </a:lvl1pPr>
          </a:lstStyle>
          <a:p>
            <a:pPr>
              <a:defRPr/>
            </a:pPr>
            <a:fld id="{D28F9697-B0D0-467C-BEEF-D375713D8EEA}" type="slidenum">
              <a:rPr lang="en-US" altLang="en-US"/>
              <a:pPr>
                <a:defRPr/>
              </a:pPr>
              <a:t>‹#›</a:t>
            </a:fld>
            <a:endParaRPr lang="en-US" altLang="en-US"/>
          </a:p>
        </p:txBody>
      </p:sp>
    </p:spTree>
    <p:extLst>
      <p:ext uri="{BB962C8B-B14F-4D97-AF65-F5344CB8AC3E}">
        <p14:creationId xmlns:p14="http://schemas.microsoft.com/office/powerpoint/2010/main" val="419737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79EB5078-06AD-D74C-2192-879728D40954}"/>
              </a:ext>
            </a:extLst>
          </p:cNvPr>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211978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873940"/>
            <a:ext cx="9144000" cy="5542639"/>
          </a:xfrm>
          <a:prstGeom prst="rect">
            <a:avLst/>
          </a:prstGeom>
          <a:solidFill>
            <a:schemeClr val="accent3">
              <a:lumMod val="20000"/>
              <a:lumOff val="80000"/>
            </a:schemeClr>
          </a:solidFill>
        </p:spPr>
        <p:txBody>
          <a:bodyPr/>
          <a:lstStyle>
            <a:lvl1pPr marL="0" indent="0" algn="ctr">
              <a:buFontTx/>
              <a:buNone/>
              <a:defRPr/>
            </a:lvl1pPr>
          </a:lstStyle>
          <a:p>
            <a:pPr lvl="0"/>
            <a:endParaRPr lang="en-US" noProof="0"/>
          </a:p>
        </p:txBody>
      </p:sp>
      <p:sp>
        <p:nvSpPr>
          <p:cNvPr id="2" name="Slide Number Placeholder 5">
            <a:extLst>
              <a:ext uri="{FF2B5EF4-FFF2-40B4-BE49-F238E27FC236}">
                <a16:creationId xmlns:a16="http://schemas.microsoft.com/office/drawing/2014/main" id="{0593B30A-97CD-1A3C-3048-DA6368B7B6F2}"/>
              </a:ext>
            </a:extLst>
          </p:cNvPr>
          <p:cNvSpPr>
            <a:spLocks noGrp="1"/>
          </p:cNvSpPr>
          <p:nvPr>
            <p:ph type="sldNum" sz="quarter" idx="12"/>
          </p:nvPr>
        </p:nvSpPr>
        <p:spPr/>
        <p:txBody>
          <a:bodyPr/>
          <a:lstStyle>
            <a:lvl1pPr>
              <a:defRPr/>
            </a:lvl1pPr>
          </a:lstStyle>
          <a:p>
            <a:pPr>
              <a:defRPr/>
            </a:pPr>
            <a:fld id="{9E50C884-77DA-4537-9F16-8D0D53EBB6CE}" type="slidenum">
              <a:rPr lang="en-US" altLang="en-US"/>
              <a:pPr>
                <a:defRPr/>
              </a:pPr>
              <a:t>‹#›</a:t>
            </a:fld>
            <a:endParaRPr lang="en-US" altLang="en-US"/>
          </a:p>
        </p:txBody>
      </p:sp>
    </p:spTree>
    <p:extLst>
      <p:ext uri="{BB962C8B-B14F-4D97-AF65-F5344CB8AC3E}">
        <p14:creationId xmlns:p14="http://schemas.microsoft.com/office/powerpoint/2010/main" val="420770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917757" y="1339850"/>
            <a:ext cx="1700656" cy="4819650"/>
          </a:xfrm>
          <a:prstGeom prst="rect">
            <a:avLst/>
          </a:prstGeom>
        </p:spPr>
        <p:txBody>
          <a:bodyPr/>
          <a:lstStyle/>
          <a:p>
            <a:endParaRPr lang="en-US"/>
          </a:p>
        </p:txBody>
      </p:sp>
      <p:sp>
        <p:nvSpPr>
          <p:cNvPr id="2" name="Slide Number Placeholder 5">
            <a:extLst>
              <a:ext uri="{FF2B5EF4-FFF2-40B4-BE49-F238E27FC236}">
                <a16:creationId xmlns:a16="http://schemas.microsoft.com/office/drawing/2014/main" id="{EC330188-43B0-7DFE-34F7-DBC4CDBBC9CE}"/>
              </a:ext>
            </a:extLst>
          </p:cNvPr>
          <p:cNvSpPr>
            <a:spLocks noGrp="1"/>
          </p:cNvSpPr>
          <p:nvPr>
            <p:ph type="sldNum" sz="quarter" idx="11"/>
          </p:nvPr>
        </p:nvSpPr>
        <p:spPr/>
        <p:txBody>
          <a:bodyPr/>
          <a:lstStyle>
            <a:lvl1pPr>
              <a:defRPr/>
            </a:lvl1pPr>
          </a:lstStyle>
          <a:p>
            <a:pPr>
              <a:defRPr/>
            </a:pPr>
            <a:fld id="{048DFBA1-FBA9-4E14-A9DD-BECBD5449745}" type="slidenum">
              <a:rPr lang="en-US" altLang="en-US"/>
              <a:pPr>
                <a:defRPr/>
              </a:pPr>
              <a:t>‹#›</a:t>
            </a:fld>
            <a:endParaRPr lang="en-US" altLang="en-US"/>
          </a:p>
        </p:txBody>
      </p:sp>
    </p:spTree>
    <p:extLst>
      <p:ext uri="{BB962C8B-B14F-4D97-AF65-F5344CB8AC3E}">
        <p14:creationId xmlns:p14="http://schemas.microsoft.com/office/powerpoint/2010/main" val="49207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668495" y="875173"/>
            <a:ext cx="5475506" cy="1860549"/>
          </a:xfrm>
          <a:prstGeom prst="rect">
            <a:avLst/>
          </a:prstGeom>
          <a:solidFill>
            <a:schemeClr val="accent3">
              <a:lumMod val="20000"/>
              <a:lumOff val="80000"/>
            </a:schemeClr>
          </a:solidFill>
        </p:spPr>
        <p:txBody>
          <a:bodyPr/>
          <a:lstStyle>
            <a:lvl1pPr marL="0" indent="0" algn="ctr">
              <a:buFontTx/>
              <a:buNone/>
              <a:defRPr/>
            </a:lvl1pPr>
          </a:lstStyle>
          <a:p>
            <a:pPr lvl="0"/>
            <a:endParaRPr lang="en-US" noProof="0"/>
          </a:p>
        </p:txBody>
      </p:sp>
      <p:sp>
        <p:nvSpPr>
          <p:cNvPr id="9" name="Picture Placeholder 2"/>
          <p:cNvSpPr>
            <a:spLocks noGrp="1"/>
          </p:cNvSpPr>
          <p:nvPr>
            <p:ph type="pic" sz="quarter" idx="13"/>
          </p:nvPr>
        </p:nvSpPr>
        <p:spPr>
          <a:xfrm>
            <a:off x="3668495" y="2705535"/>
            <a:ext cx="5475506" cy="1860549"/>
          </a:xfrm>
          <a:prstGeom prst="rect">
            <a:avLst/>
          </a:prstGeom>
          <a:solidFill>
            <a:schemeClr val="accent3">
              <a:lumMod val="20000"/>
              <a:lumOff val="80000"/>
            </a:schemeClr>
          </a:solidFill>
        </p:spPr>
        <p:txBody>
          <a:bodyPr/>
          <a:lstStyle>
            <a:lvl1pPr marL="0" indent="0" algn="ctr">
              <a:buFontTx/>
              <a:buNone/>
              <a:defRPr/>
            </a:lvl1pPr>
          </a:lstStyle>
          <a:p>
            <a:pPr lvl="0"/>
            <a:endParaRPr lang="en-US" noProof="0"/>
          </a:p>
        </p:txBody>
      </p:sp>
      <p:sp>
        <p:nvSpPr>
          <p:cNvPr id="10" name="Picture Placeholder 2"/>
          <p:cNvSpPr>
            <a:spLocks noGrp="1"/>
          </p:cNvSpPr>
          <p:nvPr>
            <p:ph type="pic" sz="quarter" idx="14"/>
          </p:nvPr>
        </p:nvSpPr>
        <p:spPr>
          <a:xfrm>
            <a:off x="3668495" y="4556127"/>
            <a:ext cx="5475506" cy="1860549"/>
          </a:xfrm>
          <a:prstGeom prst="rect">
            <a:avLst/>
          </a:prstGeom>
          <a:solidFill>
            <a:schemeClr val="accent3">
              <a:lumMod val="20000"/>
              <a:lumOff val="80000"/>
            </a:schemeClr>
          </a:solidFill>
        </p:spPr>
        <p:txBody>
          <a:bodyPr/>
          <a:lstStyle>
            <a:lvl1pPr marL="0" indent="0" algn="ctr">
              <a:buFontTx/>
              <a:buNone/>
              <a:defRPr/>
            </a:lvl1pPr>
          </a:lstStyle>
          <a:p>
            <a:pPr lvl="0"/>
            <a:endParaRPr lang="en-US" noProof="0"/>
          </a:p>
        </p:txBody>
      </p:sp>
      <p:sp>
        <p:nvSpPr>
          <p:cNvPr id="2" name="Slide Number Placeholder 5">
            <a:extLst>
              <a:ext uri="{FF2B5EF4-FFF2-40B4-BE49-F238E27FC236}">
                <a16:creationId xmlns:a16="http://schemas.microsoft.com/office/drawing/2014/main" id="{49CF3172-B533-E1F1-6193-81F353F52B1E}"/>
              </a:ext>
            </a:extLst>
          </p:cNvPr>
          <p:cNvSpPr>
            <a:spLocks noGrp="1"/>
          </p:cNvSpPr>
          <p:nvPr>
            <p:ph type="sldNum" sz="quarter" idx="15"/>
          </p:nvPr>
        </p:nvSpPr>
        <p:spPr/>
        <p:txBody>
          <a:bodyPr/>
          <a:lstStyle>
            <a:lvl1pPr>
              <a:defRPr/>
            </a:lvl1pPr>
          </a:lstStyle>
          <a:p>
            <a:pPr>
              <a:defRPr/>
            </a:pPr>
            <a:fld id="{99407AE5-61D0-4B91-A6F9-2AF457B58C01}" type="slidenum">
              <a:rPr lang="en-US" altLang="en-US"/>
              <a:pPr>
                <a:defRPr/>
              </a:pPr>
              <a:t>‹#›</a:t>
            </a:fld>
            <a:endParaRPr lang="en-US" altLang="en-US"/>
          </a:p>
        </p:txBody>
      </p:sp>
    </p:spTree>
    <p:extLst>
      <p:ext uri="{BB962C8B-B14F-4D97-AF65-F5344CB8AC3E}">
        <p14:creationId xmlns:p14="http://schemas.microsoft.com/office/powerpoint/2010/main" val="313771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3803512"/>
          </a:xfrm>
          <a:prstGeom prst="rect">
            <a:avLst/>
          </a:prstGeom>
          <a:solidFill>
            <a:schemeClr val="accent3">
              <a:lumMod val="20000"/>
              <a:lumOff val="80000"/>
            </a:schemeClr>
          </a:solidFill>
        </p:spPr>
        <p:txBody>
          <a:bodyPr/>
          <a:lstStyle>
            <a:lvl1pPr marL="0" indent="0" algn="ctr">
              <a:buFontTx/>
              <a:buNone/>
              <a:defRPr/>
            </a:lvl1pPr>
          </a:lstStyle>
          <a:p>
            <a:endParaRPr lang="en-US"/>
          </a:p>
        </p:txBody>
      </p:sp>
      <p:sp>
        <p:nvSpPr>
          <p:cNvPr id="7" name="Picture Placeholder 10"/>
          <p:cNvSpPr>
            <a:spLocks noGrp="1"/>
          </p:cNvSpPr>
          <p:nvPr>
            <p:ph type="pic" sz="quarter" idx="13"/>
          </p:nvPr>
        </p:nvSpPr>
        <p:spPr>
          <a:xfrm>
            <a:off x="4572000" y="1073426"/>
            <a:ext cx="4572000" cy="3803512"/>
          </a:xfrm>
          <a:prstGeom prst="rect">
            <a:avLst/>
          </a:prstGeom>
          <a:solidFill>
            <a:schemeClr val="accent3">
              <a:lumMod val="20000"/>
              <a:lumOff val="80000"/>
            </a:schemeClr>
          </a:solidFill>
        </p:spPr>
        <p:txBody>
          <a:bodyPr/>
          <a:lstStyle>
            <a:lvl1pPr marL="0" indent="0" algn="ctr">
              <a:buFontTx/>
              <a:buNone/>
              <a:defRPr/>
            </a:lvl1pPr>
          </a:lstStyle>
          <a:p>
            <a:endParaRPr lang="en-US"/>
          </a:p>
        </p:txBody>
      </p:sp>
      <p:sp>
        <p:nvSpPr>
          <p:cNvPr id="2" name="Slide Number Placeholder 5">
            <a:extLst>
              <a:ext uri="{FF2B5EF4-FFF2-40B4-BE49-F238E27FC236}">
                <a16:creationId xmlns:a16="http://schemas.microsoft.com/office/drawing/2014/main" id="{DCD9C42E-8FAB-E660-0F75-0BCAE84C9403}"/>
              </a:ext>
            </a:extLst>
          </p:cNvPr>
          <p:cNvSpPr>
            <a:spLocks noGrp="1"/>
          </p:cNvSpPr>
          <p:nvPr>
            <p:ph type="sldNum" sz="quarter" idx="14"/>
          </p:nvPr>
        </p:nvSpPr>
        <p:spPr/>
        <p:txBody>
          <a:bodyPr/>
          <a:lstStyle>
            <a:lvl1pPr>
              <a:defRPr/>
            </a:lvl1pPr>
          </a:lstStyle>
          <a:p>
            <a:pPr>
              <a:defRPr/>
            </a:pPr>
            <a:fld id="{1605EB0A-83D8-44CB-A02C-F6F34A6BC350}" type="slidenum">
              <a:rPr lang="en-US" altLang="en-US"/>
              <a:pPr>
                <a:defRPr/>
              </a:pPr>
              <a:t>‹#›</a:t>
            </a:fld>
            <a:endParaRPr lang="en-US" altLang="en-US"/>
          </a:p>
        </p:txBody>
      </p:sp>
    </p:spTree>
    <p:extLst>
      <p:ext uri="{BB962C8B-B14F-4D97-AF65-F5344CB8AC3E}">
        <p14:creationId xmlns:p14="http://schemas.microsoft.com/office/powerpoint/2010/main" val="66250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1073426"/>
            <a:ext cx="4572000" cy="5343249"/>
          </a:xfrm>
          <a:prstGeom prst="rect">
            <a:avLst/>
          </a:prstGeom>
          <a:solidFill>
            <a:schemeClr val="accent3">
              <a:lumMod val="20000"/>
              <a:lumOff val="80000"/>
            </a:schemeClr>
          </a:solidFill>
        </p:spPr>
        <p:txBody>
          <a:bodyPr/>
          <a:lstStyle>
            <a:lvl1pPr marL="0" indent="0" algn="ctr">
              <a:buFontTx/>
              <a:buNone/>
              <a:defRPr/>
            </a:lvl1pPr>
          </a:lstStyle>
          <a:p>
            <a:endParaRPr lang="en-US"/>
          </a:p>
        </p:txBody>
      </p:sp>
      <p:sp>
        <p:nvSpPr>
          <p:cNvPr id="2" name="Slide Number Placeholder 5">
            <a:extLst>
              <a:ext uri="{FF2B5EF4-FFF2-40B4-BE49-F238E27FC236}">
                <a16:creationId xmlns:a16="http://schemas.microsoft.com/office/drawing/2014/main" id="{B74BC2E3-42BA-76B5-CB10-E3CA2C4C26C1}"/>
              </a:ext>
            </a:extLst>
          </p:cNvPr>
          <p:cNvSpPr>
            <a:spLocks noGrp="1"/>
          </p:cNvSpPr>
          <p:nvPr>
            <p:ph type="sldNum" sz="quarter" idx="12"/>
          </p:nvPr>
        </p:nvSpPr>
        <p:spPr/>
        <p:txBody>
          <a:bodyPr/>
          <a:lstStyle>
            <a:lvl1pPr>
              <a:defRPr/>
            </a:lvl1pPr>
          </a:lstStyle>
          <a:p>
            <a:pPr>
              <a:defRPr/>
            </a:pPr>
            <a:fld id="{F1AE52B4-22C7-466A-8184-D0CB0EE75ABF}" type="slidenum">
              <a:rPr lang="en-US" altLang="en-US"/>
              <a:pPr>
                <a:defRPr/>
              </a:pPr>
              <a:t>‹#›</a:t>
            </a:fld>
            <a:endParaRPr lang="en-US" altLang="en-US"/>
          </a:p>
        </p:txBody>
      </p:sp>
    </p:spTree>
    <p:extLst>
      <p:ext uri="{BB962C8B-B14F-4D97-AF65-F5344CB8AC3E}">
        <p14:creationId xmlns:p14="http://schemas.microsoft.com/office/powerpoint/2010/main" val="408074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txBody>
          <a:bodyPr/>
          <a:lstStyle>
            <a:lvl1pPr marL="0" indent="0" algn="ctr">
              <a:buFontTx/>
              <a:buNone/>
              <a:defRPr/>
            </a:lvl1pPr>
          </a:lstStyle>
          <a:p>
            <a:endParaRPr lang="en-US"/>
          </a:p>
        </p:txBody>
      </p:sp>
    </p:spTree>
    <p:extLst>
      <p:ext uri="{BB962C8B-B14F-4D97-AF65-F5344CB8AC3E}">
        <p14:creationId xmlns:p14="http://schemas.microsoft.com/office/powerpoint/2010/main" val="132652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190062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167320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B59BB8-A89E-53DE-D37E-93ECDE2E88A7}"/>
              </a:ext>
            </a:extLst>
          </p:cNvPr>
          <p:cNvSpPr/>
          <p:nvPr userDrawn="1"/>
        </p:nvSpPr>
        <p:spPr>
          <a:xfrm>
            <a:off x="0" y="0"/>
            <a:ext cx="9151938" cy="871538"/>
          </a:xfrm>
          <a:prstGeom prst="rect">
            <a:avLst/>
          </a:prstGeom>
          <a:solidFill>
            <a:srgbClr val="036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1027" name="Picture 26">
            <a:extLst>
              <a:ext uri="{FF2B5EF4-FFF2-40B4-BE49-F238E27FC236}">
                <a16:creationId xmlns:a16="http://schemas.microsoft.com/office/drawing/2014/main" id="{2BB7E36B-3605-840D-FE37-9AC1D653D4C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t="34891" b="34891"/>
          <a:stretch>
            <a:fillRect/>
          </a:stretch>
        </p:blipFill>
        <p:spPr bwMode="auto">
          <a:xfrm>
            <a:off x="-9525" y="-7938"/>
            <a:ext cx="272415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3E0B1A97-4D2D-E09D-8013-4D019787F92E}"/>
              </a:ext>
            </a:extLst>
          </p:cNvPr>
          <p:cNvSpPr/>
          <p:nvPr userDrawn="1"/>
        </p:nvSpPr>
        <p:spPr>
          <a:xfrm>
            <a:off x="-9525" y="6418263"/>
            <a:ext cx="9170988" cy="446087"/>
          </a:xfrm>
          <a:prstGeom prst="rect">
            <a:avLst/>
          </a:prstGeom>
          <a:solidFill>
            <a:srgbClr val="036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5" name="Graphic 13">
            <a:extLst>
              <a:ext uri="{FF2B5EF4-FFF2-40B4-BE49-F238E27FC236}">
                <a16:creationId xmlns:a16="http://schemas.microsoft.com/office/drawing/2014/main" id="{94F8F5AF-432A-55F0-B085-CE0865ABD4D4}"/>
              </a:ext>
            </a:extLst>
          </p:cNvPr>
          <p:cNvSpPr/>
          <p:nvPr userDrawn="1"/>
        </p:nvSpPr>
        <p:spPr>
          <a:xfrm>
            <a:off x="-1" y="6418263"/>
            <a:ext cx="9151937" cy="363537"/>
          </a:xfrm>
          <a:custGeom>
            <a:avLst/>
            <a:gdLst>
              <a:gd name="connsiteX0" fmla="*/ 12203052 w 24406104"/>
              <a:gd name="connsiteY0" fmla="*/ 0 h 2853262"/>
              <a:gd name="connsiteX1" fmla="*/ 0 w 24406104"/>
              <a:gd name="connsiteY1" fmla="*/ 0 h 2853262"/>
              <a:gd name="connsiteX2" fmla="*/ 0 w 24406104"/>
              <a:gd name="connsiteY2" fmla="*/ 362438 h 2853262"/>
              <a:gd name="connsiteX3" fmla="*/ 12132964 w 24406104"/>
              <a:gd name="connsiteY3" fmla="*/ 2843432 h 2853262"/>
              <a:gd name="connsiteX4" fmla="*/ 12132964 w 24406104"/>
              <a:gd name="connsiteY4" fmla="*/ 2843432 h 2853262"/>
              <a:gd name="connsiteX5" fmla="*/ 12170940 w 24406104"/>
              <a:gd name="connsiteY5" fmla="*/ 2851079 h 2853262"/>
              <a:gd name="connsiteX6" fmla="*/ 12231343 w 24406104"/>
              <a:gd name="connsiteY6" fmla="*/ 2851843 h 2853262"/>
              <a:gd name="connsiteX7" fmla="*/ 12272887 w 24406104"/>
              <a:gd name="connsiteY7" fmla="*/ 2843432 h 2853262"/>
              <a:gd name="connsiteX8" fmla="*/ 12272887 w 24406104"/>
              <a:gd name="connsiteY8" fmla="*/ 2843432 h 2853262"/>
              <a:gd name="connsiteX9" fmla="*/ 24406104 w 24406104"/>
              <a:gd name="connsiteY9" fmla="*/ 362438 h 2853262"/>
              <a:gd name="connsiteX10" fmla="*/ 24406104 w 24406104"/>
              <a:gd name="connsiteY10" fmla="*/ 0 h 2853262"/>
              <a:gd name="connsiteX11" fmla="*/ 12203052 w 24406104"/>
              <a:gd name="connsiteY11" fmla="*/ 0 h 28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6104" h="2853262">
                <a:moveTo>
                  <a:pt x="12203052" y="0"/>
                </a:moveTo>
                <a:lnTo>
                  <a:pt x="0" y="0"/>
                </a:lnTo>
                <a:lnTo>
                  <a:pt x="0" y="362438"/>
                </a:lnTo>
                <a:lnTo>
                  <a:pt x="12132964" y="2843432"/>
                </a:lnTo>
                <a:lnTo>
                  <a:pt x="12132964" y="2843432"/>
                </a:lnTo>
                <a:lnTo>
                  <a:pt x="12170940" y="2851079"/>
                </a:lnTo>
                <a:cubicBezTo>
                  <a:pt x="12187506" y="2853118"/>
                  <a:pt x="12208405" y="2854392"/>
                  <a:pt x="12231343" y="2851843"/>
                </a:cubicBezTo>
                <a:lnTo>
                  <a:pt x="12272887" y="2843432"/>
                </a:lnTo>
                <a:lnTo>
                  <a:pt x="12272887" y="2843432"/>
                </a:lnTo>
                <a:lnTo>
                  <a:pt x="24406104" y="362438"/>
                </a:lnTo>
                <a:lnTo>
                  <a:pt x="24406104" y="0"/>
                </a:lnTo>
                <a:lnTo>
                  <a:pt x="12203052" y="0"/>
                </a:lnTo>
                <a:close/>
              </a:path>
            </a:pathLst>
          </a:custGeom>
          <a:solidFill>
            <a:srgbClr val="19405B"/>
          </a:solidFill>
          <a:ln w="25483" cap="flat">
            <a:noFill/>
            <a:prstDash val="solid"/>
            <a:miter/>
          </a:ln>
        </p:spPr>
        <p:txBody>
          <a:bodyPr anchor="ctr"/>
          <a:lstStyle/>
          <a:p>
            <a:pPr eaLnBrk="1" fontAlgn="auto" hangingPunct="1">
              <a:spcBef>
                <a:spcPts val="0"/>
              </a:spcBef>
              <a:spcAft>
                <a:spcPts val="0"/>
              </a:spcAft>
              <a:defRPr/>
            </a:pPr>
            <a:endParaRPr lang="en-US" sz="900">
              <a:latin typeface="+mn-lt"/>
            </a:endParaRPr>
          </a:p>
        </p:txBody>
      </p:sp>
      <p:sp>
        <p:nvSpPr>
          <p:cNvPr id="6" name="Slide Number Placeholder 5">
            <a:extLst>
              <a:ext uri="{FF2B5EF4-FFF2-40B4-BE49-F238E27FC236}">
                <a16:creationId xmlns:a16="http://schemas.microsoft.com/office/drawing/2014/main" id="{11A98F81-60D5-4CBD-A28A-F4C242924950}"/>
              </a:ext>
            </a:extLst>
          </p:cNvPr>
          <p:cNvSpPr>
            <a:spLocks noGrp="1"/>
          </p:cNvSpPr>
          <p:nvPr>
            <p:ph type="sldNum" sz="quarter" idx="4"/>
          </p:nvPr>
        </p:nvSpPr>
        <p:spPr>
          <a:xfrm>
            <a:off x="4048125" y="6416675"/>
            <a:ext cx="1055688"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863" b="1">
                <a:solidFill>
                  <a:schemeClr val="bg1"/>
                </a:solidFill>
                <a:latin typeface="PT Sans" panose="020B0503020203020204" pitchFamily="34" charset="0"/>
                <a:ea typeface="PT Sans" panose="020B0503020203020204" pitchFamily="34" charset="0"/>
              </a:defRPr>
            </a:lvl1pPr>
          </a:lstStyle>
          <a:p>
            <a:pPr>
              <a:defRPr/>
            </a:pPr>
            <a:fld id="{ECAD2CC8-3F92-4FF7-B46A-885A3C180BB7}" type="slidenum">
              <a:rPr lang="en-US" altLang="en-US"/>
              <a:pPr>
                <a:defRPr/>
              </a:pPr>
              <a:t>‹#›</a:t>
            </a:fld>
            <a:endParaRPr lang="en-US" altLang="en-US"/>
          </a:p>
        </p:txBody>
      </p:sp>
      <p:pic>
        <p:nvPicPr>
          <p:cNvPr id="1034" name="Picture 26">
            <a:extLst>
              <a:ext uri="{FF2B5EF4-FFF2-40B4-BE49-F238E27FC236}">
                <a16:creationId xmlns:a16="http://schemas.microsoft.com/office/drawing/2014/main" id="{66868AF5-4BE0-2736-7383-FD08F0C78A93}"/>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34891" b="34891"/>
          <a:stretch>
            <a:fillRect/>
          </a:stretch>
        </p:blipFill>
        <p:spPr bwMode="auto">
          <a:xfrm>
            <a:off x="6437313" y="-17463"/>
            <a:ext cx="2724150" cy="8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Graphic 13">
            <a:extLst>
              <a:ext uri="{FF2B5EF4-FFF2-40B4-BE49-F238E27FC236}">
                <a16:creationId xmlns:a16="http://schemas.microsoft.com/office/drawing/2014/main" id="{07E87735-F6D7-1EED-46D0-3988223F7EAD}"/>
              </a:ext>
            </a:extLst>
          </p:cNvPr>
          <p:cNvSpPr>
            <a:spLocks/>
          </p:cNvSpPr>
          <p:nvPr userDrawn="1"/>
        </p:nvSpPr>
        <p:spPr bwMode="auto">
          <a:xfrm rot="10800000">
            <a:off x="1588" y="515938"/>
            <a:ext cx="9142412" cy="355600"/>
          </a:xfrm>
          <a:custGeom>
            <a:avLst/>
            <a:gdLst>
              <a:gd name="T0" fmla="*/ 538618 w 24406104"/>
              <a:gd name="T1" fmla="*/ 0 h 2853262"/>
              <a:gd name="T2" fmla="*/ 0 w 24406104"/>
              <a:gd name="T3" fmla="*/ 0 h 2853262"/>
              <a:gd name="T4" fmla="*/ 0 w 24406104"/>
              <a:gd name="T5" fmla="*/ 1 h 2853262"/>
              <a:gd name="T6" fmla="*/ 535524 w 24406104"/>
              <a:gd name="T7" fmla="*/ 11 h 2853262"/>
              <a:gd name="T8" fmla="*/ 535524 w 24406104"/>
              <a:gd name="T9" fmla="*/ 11 h 2853262"/>
              <a:gd name="T10" fmla="*/ 537200 w 24406104"/>
              <a:gd name="T11" fmla="*/ 11 h 2853262"/>
              <a:gd name="T12" fmla="*/ 539867 w 24406104"/>
              <a:gd name="T13" fmla="*/ 11 h 2853262"/>
              <a:gd name="T14" fmla="*/ 541700 w 24406104"/>
              <a:gd name="T15" fmla="*/ 11 h 2853262"/>
              <a:gd name="T16" fmla="*/ 541700 w 24406104"/>
              <a:gd name="T17" fmla="*/ 11 h 2853262"/>
              <a:gd name="T18" fmla="*/ 1077236 w 24406104"/>
              <a:gd name="T19" fmla="*/ 1 h 2853262"/>
              <a:gd name="T20" fmla="*/ 1077236 w 24406104"/>
              <a:gd name="T21" fmla="*/ 0 h 2853262"/>
              <a:gd name="T22" fmla="*/ 538618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rgbClr val="03617A"/>
          </a:solidFill>
          <a:ln>
            <a:noFill/>
          </a:ln>
        </p:spPr>
        <p:txBody>
          <a:bodyPr anchor="ctr"/>
          <a:lstStyle/>
          <a:p>
            <a:endParaRPr lang="en-US"/>
          </a:p>
        </p:txBody>
      </p:sp>
      <p:sp>
        <p:nvSpPr>
          <p:cNvPr id="2" name="TextBox 1">
            <a:extLst>
              <a:ext uri="{FF2B5EF4-FFF2-40B4-BE49-F238E27FC236}">
                <a16:creationId xmlns:a16="http://schemas.microsoft.com/office/drawing/2014/main" id="{FBE16C68-4893-29D3-9108-1F30E8D77EBE}"/>
              </a:ext>
            </a:extLst>
          </p:cNvPr>
          <p:cNvSpPr txBox="1"/>
          <p:nvPr userDrawn="1"/>
        </p:nvSpPr>
        <p:spPr>
          <a:xfrm>
            <a:off x="0" y="204788"/>
            <a:ext cx="9134475" cy="230187"/>
          </a:xfrm>
          <a:prstGeom prst="rect">
            <a:avLst/>
          </a:prstGeom>
          <a:noFill/>
        </p:spPr>
        <p:txBody>
          <a:bodyPr>
            <a:spAutoFit/>
          </a:bodyPr>
          <a:lstStyle/>
          <a:p>
            <a:pPr algn="ctr">
              <a:defRPr/>
            </a:pPr>
            <a:r>
              <a:rPr lang="en-US" sz="900" b="1" spc="563">
                <a:solidFill>
                  <a:prstClr val="white"/>
                </a:solidFill>
                <a:latin typeface="Work Sans" panose="00000800000000000000" pitchFamily="50" charset="0"/>
                <a:ea typeface="PT Sans" panose="020B0503020203020204" pitchFamily="34" charset="0"/>
              </a:rPr>
              <a:t>IOWA DEPARTMENT OF TRANSPORTATION</a:t>
            </a:r>
          </a:p>
        </p:txBody>
      </p:sp>
      <p:pic>
        <p:nvPicPr>
          <p:cNvPr id="3" name="Picture 2" descr="A picture containing text, clipart">
            <a:extLst>
              <a:ext uri="{FF2B5EF4-FFF2-40B4-BE49-F238E27FC236}">
                <a16:creationId xmlns:a16="http://schemas.microsoft.com/office/drawing/2014/main" id="{494255D0-39F1-E3D9-A3B9-04BFE1651B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602976" y="397741"/>
            <a:ext cx="1926936" cy="481734"/>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5" r:id="rId3"/>
    <p:sldLayoutId id="2147483736" r:id="rId4"/>
    <p:sldLayoutId id="2147483738" r:id="rId5"/>
    <p:sldLayoutId id="2147483739" r:id="rId6"/>
    <p:sldLayoutId id="2147483749" r:id="rId7"/>
    <p:sldLayoutId id="2147483751" r:id="rId8"/>
    <p:sldLayoutId id="2147483752" r:id="rId9"/>
  </p:sldLayoutIdLst>
  <p:hf hdr="0" ftr="0" dt="0"/>
  <p:txStyles>
    <p:titleStyle>
      <a:lvl1pPr algn="l" defTabSz="684213" rtl="0" eaLnBrk="0" fontAlgn="base" hangingPunct="0">
        <a:lnSpc>
          <a:spcPct val="90000"/>
        </a:lnSpc>
        <a:spcBef>
          <a:spcPct val="0"/>
        </a:spcBef>
        <a:spcAft>
          <a:spcPct val="0"/>
        </a:spcAft>
        <a:defRPr sz="3200" b="1" kern="1200">
          <a:solidFill>
            <a:schemeClr val="tx1"/>
          </a:solidFill>
          <a:latin typeface="Roboto Slab" pitchFamily="2" charset="0"/>
          <a:ea typeface="Roboto Slab" pitchFamily="2" charset="0"/>
          <a:cs typeface="Roboto Slab" pitchFamily="2" charset="0"/>
        </a:defRPr>
      </a:lvl1pPr>
      <a:lvl2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2pPr>
      <a:lvl3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3pPr>
      <a:lvl4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4pPr>
      <a:lvl5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5pPr>
      <a:lvl6pPr marL="171496" algn="l" defTabSz="685388" rtl="0" fontAlgn="base">
        <a:lnSpc>
          <a:spcPct val="90000"/>
        </a:lnSpc>
        <a:spcBef>
          <a:spcPct val="0"/>
        </a:spcBef>
        <a:spcAft>
          <a:spcPct val="0"/>
        </a:spcAft>
        <a:defRPr sz="3264">
          <a:solidFill>
            <a:schemeClr val="tx1"/>
          </a:solidFill>
          <a:latin typeface="Calibri Light" panose="020F0302020204030204" pitchFamily="34" charset="0"/>
        </a:defRPr>
      </a:lvl6pPr>
      <a:lvl7pPr marL="342992" algn="l" defTabSz="685388" rtl="0" fontAlgn="base">
        <a:lnSpc>
          <a:spcPct val="90000"/>
        </a:lnSpc>
        <a:spcBef>
          <a:spcPct val="0"/>
        </a:spcBef>
        <a:spcAft>
          <a:spcPct val="0"/>
        </a:spcAft>
        <a:defRPr sz="3264">
          <a:solidFill>
            <a:schemeClr val="tx1"/>
          </a:solidFill>
          <a:latin typeface="Calibri Light" panose="020F0302020204030204" pitchFamily="34" charset="0"/>
        </a:defRPr>
      </a:lvl7pPr>
      <a:lvl8pPr marL="514487" algn="l" defTabSz="685388" rtl="0" fontAlgn="base">
        <a:lnSpc>
          <a:spcPct val="90000"/>
        </a:lnSpc>
        <a:spcBef>
          <a:spcPct val="0"/>
        </a:spcBef>
        <a:spcAft>
          <a:spcPct val="0"/>
        </a:spcAft>
        <a:defRPr sz="3264">
          <a:solidFill>
            <a:schemeClr val="tx1"/>
          </a:solidFill>
          <a:latin typeface="Calibri Light" panose="020F0302020204030204" pitchFamily="34" charset="0"/>
        </a:defRPr>
      </a:lvl8pPr>
      <a:lvl9pPr marL="685983" algn="l" defTabSz="685388" rtl="0" fontAlgn="base">
        <a:lnSpc>
          <a:spcPct val="90000"/>
        </a:lnSpc>
        <a:spcBef>
          <a:spcPct val="0"/>
        </a:spcBef>
        <a:spcAft>
          <a:spcPct val="0"/>
        </a:spcAft>
        <a:defRPr sz="3264">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000" kern="12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sz="1700" kern="12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1885982"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7"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93"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9" indent="-171453" algn="l" defTabSz="6858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2" rtl="0" eaLnBrk="1" latinLnBrk="0" hangingPunct="1">
        <a:defRPr sz="1350" kern="1200">
          <a:solidFill>
            <a:schemeClr val="tx1"/>
          </a:solidFill>
          <a:latin typeface="+mn-lt"/>
          <a:ea typeface="+mn-ea"/>
          <a:cs typeface="+mn-cs"/>
        </a:defRPr>
      </a:lvl1pPr>
      <a:lvl2pPr marL="342906" algn="l" defTabSz="685812" rtl="0" eaLnBrk="1" latinLnBrk="0" hangingPunct="1">
        <a:defRPr sz="1350" kern="1200">
          <a:solidFill>
            <a:schemeClr val="tx1"/>
          </a:solidFill>
          <a:latin typeface="+mn-lt"/>
          <a:ea typeface="+mn-ea"/>
          <a:cs typeface="+mn-cs"/>
        </a:defRPr>
      </a:lvl2pPr>
      <a:lvl3pPr marL="685812" algn="l" defTabSz="685812" rtl="0" eaLnBrk="1" latinLnBrk="0" hangingPunct="1">
        <a:defRPr sz="1350" kern="1200">
          <a:solidFill>
            <a:schemeClr val="tx1"/>
          </a:solidFill>
          <a:latin typeface="+mn-lt"/>
          <a:ea typeface="+mn-ea"/>
          <a:cs typeface="+mn-cs"/>
        </a:defRPr>
      </a:lvl3pPr>
      <a:lvl4pPr marL="1028717" algn="l" defTabSz="685812" rtl="0" eaLnBrk="1" latinLnBrk="0" hangingPunct="1">
        <a:defRPr sz="1350" kern="1200">
          <a:solidFill>
            <a:schemeClr val="tx1"/>
          </a:solidFill>
          <a:latin typeface="+mn-lt"/>
          <a:ea typeface="+mn-ea"/>
          <a:cs typeface="+mn-cs"/>
        </a:defRPr>
      </a:lvl4pPr>
      <a:lvl5pPr marL="1371623" algn="l" defTabSz="685812" rtl="0" eaLnBrk="1" latinLnBrk="0" hangingPunct="1">
        <a:defRPr sz="1350" kern="1200">
          <a:solidFill>
            <a:schemeClr val="tx1"/>
          </a:solidFill>
          <a:latin typeface="+mn-lt"/>
          <a:ea typeface="+mn-ea"/>
          <a:cs typeface="+mn-cs"/>
        </a:defRPr>
      </a:lvl5pPr>
      <a:lvl6pPr marL="1714529" algn="l" defTabSz="685812" rtl="0" eaLnBrk="1" latinLnBrk="0" hangingPunct="1">
        <a:defRPr sz="1350" kern="1200">
          <a:solidFill>
            <a:schemeClr val="tx1"/>
          </a:solidFill>
          <a:latin typeface="+mn-lt"/>
          <a:ea typeface="+mn-ea"/>
          <a:cs typeface="+mn-cs"/>
        </a:defRPr>
      </a:lvl6pPr>
      <a:lvl7pPr marL="2057434" algn="l" defTabSz="685812" rtl="0" eaLnBrk="1" latinLnBrk="0" hangingPunct="1">
        <a:defRPr sz="1350" kern="1200">
          <a:solidFill>
            <a:schemeClr val="tx1"/>
          </a:solidFill>
          <a:latin typeface="+mn-lt"/>
          <a:ea typeface="+mn-ea"/>
          <a:cs typeface="+mn-cs"/>
        </a:defRPr>
      </a:lvl7pPr>
      <a:lvl8pPr marL="2400340" algn="l" defTabSz="685812" rtl="0" eaLnBrk="1" latinLnBrk="0" hangingPunct="1">
        <a:defRPr sz="1350" kern="1200">
          <a:solidFill>
            <a:schemeClr val="tx1"/>
          </a:solidFill>
          <a:latin typeface="+mn-lt"/>
          <a:ea typeface="+mn-ea"/>
          <a:cs typeface="+mn-cs"/>
        </a:defRPr>
      </a:lvl8pPr>
      <a:lvl9pPr marL="2743246" algn="l" defTabSz="68581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6006"/>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igh angle view of a farm&#10;&#10;Description automatically generated with low confidence">
            <a:extLst>
              <a:ext uri="{FF2B5EF4-FFF2-40B4-BE49-F238E27FC236}">
                <a16:creationId xmlns:a16="http://schemas.microsoft.com/office/drawing/2014/main" id="{8D3CFD77-3B4D-549B-739D-4050DC584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1190"/>
            <a:ext cx="9158813" cy="6105875"/>
          </a:xfrm>
          <a:prstGeom prst="rect">
            <a:avLst/>
          </a:prstGeom>
        </p:spPr>
      </p:pic>
      <p:pic>
        <p:nvPicPr>
          <p:cNvPr id="5" name="Graphic 4">
            <a:extLst>
              <a:ext uri="{FF2B5EF4-FFF2-40B4-BE49-F238E27FC236}">
                <a16:creationId xmlns:a16="http://schemas.microsoft.com/office/drawing/2014/main" id="{AC5DA2BD-031F-56BA-146E-A09DD57423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77" y="6145184"/>
            <a:ext cx="9270363" cy="818966"/>
          </a:xfrm>
          <a:prstGeom prst="rect">
            <a:avLst/>
          </a:prstGeom>
        </p:spPr>
      </p:pic>
      <p:sp>
        <p:nvSpPr>
          <p:cNvPr id="9219" name="Graphic 2">
            <a:extLst>
              <a:ext uri="{FF2B5EF4-FFF2-40B4-BE49-F238E27FC236}">
                <a16:creationId xmlns:a16="http://schemas.microsoft.com/office/drawing/2014/main" id="{D3E68993-95C5-0AF4-FCC2-BC26C3D36F32}"/>
              </a:ext>
            </a:extLst>
          </p:cNvPr>
          <p:cNvSpPr>
            <a:spLocks/>
          </p:cNvSpPr>
          <p:nvPr/>
        </p:nvSpPr>
        <p:spPr bwMode="auto">
          <a:xfrm>
            <a:off x="0" y="3986213"/>
            <a:ext cx="9144000" cy="2752725"/>
          </a:xfrm>
          <a:custGeom>
            <a:avLst/>
            <a:gdLst>
              <a:gd name="T0" fmla="*/ 2433474 w 18294857"/>
              <a:gd name="T1" fmla="*/ 386249 h 5362670"/>
              <a:gd name="T2" fmla="*/ 2433474 w 18294857"/>
              <a:gd name="T3" fmla="*/ 388817 h 5362670"/>
              <a:gd name="T4" fmla="*/ 0 w 18294857"/>
              <a:gd name="T5" fmla="*/ 2596 h 5362670"/>
              <a:gd name="T6" fmla="*/ 0 w 18294857"/>
              <a:gd name="T7" fmla="*/ 1194228 h 5362670"/>
              <a:gd name="T8" fmla="*/ 2433474 w 18294857"/>
              <a:gd name="T9" fmla="*/ 1571712 h 5362670"/>
              <a:gd name="T10" fmla="*/ 2433474 w 18294857"/>
              <a:gd name="T11" fmla="*/ 1569115 h 5362670"/>
              <a:gd name="T12" fmla="*/ 4866947 w 18294857"/>
              <a:gd name="T13" fmla="*/ 1191632 h 5362670"/>
              <a:gd name="T14" fmla="*/ 4866947 w 18294857"/>
              <a:gd name="T15" fmla="*/ 0 h 5362670"/>
              <a:gd name="T16" fmla="*/ 2433474 w 18294857"/>
              <a:gd name="T17" fmla="*/ 38624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lIns="34299" tIns="17150" rIns="34299" bIns="17150" anchor="ctr"/>
          <a:lstStyle/>
          <a:p>
            <a:endParaRPr lang="en-US"/>
          </a:p>
        </p:txBody>
      </p:sp>
      <p:sp>
        <p:nvSpPr>
          <p:cNvPr id="5125" name="Title Placeholder 1">
            <a:extLst>
              <a:ext uri="{FF2B5EF4-FFF2-40B4-BE49-F238E27FC236}">
                <a16:creationId xmlns:a16="http://schemas.microsoft.com/office/drawing/2014/main" id="{70B3DBF5-BDA3-B148-6BC4-B608A3C434D0}"/>
              </a:ext>
            </a:extLst>
          </p:cNvPr>
          <p:cNvSpPr txBox="1">
            <a:spLocks noChangeArrowheads="1"/>
          </p:cNvSpPr>
          <p:nvPr/>
        </p:nvSpPr>
        <p:spPr bwMode="auto">
          <a:xfrm>
            <a:off x="0" y="4905375"/>
            <a:ext cx="9164638" cy="366713"/>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lnSpc>
                <a:spcPct val="90000"/>
              </a:lnSpc>
              <a:spcBef>
                <a:spcPts val="0"/>
              </a:spcBef>
              <a:spcAft>
                <a:spcPts val="0"/>
              </a:spcAft>
              <a:defRPr/>
            </a:pPr>
            <a:r>
              <a:rPr lang="en-US" altLang="en-US" sz="3264" b="1">
                <a:solidFill>
                  <a:schemeClr val="bg1"/>
                </a:solidFill>
                <a:latin typeface="Roboto Slab" pitchFamily="2" charset="0"/>
                <a:ea typeface="Roboto Slab" pitchFamily="2" charset="0"/>
                <a:cs typeface="Roboto Slab" pitchFamily="2" charset="0"/>
              </a:rPr>
              <a:t>Rail Revolving Loan and Grant Program</a:t>
            </a:r>
          </a:p>
        </p:txBody>
      </p:sp>
      <p:sp>
        <p:nvSpPr>
          <p:cNvPr id="5126" name="Text Placeholder 2">
            <a:extLst>
              <a:ext uri="{FF2B5EF4-FFF2-40B4-BE49-F238E27FC236}">
                <a16:creationId xmlns:a16="http://schemas.microsoft.com/office/drawing/2014/main" id="{BCF379CD-3CE2-6FB5-E92B-847FDB5FB031}"/>
              </a:ext>
            </a:extLst>
          </p:cNvPr>
          <p:cNvSpPr txBox="1">
            <a:spLocks noChangeArrowheads="1"/>
          </p:cNvSpPr>
          <p:nvPr/>
        </p:nvSpPr>
        <p:spPr bwMode="auto">
          <a:xfrm>
            <a:off x="-44448" y="5613584"/>
            <a:ext cx="9240714" cy="306388"/>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lnSpc>
                <a:spcPct val="90000"/>
              </a:lnSpc>
              <a:spcBef>
                <a:spcPts val="750"/>
              </a:spcBef>
              <a:spcAft>
                <a:spcPts val="0"/>
              </a:spcAft>
              <a:defRPr/>
            </a:pPr>
            <a:r>
              <a:rPr lang="en-US" altLang="en-US" sz="2000">
                <a:solidFill>
                  <a:schemeClr val="bg1"/>
                </a:solidFill>
                <a:latin typeface="PT Sans Pro" panose="020B0503020203020204" pitchFamily="34" charset="0"/>
                <a:ea typeface="PT Sans" panose="020B0503020203020204" pitchFamily="34" charset="0"/>
                <a:cs typeface="PT Sans" panose="020B0503020203020204" pitchFamily="34" charset="0"/>
              </a:rPr>
              <a:t>FY2025 Funding Recommendation</a:t>
            </a:r>
          </a:p>
        </p:txBody>
      </p:sp>
      <p:sp>
        <p:nvSpPr>
          <p:cNvPr id="9223" name="Text Placeholder 2">
            <a:extLst>
              <a:ext uri="{FF2B5EF4-FFF2-40B4-BE49-F238E27FC236}">
                <a16:creationId xmlns:a16="http://schemas.microsoft.com/office/drawing/2014/main" id="{B58B5BEF-3EF7-A3E0-D2BA-970CAA3C10EC}"/>
              </a:ext>
            </a:extLst>
          </p:cNvPr>
          <p:cNvSpPr txBox="1">
            <a:spLocks noChangeArrowheads="1"/>
          </p:cNvSpPr>
          <p:nvPr/>
        </p:nvSpPr>
        <p:spPr bwMode="auto">
          <a:xfrm>
            <a:off x="8376594" y="6522244"/>
            <a:ext cx="6413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750"/>
              </a:spcBef>
            </a:pPr>
            <a:r>
              <a:rPr lang="en-US" altLang="en-US" sz="900">
                <a:solidFill>
                  <a:srgbClr val="03617A"/>
                </a:solidFill>
                <a:latin typeface="PT Sans" panose="020B0503020203090204" pitchFamily="34" charset="0"/>
                <a:ea typeface="PT Sans" panose="020B0503020203090204" pitchFamily="34" charset="0"/>
                <a:cs typeface="PT Sans" panose="020B0503020203090204" pitchFamily="34" charset="0"/>
              </a:rPr>
              <a:t>FY 2025</a:t>
            </a:r>
          </a:p>
          <a:p>
            <a:pPr algn="r" eaLnBrk="1" hangingPunct="1">
              <a:lnSpc>
                <a:spcPct val="90000"/>
              </a:lnSpc>
              <a:spcBef>
                <a:spcPts val="750"/>
              </a:spcBef>
            </a:pPr>
            <a:endParaRPr lang="en-US" altLang="en-US" sz="900">
              <a:solidFill>
                <a:schemeClr val="bg1"/>
              </a:solidFill>
              <a:latin typeface="PT Sans" panose="020B0503020203090204" pitchFamily="34" charset="0"/>
              <a:ea typeface="PT Sans" panose="020B0503020203090204" pitchFamily="34" charset="0"/>
              <a:cs typeface="PT Sans" panose="020B0503020203090204" pitchFamily="34" charset="0"/>
            </a:endParaRPr>
          </a:p>
        </p:txBody>
      </p:sp>
      <p:sp>
        <p:nvSpPr>
          <p:cNvPr id="9224" name="Text Placeholder 2">
            <a:extLst>
              <a:ext uri="{FF2B5EF4-FFF2-40B4-BE49-F238E27FC236}">
                <a16:creationId xmlns:a16="http://schemas.microsoft.com/office/drawing/2014/main" id="{049B296D-C6A1-D460-DCA8-6CF92C6E906B}"/>
              </a:ext>
            </a:extLst>
          </p:cNvPr>
          <p:cNvSpPr txBox="1">
            <a:spLocks noChangeArrowheads="1"/>
          </p:cNvSpPr>
          <p:nvPr/>
        </p:nvSpPr>
        <p:spPr bwMode="auto">
          <a:xfrm>
            <a:off x="166688" y="6380163"/>
            <a:ext cx="14303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750"/>
              </a:spcBef>
            </a:pPr>
            <a:r>
              <a:rPr lang="en-US" altLang="en-US" sz="900">
                <a:solidFill>
                  <a:srgbClr val="03617A"/>
                </a:solidFill>
                <a:latin typeface="PT Sans" panose="020B0503020203090204" pitchFamily="34" charset="0"/>
                <a:ea typeface="PT Sans" panose="020B0503020203090204" pitchFamily="34" charset="0"/>
                <a:cs typeface="PT Sans" panose="020B0503020203090204" pitchFamily="34" charset="0"/>
              </a:rPr>
              <a:t>Name</a:t>
            </a:r>
          </a:p>
          <a:p>
            <a:pPr eaLnBrk="1" hangingPunct="1">
              <a:spcAft>
                <a:spcPts val="225"/>
              </a:spcAft>
            </a:pPr>
            <a:r>
              <a:rPr lang="en-US" altLang="en-US" sz="900">
                <a:solidFill>
                  <a:srgbClr val="03617A"/>
                </a:solidFill>
                <a:latin typeface="PT Sans" panose="020B0503020203090204" pitchFamily="34" charset="0"/>
                <a:ea typeface="PT Sans" panose="020B0503020203090204" pitchFamily="34" charset="0"/>
                <a:cs typeface="PT Sans" panose="020B0503020203090204" pitchFamily="34" charset="0"/>
              </a:rPr>
              <a:t>Title</a:t>
            </a:r>
          </a:p>
        </p:txBody>
      </p:sp>
      <p:cxnSp>
        <p:nvCxnSpPr>
          <p:cNvPr id="2" name="Straight Connector 1">
            <a:extLst>
              <a:ext uri="{FF2B5EF4-FFF2-40B4-BE49-F238E27FC236}">
                <a16:creationId xmlns:a16="http://schemas.microsoft.com/office/drawing/2014/main" id="{77056E1D-1B8D-6BF0-7A4B-B4492911234B}"/>
              </a:ext>
            </a:extLst>
          </p:cNvPr>
          <p:cNvCxnSpPr>
            <a:cxnSpLocks/>
          </p:cNvCxnSpPr>
          <p:nvPr/>
        </p:nvCxnSpPr>
        <p:spPr>
          <a:xfrm>
            <a:off x="4291806" y="5454773"/>
            <a:ext cx="560388" cy="0"/>
          </a:xfrm>
          <a:prstGeom prst="line">
            <a:avLst/>
          </a:prstGeom>
          <a:ln w="95250">
            <a:solidFill>
              <a:srgbClr val="C6D667"/>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ipart&#10;&#10;Description automatically generated">
            <a:extLst>
              <a:ext uri="{FF2B5EF4-FFF2-40B4-BE49-F238E27FC236}">
                <a16:creationId xmlns:a16="http://schemas.microsoft.com/office/drawing/2014/main" id="{2B8519A6-50D0-E2AA-E630-67FB465D3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202" y="5968268"/>
            <a:ext cx="2345595" cy="586399"/>
          </a:xfrm>
          <a:prstGeom prst="rect">
            <a:avLst/>
          </a:prstGeom>
        </p:spPr>
      </p:pic>
      <p:sp>
        <p:nvSpPr>
          <p:cNvPr id="3" name="TextBox 2">
            <a:extLst>
              <a:ext uri="{FF2B5EF4-FFF2-40B4-BE49-F238E27FC236}">
                <a16:creationId xmlns:a16="http://schemas.microsoft.com/office/drawing/2014/main" id="{11407C14-C7D6-F9F9-A328-06E3EBBDFBE0}"/>
              </a:ext>
            </a:extLst>
          </p:cNvPr>
          <p:cNvSpPr txBox="1"/>
          <p:nvPr/>
        </p:nvSpPr>
        <p:spPr>
          <a:xfrm>
            <a:off x="6989819" y="6484410"/>
            <a:ext cx="2083904" cy="369332"/>
          </a:xfrm>
          <a:prstGeom prst="rect">
            <a:avLst/>
          </a:prstGeom>
          <a:noFill/>
        </p:spPr>
        <p:txBody>
          <a:bodyPr wrap="none" rtlCol="0">
            <a:spAutoFit/>
          </a:bodyPr>
          <a:lstStyle/>
          <a:p>
            <a:r>
              <a:rPr lang="en-US">
                <a:solidFill>
                  <a:schemeClr val="bg1"/>
                </a:solidFill>
              </a:rPr>
              <a:t>September 10,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ACEDDFE6-F404-6AFA-1FBD-1233BA4A8E1D}"/>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E43FB5F5-30E3-4E09-8B48-A084F12A3338}"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10</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8" name="Title 10">
            <a:extLst>
              <a:ext uri="{FF2B5EF4-FFF2-40B4-BE49-F238E27FC236}">
                <a16:creationId xmlns:a16="http://schemas.microsoft.com/office/drawing/2014/main" id="{A6C26B5D-B6C0-DC81-C012-AEDE9C96F64B}"/>
              </a:ext>
            </a:extLst>
          </p:cNvPr>
          <p:cNvSpPr txBox="1">
            <a:spLocks/>
          </p:cNvSpPr>
          <p:nvPr/>
        </p:nvSpPr>
        <p:spPr>
          <a:xfrm>
            <a:off x="0" y="912758"/>
            <a:ext cx="9144000" cy="547082"/>
          </a:xfrm>
          <a:prstGeom prst="rect">
            <a:avLst/>
          </a:prstGeom>
        </p:spPr>
        <p:txBody>
          <a:bodyPr>
            <a:noAutofit/>
          </a:bodyPr>
          <a:lstStyle>
            <a:lvl1pPr algn="l" defTabSz="684213" rtl="0" eaLnBrk="0" fontAlgn="base" hangingPunct="0">
              <a:lnSpc>
                <a:spcPct val="90000"/>
              </a:lnSpc>
              <a:spcBef>
                <a:spcPct val="0"/>
              </a:spcBef>
              <a:spcAft>
                <a:spcPct val="0"/>
              </a:spcAft>
              <a:defRPr sz="3200" b="1" kern="1200">
                <a:solidFill>
                  <a:schemeClr val="tx1"/>
                </a:solidFill>
                <a:latin typeface="Roboto Slab" pitchFamily="2" charset="0"/>
                <a:ea typeface="Roboto Slab" pitchFamily="2" charset="0"/>
                <a:cs typeface="Roboto Slab" pitchFamily="2" charset="0"/>
              </a:defRPr>
            </a:lvl1pPr>
            <a:lvl2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2pPr>
            <a:lvl3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3pPr>
            <a:lvl4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4pPr>
            <a:lvl5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5pPr>
            <a:lvl6pPr marL="171496" algn="l" defTabSz="685388" rtl="0" fontAlgn="base">
              <a:lnSpc>
                <a:spcPct val="90000"/>
              </a:lnSpc>
              <a:spcBef>
                <a:spcPct val="0"/>
              </a:spcBef>
              <a:spcAft>
                <a:spcPct val="0"/>
              </a:spcAft>
              <a:defRPr sz="3264">
                <a:solidFill>
                  <a:schemeClr val="tx1"/>
                </a:solidFill>
                <a:latin typeface="Calibri Light" panose="020F0302020204030204" pitchFamily="34" charset="0"/>
              </a:defRPr>
            </a:lvl6pPr>
            <a:lvl7pPr marL="342992" algn="l" defTabSz="685388" rtl="0" fontAlgn="base">
              <a:lnSpc>
                <a:spcPct val="90000"/>
              </a:lnSpc>
              <a:spcBef>
                <a:spcPct val="0"/>
              </a:spcBef>
              <a:spcAft>
                <a:spcPct val="0"/>
              </a:spcAft>
              <a:defRPr sz="3264">
                <a:solidFill>
                  <a:schemeClr val="tx1"/>
                </a:solidFill>
                <a:latin typeface="Calibri Light" panose="020F0302020204030204" pitchFamily="34" charset="0"/>
              </a:defRPr>
            </a:lvl7pPr>
            <a:lvl8pPr marL="514487" algn="l" defTabSz="685388" rtl="0" fontAlgn="base">
              <a:lnSpc>
                <a:spcPct val="90000"/>
              </a:lnSpc>
              <a:spcBef>
                <a:spcPct val="0"/>
              </a:spcBef>
              <a:spcAft>
                <a:spcPct val="0"/>
              </a:spcAft>
              <a:defRPr sz="3264">
                <a:solidFill>
                  <a:schemeClr val="tx1"/>
                </a:solidFill>
                <a:latin typeface="Calibri Light" panose="020F0302020204030204" pitchFamily="34" charset="0"/>
              </a:defRPr>
            </a:lvl8pPr>
            <a:lvl9pPr marL="685983" algn="l" defTabSz="685388" rtl="0" fontAlgn="base">
              <a:lnSpc>
                <a:spcPct val="90000"/>
              </a:lnSpc>
              <a:spcBef>
                <a:spcPct val="0"/>
              </a:spcBef>
              <a:spcAft>
                <a:spcPct val="0"/>
              </a:spcAft>
              <a:defRPr sz="3264">
                <a:solidFill>
                  <a:schemeClr val="tx1"/>
                </a:solidFill>
                <a:latin typeface="Calibri Light" panose="020F0302020204030204" pitchFamily="34" charset="0"/>
              </a:defRPr>
            </a:lvl9pPr>
          </a:lstStyle>
          <a:p>
            <a:pPr algn="ctr"/>
            <a:r>
              <a:rPr lang="en-US" sz="2400">
                <a:solidFill>
                  <a:schemeClr val="tx2"/>
                </a:solidFill>
              </a:rPr>
              <a:t>RRLG project locations &amp; FY2025 Applications</a:t>
            </a:r>
          </a:p>
        </p:txBody>
      </p:sp>
      <p:pic>
        <p:nvPicPr>
          <p:cNvPr id="6" name="Picture 5">
            <a:extLst>
              <a:ext uri="{FF2B5EF4-FFF2-40B4-BE49-F238E27FC236}">
                <a16:creationId xmlns:a16="http://schemas.microsoft.com/office/drawing/2014/main" id="{5EC013D8-2004-4E0E-C6F0-0F16D226A7D6}"/>
              </a:ext>
            </a:extLst>
          </p:cNvPr>
          <p:cNvPicPr>
            <a:picLocks noChangeAspect="1"/>
          </p:cNvPicPr>
          <p:nvPr/>
        </p:nvPicPr>
        <p:blipFill>
          <a:blip r:embed="rId2"/>
          <a:stretch>
            <a:fillRect/>
          </a:stretch>
        </p:blipFill>
        <p:spPr>
          <a:xfrm>
            <a:off x="0" y="503877"/>
            <a:ext cx="9144000" cy="58502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igh angle view of a dam&#10;&#10;Description automatically generated with low confidence">
            <a:extLst>
              <a:ext uri="{FF2B5EF4-FFF2-40B4-BE49-F238E27FC236}">
                <a16:creationId xmlns:a16="http://schemas.microsoft.com/office/drawing/2014/main" id="{459A4AD7-D7C4-0DC7-7CC0-E95F4E421577}"/>
              </a:ext>
            </a:extLst>
          </p:cNvPr>
          <p:cNvPicPr>
            <a:picLocks noGrp="1" noChangeAspect="1"/>
          </p:cNvPicPr>
          <p:nvPr>
            <p:ph type="pic" sz="quarter" idx="10"/>
          </p:nvPr>
        </p:nvPicPr>
        <p:blipFill>
          <a:blip r:embed="rId2">
            <a:alphaModFix amt="41000"/>
            <a:extLst>
              <a:ext uri="{28A0092B-C50C-407E-A947-70E740481C1C}">
                <a14:useLocalDpi xmlns:a14="http://schemas.microsoft.com/office/drawing/2010/main" val="0"/>
              </a:ext>
            </a:extLst>
          </a:blip>
          <a:srcRect l="51" r="51"/>
          <a:stretch>
            <a:fillRect/>
          </a:stretch>
        </p:blipFill>
        <p:spPr>
          <a:xfrm>
            <a:off x="0" y="0"/>
            <a:ext cx="9162288" cy="6858000"/>
          </a:xfrm>
          <a:solidFill>
            <a:srgbClr val="03617A"/>
          </a:solidFill>
        </p:spPr>
      </p:pic>
      <p:grpSp>
        <p:nvGrpSpPr>
          <p:cNvPr id="34819" name="Group 1">
            <a:extLst>
              <a:ext uri="{FF2B5EF4-FFF2-40B4-BE49-F238E27FC236}">
                <a16:creationId xmlns:a16="http://schemas.microsoft.com/office/drawing/2014/main" id="{14832C51-1C17-90A3-67F3-5CED1365CF16}"/>
              </a:ext>
            </a:extLst>
          </p:cNvPr>
          <p:cNvGrpSpPr>
            <a:grpSpLocks/>
          </p:cNvGrpSpPr>
          <p:nvPr/>
        </p:nvGrpSpPr>
        <p:grpSpPr bwMode="auto">
          <a:xfrm>
            <a:off x="-9" y="-13294"/>
            <a:ext cx="9162288" cy="2182573"/>
            <a:chOff x="-23" y="-24981082"/>
            <a:chExt cx="24377661" cy="13130719"/>
          </a:xfrm>
          <a:solidFill>
            <a:srgbClr val="19405B">
              <a:alpha val="95000"/>
            </a:srgbClr>
          </a:solidFill>
        </p:grpSpPr>
        <p:sp>
          <p:nvSpPr>
            <p:cNvPr id="12" name="Rectangle 11">
              <a:extLst>
                <a:ext uri="{FF2B5EF4-FFF2-40B4-BE49-F238E27FC236}">
                  <a16:creationId xmlns:a16="http://schemas.microsoft.com/office/drawing/2014/main" id="{73661595-2889-38C6-6A08-1E1E08DDB30E}"/>
                </a:ext>
              </a:extLst>
            </p:cNvPr>
            <p:cNvSpPr/>
            <p:nvPr/>
          </p:nvSpPr>
          <p:spPr>
            <a:xfrm rot="5400000">
              <a:off x="7090183" y="-32071277"/>
              <a:ext cx="10197260" cy="24377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3" name="Graphic 13">
              <a:extLst>
                <a:ext uri="{FF2B5EF4-FFF2-40B4-BE49-F238E27FC236}">
                  <a16:creationId xmlns:a16="http://schemas.microsoft.com/office/drawing/2014/main" id="{22C457C1-F749-40CE-1A77-7E6D2E71040B}"/>
                </a:ext>
              </a:extLst>
            </p:cNvPr>
            <p:cNvSpPr>
              <a:spLocks/>
            </p:cNvSpPr>
            <p:nvPr/>
          </p:nvSpPr>
          <p:spPr bwMode="auto">
            <a:xfrm>
              <a:off x="-23" y="-14783821"/>
              <a:ext cx="24377649" cy="2933458"/>
            </a:xfrm>
            <a:custGeom>
              <a:avLst/>
              <a:gdLst>
                <a:gd name="T0" fmla="*/ 12188825 w 24406104"/>
                <a:gd name="T1" fmla="*/ 0 h 2853262"/>
                <a:gd name="T2" fmla="*/ 0 w 24406104"/>
                <a:gd name="T3" fmla="*/ 0 h 2853262"/>
                <a:gd name="T4" fmla="*/ 0 w 24406104"/>
                <a:gd name="T5" fmla="*/ 372714 h 2853262"/>
                <a:gd name="T6" fmla="*/ 12118818 w 24406104"/>
                <a:gd name="T7" fmla="*/ 2924053 h 2853262"/>
                <a:gd name="T8" fmla="*/ 12118818 w 24406104"/>
                <a:gd name="T9" fmla="*/ 2924053 h 2853262"/>
                <a:gd name="T10" fmla="*/ 12156750 w 24406104"/>
                <a:gd name="T11" fmla="*/ 2931917 h 2853262"/>
                <a:gd name="T12" fmla="*/ 12217083 w 24406104"/>
                <a:gd name="T13" fmla="*/ 2932703 h 2853262"/>
                <a:gd name="T14" fmla="*/ 12258578 w 24406104"/>
                <a:gd name="T15" fmla="*/ 2924053 h 2853262"/>
                <a:gd name="T16" fmla="*/ 12258578 w 24406104"/>
                <a:gd name="T17" fmla="*/ 2924053 h 2853262"/>
                <a:gd name="T18" fmla="*/ 24377649 w 24406104"/>
                <a:gd name="T19" fmla="*/ 372714 h 2853262"/>
                <a:gd name="T20" fmla="*/ 24377649 w 24406104"/>
                <a:gd name="T21" fmla="*/ 0 h 2853262"/>
                <a:gd name="T22" fmla="*/ 12188825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grpFill/>
            <a:ln>
              <a:noFill/>
            </a:ln>
          </p:spPr>
          <p:txBody>
            <a:bodyPr anchor="ctr"/>
            <a:lstStyle/>
            <a:p>
              <a:pPr eaLnBrk="1" fontAlgn="auto" hangingPunct="1">
                <a:spcBef>
                  <a:spcPts val="0"/>
                </a:spcBef>
                <a:spcAft>
                  <a:spcPts val="0"/>
                </a:spcAft>
                <a:defRPr/>
              </a:pPr>
              <a:endParaRPr lang="en-US" sz="900">
                <a:latin typeface="+mn-lt"/>
              </a:endParaRPr>
            </a:p>
          </p:txBody>
        </p:sp>
      </p:grpSp>
      <p:sp>
        <p:nvSpPr>
          <p:cNvPr id="34821" name="TextBox 14">
            <a:extLst>
              <a:ext uri="{FF2B5EF4-FFF2-40B4-BE49-F238E27FC236}">
                <a16:creationId xmlns:a16="http://schemas.microsoft.com/office/drawing/2014/main" id="{7FEF636E-8B73-1ABE-B82B-43FE29812174}"/>
              </a:ext>
            </a:extLst>
          </p:cNvPr>
          <p:cNvSpPr txBox="1">
            <a:spLocks noChangeArrowheads="1"/>
          </p:cNvSpPr>
          <p:nvPr/>
        </p:nvSpPr>
        <p:spPr bwMode="auto">
          <a:xfrm>
            <a:off x="1318542" y="2784446"/>
            <a:ext cx="34659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chemeClr val="bg1"/>
                </a:solidFill>
                <a:latin typeface="Roboto Slab" pitchFamily="2" charset="0"/>
                <a:ea typeface="Roboto Slab" pitchFamily="2" charset="0"/>
                <a:cs typeface="Arial" panose="020B0604020202020204" pitchFamily="34" charset="0"/>
              </a:rPr>
              <a:t>Questions?</a:t>
            </a:r>
          </a:p>
        </p:txBody>
      </p:sp>
      <p:sp>
        <p:nvSpPr>
          <p:cNvPr id="28679" name="TextBox 14">
            <a:extLst>
              <a:ext uri="{FF2B5EF4-FFF2-40B4-BE49-F238E27FC236}">
                <a16:creationId xmlns:a16="http://schemas.microsoft.com/office/drawing/2014/main" id="{753623AE-3A82-C234-2DBF-E1F34E10FBBA}"/>
              </a:ext>
            </a:extLst>
          </p:cNvPr>
          <p:cNvSpPr txBox="1">
            <a:spLocks noChangeArrowheads="1"/>
          </p:cNvSpPr>
          <p:nvPr/>
        </p:nvSpPr>
        <p:spPr bwMode="auto">
          <a:xfrm>
            <a:off x="1731358" y="5959834"/>
            <a:ext cx="2197735" cy="301625"/>
          </a:xfrm>
          <a:prstGeom prst="rect">
            <a:avLst/>
          </a:prstGeom>
          <a:no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351" b="1">
                <a:solidFill>
                  <a:schemeClr val="bg1"/>
                </a:solidFill>
                <a:latin typeface="PT Sans" panose="020B0503020203020204" pitchFamily="34" charset="0"/>
                <a:ea typeface="PT Sans" panose="020B0503020203020204" pitchFamily="34" charset="0"/>
                <a:cs typeface="Arial" panose="020B0604020202020204" pitchFamily="34" charset="0"/>
              </a:rPr>
              <a:t>james.glaspie@iowadot.us</a:t>
            </a:r>
          </a:p>
        </p:txBody>
      </p:sp>
      <p:sp>
        <p:nvSpPr>
          <p:cNvPr id="28680" name="TextBox 14">
            <a:extLst>
              <a:ext uri="{FF2B5EF4-FFF2-40B4-BE49-F238E27FC236}">
                <a16:creationId xmlns:a16="http://schemas.microsoft.com/office/drawing/2014/main" id="{7499D563-4D90-C09C-7582-8BB174803D28}"/>
              </a:ext>
            </a:extLst>
          </p:cNvPr>
          <p:cNvSpPr txBox="1">
            <a:spLocks noChangeArrowheads="1"/>
          </p:cNvSpPr>
          <p:nvPr/>
        </p:nvSpPr>
        <p:spPr bwMode="auto">
          <a:xfrm>
            <a:off x="6461478" y="5959834"/>
            <a:ext cx="1542574" cy="301625"/>
          </a:xfrm>
          <a:prstGeom prst="rect">
            <a:avLst/>
          </a:prstGeom>
          <a:no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351" b="1">
                <a:solidFill>
                  <a:schemeClr val="bg1"/>
                </a:solidFill>
                <a:latin typeface="PT Sans" panose="020B0503020203020204" pitchFamily="34" charset="0"/>
                <a:ea typeface="PT Sans" panose="020B0503020203020204" pitchFamily="34" charset="0"/>
                <a:cs typeface="Arial" panose="020B0604020202020204" pitchFamily="34" charset="0"/>
              </a:rPr>
              <a:t>515-567-0715</a:t>
            </a:r>
          </a:p>
        </p:txBody>
      </p:sp>
      <p:grpSp>
        <p:nvGrpSpPr>
          <p:cNvPr id="34824" name="Group 20">
            <a:extLst>
              <a:ext uri="{FF2B5EF4-FFF2-40B4-BE49-F238E27FC236}">
                <a16:creationId xmlns:a16="http://schemas.microsoft.com/office/drawing/2014/main" id="{7D9F2779-6F5C-5300-A84A-97CA37B45C71}"/>
              </a:ext>
            </a:extLst>
          </p:cNvPr>
          <p:cNvGrpSpPr>
            <a:grpSpLocks/>
          </p:cNvGrpSpPr>
          <p:nvPr/>
        </p:nvGrpSpPr>
        <p:grpSpPr bwMode="auto">
          <a:xfrm>
            <a:off x="5965086" y="5932054"/>
            <a:ext cx="357188" cy="357187"/>
            <a:chOff x="18077921" y="12102198"/>
            <a:chExt cx="952500" cy="952500"/>
          </a:xfrm>
          <a:solidFill>
            <a:schemeClr val="accent1"/>
          </a:solidFill>
        </p:grpSpPr>
        <p:sp>
          <p:nvSpPr>
            <p:cNvPr id="15" name="Oval 14">
              <a:extLst>
                <a:ext uri="{FF2B5EF4-FFF2-40B4-BE49-F238E27FC236}">
                  <a16:creationId xmlns:a16="http://schemas.microsoft.com/office/drawing/2014/main" id="{C7406A0D-3F25-60A1-C13B-04633BF5BADC}"/>
                </a:ext>
              </a:extLst>
            </p:cNvPr>
            <p:cNvSpPr/>
            <p:nvPr/>
          </p:nvSpPr>
          <p:spPr>
            <a:xfrm>
              <a:off x="18077921" y="12102198"/>
              <a:ext cx="952500" cy="952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34832" name="Graphic 5">
              <a:extLst>
                <a:ext uri="{FF2B5EF4-FFF2-40B4-BE49-F238E27FC236}">
                  <a16:creationId xmlns:a16="http://schemas.microsoft.com/office/drawing/2014/main" id="{5A9D7F04-C068-7F77-A3C4-7D475E39F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0333" y="12356198"/>
              <a:ext cx="458788" cy="457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4825" name="Group 18">
            <a:extLst>
              <a:ext uri="{FF2B5EF4-FFF2-40B4-BE49-F238E27FC236}">
                <a16:creationId xmlns:a16="http://schemas.microsoft.com/office/drawing/2014/main" id="{18968B57-649B-CF0D-084C-47D88B2AA47C}"/>
              </a:ext>
            </a:extLst>
          </p:cNvPr>
          <p:cNvGrpSpPr>
            <a:grpSpLocks/>
          </p:cNvGrpSpPr>
          <p:nvPr/>
        </p:nvGrpSpPr>
        <p:grpSpPr bwMode="auto">
          <a:xfrm>
            <a:off x="1139948" y="5932054"/>
            <a:ext cx="357187" cy="357187"/>
            <a:chOff x="941388" y="12102198"/>
            <a:chExt cx="952500" cy="952500"/>
          </a:xfrm>
          <a:solidFill>
            <a:schemeClr val="accent1"/>
          </a:solidFill>
        </p:grpSpPr>
        <p:sp>
          <p:nvSpPr>
            <p:cNvPr id="11" name="Oval 10">
              <a:extLst>
                <a:ext uri="{FF2B5EF4-FFF2-40B4-BE49-F238E27FC236}">
                  <a16:creationId xmlns:a16="http://schemas.microsoft.com/office/drawing/2014/main" id="{914938DF-6977-868B-2CCA-B0A6EB1F1769}"/>
                </a:ext>
              </a:extLst>
            </p:cNvPr>
            <p:cNvSpPr/>
            <p:nvPr/>
          </p:nvSpPr>
          <p:spPr>
            <a:xfrm>
              <a:off x="941388" y="12102198"/>
              <a:ext cx="952500" cy="952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34830" name="Graphic 17">
              <a:extLst>
                <a:ext uri="{FF2B5EF4-FFF2-40B4-BE49-F238E27FC236}">
                  <a16:creationId xmlns:a16="http://schemas.microsoft.com/office/drawing/2014/main" id="{86FDCB34-6800-86AC-0A65-AA5E6D33E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2411760"/>
              <a:ext cx="485775"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8E3DF76F-6035-8DB0-4E5F-E7E1874E686D}"/>
              </a:ext>
            </a:extLst>
          </p:cNvPr>
          <p:cNvSpPr/>
          <p:nvPr/>
        </p:nvSpPr>
        <p:spPr>
          <a:xfrm>
            <a:off x="0" y="0"/>
            <a:ext cx="9144000" cy="1318260"/>
          </a:xfrm>
          <a:prstGeom prst="rect">
            <a:avLst/>
          </a:prstGeom>
          <a:solidFill>
            <a:srgbClr val="19405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13" name="Straight Connector 12">
            <a:extLst>
              <a:ext uri="{FF2B5EF4-FFF2-40B4-BE49-F238E27FC236}">
                <a16:creationId xmlns:a16="http://schemas.microsoft.com/office/drawing/2014/main" id="{78723A4A-0B70-C6F6-AAC8-6940B73221F9}"/>
              </a:ext>
            </a:extLst>
          </p:cNvPr>
          <p:cNvCxnSpPr>
            <a:cxnSpLocks/>
          </p:cNvCxnSpPr>
          <p:nvPr/>
        </p:nvCxnSpPr>
        <p:spPr>
          <a:xfrm>
            <a:off x="1444939" y="1516380"/>
            <a:ext cx="6086475" cy="0"/>
          </a:xfrm>
          <a:prstGeom prst="line">
            <a:avLst/>
          </a:prstGeom>
          <a:ln w="95250">
            <a:solidFill>
              <a:srgbClr val="52919F"/>
            </a:solidFill>
          </a:ln>
        </p:spPr>
        <p:style>
          <a:lnRef idx="1">
            <a:schemeClr val="accent1"/>
          </a:lnRef>
          <a:fillRef idx="0">
            <a:schemeClr val="accent1"/>
          </a:fillRef>
          <a:effectRef idx="0">
            <a:schemeClr val="accent1"/>
          </a:effectRef>
          <a:fontRef idx="minor">
            <a:schemeClr val="tx1"/>
          </a:fontRef>
        </p:style>
      </p:cxnSp>
      <p:pic>
        <p:nvPicPr>
          <p:cNvPr id="34828" name="Graphic 10">
            <a:extLst>
              <a:ext uri="{FF2B5EF4-FFF2-40B4-BE49-F238E27FC236}">
                <a16:creationId xmlns:a16="http://schemas.microsoft.com/office/drawing/2014/main" id="{77FD1250-206E-3103-86DE-8247E3188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1826" y="368415"/>
            <a:ext cx="22479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 clipart&#10;&#10;Description automatically generated">
            <a:extLst>
              <a:ext uri="{FF2B5EF4-FFF2-40B4-BE49-F238E27FC236}">
                <a16:creationId xmlns:a16="http://schemas.microsoft.com/office/drawing/2014/main" id="{AFDE7692-9D19-504D-17C8-ACF461F43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448" y="4083494"/>
            <a:ext cx="4841818" cy="1210455"/>
          </a:xfrm>
          <a:prstGeom prst="rect">
            <a:avLst/>
          </a:prstGeom>
        </p:spPr>
      </p:pic>
      <p:pic>
        <p:nvPicPr>
          <p:cNvPr id="6" name="Picture 5">
            <a:extLst>
              <a:ext uri="{FF2B5EF4-FFF2-40B4-BE49-F238E27FC236}">
                <a16:creationId xmlns:a16="http://schemas.microsoft.com/office/drawing/2014/main" id="{E012DFE6-E3B8-791B-C9EF-ACA59823B3B6}"/>
              </a:ext>
            </a:extLst>
          </p:cNvPr>
          <p:cNvPicPr>
            <a:picLocks noChangeAspect="1"/>
          </p:cNvPicPr>
          <p:nvPr/>
        </p:nvPicPr>
        <p:blipFill>
          <a:blip r:embed="rId7"/>
          <a:stretch>
            <a:fillRect/>
          </a:stretch>
        </p:blipFill>
        <p:spPr>
          <a:xfrm>
            <a:off x="5598714" y="1863014"/>
            <a:ext cx="3295855" cy="32930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58838"/>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err="1">
                <a:solidFill>
                  <a:schemeClr val="bg1"/>
                </a:solidFill>
                <a:latin typeface="Roboto Slab" pitchFamily="2" charset="0"/>
                <a:ea typeface="Roboto Slab" pitchFamily="2" charset="0"/>
                <a:cs typeface="Montserrat" charset="0"/>
              </a:rPr>
              <a:t>A-line</a:t>
            </a:r>
            <a:r>
              <a:rPr lang="fr-FR" sz="2400" b="1" spc="113">
                <a:solidFill>
                  <a:schemeClr val="bg1"/>
                </a:solidFill>
                <a:latin typeface="Roboto Slab" pitchFamily="2" charset="0"/>
                <a:ea typeface="Roboto Slab" pitchFamily="2" charset="0"/>
                <a:cs typeface="Montserrat" charset="0"/>
              </a:rPr>
              <a:t> E.D.S. rail </a:t>
            </a:r>
            <a:r>
              <a:rPr lang="fr-FR" sz="2400" b="1" spc="113" err="1">
                <a:solidFill>
                  <a:schemeClr val="bg1"/>
                </a:solidFill>
                <a:latin typeface="Roboto Slab" pitchFamily="2" charset="0"/>
                <a:ea typeface="Roboto Slab" pitchFamily="2" charset="0"/>
                <a:cs typeface="Montserrat" charset="0"/>
              </a:rPr>
              <a:t>spur</a:t>
            </a:r>
            <a:r>
              <a:rPr lang="fr-FR" sz="2400" b="1" spc="113">
                <a:solidFill>
                  <a:schemeClr val="bg1"/>
                </a:solidFill>
                <a:latin typeface="Roboto Slab" pitchFamily="2" charset="0"/>
                <a:ea typeface="Roboto Slab" pitchFamily="2" charset="0"/>
                <a:cs typeface="Montserrat" charset="0"/>
              </a:rPr>
              <a:t> (Waterloo)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99017" y="1486301"/>
            <a:ext cx="85540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A-line E.D.S. recycles electrical transformers from utilities companies. This new rail spur would allow mineral oil and scrap metal to be shipped out by rail using Canadian National (CN) and the potential for larger transformers to be processed at this facility. </a:t>
            </a: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$ 4,000,000</a:t>
            </a:r>
          </a:p>
          <a:p>
            <a:pPr eaLnBrk="1" hangingPunct="1"/>
            <a:r>
              <a:rPr lang="en-US" altLang="en-US" b="1">
                <a:solidFill>
                  <a:schemeClr val="bg1"/>
                </a:solidFill>
                <a:latin typeface="+mn-lt"/>
                <a:ea typeface="PT Sans" panose="020B0503020203090204" pitchFamily="34" charset="0"/>
                <a:cs typeface="PT Sans" panose="020B0503020203090204" pitchFamily="34" charset="0"/>
              </a:rPr>
              <a:t>Requested Loan:  $ 3,140,000 (78.5%)</a:t>
            </a:r>
          </a:p>
          <a:p>
            <a:pPr eaLnBrk="1" hangingPunct="1"/>
            <a:r>
              <a:rPr lang="en-US" altLang="en-US" b="1">
                <a:solidFill>
                  <a:schemeClr val="bg1"/>
                </a:solidFill>
                <a:latin typeface="+mn-lt"/>
                <a:ea typeface="PT Sans" panose="020B0503020203090204" pitchFamily="34" charset="0"/>
                <a:cs typeface="PT Sans" panose="020B0503020203090204" pitchFamily="34" charset="0"/>
              </a:rPr>
              <a:t>Requested Grant: $ 60,000 (1.5%)                                         Jobs Creation: 10 &amp; Retention: 5</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12</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9" name="Picture 8">
            <a:extLst>
              <a:ext uri="{FF2B5EF4-FFF2-40B4-BE49-F238E27FC236}">
                <a16:creationId xmlns:a16="http://schemas.microsoft.com/office/drawing/2014/main" id="{450903F0-FAD3-0BE5-9459-422C71C7F28E}"/>
              </a:ext>
            </a:extLst>
          </p:cNvPr>
          <p:cNvPicPr>
            <a:picLocks noChangeAspect="1"/>
          </p:cNvPicPr>
          <p:nvPr/>
        </p:nvPicPr>
        <p:blipFill>
          <a:blip r:embed="rId2"/>
          <a:stretch>
            <a:fillRect/>
          </a:stretch>
        </p:blipFill>
        <p:spPr>
          <a:xfrm>
            <a:off x="1145463" y="3188201"/>
            <a:ext cx="6606155" cy="3247521"/>
          </a:xfrm>
          <a:prstGeom prst="rect">
            <a:avLst/>
          </a:prstGeom>
        </p:spPr>
      </p:pic>
    </p:spTree>
    <p:extLst>
      <p:ext uri="{BB962C8B-B14F-4D97-AF65-F5344CB8AC3E}">
        <p14:creationId xmlns:p14="http://schemas.microsoft.com/office/powerpoint/2010/main" val="1774601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58838"/>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err="1">
                <a:solidFill>
                  <a:schemeClr val="bg1"/>
                </a:solidFill>
                <a:latin typeface="Roboto Slab" pitchFamily="2" charset="0"/>
                <a:ea typeface="Roboto Slab" pitchFamily="2" charset="0"/>
                <a:cs typeface="Montserrat" charset="0"/>
              </a:rPr>
              <a:t>Appanoose</a:t>
            </a:r>
            <a:r>
              <a:rPr lang="fr-FR" sz="2400" b="1" spc="113">
                <a:solidFill>
                  <a:schemeClr val="bg1"/>
                </a:solidFill>
                <a:latin typeface="Roboto Slab" pitchFamily="2" charset="0"/>
                <a:ea typeface="Roboto Slab" pitchFamily="2" charset="0"/>
                <a:cs typeface="Montserrat" charset="0"/>
              </a:rPr>
              <a:t> County Community </a:t>
            </a:r>
            <a:r>
              <a:rPr lang="fr-FR" sz="2400" b="1" spc="113" err="1">
                <a:solidFill>
                  <a:schemeClr val="bg1"/>
                </a:solidFill>
                <a:latin typeface="Roboto Slab" pitchFamily="2" charset="0"/>
                <a:ea typeface="Roboto Slab" pitchFamily="2" charset="0"/>
                <a:cs typeface="Montserrat" charset="0"/>
              </a:rPr>
              <a:t>Railroad</a:t>
            </a:r>
            <a:r>
              <a:rPr lang="fr-FR" sz="2400" b="1" spc="113">
                <a:solidFill>
                  <a:schemeClr val="bg1"/>
                </a:solidFill>
                <a:latin typeface="Roboto Slab" pitchFamily="2" charset="0"/>
                <a:ea typeface="Roboto Slab" pitchFamily="2" charset="0"/>
                <a:cs typeface="Montserrat" charset="0"/>
              </a:rPr>
              <a:t> (</a:t>
            </a:r>
            <a:r>
              <a:rPr lang="fr-FR" sz="2400" b="1" spc="113" err="1">
                <a:solidFill>
                  <a:schemeClr val="bg1"/>
                </a:solidFill>
                <a:latin typeface="Roboto Slab" pitchFamily="2" charset="0"/>
                <a:ea typeface="Roboto Slab" pitchFamily="2" charset="0"/>
                <a:cs typeface="Montserrat" charset="0"/>
              </a:rPr>
              <a:t>Centerville</a:t>
            </a:r>
            <a:r>
              <a:rPr lang="fr-FR" sz="2400" b="1" spc="113">
                <a:solidFill>
                  <a:schemeClr val="bg1"/>
                </a:solidFill>
                <a:latin typeface="Roboto Slab" pitchFamily="2" charset="0"/>
                <a:ea typeface="Roboto Slab" pitchFamily="2" charset="0"/>
                <a:cs typeface="Montserrat" charset="0"/>
              </a:rPr>
              <a:t>)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145473" y="1486301"/>
            <a:ext cx="8853054"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This project would add a new rail spur and up to 6-miles of new track connecting Iowa Southern Railway (IASR) to proposed industrial sites East of Centerville, with connection to Canadian Pacific Kansas City (CPKC) . Two large agricultural produces are nearing the commitment stage in the development of these sites. </a:t>
            </a:r>
          </a:p>
          <a:p>
            <a:pPr eaLnBrk="1" hangingPunct="1"/>
            <a:endParaRPr lang="en-US" altLang="en-US" b="1">
              <a:solidFill>
                <a:schemeClr val="bg1"/>
              </a:solidFill>
              <a:latin typeface="+mn-lt"/>
              <a:ea typeface="PT Sans" panose="020B0503020203090204" pitchFamily="34" charset="0"/>
              <a:cs typeface="PT Sans" panose="020B0503020203090204" pitchFamily="34" charset="0"/>
            </a:endParaRP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$ 6,000,000</a:t>
            </a:r>
          </a:p>
          <a:p>
            <a:pPr eaLnBrk="1" hangingPunct="1"/>
            <a:r>
              <a:rPr lang="en-US" altLang="en-US" b="1">
                <a:solidFill>
                  <a:schemeClr val="bg1"/>
                </a:solidFill>
                <a:latin typeface="+mn-lt"/>
                <a:ea typeface="PT Sans" panose="020B0503020203090204" pitchFamily="34" charset="0"/>
                <a:cs typeface="PT Sans" panose="020B0503020203090204" pitchFamily="34" charset="0"/>
              </a:rPr>
              <a:t>Requested Grant: $ 1,200,000 (20%)                                        </a:t>
            </a:r>
          </a:p>
          <a:p>
            <a:pPr eaLnBrk="1" hangingPunct="1"/>
            <a:r>
              <a:rPr lang="en-US" altLang="en-US" b="1">
                <a:solidFill>
                  <a:schemeClr val="bg1"/>
                </a:solidFill>
                <a:latin typeface="+mn-lt"/>
                <a:ea typeface="PT Sans" panose="020B0503020203090204" pitchFamily="34" charset="0"/>
                <a:cs typeface="PT Sans" panose="020B0503020203090204" pitchFamily="34" charset="0"/>
              </a:rPr>
              <a:t>Jobs Creation: 100</a:t>
            </a:r>
          </a:p>
          <a:p>
            <a:pPr eaLnBrk="1" hangingPunct="1"/>
            <a:endParaRPr lang="en-US" altLang="en-US" b="1">
              <a:solidFill>
                <a:schemeClr val="bg1"/>
              </a:solidFill>
              <a:latin typeface="+mn-lt"/>
              <a:ea typeface="PT Sans" panose="020B0503020203090204" pitchFamily="34" charset="0"/>
              <a:cs typeface="PT Sans" panose="020B0503020203090204" pitchFamily="34" charset="0"/>
            </a:endParaRPr>
          </a:p>
          <a:p>
            <a:pPr eaLnBrk="1" hangingPunct="1"/>
            <a:endParaRPr lang="en-US" altLang="en-US" b="1">
              <a:solidFill>
                <a:schemeClr val="bg1"/>
              </a:solidFill>
              <a:latin typeface="+mn-lt"/>
              <a:ea typeface="PT Sans" panose="020B0503020203090204" pitchFamily="34" charset="0"/>
              <a:cs typeface="PT Sans" panose="020B0503020203090204" pitchFamily="34" charset="0"/>
            </a:endParaRPr>
          </a:p>
          <a:p>
            <a:pPr eaLnBrk="1" hangingPunct="1"/>
            <a:r>
              <a:rPr lang="en-US" altLang="en-US" sz="1400">
                <a:solidFill>
                  <a:schemeClr val="bg1"/>
                </a:solidFill>
                <a:latin typeface="+mn-lt"/>
                <a:ea typeface="PT Sans" panose="020B0503020203090204" pitchFamily="34" charset="0"/>
                <a:cs typeface="PT Sans" panose="020B0503020203090204" pitchFamily="34" charset="0"/>
              </a:rPr>
              <a:t>Appanoose County Community Railroad was </a:t>
            </a:r>
          </a:p>
          <a:p>
            <a:pPr eaLnBrk="1" hangingPunct="1"/>
            <a:r>
              <a:rPr lang="en-US" altLang="en-US" sz="1400">
                <a:solidFill>
                  <a:schemeClr val="bg1"/>
                </a:solidFill>
                <a:latin typeface="+mn-lt"/>
                <a:ea typeface="PT Sans" panose="020B0503020203090204" pitchFamily="34" charset="0"/>
                <a:cs typeface="PT Sans" panose="020B0503020203090204" pitchFamily="34" charset="0"/>
              </a:rPr>
              <a:t>awarded an earmark of $6,000,000, and will be </a:t>
            </a:r>
          </a:p>
          <a:p>
            <a:pPr eaLnBrk="1" hangingPunct="1"/>
            <a:r>
              <a:rPr lang="en-US" altLang="en-US" sz="1400">
                <a:solidFill>
                  <a:schemeClr val="bg1"/>
                </a:solidFill>
                <a:latin typeface="+mn-lt"/>
                <a:ea typeface="PT Sans" panose="020B0503020203090204" pitchFamily="34" charset="0"/>
                <a:cs typeface="PT Sans" panose="020B0503020203090204" pitchFamily="34" charset="0"/>
              </a:rPr>
              <a:t>administered through the FRA using a CRISI grant. </a:t>
            </a:r>
          </a:p>
          <a:p>
            <a:pPr eaLnBrk="1" hangingPunct="1"/>
            <a:r>
              <a:rPr lang="en-US" altLang="en-US" sz="1400">
                <a:solidFill>
                  <a:schemeClr val="bg1"/>
                </a:solidFill>
                <a:latin typeface="+mn-lt"/>
                <a:ea typeface="PT Sans" panose="020B0503020203090204" pitchFamily="34" charset="0"/>
                <a:cs typeface="PT Sans" panose="020B0503020203090204" pitchFamily="34" charset="0"/>
              </a:rPr>
              <a:t>Part of RRLG will serve as the match required for </a:t>
            </a:r>
          </a:p>
          <a:p>
            <a:pPr eaLnBrk="1" hangingPunct="1"/>
            <a:r>
              <a:rPr lang="en-US" altLang="en-US" sz="1400">
                <a:solidFill>
                  <a:schemeClr val="bg1"/>
                </a:solidFill>
                <a:latin typeface="+mn-lt"/>
                <a:ea typeface="PT Sans" panose="020B0503020203090204" pitchFamily="34" charset="0"/>
                <a:cs typeface="PT Sans" panose="020B0503020203090204" pitchFamily="34" charset="0"/>
              </a:rPr>
              <a:t>the CRISI grant. </a:t>
            </a:r>
          </a:p>
          <a:p>
            <a:pPr eaLnBrk="1" hangingPunct="1"/>
            <a:endParaRPr lang="en-US" altLang="en-US">
              <a:solidFill>
                <a:schemeClr val="bg1"/>
              </a:solidFill>
              <a:latin typeface="+mn-lt"/>
              <a:ea typeface="PT Sans" panose="020B0503020203090204" pitchFamily="34" charset="0"/>
              <a:cs typeface="PT Sans" panose="020B0503020203090204" pitchFamily="34" charset="0"/>
            </a:endParaRPr>
          </a:p>
          <a:p>
            <a:pPr eaLnBrk="1" hangingPunct="1"/>
            <a:endParaRPr lang="en-US" altLang="en-US">
              <a:solidFill>
                <a:schemeClr val="bg1"/>
              </a:solidFill>
              <a:latin typeface="+mn-lt"/>
              <a:ea typeface="PT Sans" panose="020B0503020203090204" pitchFamily="34" charset="0"/>
              <a:cs typeface="PT Sans" panose="020B0503020203090204" pitchFamily="34" charset="0"/>
            </a:endParaRPr>
          </a:p>
          <a:p>
            <a:pPr eaLnBrk="1" hangingPunct="1"/>
            <a:r>
              <a:rPr lang="en-US" altLang="en-US" sz="1000">
                <a:solidFill>
                  <a:schemeClr val="bg1"/>
                </a:solidFill>
                <a:latin typeface="+mn-lt"/>
                <a:ea typeface="PT Sans" panose="020B0503020203090204" pitchFamily="34" charset="0"/>
                <a:cs typeface="PT Sans" panose="020B0503020203090204" pitchFamily="34" charset="0"/>
              </a:rPr>
              <a:t>Federal Railroad Administration (FRA) </a:t>
            </a:r>
          </a:p>
          <a:p>
            <a:pPr eaLnBrk="1" hangingPunct="1"/>
            <a:r>
              <a:rPr lang="en-US" altLang="en-US" sz="1000">
                <a:solidFill>
                  <a:schemeClr val="bg1"/>
                </a:solidFill>
                <a:latin typeface="+mn-lt"/>
                <a:ea typeface="PT Sans" panose="020B0503020203090204" pitchFamily="34" charset="0"/>
                <a:cs typeface="PT Sans" panose="020B0503020203090204" pitchFamily="34" charset="0"/>
              </a:rPr>
              <a:t>Consolidated Rail Infrastructure and Safety Improvements (CRISI)</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13</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descr="A map of a city&#10;&#10;Description automatically generated with medium confidence">
            <a:extLst>
              <a:ext uri="{FF2B5EF4-FFF2-40B4-BE49-F238E27FC236}">
                <a16:creationId xmlns:a16="http://schemas.microsoft.com/office/drawing/2014/main" id="{D9E7FB77-F31D-1094-ADA5-82C384B27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2685564"/>
            <a:ext cx="4998027" cy="3672652"/>
          </a:xfrm>
          <a:prstGeom prst="rect">
            <a:avLst/>
          </a:prstGeom>
        </p:spPr>
      </p:pic>
      <p:sp>
        <p:nvSpPr>
          <p:cNvPr id="5" name="TextBox 4">
            <a:extLst>
              <a:ext uri="{FF2B5EF4-FFF2-40B4-BE49-F238E27FC236}">
                <a16:creationId xmlns:a16="http://schemas.microsoft.com/office/drawing/2014/main" id="{9BC85E63-CEBB-7A26-83F5-7652522EFB67}"/>
              </a:ext>
            </a:extLst>
          </p:cNvPr>
          <p:cNvSpPr txBox="1"/>
          <p:nvPr/>
        </p:nvSpPr>
        <p:spPr>
          <a:xfrm>
            <a:off x="4246245" y="2923161"/>
            <a:ext cx="1958938" cy="646331"/>
          </a:xfrm>
          <a:prstGeom prst="rect">
            <a:avLst/>
          </a:prstGeom>
          <a:solidFill>
            <a:schemeClr val="bg1"/>
          </a:solidFill>
        </p:spPr>
        <p:txBody>
          <a:bodyPr wrap="square" rtlCol="0">
            <a:spAutoFit/>
          </a:bodyPr>
          <a:lstStyle/>
          <a:p>
            <a:r>
              <a:rPr lang="en-US" sz="1200" b="1" dirty="0">
                <a:solidFill>
                  <a:srgbClr val="DC3411"/>
                </a:solidFill>
              </a:rPr>
              <a:t>Project Soybean</a:t>
            </a:r>
          </a:p>
          <a:p>
            <a:r>
              <a:rPr lang="en-US" sz="1200" b="1" dirty="0">
                <a:solidFill>
                  <a:srgbClr val="49E4DB"/>
                </a:solidFill>
              </a:rPr>
              <a:t>Project Supertramp</a:t>
            </a:r>
          </a:p>
          <a:p>
            <a:r>
              <a:rPr lang="en-US" sz="1200" b="1" dirty="0">
                <a:solidFill>
                  <a:srgbClr val="42669E"/>
                </a:solidFill>
              </a:rPr>
              <a:t>Rail Spur Project</a:t>
            </a:r>
          </a:p>
        </p:txBody>
      </p:sp>
    </p:spTree>
    <p:extLst>
      <p:ext uri="{BB962C8B-B14F-4D97-AF65-F5344CB8AC3E}">
        <p14:creationId xmlns:p14="http://schemas.microsoft.com/office/powerpoint/2010/main" val="230382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41025"/>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a:solidFill>
                  <a:schemeClr val="bg1"/>
                </a:solidFill>
                <a:latin typeface="Roboto Slab" pitchFamily="2" charset="0"/>
                <a:ea typeface="Roboto Slab" pitchFamily="2" charset="0"/>
                <a:cs typeface="Montserrat" charset="0"/>
              </a:rPr>
              <a:t>City of Cedar Rapids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99017" y="1486301"/>
            <a:ext cx="85540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This project involves constructing the line of protection through the existing Union Pacific (UPRR) Railyard, North of the PepsiCo Quaker processing plant. Costs include temporary shoofly around the gate site and the realignment of through the gate site upon completion. Rail costs do not include the flood gate.</a:t>
            </a: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$ 10,500,000</a:t>
            </a:r>
          </a:p>
          <a:p>
            <a:pPr eaLnBrk="1" hangingPunct="1"/>
            <a:r>
              <a:rPr lang="en-US" altLang="en-US" b="1">
                <a:solidFill>
                  <a:schemeClr val="bg1"/>
                </a:solidFill>
                <a:latin typeface="+mn-lt"/>
                <a:ea typeface="PT Sans" panose="020B0503020203090204" pitchFamily="34" charset="0"/>
                <a:cs typeface="PT Sans" panose="020B0503020203090204" pitchFamily="34" charset="0"/>
              </a:rPr>
              <a:t>Requested Grant: $ 5,000,000 (50%)                                                           Jobs Retained: 940</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14</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13" name="Picture 12">
            <a:extLst>
              <a:ext uri="{FF2B5EF4-FFF2-40B4-BE49-F238E27FC236}">
                <a16:creationId xmlns:a16="http://schemas.microsoft.com/office/drawing/2014/main" id="{50FD4403-9B42-9CC7-5F78-B113504E27CA}"/>
              </a:ext>
            </a:extLst>
          </p:cNvPr>
          <p:cNvPicPr>
            <a:picLocks noChangeAspect="1"/>
          </p:cNvPicPr>
          <p:nvPr/>
        </p:nvPicPr>
        <p:blipFill>
          <a:blip r:embed="rId3"/>
          <a:stretch>
            <a:fillRect/>
          </a:stretch>
        </p:blipFill>
        <p:spPr>
          <a:xfrm>
            <a:off x="1307063" y="3308065"/>
            <a:ext cx="6501299" cy="3120102"/>
          </a:xfrm>
          <a:prstGeom prst="rect">
            <a:avLst/>
          </a:prstGeom>
        </p:spPr>
      </p:pic>
    </p:spTree>
    <p:extLst>
      <p:ext uri="{BB962C8B-B14F-4D97-AF65-F5344CB8AC3E}">
        <p14:creationId xmlns:p14="http://schemas.microsoft.com/office/powerpoint/2010/main" val="244936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41025"/>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a:solidFill>
                  <a:schemeClr val="bg1"/>
                </a:solidFill>
                <a:latin typeface="Roboto Slab" pitchFamily="2" charset="0"/>
                <a:ea typeface="Roboto Slab" pitchFamily="2" charset="0"/>
                <a:cs typeface="Montserrat" charset="0"/>
              </a:rPr>
              <a:t>Burlington Junction Railway BJRY (Burlington)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99017" y="1486301"/>
            <a:ext cx="8554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This project will demolish a 19,000 SF building and construct a spur into a 16,000 SF building to the North for use as a transload facility.</a:t>
            </a: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$ 343,132.50                                           Requested Loan: $ 257,349.00 (75%)                                                          </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15</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7" name="Picture 6">
            <a:extLst>
              <a:ext uri="{FF2B5EF4-FFF2-40B4-BE49-F238E27FC236}">
                <a16:creationId xmlns:a16="http://schemas.microsoft.com/office/drawing/2014/main" id="{13EB7C36-0DE6-6EC6-AD6D-4F3467B2ECD9}"/>
              </a:ext>
            </a:extLst>
          </p:cNvPr>
          <p:cNvPicPr>
            <a:picLocks noChangeAspect="1"/>
          </p:cNvPicPr>
          <p:nvPr/>
        </p:nvPicPr>
        <p:blipFill>
          <a:blip r:embed="rId3"/>
          <a:stretch>
            <a:fillRect/>
          </a:stretch>
        </p:blipFill>
        <p:spPr>
          <a:xfrm>
            <a:off x="4652691" y="2469857"/>
            <a:ext cx="3422529" cy="3887826"/>
          </a:xfrm>
          <a:prstGeom prst="rect">
            <a:avLst/>
          </a:prstGeom>
        </p:spPr>
      </p:pic>
      <p:pic>
        <p:nvPicPr>
          <p:cNvPr id="9" name="Picture 8">
            <a:extLst>
              <a:ext uri="{FF2B5EF4-FFF2-40B4-BE49-F238E27FC236}">
                <a16:creationId xmlns:a16="http://schemas.microsoft.com/office/drawing/2014/main" id="{2A67825D-040C-D038-C501-13B91061BC1C}"/>
              </a:ext>
            </a:extLst>
          </p:cNvPr>
          <p:cNvPicPr>
            <a:picLocks noChangeAspect="1"/>
          </p:cNvPicPr>
          <p:nvPr/>
        </p:nvPicPr>
        <p:blipFill>
          <a:blip r:embed="rId4"/>
          <a:stretch>
            <a:fillRect/>
          </a:stretch>
        </p:blipFill>
        <p:spPr>
          <a:xfrm>
            <a:off x="1791161" y="2469857"/>
            <a:ext cx="2570030" cy="3887826"/>
          </a:xfrm>
          <a:prstGeom prst="rect">
            <a:avLst/>
          </a:prstGeom>
        </p:spPr>
      </p:pic>
    </p:spTree>
    <p:extLst>
      <p:ext uri="{BB962C8B-B14F-4D97-AF65-F5344CB8AC3E}">
        <p14:creationId xmlns:p14="http://schemas.microsoft.com/office/powerpoint/2010/main" val="130630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41025"/>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830997"/>
          </a:xfrm>
          <a:prstGeom prst="rect">
            <a:avLst/>
          </a:prstGeom>
          <a:noFill/>
        </p:spPr>
        <p:txBody>
          <a:bodyPr wrap="square">
            <a:spAutoFit/>
          </a:bodyPr>
          <a:lstStyle/>
          <a:p>
            <a:pPr algn="ctr" eaLnBrk="1" fontAlgn="auto" hangingPunct="1">
              <a:spcBef>
                <a:spcPts val="0"/>
              </a:spcBef>
              <a:spcAft>
                <a:spcPts val="0"/>
              </a:spcAft>
              <a:defRPr/>
            </a:pPr>
            <a:r>
              <a:rPr lang="fr-FR" sz="2400" b="1" spc="113" err="1">
                <a:solidFill>
                  <a:schemeClr val="bg1"/>
                </a:solidFill>
                <a:latin typeface="Roboto Slab" pitchFamily="2" charset="0"/>
                <a:ea typeface="Roboto Slab" pitchFamily="2" charset="0"/>
                <a:cs typeface="Montserrat" charset="0"/>
              </a:rPr>
              <a:t>Heartland</a:t>
            </a:r>
            <a:r>
              <a:rPr lang="fr-FR" sz="2400" b="1" spc="113">
                <a:solidFill>
                  <a:schemeClr val="bg1"/>
                </a:solidFill>
                <a:latin typeface="Roboto Slab" pitchFamily="2" charset="0"/>
                <a:ea typeface="Roboto Slab" pitchFamily="2" charset="0"/>
                <a:cs typeface="Montserrat" charset="0"/>
              </a:rPr>
              <a:t> </a:t>
            </a:r>
            <a:r>
              <a:rPr lang="fr-FR" sz="2400" b="1" spc="113" err="1">
                <a:solidFill>
                  <a:schemeClr val="bg1"/>
                </a:solidFill>
                <a:latin typeface="Roboto Slab" pitchFamily="2" charset="0"/>
                <a:ea typeface="Roboto Slab" pitchFamily="2" charset="0"/>
                <a:cs typeface="Montserrat" charset="0"/>
              </a:rPr>
              <a:t>Co-op</a:t>
            </a:r>
            <a:r>
              <a:rPr lang="fr-FR" sz="2400" b="1" spc="113">
                <a:solidFill>
                  <a:schemeClr val="bg1"/>
                </a:solidFill>
                <a:latin typeface="Roboto Slab" pitchFamily="2" charset="0"/>
                <a:ea typeface="Roboto Slab" pitchFamily="2" charset="0"/>
                <a:cs typeface="Montserrat" charset="0"/>
              </a:rPr>
              <a:t> Greenfield Rail </a:t>
            </a:r>
            <a:r>
              <a:rPr lang="fr-FR" sz="2400" b="1" spc="113" err="1">
                <a:solidFill>
                  <a:schemeClr val="bg1"/>
                </a:solidFill>
                <a:latin typeface="Roboto Slab" pitchFamily="2" charset="0"/>
                <a:ea typeface="Roboto Slab" pitchFamily="2" charset="0"/>
                <a:cs typeface="Montserrat" charset="0"/>
              </a:rPr>
              <a:t>Loading</a:t>
            </a:r>
            <a:r>
              <a:rPr lang="fr-FR" sz="2400" b="1" spc="113">
                <a:solidFill>
                  <a:schemeClr val="bg1"/>
                </a:solidFill>
                <a:latin typeface="Roboto Slab" pitchFamily="2" charset="0"/>
                <a:ea typeface="Roboto Slab" pitchFamily="2" charset="0"/>
                <a:cs typeface="Montserrat" charset="0"/>
              </a:rPr>
              <a:t> </a:t>
            </a:r>
            <a:r>
              <a:rPr lang="fr-FR" sz="2400" b="1" spc="113" err="1">
                <a:solidFill>
                  <a:schemeClr val="bg1"/>
                </a:solidFill>
                <a:latin typeface="Roboto Slab" pitchFamily="2" charset="0"/>
                <a:ea typeface="Roboto Slab" pitchFamily="2" charset="0"/>
                <a:cs typeface="Montserrat" charset="0"/>
              </a:rPr>
              <a:t>Elevator</a:t>
            </a:r>
            <a:r>
              <a:rPr lang="fr-FR" sz="2400" b="1" spc="113">
                <a:solidFill>
                  <a:schemeClr val="bg1"/>
                </a:solidFill>
                <a:latin typeface="Roboto Slab" pitchFamily="2" charset="0"/>
                <a:ea typeface="Roboto Slab" pitchFamily="2" charset="0"/>
                <a:cs typeface="Montserrat" charset="0"/>
              </a:rPr>
              <a:t> (</a:t>
            </a:r>
            <a:r>
              <a:rPr lang="fr-FR" sz="2400" b="1" spc="113" err="1">
                <a:solidFill>
                  <a:schemeClr val="bg1"/>
                </a:solidFill>
                <a:latin typeface="Roboto Slab" pitchFamily="2" charset="0"/>
                <a:ea typeface="Roboto Slab" pitchFamily="2" charset="0"/>
                <a:cs typeface="Montserrat" charset="0"/>
              </a:rPr>
              <a:t>Millerton</a:t>
            </a:r>
            <a:r>
              <a:rPr lang="fr-FR" sz="2400" b="1" spc="113">
                <a:solidFill>
                  <a:schemeClr val="bg1"/>
                </a:solidFill>
                <a:latin typeface="Roboto Slab" pitchFamily="2" charset="0"/>
                <a:ea typeface="Roboto Slab" pitchFamily="2" charset="0"/>
                <a:cs typeface="Montserrat" charset="0"/>
              </a:rPr>
              <a:t>)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80694" y="1737168"/>
            <a:ext cx="8554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This project will construct a loading facility and unit train capable loop track with a connection to Union Pacific (UPRR), Northeast of Millerton.</a:t>
            </a: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$ 5,780,977                                                Requested Loan: $ 4,624,782 (80%)                                                          </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16</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a:extLst>
              <a:ext uri="{FF2B5EF4-FFF2-40B4-BE49-F238E27FC236}">
                <a16:creationId xmlns:a16="http://schemas.microsoft.com/office/drawing/2014/main" id="{D4EC8342-BF1E-0125-4A0B-AFDDC35148AC}"/>
              </a:ext>
            </a:extLst>
          </p:cNvPr>
          <p:cNvPicPr>
            <a:picLocks noChangeAspect="1"/>
          </p:cNvPicPr>
          <p:nvPr/>
        </p:nvPicPr>
        <p:blipFill>
          <a:blip r:embed="rId3"/>
          <a:stretch>
            <a:fillRect/>
          </a:stretch>
        </p:blipFill>
        <p:spPr>
          <a:xfrm>
            <a:off x="1093367" y="2716668"/>
            <a:ext cx="6928689" cy="3706043"/>
          </a:xfrm>
          <a:prstGeom prst="rect">
            <a:avLst/>
          </a:prstGeom>
        </p:spPr>
      </p:pic>
    </p:spTree>
    <p:extLst>
      <p:ext uri="{BB962C8B-B14F-4D97-AF65-F5344CB8AC3E}">
        <p14:creationId xmlns:p14="http://schemas.microsoft.com/office/powerpoint/2010/main" val="3909830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41025"/>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a:solidFill>
                  <a:schemeClr val="bg1"/>
                </a:solidFill>
                <a:latin typeface="Roboto Slab" pitchFamily="2" charset="0"/>
                <a:ea typeface="Roboto Slab" pitchFamily="2" charset="0"/>
                <a:cs typeface="Montserrat" charset="0"/>
              </a:rPr>
              <a:t>Reid Line Dexter Rail Yard </a:t>
            </a:r>
            <a:r>
              <a:rPr lang="fr-FR" sz="2400" b="1" spc="113" err="1">
                <a:solidFill>
                  <a:schemeClr val="bg1"/>
                </a:solidFill>
                <a:latin typeface="Roboto Slab" pitchFamily="2" charset="0"/>
                <a:ea typeface="Roboto Slab" pitchFamily="2" charset="0"/>
                <a:cs typeface="Montserrat" charset="0"/>
              </a:rPr>
              <a:t>Improvements</a:t>
            </a:r>
            <a:r>
              <a:rPr lang="fr-FR" sz="2400" b="1" spc="113">
                <a:solidFill>
                  <a:schemeClr val="bg1"/>
                </a:solidFill>
                <a:latin typeface="Roboto Slab" pitchFamily="2" charset="0"/>
                <a:ea typeface="Roboto Slab" pitchFamily="2" charset="0"/>
                <a:cs typeface="Montserrat" charset="0"/>
              </a:rPr>
              <a:t> (Dexter)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37506" y="1497700"/>
            <a:ext cx="86808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This project will make improvements to an existing spur and add additional rail car storage, an under track unloading pit and support a potential rail accessible warehouse. The area rail service provider is Iowa Interstate RR Ltd (IAIS).  </a:t>
            </a:r>
          </a:p>
          <a:p>
            <a:pPr eaLnBrk="1" hangingPunct="1"/>
            <a:endParaRPr lang="en-US" altLang="en-US" b="1">
              <a:solidFill>
                <a:schemeClr val="bg1"/>
              </a:solidFill>
              <a:latin typeface="+mn-lt"/>
              <a:ea typeface="PT Sans" panose="020B0503020203090204" pitchFamily="34" charset="0"/>
              <a:cs typeface="PT Sans" panose="020B0503020203090204" pitchFamily="34" charset="0"/>
            </a:endParaRP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Rail Cost: $ 3,206,692 </a:t>
            </a:r>
          </a:p>
          <a:p>
            <a:pPr eaLnBrk="1" hangingPunct="1"/>
            <a:r>
              <a:rPr lang="en-US" altLang="en-US" b="1">
                <a:solidFill>
                  <a:schemeClr val="bg1"/>
                </a:solidFill>
                <a:latin typeface="+mn-lt"/>
                <a:ea typeface="PT Sans" panose="020B0503020203090204" pitchFamily="34" charset="0"/>
                <a:cs typeface="PT Sans" panose="020B0503020203090204" pitchFamily="34" charset="0"/>
              </a:rPr>
              <a:t>Requested Loan: $ 2,405,019 </a:t>
            </a:r>
          </a:p>
          <a:p>
            <a:pPr eaLnBrk="1" hangingPunct="1"/>
            <a:r>
              <a:rPr lang="en-US" altLang="en-US" b="1">
                <a:solidFill>
                  <a:schemeClr val="bg1"/>
                </a:solidFill>
                <a:latin typeface="+mn-lt"/>
                <a:ea typeface="PT Sans" panose="020B0503020203090204" pitchFamily="34" charset="0"/>
                <a:cs typeface="PT Sans" panose="020B0503020203090204" pitchFamily="34" charset="0"/>
              </a:rPr>
              <a:t>(75%)                                                          </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17</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a:extLst>
              <a:ext uri="{FF2B5EF4-FFF2-40B4-BE49-F238E27FC236}">
                <a16:creationId xmlns:a16="http://schemas.microsoft.com/office/drawing/2014/main" id="{9DA2AD50-4AFF-1220-A27C-9DF4DEF02AE4}"/>
              </a:ext>
            </a:extLst>
          </p:cNvPr>
          <p:cNvPicPr>
            <a:picLocks noChangeAspect="1"/>
          </p:cNvPicPr>
          <p:nvPr/>
        </p:nvPicPr>
        <p:blipFill>
          <a:blip r:embed="rId3"/>
          <a:stretch>
            <a:fillRect/>
          </a:stretch>
        </p:blipFill>
        <p:spPr>
          <a:xfrm>
            <a:off x="3146924" y="2630808"/>
            <a:ext cx="5997076" cy="3635768"/>
          </a:xfrm>
          <a:prstGeom prst="rect">
            <a:avLst/>
          </a:prstGeom>
        </p:spPr>
      </p:pic>
    </p:spTree>
    <p:extLst>
      <p:ext uri="{BB962C8B-B14F-4D97-AF65-F5344CB8AC3E}">
        <p14:creationId xmlns:p14="http://schemas.microsoft.com/office/powerpoint/2010/main" val="203797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4CA16-4FAF-A1CF-74FD-1638FAF2F131}"/>
              </a:ext>
            </a:extLst>
          </p:cNvPr>
          <p:cNvSpPr/>
          <p:nvPr/>
        </p:nvSpPr>
        <p:spPr>
          <a:xfrm>
            <a:off x="0" y="847849"/>
            <a:ext cx="9144000" cy="5576885"/>
          </a:xfrm>
          <a:prstGeom prst="rect">
            <a:avLst/>
          </a:prstGeom>
          <a:solidFill>
            <a:srgbClr val="194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3" name="TextBox 22">
            <a:extLst>
              <a:ext uri="{FF2B5EF4-FFF2-40B4-BE49-F238E27FC236}">
                <a16:creationId xmlns:a16="http://schemas.microsoft.com/office/drawing/2014/main" id="{D419F927-1038-57A3-A3A1-C7B10D357095}"/>
              </a:ext>
            </a:extLst>
          </p:cNvPr>
          <p:cNvSpPr txBox="1"/>
          <p:nvPr/>
        </p:nvSpPr>
        <p:spPr bwMode="auto">
          <a:xfrm>
            <a:off x="225631" y="1036035"/>
            <a:ext cx="8680863" cy="461665"/>
          </a:xfrm>
          <a:prstGeom prst="rect">
            <a:avLst/>
          </a:prstGeom>
          <a:noFill/>
        </p:spPr>
        <p:txBody>
          <a:bodyPr wrap="square">
            <a:spAutoFit/>
          </a:bodyPr>
          <a:lstStyle/>
          <a:p>
            <a:pPr algn="ctr" eaLnBrk="1" fontAlgn="auto" hangingPunct="1">
              <a:spcBef>
                <a:spcPts val="0"/>
              </a:spcBef>
              <a:spcAft>
                <a:spcPts val="0"/>
              </a:spcAft>
              <a:defRPr/>
            </a:pPr>
            <a:r>
              <a:rPr lang="fr-FR" sz="2400" b="1" spc="113">
                <a:solidFill>
                  <a:schemeClr val="bg1"/>
                </a:solidFill>
                <a:latin typeface="Roboto Slab" pitchFamily="2" charset="0"/>
                <a:ea typeface="Roboto Slab" pitchFamily="2" charset="0"/>
                <a:cs typeface="Montserrat" charset="0"/>
              </a:rPr>
              <a:t>City of Webster City </a:t>
            </a:r>
            <a:endParaRPr lang="fr-FR" sz="2400" spc="113">
              <a:solidFill>
                <a:schemeClr val="bg1"/>
              </a:solidFill>
              <a:latin typeface="Roboto Slab" pitchFamily="2" charset="0"/>
              <a:ea typeface="Roboto Slab" pitchFamily="2" charset="0"/>
              <a:cs typeface="Montserrat" charset="0"/>
            </a:endParaRPr>
          </a:p>
        </p:txBody>
      </p:sp>
      <p:sp>
        <p:nvSpPr>
          <p:cNvPr id="27658" name="TextBox 23">
            <a:extLst>
              <a:ext uri="{FF2B5EF4-FFF2-40B4-BE49-F238E27FC236}">
                <a16:creationId xmlns:a16="http://schemas.microsoft.com/office/drawing/2014/main" id="{98589678-7CA2-1D4C-784A-EB3B0039364D}"/>
              </a:ext>
            </a:extLst>
          </p:cNvPr>
          <p:cNvSpPr txBox="1">
            <a:spLocks noChangeArrowheads="1"/>
          </p:cNvSpPr>
          <p:nvPr/>
        </p:nvSpPr>
        <p:spPr bwMode="auto">
          <a:xfrm>
            <a:off x="237506" y="1497700"/>
            <a:ext cx="86808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mn-lt"/>
                <a:ea typeface="PT Sans" panose="020B0503020203090204" pitchFamily="34" charset="0"/>
                <a:cs typeface="PT Sans" panose="020B0503020203090204" pitchFamily="34" charset="0"/>
              </a:rPr>
              <a:t>The purpose of the study is to identify both local and nonlocal businesses in and around Webster City, Iowa whose operations could be improved with the addition of a rail service. Once identified, the study will investigate four site locations to determine which is the most operational cost feasible for construction of a rail port facility. The area rail service providers are Canadian National (CN) and Union Pacific (UP).</a:t>
            </a:r>
          </a:p>
          <a:p>
            <a:pPr eaLnBrk="1" hangingPunct="1"/>
            <a:r>
              <a:rPr lang="en-US" altLang="en-US" b="1">
                <a:solidFill>
                  <a:schemeClr val="bg1"/>
                </a:solidFill>
                <a:latin typeface="+mn-lt"/>
                <a:ea typeface="PT Sans" panose="020B0503020203090204" pitchFamily="34" charset="0"/>
                <a:cs typeface="PT Sans" panose="020B0503020203090204" pitchFamily="34" charset="0"/>
              </a:rPr>
              <a:t>Total study Cost: $ 120,000                                                     Requested Loan: $ 100,000 (80%)                                    </a:t>
            </a:r>
          </a:p>
        </p:txBody>
      </p:sp>
      <p:sp>
        <p:nvSpPr>
          <p:cNvPr id="11" name="Slide Number Placeholder 5">
            <a:extLst>
              <a:ext uri="{FF2B5EF4-FFF2-40B4-BE49-F238E27FC236}">
                <a16:creationId xmlns:a16="http://schemas.microsoft.com/office/drawing/2014/main" id="{A5065A98-F4D0-B3E3-E37B-F6EAA0E1ADFC}"/>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8988F3C0-4CA9-4FA4-A8C1-C092C202D405}"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18</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a:extLst>
              <a:ext uri="{FF2B5EF4-FFF2-40B4-BE49-F238E27FC236}">
                <a16:creationId xmlns:a16="http://schemas.microsoft.com/office/drawing/2014/main" id="{AAA26FDD-51AB-376A-7F36-2924B8210750}"/>
              </a:ext>
            </a:extLst>
          </p:cNvPr>
          <p:cNvPicPr>
            <a:picLocks noChangeAspect="1"/>
          </p:cNvPicPr>
          <p:nvPr/>
        </p:nvPicPr>
        <p:blipFill>
          <a:blip r:embed="rId3"/>
          <a:stretch>
            <a:fillRect/>
          </a:stretch>
        </p:blipFill>
        <p:spPr>
          <a:xfrm>
            <a:off x="1382766" y="3252026"/>
            <a:ext cx="6366592" cy="3226386"/>
          </a:xfrm>
          <a:prstGeom prst="rect">
            <a:avLst/>
          </a:prstGeom>
        </p:spPr>
      </p:pic>
    </p:spTree>
    <p:extLst>
      <p:ext uri="{BB962C8B-B14F-4D97-AF65-F5344CB8AC3E}">
        <p14:creationId xmlns:p14="http://schemas.microsoft.com/office/powerpoint/2010/main" val="341007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2639078" y="838199"/>
            <a:ext cx="383727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800" b="1">
                <a:solidFill>
                  <a:schemeClr val="tx2"/>
                </a:solidFill>
                <a:latin typeface="Roboto Slab" pitchFamily="2" charset="0"/>
                <a:ea typeface="Roboto Slab" pitchFamily="2" charset="0"/>
                <a:cs typeface="Roboto Slab" pitchFamily="2" charset="0"/>
              </a:rPr>
              <a:t>What are the results?</a:t>
            </a: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19</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19</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 name="Rectangle 2">
            <a:extLst>
              <a:ext uri="{FF2B5EF4-FFF2-40B4-BE49-F238E27FC236}">
                <a16:creationId xmlns:a16="http://schemas.microsoft.com/office/drawing/2014/main" id="{729FDF28-C78C-888C-A775-044FE7D72456}"/>
              </a:ext>
            </a:extLst>
          </p:cNvPr>
          <p:cNvSpPr>
            <a:spLocks noChangeArrowheads="1"/>
          </p:cNvSpPr>
          <p:nvPr/>
        </p:nvSpPr>
        <p:spPr bwMode="auto">
          <a:xfrm>
            <a:off x="0" y="1619319"/>
            <a:ext cx="902970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RRLG-ST23(01)--9T-11 Platinum Crush, LLC                                                          			                        Alta, Buena Vista County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Project closed out 03/18/2024                                        			      RRLG funding $2,000,000 (loan) &amp; $612,000 (grant)</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Platinum Crush facility at Alta, Iowa processes soybeans into soybean oil and soybean meal. The total onsite storage of unprocessed soybeans is 5.1 million bushels. While running at full capacity, this plant can process those 5.1 million bushels in 45 days. The oil and meal will leave the facility using rail. Built at an estimated cost of more than $14 million, the seven track, 50,147-foot loop track can accommodate 5-unit trains on site.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AA5BC65-99F9-CEAC-113A-6B1E85775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763" y="3903518"/>
            <a:ext cx="1487627" cy="993775"/>
          </a:xfrm>
          <a:prstGeom prst="rect">
            <a:avLst/>
          </a:prstGeom>
        </p:spPr>
      </p:pic>
      <p:cxnSp>
        <p:nvCxnSpPr>
          <p:cNvPr id="3" name="Straight Arrow Connector 2">
            <a:extLst>
              <a:ext uri="{FF2B5EF4-FFF2-40B4-BE49-F238E27FC236}">
                <a16:creationId xmlns:a16="http://schemas.microsoft.com/office/drawing/2014/main" id="{E7AE8552-1261-BF67-0429-BF66EFCFC522}"/>
              </a:ext>
            </a:extLst>
          </p:cNvPr>
          <p:cNvCxnSpPr>
            <a:cxnSpLocks/>
          </p:cNvCxnSpPr>
          <p:nvPr/>
        </p:nvCxnSpPr>
        <p:spPr>
          <a:xfrm>
            <a:off x="7031759" y="4022965"/>
            <a:ext cx="514422" cy="17517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3">
            <a:extLst>
              <a:ext uri="{FF2B5EF4-FFF2-40B4-BE49-F238E27FC236}">
                <a16:creationId xmlns:a16="http://schemas.microsoft.com/office/drawing/2014/main" id="{C3463A6D-17EB-1D85-B74E-92F4C599288A}"/>
              </a:ext>
            </a:extLst>
          </p:cNvPr>
          <p:cNvSpPr>
            <a:spLocks noChangeArrowheads="1"/>
          </p:cNvSpPr>
          <p:nvPr/>
        </p:nvSpPr>
        <p:spPr bwMode="auto">
          <a:xfrm>
            <a:off x="0" y="26136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facility will also create 51 jobs at an average wage of $22.32/hour.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Screen Recording 13">
            <a:hlinkClick r:id="" action="ppaction://media"/>
            <a:extLst>
              <a:ext uri="{FF2B5EF4-FFF2-40B4-BE49-F238E27FC236}">
                <a16:creationId xmlns:a16="http://schemas.microsoft.com/office/drawing/2014/main" id="{2C75BD32-7A56-0764-D44E-FE1C4C2563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78" y="2904664"/>
            <a:ext cx="6689669" cy="3457490"/>
          </a:xfrm>
          <a:prstGeom prst="rect">
            <a:avLst/>
          </a:prstGeom>
        </p:spPr>
      </p:pic>
    </p:spTree>
    <p:extLst>
      <p:ext uri="{BB962C8B-B14F-4D97-AF65-F5344CB8AC3E}">
        <p14:creationId xmlns:p14="http://schemas.microsoft.com/office/powerpoint/2010/main" val="7289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14363" y="988218"/>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fontAlgn="auto" hangingPunct="1">
              <a:spcBef>
                <a:spcPct val="0"/>
              </a:spcBef>
              <a:spcAft>
                <a:spcPts val="0"/>
              </a:spcAft>
              <a:buFontTx/>
              <a:buNone/>
              <a:defRPr/>
            </a:pPr>
            <a:r>
              <a:rPr lang="en-US" altLang="en-US" sz="2800" b="1">
                <a:solidFill>
                  <a:schemeClr val="tx2"/>
                </a:solidFill>
                <a:latin typeface="Roboto Slab" pitchFamily="2" charset="0"/>
                <a:ea typeface="Roboto Slab" pitchFamily="2" charset="0"/>
                <a:cs typeface="Roboto Slab" pitchFamily="2" charset="0"/>
              </a:rPr>
              <a:t>History</a:t>
            </a: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30257A1B-EB0B-4738-9BB9-DE4CB1E0413E}"/>
              </a:ext>
            </a:extLst>
          </p:cNvPr>
          <p:cNvSpPr txBox="1">
            <a:spLocks noChangeArrowheads="1"/>
          </p:cNvSpPr>
          <p:nvPr/>
        </p:nvSpPr>
        <p:spPr bwMode="auto">
          <a:xfrm>
            <a:off x="469727" y="1864236"/>
            <a:ext cx="8260914" cy="15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90204" pitchFamily="34" charset="0"/>
                <a:ea typeface="PT Sans" panose="020B0503020203090204" pitchFamily="34" charset="0"/>
                <a:cs typeface="PT Sans" panose="020B050302020309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90204" pitchFamily="34" charset="0"/>
                <a:ea typeface="PT Sans" panose="020B0503020203090204" pitchFamily="34" charset="0"/>
                <a:cs typeface="PT Sans" panose="020B050302020309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90204" pitchFamily="34" charset="0"/>
                <a:ea typeface="PT Sans" panose="020B0503020203090204" pitchFamily="34" charset="0"/>
                <a:cs typeface="PT Sans" panose="020B050302020309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9pPr>
          </a:lstStyle>
          <a:p>
            <a:pPr eaLnBrk="1" hangingPunct="1">
              <a:spcBef>
                <a:spcPts val="2000"/>
              </a:spcBef>
            </a:pPr>
            <a:r>
              <a:rPr lang="en-US" altLang="en-US" sz="1800">
                <a:latin typeface="PT Sans Pro" panose="020B0503020203020204" pitchFamily="34" charset="0"/>
              </a:rPr>
              <a:t>Created in 2005 by an amendment to Iowa Code 327H.20 and follows Administrative Rule 761, Chapter 822. </a:t>
            </a:r>
          </a:p>
          <a:p>
            <a:pPr eaLnBrk="1" hangingPunct="1">
              <a:spcBef>
                <a:spcPts val="2000"/>
              </a:spcBef>
            </a:pPr>
            <a:r>
              <a:rPr lang="en-US" altLang="en-US" sz="1800">
                <a:latin typeface="PT Sans Pro" panose="020B0503020203020204" pitchFamily="34" charset="0"/>
              </a:rPr>
              <a:t>Created within what was Iowa Railway Finance Authority (IRFA).</a:t>
            </a:r>
          </a:p>
          <a:p>
            <a:pPr eaLnBrk="1" hangingPunct="1">
              <a:spcBef>
                <a:spcPts val="2000"/>
              </a:spcBef>
            </a:pPr>
            <a:r>
              <a:rPr lang="en-US" altLang="en-US" sz="1800">
                <a:latin typeface="PT Sans Pro" panose="020B0503020203020204" pitchFamily="34" charset="0"/>
              </a:rPr>
              <a:t>The IRFA was created in 1980 and was active until 2009.</a:t>
            </a:r>
          </a:p>
          <a:p>
            <a:pPr eaLnBrk="1" hangingPunct="1">
              <a:spcBef>
                <a:spcPts val="2000"/>
              </a:spcBef>
            </a:pPr>
            <a:endParaRPr lang="en-US" altLang="en-US" sz="1800">
              <a:latin typeface="PT Sans Pro" panose="020B0503020203020204" pitchFamily="34" charset="0"/>
            </a:endParaRPr>
          </a:p>
          <a:p>
            <a:pPr eaLnBrk="1" hangingPunct="1">
              <a:spcBef>
                <a:spcPts val="2000"/>
              </a:spcBef>
            </a:pPr>
            <a:endParaRPr lang="en-US" altLang="en-US" sz="2200">
              <a:latin typeface="PT Sans Pro" panose="020B0503020203020204" pitchFamily="34" charset="0"/>
            </a:endParaRPr>
          </a:p>
          <a:p>
            <a:pPr marL="914400" lvl="1" indent="0" eaLnBrk="1" hangingPunct="1">
              <a:spcBef>
                <a:spcPts val="1000"/>
              </a:spcBef>
              <a:buNone/>
            </a:pPr>
            <a:endParaRPr lang="en-US" altLang="en-US" sz="1500">
              <a:latin typeface="PT Sans Pro"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F6703AEA-6440-E3B9-24AE-A90DD11BC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188" y="3689730"/>
            <a:ext cx="2385240" cy="2452275"/>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146E272B-E6D6-7EA1-BF2D-230C10E84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361" y="3657828"/>
            <a:ext cx="1880598" cy="2484177"/>
          </a:xfrm>
          <a:prstGeom prst="rect">
            <a:avLst/>
          </a:prstGeom>
        </p:spPr>
      </p:pic>
    </p:spTree>
    <p:extLst>
      <p:ext uri="{BB962C8B-B14F-4D97-AF65-F5344CB8AC3E}">
        <p14:creationId xmlns:p14="http://schemas.microsoft.com/office/powerpoint/2010/main" val="170420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28650" y="1051903"/>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fontAlgn="auto" hangingPunct="1">
              <a:spcBef>
                <a:spcPct val="0"/>
              </a:spcBef>
              <a:spcAft>
                <a:spcPts val="0"/>
              </a:spcAft>
              <a:buFontTx/>
              <a:buNone/>
              <a:defRPr/>
            </a:pPr>
            <a:endParaRPr lang="en-US" altLang="en-US" sz="2800" b="1">
              <a:solidFill>
                <a:schemeClr val="tx2"/>
              </a:solidFill>
              <a:latin typeface="Roboto Slab" pitchFamily="2" charset="0"/>
              <a:ea typeface="Roboto Slab" pitchFamily="2" charset="0"/>
              <a:cs typeface="Roboto Slab" pitchFamily="2" charset="0"/>
            </a:endParaRP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20</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30257A1B-EB0B-4738-9BB9-DE4CB1E0413E}"/>
              </a:ext>
            </a:extLst>
          </p:cNvPr>
          <p:cNvSpPr txBox="1">
            <a:spLocks noChangeArrowheads="1"/>
          </p:cNvSpPr>
          <p:nvPr/>
        </p:nvSpPr>
        <p:spPr bwMode="auto">
          <a:xfrm>
            <a:off x="628650" y="1548790"/>
            <a:ext cx="7886700" cy="35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90204" pitchFamily="34" charset="0"/>
                <a:ea typeface="PT Sans" panose="020B0503020203090204" pitchFamily="34" charset="0"/>
                <a:cs typeface="PT Sans" panose="020B050302020309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90204" pitchFamily="34" charset="0"/>
                <a:ea typeface="PT Sans" panose="020B0503020203090204" pitchFamily="34" charset="0"/>
                <a:cs typeface="PT Sans" panose="020B050302020309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90204" pitchFamily="34" charset="0"/>
                <a:ea typeface="PT Sans" panose="020B0503020203090204" pitchFamily="34" charset="0"/>
                <a:cs typeface="PT Sans" panose="020B050302020309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9pPr>
          </a:lstStyle>
          <a:p>
            <a:pPr eaLnBrk="1" hangingPunct="1">
              <a:spcBef>
                <a:spcPts val="2000"/>
              </a:spcBef>
            </a:pPr>
            <a:r>
              <a:rPr lang="en-US" sz="2400" b="1" kern="100">
                <a:effectLst/>
                <a:latin typeface="PT Sans Pro" panose="020B0503020203020204"/>
                <a:ea typeface="Calibri" panose="020F0502020204030204" pitchFamily="34" charset="0"/>
                <a:cs typeface="Times New Roman" panose="02020603050405020304" pitchFamily="18" charset="0"/>
              </a:rPr>
              <a:t>(1) Targeted jobs creation </a:t>
            </a:r>
            <a:r>
              <a:rPr lang="en-US" sz="2400" b="1" kern="100">
                <a:latin typeface="PT Sans Pro" panose="020B0503020203020204"/>
                <a:ea typeface="Calibri" panose="020F0502020204030204" pitchFamily="34" charset="0"/>
                <a:cs typeface="Times New Roman" panose="02020603050405020304" pitchFamily="18" charset="0"/>
              </a:rPr>
              <a:t>and retention (</a:t>
            </a:r>
            <a:r>
              <a:rPr lang="en-US" sz="2400" b="1" kern="100">
                <a:effectLst/>
                <a:latin typeface="PT Sans Pro" panose="020B0503020203020204"/>
                <a:ea typeface="Calibri" panose="020F0502020204030204" pitchFamily="34" charset="0"/>
                <a:cs typeface="Times New Roman" panose="02020603050405020304" pitchFamily="18" charset="0"/>
              </a:rPr>
              <a:t>grant)</a:t>
            </a:r>
          </a:p>
          <a:p>
            <a:pPr lvl="1" eaLnBrk="1" hangingPunct="1">
              <a:spcBef>
                <a:spcPts val="2000"/>
              </a:spcBef>
            </a:pPr>
            <a:r>
              <a:rPr lang="en-US" sz="1800" kern="100">
                <a:latin typeface="PT Sans Pro" panose="020B0503020203020204"/>
                <a:ea typeface="Calibri" panose="020F0502020204030204" pitchFamily="34" charset="0"/>
                <a:cs typeface="Times New Roman" panose="02020603050405020304" pitchFamily="18" charset="0"/>
              </a:rPr>
              <a:t>I</a:t>
            </a:r>
            <a:r>
              <a:rPr lang="en-US" sz="1800" kern="100">
                <a:effectLst/>
                <a:latin typeface="PT Sans Pro" panose="020B0503020203020204"/>
                <a:ea typeface="Calibri" panose="020F0502020204030204" pitchFamily="34" charset="0"/>
                <a:cs typeface="Times New Roman" panose="02020603050405020304" pitchFamily="18" charset="0"/>
              </a:rPr>
              <a:t>nfrastructure creation or improvement that create jobs</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Requires a 50% match and payroll verifications within 3 years following completion</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Can provide up to $12,000 per job created or retained</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3-year completion window after a funding agreement is executed</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Funded once per fiscal year</a:t>
            </a:r>
            <a:endParaRPr lang="en-US" altLang="en-US" sz="1800">
              <a:latin typeface="PT Sans Pro" panose="020B0503020203020204" pitchFamily="34" charset="0"/>
            </a:endParaRPr>
          </a:p>
          <a:p>
            <a:pPr marL="914400" lvl="1" indent="0" eaLnBrk="1" hangingPunct="1">
              <a:spcBef>
                <a:spcPts val="1000"/>
              </a:spcBef>
              <a:buNone/>
            </a:pPr>
            <a:endParaRPr lang="en-US" altLang="en-US" sz="1500">
              <a:latin typeface="PT Sans Pro"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20</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extLst>
      <p:ext uri="{BB962C8B-B14F-4D97-AF65-F5344CB8AC3E}">
        <p14:creationId xmlns:p14="http://schemas.microsoft.com/office/powerpoint/2010/main" val="303258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28650" y="1051903"/>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fontAlgn="auto" hangingPunct="1">
              <a:spcBef>
                <a:spcPct val="0"/>
              </a:spcBef>
              <a:spcAft>
                <a:spcPts val="0"/>
              </a:spcAft>
              <a:buFontTx/>
              <a:buNone/>
              <a:defRPr/>
            </a:pPr>
            <a:endParaRPr lang="en-US" altLang="en-US" sz="2800" b="1">
              <a:solidFill>
                <a:schemeClr val="tx2"/>
              </a:solidFill>
              <a:latin typeface="Roboto Slab" pitchFamily="2" charset="0"/>
              <a:ea typeface="Roboto Slab" pitchFamily="2" charset="0"/>
              <a:cs typeface="Roboto Slab" pitchFamily="2" charset="0"/>
            </a:endParaRP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21</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30257A1B-EB0B-4738-9BB9-DE4CB1E0413E}"/>
              </a:ext>
            </a:extLst>
          </p:cNvPr>
          <p:cNvSpPr txBox="1">
            <a:spLocks noChangeArrowheads="1"/>
          </p:cNvSpPr>
          <p:nvPr/>
        </p:nvSpPr>
        <p:spPr bwMode="auto">
          <a:xfrm>
            <a:off x="628650" y="1352846"/>
            <a:ext cx="7886700" cy="48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90204" pitchFamily="34" charset="0"/>
                <a:ea typeface="PT Sans" panose="020B0503020203090204" pitchFamily="34" charset="0"/>
                <a:cs typeface="PT Sans" panose="020B050302020309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90204" pitchFamily="34" charset="0"/>
                <a:ea typeface="PT Sans" panose="020B0503020203090204" pitchFamily="34" charset="0"/>
                <a:cs typeface="PT Sans" panose="020B050302020309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90204" pitchFamily="34" charset="0"/>
                <a:ea typeface="PT Sans" panose="020B0503020203090204" pitchFamily="34" charset="0"/>
                <a:cs typeface="PT Sans" panose="020B050302020309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9pPr>
          </a:lstStyle>
          <a:p>
            <a:pPr eaLnBrk="1" hangingPunct="1">
              <a:spcBef>
                <a:spcPts val="2000"/>
              </a:spcBef>
            </a:pPr>
            <a:r>
              <a:rPr lang="en-US" sz="2400" b="1" kern="100">
                <a:effectLst/>
                <a:latin typeface="PT Sans Pro" panose="020B0503020203020204"/>
                <a:ea typeface="Calibri" panose="020F0502020204030204" pitchFamily="34" charset="0"/>
                <a:cs typeface="Times New Roman" panose="02020603050405020304" pitchFamily="18" charset="0"/>
              </a:rPr>
              <a:t>(2) </a:t>
            </a:r>
            <a:r>
              <a:rPr lang="en-US" altLang="en-US" sz="2400" b="1">
                <a:latin typeface="PT Sans Pro" panose="020B0503020203020204" pitchFamily="34" charset="0"/>
              </a:rPr>
              <a:t>Infrastructure creation or improvement (loan)</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Infrastructure creation or improvement that does </a:t>
            </a:r>
            <a:r>
              <a:rPr lang="en-US" sz="1800" u="sng" kern="100">
                <a:effectLst/>
                <a:latin typeface="PT Sans Pro" panose="020B0503020203020204"/>
                <a:ea typeface="Calibri" panose="020F0502020204030204" pitchFamily="34" charset="0"/>
                <a:cs typeface="Times New Roman" panose="02020603050405020304" pitchFamily="18" charset="0"/>
              </a:rPr>
              <a:t>not</a:t>
            </a:r>
            <a:r>
              <a:rPr lang="en-US" sz="1800" kern="100">
                <a:effectLst/>
                <a:latin typeface="PT Sans Pro" panose="020B0503020203020204"/>
                <a:ea typeface="Calibri" panose="020F0502020204030204" pitchFamily="34" charset="0"/>
                <a:cs typeface="Times New Roman" panose="02020603050405020304" pitchFamily="18" charset="0"/>
              </a:rPr>
              <a:t> create jobs</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Requires a 20% match</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No maximum request amount</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3-year completion window after a funding agreement is executed</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Following completion, interest free loan for 10 years </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Funded once per fiscal year</a:t>
            </a:r>
          </a:p>
          <a:p>
            <a:pPr marL="0" indent="0" eaLnBrk="1" hangingPunct="1">
              <a:spcBef>
                <a:spcPts val="2000"/>
              </a:spcBef>
              <a:buNone/>
            </a:pPr>
            <a:r>
              <a:rPr lang="en-US" altLang="en-US" sz="1800">
                <a:latin typeface="PT Sans Pro" panose="020B0503020203020204" pitchFamily="34" charset="0"/>
              </a:rPr>
              <a:t>Grants for job creation and retention (part 1) can be combined with an infrastructure improvement loan (part 2).</a:t>
            </a:r>
          </a:p>
          <a:p>
            <a:pPr marL="914400" lvl="1" indent="0" eaLnBrk="1" hangingPunct="1">
              <a:spcBef>
                <a:spcPts val="2000"/>
              </a:spcBef>
              <a:buNone/>
            </a:pPr>
            <a:endParaRPr lang="en-US" altLang="en-US" sz="1800">
              <a:latin typeface="PT Sans Pro" panose="020B0503020203020204" pitchFamily="34" charset="0"/>
            </a:endParaRPr>
          </a:p>
          <a:p>
            <a:pPr marL="914400" lvl="1" indent="0" eaLnBrk="1" hangingPunct="1">
              <a:spcBef>
                <a:spcPts val="1000"/>
              </a:spcBef>
              <a:buNone/>
            </a:pPr>
            <a:endParaRPr lang="en-US" altLang="en-US" sz="1500">
              <a:latin typeface="PT Sans Pro"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21</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extLst>
      <p:ext uri="{BB962C8B-B14F-4D97-AF65-F5344CB8AC3E}">
        <p14:creationId xmlns:p14="http://schemas.microsoft.com/office/powerpoint/2010/main" val="4048062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28650" y="1051903"/>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fontAlgn="auto" hangingPunct="1">
              <a:spcBef>
                <a:spcPct val="0"/>
              </a:spcBef>
              <a:spcAft>
                <a:spcPts val="0"/>
              </a:spcAft>
              <a:buFontTx/>
              <a:buNone/>
              <a:defRPr/>
            </a:pPr>
            <a:endParaRPr lang="en-US" altLang="en-US" sz="2800" b="1">
              <a:solidFill>
                <a:schemeClr val="tx2"/>
              </a:solidFill>
              <a:latin typeface="Roboto Slab" pitchFamily="2" charset="0"/>
              <a:ea typeface="Roboto Slab" pitchFamily="2" charset="0"/>
              <a:cs typeface="Roboto Slab" pitchFamily="2" charset="0"/>
            </a:endParaRP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22</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30257A1B-EB0B-4738-9BB9-DE4CB1E0413E}"/>
              </a:ext>
            </a:extLst>
          </p:cNvPr>
          <p:cNvSpPr txBox="1">
            <a:spLocks noChangeArrowheads="1"/>
          </p:cNvSpPr>
          <p:nvPr/>
        </p:nvSpPr>
        <p:spPr bwMode="auto">
          <a:xfrm>
            <a:off x="614363" y="1548790"/>
            <a:ext cx="7886700" cy="337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90204" pitchFamily="34" charset="0"/>
                <a:ea typeface="PT Sans" panose="020B0503020203090204" pitchFamily="34" charset="0"/>
                <a:cs typeface="PT Sans" panose="020B050302020309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90204" pitchFamily="34" charset="0"/>
                <a:ea typeface="PT Sans" panose="020B0503020203090204" pitchFamily="34" charset="0"/>
                <a:cs typeface="PT Sans" panose="020B050302020309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90204" pitchFamily="34" charset="0"/>
                <a:ea typeface="PT Sans" panose="020B0503020203090204" pitchFamily="34" charset="0"/>
                <a:cs typeface="PT Sans" panose="020B050302020309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9pPr>
          </a:lstStyle>
          <a:p>
            <a:pPr eaLnBrk="1" hangingPunct="1">
              <a:spcBef>
                <a:spcPts val="2000"/>
              </a:spcBef>
            </a:pPr>
            <a:r>
              <a:rPr lang="en-US" sz="2400" b="1" kern="100">
                <a:effectLst/>
                <a:latin typeface="PT Sans Pro" panose="020B0503020203020204"/>
                <a:ea typeface="Calibri" panose="020F0502020204030204" pitchFamily="34" charset="0"/>
                <a:cs typeface="Times New Roman" panose="02020603050405020304" pitchFamily="18" charset="0"/>
              </a:rPr>
              <a:t>(3) Rail port planning study </a:t>
            </a:r>
            <a:r>
              <a:rPr lang="en-US" sz="2400" b="1" kern="100">
                <a:latin typeface="PT Sans Pro" panose="020B0503020203020204"/>
                <a:ea typeface="Calibri" panose="020F0502020204030204" pitchFamily="34" charset="0"/>
                <a:cs typeface="Times New Roman" panose="02020603050405020304" pitchFamily="18" charset="0"/>
              </a:rPr>
              <a:t>(</a:t>
            </a:r>
            <a:r>
              <a:rPr lang="en-US" sz="2400" b="1" kern="100">
                <a:effectLst/>
                <a:latin typeface="PT Sans Pro" panose="020B0503020203020204"/>
                <a:ea typeface="Calibri" panose="020F0502020204030204" pitchFamily="34" charset="0"/>
                <a:cs typeface="Times New Roman" panose="02020603050405020304" pitchFamily="18" charset="0"/>
              </a:rPr>
              <a:t>grant)</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$100,000 max amount </a:t>
            </a:r>
            <a:r>
              <a:rPr lang="en-US" sz="1800" kern="100">
                <a:latin typeface="PT Sans Pro" panose="020B0503020203020204"/>
                <a:ea typeface="Calibri" panose="020F0502020204030204" pitchFamily="34" charset="0"/>
                <a:cs typeface="Times New Roman" panose="02020603050405020304" pitchFamily="18" charset="0"/>
              </a:rPr>
              <a:t>of award</a:t>
            </a:r>
            <a:endParaRPr lang="en-US" sz="1800" kern="100">
              <a:effectLst/>
              <a:latin typeface="PT Sans Pro" panose="020B0503020203020204"/>
              <a:ea typeface="Calibri" panose="020F0502020204030204" pitchFamily="34" charset="0"/>
              <a:cs typeface="Times New Roman" panose="02020603050405020304" pitchFamily="18" charset="0"/>
            </a:endParaRP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Requires a 20% match</a:t>
            </a:r>
          </a:p>
          <a:p>
            <a:pPr lvl="1" eaLnBrk="1" hangingPunct="1">
              <a:spcBef>
                <a:spcPts val="2000"/>
              </a:spcBef>
            </a:pPr>
            <a:r>
              <a:rPr lang="en-US" sz="1800" kern="100">
                <a:latin typeface="PT Sans Pro" panose="020B0503020203020204"/>
                <a:ea typeface="Calibri" panose="020F0502020204030204" pitchFamily="34" charset="0"/>
                <a:cs typeface="Times New Roman" panose="02020603050405020304" pitchFamily="18" charset="0"/>
              </a:rPr>
              <a:t>18-month</a:t>
            </a:r>
            <a:r>
              <a:rPr lang="en-US" sz="1800" kern="100">
                <a:effectLst/>
                <a:latin typeface="PT Sans Pro" panose="020B0503020203020204"/>
                <a:ea typeface="Calibri" panose="020F0502020204030204" pitchFamily="34" charset="0"/>
                <a:cs typeface="Times New Roman" panose="02020603050405020304" pitchFamily="18" charset="0"/>
              </a:rPr>
              <a:t> completion window after a funding agreement is executed</a:t>
            </a:r>
          </a:p>
          <a:p>
            <a:pPr lvl="1" eaLnBrk="1" hangingPunct="1">
              <a:spcBef>
                <a:spcPts val="2000"/>
              </a:spcBef>
            </a:pPr>
            <a:r>
              <a:rPr lang="en-US" sz="1800" kern="100">
                <a:effectLst/>
                <a:latin typeface="PT Sans Pro" panose="020B0503020203020204"/>
                <a:ea typeface="Calibri" panose="020F0502020204030204" pitchFamily="34" charset="0"/>
                <a:cs typeface="Times New Roman" panose="02020603050405020304" pitchFamily="18" charset="0"/>
              </a:rPr>
              <a:t>Can be approved any time of the year based on funding availability</a:t>
            </a:r>
            <a:endParaRPr lang="en-US" altLang="en-US" sz="1800">
              <a:latin typeface="PT Sans Pro" panose="020B0503020203020204" pitchFamily="34" charset="0"/>
            </a:endParaRPr>
          </a:p>
          <a:p>
            <a:pPr marL="0" indent="0" eaLnBrk="1" hangingPunct="1">
              <a:spcBef>
                <a:spcPts val="2000"/>
              </a:spcBef>
              <a:buNone/>
            </a:pPr>
            <a:endParaRPr lang="en-US" altLang="en-US">
              <a:latin typeface="PT Sans Pro" panose="020B0503020203020204" pitchFamily="34" charset="0"/>
            </a:endParaRPr>
          </a:p>
          <a:p>
            <a:pPr marL="914400" lvl="1" indent="0" eaLnBrk="1" hangingPunct="1">
              <a:spcBef>
                <a:spcPts val="1000"/>
              </a:spcBef>
              <a:buNone/>
            </a:pPr>
            <a:endParaRPr lang="en-US" altLang="en-US" sz="1500">
              <a:latin typeface="PT Sans Pro"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22</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extLst>
      <p:ext uri="{BB962C8B-B14F-4D97-AF65-F5344CB8AC3E}">
        <p14:creationId xmlns:p14="http://schemas.microsoft.com/office/powerpoint/2010/main" val="2444656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ACEDDFE6-F404-6AFA-1FBD-1233BA4A8E1D}"/>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E43FB5F5-30E3-4E09-8B48-A084F12A3338}"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3</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8" name="Title 10">
            <a:extLst>
              <a:ext uri="{FF2B5EF4-FFF2-40B4-BE49-F238E27FC236}">
                <a16:creationId xmlns:a16="http://schemas.microsoft.com/office/drawing/2014/main" id="{A6C26B5D-B6C0-DC81-C012-AEDE9C96F64B}"/>
              </a:ext>
            </a:extLst>
          </p:cNvPr>
          <p:cNvSpPr txBox="1">
            <a:spLocks/>
          </p:cNvSpPr>
          <p:nvPr/>
        </p:nvSpPr>
        <p:spPr>
          <a:xfrm>
            <a:off x="0" y="912758"/>
            <a:ext cx="9144000" cy="547082"/>
          </a:xfrm>
          <a:prstGeom prst="rect">
            <a:avLst/>
          </a:prstGeom>
        </p:spPr>
        <p:txBody>
          <a:bodyPr>
            <a:noAutofit/>
          </a:bodyPr>
          <a:lstStyle>
            <a:lvl1pPr algn="l" defTabSz="684213" rtl="0" eaLnBrk="0" fontAlgn="base" hangingPunct="0">
              <a:lnSpc>
                <a:spcPct val="90000"/>
              </a:lnSpc>
              <a:spcBef>
                <a:spcPct val="0"/>
              </a:spcBef>
              <a:spcAft>
                <a:spcPct val="0"/>
              </a:spcAft>
              <a:defRPr sz="3200" b="1" kern="1200">
                <a:solidFill>
                  <a:schemeClr val="tx1"/>
                </a:solidFill>
                <a:latin typeface="Roboto Slab" pitchFamily="2" charset="0"/>
                <a:ea typeface="Roboto Slab" pitchFamily="2" charset="0"/>
                <a:cs typeface="Roboto Slab" pitchFamily="2" charset="0"/>
              </a:defRPr>
            </a:lvl1pPr>
            <a:lvl2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2pPr>
            <a:lvl3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3pPr>
            <a:lvl4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4pPr>
            <a:lvl5pPr algn="l" defTabSz="684213" rtl="0" eaLnBrk="0" fontAlgn="base" hangingPunct="0">
              <a:lnSpc>
                <a:spcPct val="90000"/>
              </a:lnSpc>
              <a:spcBef>
                <a:spcPct val="0"/>
              </a:spcBef>
              <a:spcAft>
                <a:spcPct val="0"/>
              </a:spcAft>
              <a:defRPr sz="3200" b="1">
                <a:solidFill>
                  <a:schemeClr val="tx1"/>
                </a:solidFill>
                <a:latin typeface="Roboto Slab" pitchFamily="2" charset="0"/>
                <a:ea typeface="Roboto Slab" pitchFamily="2" charset="0"/>
                <a:cs typeface="Roboto Slab" pitchFamily="2" charset="0"/>
              </a:defRPr>
            </a:lvl5pPr>
            <a:lvl6pPr marL="171496" algn="l" defTabSz="685388" rtl="0" fontAlgn="base">
              <a:lnSpc>
                <a:spcPct val="90000"/>
              </a:lnSpc>
              <a:spcBef>
                <a:spcPct val="0"/>
              </a:spcBef>
              <a:spcAft>
                <a:spcPct val="0"/>
              </a:spcAft>
              <a:defRPr sz="3264">
                <a:solidFill>
                  <a:schemeClr val="tx1"/>
                </a:solidFill>
                <a:latin typeface="Calibri Light" panose="020F0302020204030204" pitchFamily="34" charset="0"/>
              </a:defRPr>
            </a:lvl6pPr>
            <a:lvl7pPr marL="342992" algn="l" defTabSz="685388" rtl="0" fontAlgn="base">
              <a:lnSpc>
                <a:spcPct val="90000"/>
              </a:lnSpc>
              <a:spcBef>
                <a:spcPct val="0"/>
              </a:spcBef>
              <a:spcAft>
                <a:spcPct val="0"/>
              </a:spcAft>
              <a:defRPr sz="3264">
                <a:solidFill>
                  <a:schemeClr val="tx1"/>
                </a:solidFill>
                <a:latin typeface="Calibri Light" panose="020F0302020204030204" pitchFamily="34" charset="0"/>
              </a:defRPr>
            </a:lvl7pPr>
            <a:lvl8pPr marL="514487" algn="l" defTabSz="685388" rtl="0" fontAlgn="base">
              <a:lnSpc>
                <a:spcPct val="90000"/>
              </a:lnSpc>
              <a:spcBef>
                <a:spcPct val="0"/>
              </a:spcBef>
              <a:spcAft>
                <a:spcPct val="0"/>
              </a:spcAft>
              <a:defRPr sz="3264">
                <a:solidFill>
                  <a:schemeClr val="tx1"/>
                </a:solidFill>
                <a:latin typeface="Calibri Light" panose="020F0302020204030204" pitchFamily="34" charset="0"/>
              </a:defRPr>
            </a:lvl8pPr>
            <a:lvl9pPr marL="685983" algn="l" defTabSz="685388" rtl="0" fontAlgn="base">
              <a:lnSpc>
                <a:spcPct val="90000"/>
              </a:lnSpc>
              <a:spcBef>
                <a:spcPct val="0"/>
              </a:spcBef>
              <a:spcAft>
                <a:spcPct val="0"/>
              </a:spcAft>
              <a:defRPr sz="3264">
                <a:solidFill>
                  <a:schemeClr val="tx1"/>
                </a:solidFill>
                <a:latin typeface="Calibri Light" panose="020F0302020204030204" pitchFamily="34" charset="0"/>
              </a:defRPr>
            </a:lvl9pPr>
          </a:lstStyle>
          <a:p>
            <a:pPr algn="ctr"/>
            <a:endParaRPr lang="en-US" sz="2400">
              <a:solidFill>
                <a:schemeClr val="tx2"/>
              </a:solidFill>
            </a:endParaRPr>
          </a:p>
        </p:txBody>
      </p:sp>
      <p:pic>
        <p:nvPicPr>
          <p:cNvPr id="4" name="Picture 3" descr="Diagram&#10;&#10;Description automatically generated">
            <a:extLst>
              <a:ext uri="{FF2B5EF4-FFF2-40B4-BE49-F238E27FC236}">
                <a16:creationId xmlns:a16="http://schemas.microsoft.com/office/drawing/2014/main" id="{E9BE486B-2F2E-2ABF-EFEB-C08B0F6CD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62" y="876997"/>
            <a:ext cx="8529851" cy="5519315"/>
          </a:xfrm>
          <a:prstGeom prst="rect">
            <a:avLst/>
          </a:prstGeom>
        </p:spPr>
      </p:pic>
    </p:spTree>
    <p:extLst>
      <p:ext uri="{BB962C8B-B14F-4D97-AF65-F5344CB8AC3E}">
        <p14:creationId xmlns:p14="http://schemas.microsoft.com/office/powerpoint/2010/main" val="6945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28650" y="1123950"/>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algn="ctr" eaLnBrk="1" fontAlgn="auto" hangingPunct="1">
              <a:spcBef>
                <a:spcPct val="0"/>
              </a:spcBef>
              <a:spcAft>
                <a:spcPts val="0"/>
              </a:spcAft>
              <a:buFontTx/>
              <a:buNone/>
              <a:defRPr/>
            </a:pPr>
            <a:endParaRPr lang="en-US" altLang="en-US" sz="2800" b="1">
              <a:solidFill>
                <a:schemeClr val="tx2"/>
              </a:solidFill>
              <a:latin typeface="Roboto Slab" pitchFamily="2" charset="0"/>
              <a:ea typeface="Roboto Slab" pitchFamily="2" charset="0"/>
              <a:cs typeface="Roboto Slab" pitchFamily="2"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4</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aphicFrame>
        <p:nvGraphicFramePr>
          <p:cNvPr id="5" name="Chart 4">
            <a:extLst>
              <a:ext uri="{FF2B5EF4-FFF2-40B4-BE49-F238E27FC236}">
                <a16:creationId xmlns:a16="http://schemas.microsoft.com/office/drawing/2014/main" id="{B06272AD-94A0-4FA7-B999-829BEBFD876B}"/>
              </a:ext>
            </a:extLst>
          </p:cNvPr>
          <p:cNvGraphicFramePr>
            <a:graphicFrameLocks/>
          </p:cNvGraphicFramePr>
          <p:nvPr>
            <p:extLst>
              <p:ext uri="{D42A27DB-BD31-4B8C-83A1-F6EECF244321}">
                <p14:modId xmlns:p14="http://schemas.microsoft.com/office/powerpoint/2010/main" val="2727063650"/>
              </p:ext>
            </p:extLst>
          </p:nvPr>
        </p:nvGraphicFramePr>
        <p:xfrm>
          <a:off x="43685" y="1194368"/>
          <a:ext cx="9100315" cy="500920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0BA2C23F-3DC4-2593-88EC-0F6453D6D3DE}"/>
              </a:ext>
            </a:extLst>
          </p:cNvPr>
          <p:cNvCxnSpPr>
            <a:cxnSpLocks/>
          </p:cNvCxnSpPr>
          <p:nvPr/>
        </p:nvCxnSpPr>
        <p:spPr>
          <a:xfrm>
            <a:off x="4886325" y="3605213"/>
            <a:ext cx="19050" cy="935831"/>
          </a:xfrm>
          <a:prstGeom prst="straightConnector1">
            <a:avLst/>
          </a:prstGeom>
          <a:ln w="34925">
            <a:solidFill>
              <a:srgbClr val="E0A62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050E8F8-1801-9635-59ED-AF5B5A8A6199}"/>
              </a:ext>
            </a:extLst>
          </p:cNvPr>
          <p:cNvSpPr txBox="1"/>
          <p:nvPr/>
        </p:nvSpPr>
        <p:spPr>
          <a:xfrm>
            <a:off x="4971770" y="3822026"/>
            <a:ext cx="1503938" cy="430887"/>
          </a:xfrm>
          <a:prstGeom prst="rect">
            <a:avLst/>
          </a:prstGeom>
          <a:noFill/>
        </p:spPr>
        <p:txBody>
          <a:bodyPr wrap="none" rtlCol="0">
            <a:spAutoFit/>
          </a:bodyPr>
          <a:lstStyle/>
          <a:p>
            <a:r>
              <a:rPr lang="en-US" sz="1100" b="1" dirty="0"/>
              <a:t>Gap between requests</a:t>
            </a:r>
          </a:p>
          <a:p>
            <a:r>
              <a:rPr lang="en-US" sz="1100" b="1" dirty="0"/>
              <a:t> and available funding</a:t>
            </a:r>
          </a:p>
        </p:txBody>
      </p:sp>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4675ADC4-1019-A9B5-95F5-CAAC45035040}"/>
                  </a:ext>
                </a:extLst>
              </p:cNvPr>
              <p:cNvGraphicFramePr>
                <a:graphicFrameLocks noChangeAspect="1"/>
              </p:cNvGraphicFramePr>
              <p:nvPr>
                <p:extLst>
                  <p:ext uri="{D42A27DB-BD31-4B8C-83A1-F6EECF244321}">
                    <p14:modId xmlns:p14="http://schemas.microsoft.com/office/powerpoint/2010/main" val="3593416709"/>
                  </p:ext>
                </p:extLst>
              </p:nvPr>
            </p:nvGraphicFramePr>
            <p:xfrm>
              <a:off x="9779000" y="254000"/>
              <a:ext cx="2286000" cy="1714500"/>
            </p:xfrm>
            <a:graphic>
              <a:graphicData uri="http://schemas.microsoft.com/office/powerpoint/2016/slidezoom">
                <pslz:sldZm>
                  <pslz:sldZmObj sldId="367" cId="848256952">
                    <pslz:zmPr id="{74FBD00D-489D-48A1-B0E7-CA66A1CCB9E4}"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12" name="Slide Zoom 11">
                <a:hlinkClick r:id="rId4" action="ppaction://hlinksldjump"/>
                <a:extLst>
                  <a:ext uri="{FF2B5EF4-FFF2-40B4-BE49-F238E27FC236}">
                    <a16:creationId xmlns:a16="http://schemas.microsoft.com/office/drawing/2014/main" id="{4675ADC4-1019-A9B5-95F5-CAAC45035040}"/>
                  </a:ext>
                </a:extLst>
              </p:cNvPr>
              <p:cNvPicPr>
                <a:picLocks noGrp="1" noRot="1" noChangeAspect="1" noMove="1" noResize="1" noEditPoints="1" noAdjustHandles="1" noChangeArrowheads="1" noChangeShapeType="1"/>
              </p:cNvPicPr>
              <p:nvPr/>
            </p:nvPicPr>
            <p:blipFill>
              <a:blip r:embed="rId3"/>
              <a:stretch>
                <a:fillRect/>
              </a:stretch>
            </p:blipFill>
            <p:spPr>
              <a:xfrm>
                <a:off x="9779000" y="254000"/>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84825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628649" y="1348689"/>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hangingPunct="1">
              <a:spcBef>
                <a:spcPts val="2000"/>
              </a:spcBef>
              <a:buNone/>
            </a:pPr>
            <a:r>
              <a:rPr lang="en-US" sz="2800" b="1" kern="100" dirty="0">
                <a:latin typeface="PT Sans Pro" panose="020B0503020203020204"/>
                <a:ea typeface="Calibri" panose="020F0502020204030204" pitchFamily="34" charset="0"/>
                <a:cs typeface="Times New Roman" panose="02020603050405020304" pitchFamily="18" charset="0"/>
              </a:rPr>
              <a:t>Par</a:t>
            </a:r>
            <a:r>
              <a:rPr lang="en-US" sz="2800" b="1" kern="100" dirty="0">
                <a:effectLst/>
                <a:latin typeface="PT Sans Pro" panose="020B0503020203020204"/>
                <a:ea typeface="Calibri" panose="020F0502020204030204" pitchFamily="34" charset="0"/>
                <a:cs typeface="Times New Roman" panose="02020603050405020304" pitchFamily="18" charset="0"/>
              </a:rPr>
              <a:t>ts of the Rail Revolving Loan and Grant Program</a:t>
            </a: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5</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23556" name="Text Placeholder 2">
            <a:extLst>
              <a:ext uri="{FF2B5EF4-FFF2-40B4-BE49-F238E27FC236}">
                <a16:creationId xmlns:a16="http://schemas.microsoft.com/office/drawing/2014/main" id="{30257A1B-EB0B-4738-9BB9-DE4CB1E0413E}"/>
              </a:ext>
            </a:extLst>
          </p:cNvPr>
          <p:cNvSpPr txBox="1">
            <a:spLocks noChangeArrowheads="1"/>
          </p:cNvSpPr>
          <p:nvPr/>
        </p:nvSpPr>
        <p:spPr bwMode="auto">
          <a:xfrm>
            <a:off x="444354" y="2669566"/>
            <a:ext cx="8255291" cy="354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defTabSz="1827213">
              <a:lnSpc>
                <a:spcPct val="90000"/>
              </a:lnSpc>
              <a:spcBef>
                <a:spcPts val="750"/>
              </a:spcBef>
              <a:buFont typeface="Arial" panose="020B0604020202020204" pitchFamily="34" charset="0"/>
              <a:buChar char="•"/>
              <a:defRPr sz="2000">
                <a:solidFill>
                  <a:schemeClr val="tx1"/>
                </a:solidFill>
                <a:latin typeface="PT Sans" panose="020B0503020203090204" pitchFamily="34" charset="0"/>
                <a:ea typeface="PT Sans" panose="020B0503020203090204" pitchFamily="34" charset="0"/>
                <a:cs typeface="PT Sans" panose="020B0503020203090204" pitchFamily="34" charset="0"/>
              </a:defRPr>
            </a:lvl1pPr>
            <a:lvl2pPr marL="1370013" indent="-455613" defTabSz="1827213">
              <a:lnSpc>
                <a:spcPct val="90000"/>
              </a:lnSpc>
              <a:spcBef>
                <a:spcPts val="375"/>
              </a:spcBef>
              <a:buFont typeface="Arial" panose="020B0604020202020204" pitchFamily="34" charset="0"/>
              <a:buChar char="•"/>
              <a:defRPr sz="1700">
                <a:solidFill>
                  <a:schemeClr val="tx1"/>
                </a:solidFill>
                <a:latin typeface="PT Sans" panose="020B0503020203090204" pitchFamily="34" charset="0"/>
                <a:ea typeface="PT Sans" panose="020B0503020203090204" pitchFamily="34" charset="0"/>
                <a:cs typeface="PT Sans" panose="020B0503020203090204" pitchFamily="34" charset="0"/>
              </a:defRPr>
            </a:lvl2pPr>
            <a:lvl3pPr marL="2284413" indent="-455613" defTabSz="1827213">
              <a:lnSpc>
                <a:spcPct val="90000"/>
              </a:lnSpc>
              <a:spcBef>
                <a:spcPts val="375"/>
              </a:spcBef>
              <a:buFont typeface="Arial" panose="020B0604020202020204" pitchFamily="34" charset="0"/>
              <a:buChar char="•"/>
              <a:defRPr sz="1400">
                <a:solidFill>
                  <a:schemeClr val="tx1"/>
                </a:solidFill>
                <a:latin typeface="PT Sans" panose="020B0503020203090204" pitchFamily="34" charset="0"/>
                <a:ea typeface="PT Sans" panose="020B0503020203090204" pitchFamily="34" charset="0"/>
                <a:cs typeface="PT Sans" panose="020B0503020203090204" pitchFamily="34" charset="0"/>
              </a:defRPr>
            </a:lvl3pPr>
            <a:lvl4pPr marL="31988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4pPr>
            <a:lvl5pPr marL="4113213" indent="-455613" defTabSz="1827213">
              <a:lnSpc>
                <a:spcPct val="90000"/>
              </a:lnSpc>
              <a:spcBef>
                <a:spcPts val="375"/>
              </a:spcBef>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5pPr>
            <a:lvl6pPr marL="45704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6pPr>
            <a:lvl7pPr marL="50276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7pPr>
            <a:lvl8pPr marL="54848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8pPr>
            <a:lvl9pPr marL="5942013" indent="-455613" defTabSz="18272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PT Sans" panose="020B0503020203090204" pitchFamily="34" charset="0"/>
                <a:ea typeface="PT Sans" panose="020B0503020203090204" pitchFamily="34" charset="0"/>
                <a:cs typeface="PT Sans" panose="020B0503020203090204" pitchFamily="34" charset="0"/>
              </a:defRPr>
            </a:lvl9pPr>
          </a:lstStyle>
          <a:p>
            <a:pPr eaLnBrk="1" hangingPunct="1">
              <a:spcBef>
                <a:spcPts val="2000"/>
              </a:spcBef>
            </a:pPr>
            <a:r>
              <a:rPr lang="en-US" sz="2400" b="1" kern="100" dirty="0">
                <a:effectLst/>
                <a:latin typeface="PT Sans Pro" panose="020B0503020203020204"/>
                <a:ea typeface="Calibri" panose="020F0502020204030204" pitchFamily="34" charset="0"/>
                <a:cs typeface="Times New Roman" panose="02020603050405020304" pitchFamily="18" charset="0"/>
              </a:rPr>
              <a:t>(1) Targeted jobs creation </a:t>
            </a:r>
            <a:r>
              <a:rPr lang="en-US" sz="2400" b="1" kern="100" dirty="0">
                <a:latin typeface="PT Sans Pro" panose="020B0503020203020204"/>
                <a:ea typeface="Calibri" panose="020F0502020204030204" pitchFamily="34" charset="0"/>
                <a:cs typeface="Times New Roman" panose="02020603050405020304" pitchFamily="18" charset="0"/>
              </a:rPr>
              <a:t>and retention (</a:t>
            </a:r>
            <a:r>
              <a:rPr lang="en-US" sz="2400" b="1" kern="100" dirty="0">
                <a:effectLst/>
                <a:latin typeface="PT Sans Pro" panose="020B0503020203020204"/>
                <a:ea typeface="Calibri" panose="020F0502020204030204" pitchFamily="34" charset="0"/>
                <a:cs typeface="Times New Roman" panose="02020603050405020304" pitchFamily="18" charset="0"/>
              </a:rPr>
              <a:t>grant)</a:t>
            </a:r>
          </a:p>
          <a:p>
            <a:pPr eaLnBrk="1" hangingPunct="1">
              <a:spcBef>
                <a:spcPts val="2000"/>
              </a:spcBef>
            </a:pPr>
            <a:r>
              <a:rPr lang="en-US" sz="2400" b="1" kern="100" dirty="0">
                <a:latin typeface="PT Sans Pro" panose="020B0503020203020204"/>
                <a:ea typeface="Calibri" panose="020F0502020204030204" pitchFamily="34" charset="0"/>
                <a:cs typeface="Times New Roman" panose="02020603050405020304" pitchFamily="18" charset="0"/>
              </a:rPr>
              <a:t>(2) </a:t>
            </a:r>
            <a:r>
              <a:rPr lang="en-US" altLang="en-US" sz="2400" b="1" dirty="0">
                <a:latin typeface="PT Sans Pro" panose="020B0503020203020204" pitchFamily="34" charset="0"/>
              </a:rPr>
              <a:t>Infrastructure creation or improvement (loan)</a:t>
            </a:r>
          </a:p>
          <a:p>
            <a:pPr eaLnBrk="1" hangingPunct="1">
              <a:spcBef>
                <a:spcPts val="2000"/>
              </a:spcBef>
            </a:pPr>
            <a:r>
              <a:rPr lang="en-US" sz="2400" b="1" kern="100" dirty="0">
                <a:effectLst/>
                <a:latin typeface="PT Sans Pro" panose="020B0503020203020204"/>
                <a:ea typeface="Calibri" panose="020F0502020204030204" pitchFamily="34" charset="0"/>
                <a:cs typeface="Times New Roman" panose="02020603050405020304" pitchFamily="18" charset="0"/>
              </a:rPr>
              <a:t>(3) Rail port planning study </a:t>
            </a:r>
            <a:r>
              <a:rPr lang="en-US" sz="2400" b="1" kern="100" dirty="0">
                <a:latin typeface="PT Sans Pro" panose="020B0503020203020204"/>
                <a:ea typeface="Calibri" panose="020F0502020204030204" pitchFamily="34" charset="0"/>
                <a:cs typeface="Times New Roman" panose="02020603050405020304" pitchFamily="18" charset="0"/>
              </a:rPr>
              <a:t>(</a:t>
            </a:r>
            <a:r>
              <a:rPr lang="en-US" sz="2400" b="1" kern="100" dirty="0">
                <a:effectLst/>
                <a:latin typeface="PT Sans Pro" panose="020B0503020203020204"/>
                <a:ea typeface="Calibri" panose="020F0502020204030204" pitchFamily="34" charset="0"/>
                <a:cs typeface="Times New Roman" panose="02020603050405020304" pitchFamily="18" charset="0"/>
              </a:rPr>
              <a:t>grant)</a:t>
            </a:r>
          </a:p>
          <a:p>
            <a:pPr eaLnBrk="1" hangingPunct="1">
              <a:spcBef>
                <a:spcPts val="2000"/>
              </a:spcBef>
            </a:pPr>
            <a:endParaRPr lang="en-US" sz="2400" b="1" kern="100" dirty="0">
              <a:effectLst/>
              <a:latin typeface="PT Sans Pro" panose="020B0503020203020204"/>
              <a:ea typeface="Calibri" panose="020F0502020204030204" pitchFamily="34" charset="0"/>
              <a:cs typeface="Times New Roman" panose="02020603050405020304" pitchFamily="18" charset="0"/>
            </a:endParaRPr>
          </a:p>
          <a:p>
            <a:pPr marL="0" indent="0" eaLnBrk="1" hangingPunct="1">
              <a:spcBef>
                <a:spcPts val="2000"/>
              </a:spcBef>
              <a:buNone/>
            </a:pPr>
            <a:r>
              <a:rPr lang="en-US" altLang="en-US" sz="2400" dirty="0">
                <a:latin typeface="PT Sans Pro" panose="020B0503020203020204" pitchFamily="34" charset="0"/>
              </a:rPr>
              <a:t>                     Parts 1 and 2 can be combined.</a:t>
            </a:r>
          </a:p>
          <a:p>
            <a:pPr eaLnBrk="1" hangingPunct="1">
              <a:spcBef>
                <a:spcPts val="2000"/>
              </a:spcBef>
            </a:pPr>
            <a:endParaRPr lang="en-US" altLang="en-US" sz="2400" b="1" dirty="0">
              <a:latin typeface="PT Sans Pro"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5</a:t>
            </a:fld>
            <a:endParaRPr lang="en-US" altLang="en-US" sz="863" b="1" dirty="0">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extLst>
      <p:ext uri="{BB962C8B-B14F-4D97-AF65-F5344CB8AC3E}">
        <p14:creationId xmlns:p14="http://schemas.microsoft.com/office/powerpoint/2010/main" val="37607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82A4084A-B9E3-833B-EE58-A512C6FA06F8}"/>
              </a:ext>
            </a:extLst>
          </p:cNvPr>
          <p:cNvSpPr txBox="1">
            <a:spLocks noChangeArrowheads="1"/>
          </p:cNvSpPr>
          <p:nvPr/>
        </p:nvSpPr>
        <p:spPr bwMode="auto">
          <a:xfrm>
            <a:off x="436421" y="777719"/>
            <a:ext cx="7886700" cy="993775"/>
          </a:xfrm>
          <a:prstGeom prst="rect">
            <a:avLst/>
          </a:prstGeom>
          <a:noFill/>
          <a:ln>
            <a:noFill/>
          </a:ln>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fontAlgn="auto" hangingPunct="1">
              <a:spcBef>
                <a:spcPct val="0"/>
              </a:spcBef>
              <a:spcAft>
                <a:spcPts val="0"/>
              </a:spcAft>
              <a:buFontTx/>
              <a:buNone/>
              <a:defRPr/>
            </a:pPr>
            <a:r>
              <a:rPr lang="en-US" altLang="en-US" sz="2800" b="1">
                <a:solidFill>
                  <a:schemeClr val="tx2"/>
                </a:solidFill>
                <a:latin typeface="Roboto Slab" pitchFamily="2" charset="0"/>
                <a:ea typeface="Roboto Slab" pitchFamily="2" charset="0"/>
                <a:cs typeface="Roboto Slab" pitchFamily="2" charset="0"/>
              </a:rPr>
              <a:t>Available Funding and Application Summary</a:t>
            </a:r>
          </a:p>
        </p:txBody>
      </p:sp>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6</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6</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aphicFrame>
        <p:nvGraphicFramePr>
          <p:cNvPr id="2" name="Table 9">
            <a:extLst>
              <a:ext uri="{FF2B5EF4-FFF2-40B4-BE49-F238E27FC236}">
                <a16:creationId xmlns:a16="http://schemas.microsoft.com/office/drawing/2014/main" id="{A8E47618-1A78-BAC1-101A-419D3ACE73B2}"/>
              </a:ext>
            </a:extLst>
          </p:cNvPr>
          <p:cNvGraphicFramePr>
            <a:graphicFrameLocks/>
          </p:cNvGraphicFramePr>
          <p:nvPr/>
        </p:nvGraphicFramePr>
        <p:xfrm>
          <a:off x="617838" y="1705232"/>
          <a:ext cx="7523867" cy="4695568"/>
        </p:xfrm>
        <a:graphic>
          <a:graphicData uri="http://schemas.openxmlformats.org/drawingml/2006/table">
            <a:tbl>
              <a:tblPr firstRow="1" bandRow="1">
                <a:tableStyleId>{3B4B98B0-60AC-42C2-AFA5-B58CD77FA1E5}</a:tableStyleId>
              </a:tblPr>
              <a:tblGrid>
                <a:gridCol w="3748032">
                  <a:extLst>
                    <a:ext uri="{9D8B030D-6E8A-4147-A177-3AD203B41FA5}">
                      <a16:colId xmlns:a16="http://schemas.microsoft.com/office/drawing/2014/main" val="72594445"/>
                    </a:ext>
                  </a:extLst>
                </a:gridCol>
                <a:gridCol w="3775835">
                  <a:extLst>
                    <a:ext uri="{9D8B030D-6E8A-4147-A177-3AD203B41FA5}">
                      <a16:colId xmlns:a16="http://schemas.microsoft.com/office/drawing/2014/main" val="484604426"/>
                    </a:ext>
                  </a:extLst>
                </a:gridCol>
              </a:tblGrid>
              <a:tr h="516596">
                <a:tc gridSpan="2">
                  <a:txBody>
                    <a:bodyPr/>
                    <a:lstStyle/>
                    <a:p>
                      <a:pPr algn="l"/>
                      <a:r>
                        <a:rPr lang="en-US" sz="2400">
                          <a:solidFill>
                            <a:schemeClr val="bg1"/>
                          </a:solidFill>
                          <a:latin typeface="PT Sans" panose="020B0503020203090204" pitchFamily="34" charset="0"/>
                          <a:ea typeface="PT Sans" panose="020B0503020203090204" pitchFamily="34" charset="0"/>
                          <a:cs typeface="Calibri" panose="020F0502020204030204" pitchFamily="34" charset="0"/>
                        </a:rPr>
                        <a:t>Available Funding:</a:t>
                      </a:r>
                    </a:p>
                  </a:txBody>
                  <a:tcPr marL="68580" marR="68580" marT="34290" marB="34290" anchor="ctr">
                    <a:lnL>
                      <a:noFill/>
                    </a:lnL>
                    <a:lnR>
                      <a:noFill/>
                    </a:lnR>
                    <a:lnT w="12700" cmpd="sng">
                      <a:noFill/>
                    </a:lnT>
                    <a:lnB w="12700" cmpd="sng">
                      <a:noFill/>
                    </a:lnB>
                    <a:lnTlToBr w="12700" cmpd="sng">
                      <a:noFill/>
                      <a:prstDash val="solid"/>
                    </a:lnTlToBr>
                    <a:lnBlToTr w="12700" cmpd="sng">
                      <a:noFill/>
                      <a:prstDash val="solid"/>
                    </a:lnBlToTr>
                    <a:solidFill>
                      <a:srgbClr val="03617A"/>
                    </a:solidFill>
                  </a:tcPr>
                </a:tc>
                <a:tc hMerge="1">
                  <a:txBody>
                    <a:bodyPr/>
                    <a:lstStyle/>
                    <a:p>
                      <a:pPr algn="ctr"/>
                      <a:r>
                        <a:rPr lang="en-US" sz="1100">
                          <a:solidFill>
                            <a:schemeClr val="tx1"/>
                          </a:solidFill>
                          <a:latin typeface="Calibri" panose="020F0502020204030204" pitchFamily="34" charset="0"/>
                          <a:cs typeface="Calibri" panose="020F0502020204030204" pitchFamily="34" charset="0"/>
                        </a:rPr>
                        <a:t>Column 2</a:t>
                      </a:r>
                    </a:p>
                  </a:txBody>
                  <a:tcPr marL="68580" marR="68580" marT="34290" marB="34290" anchor="ctr">
                    <a:lnL>
                      <a:noFill/>
                    </a:lnL>
                  </a:tcPr>
                </a:tc>
                <a:extLst>
                  <a:ext uri="{0D108BD9-81ED-4DB2-BD59-A6C34878D82A}">
                    <a16:rowId xmlns:a16="http://schemas.microsoft.com/office/drawing/2014/main" val="4124941053"/>
                  </a:ext>
                </a:extLst>
              </a:tr>
              <a:tr h="478596">
                <a:tc>
                  <a:txBody>
                    <a:bodyPr/>
                    <a:lstStyle/>
                    <a:p>
                      <a:pPr algn="l"/>
                      <a:r>
                        <a:rPr lang="en-US" sz="2000" b="0">
                          <a:solidFill>
                            <a:schemeClr val="tx1"/>
                          </a:solidFill>
                          <a:latin typeface="+mn-lt"/>
                          <a:ea typeface="PT Sans" panose="020B0503020203090204" pitchFamily="34" charset="0"/>
                        </a:rPr>
                        <a:t>Annual appropriation</a:t>
                      </a:r>
                      <a:endParaRPr lang="en-US" sz="2000" b="0">
                        <a:solidFill>
                          <a:schemeClr val="tx1"/>
                        </a:solidFill>
                        <a:latin typeface="+mn-lt"/>
                        <a:ea typeface="PT Sans" panose="020B0503020203090204" pitchFamily="34" charset="0"/>
                        <a:cs typeface="Calibri" panose="020F0502020204030204" pitchFamily="34" charset="0"/>
                      </a:endParaRPr>
                    </a:p>
                  </a:txBody>
                  <a:tcPr marL="68580" marR="68580" marT="34290" marB="3429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$ 2,000,000</a:t>
                      </a:r>
                    </a:p>
                  </a:txBody>
                  <a:tcPr marL="68580" marR="68580" marT="34290" marB="34290" anchor="ctr">
                    <a:lnL>
                      <a:noFill/>
                    </a:lnL>
                  </a:tcPr>
                </a:tc>
                <a:extLst>
                  <a:ext uri="{0D108BD9-81ED-4DB2-BD59-A6C34878D82A}">
                    <a16:rowId xmlns:a16="http://schemas.microsoft.com/office/drawing/2014/main" val="821588815"/>
                  </a:ext>
                </a:extLst>
              </a:tr>
              <a:tr h="486429">
                <a:tc>
                  <a:txBody>
                    <a:bodyPr/>
                    <a:lstStyle/>
                    <a:p>
                      <a:pPr marL="0" algn="l" defTabSz="685812" rtl="0" eaLnBrk="1" latinLnBrk="0" hangingPunct="1"/>
                      <a:r>
                        <a:rPr lang="en-US" sz="2000" b="0" kern="1200">
                          <a:solidFill>
                            <a:schemeClr val="tx1"/>
                          </a:solidFill>
                          <a:latin typeface="+mn-lt"/>
                          <a:ea typeface="PT Sans" panose="020B0503020203090204" pitchFamily="34" charset="0"/>
                          <a:cs typeface="+mn-cs"/>
                        </a:rPr>
                        <a:t>Unobligated</a:t>
                      </a:r>
                    </a:p>
                  </a:txBody>
                  <a:tcPr marL="68580" marR="68580" marT="34290" marB="34290" anchor="ctr">
                    <a:lnT>
                      <a:noFill/>
                    </a:lnT>
                  </a:tcP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$ 1,791,323</a:t>
                      </a:r>
                    </a:p>
                  </a:txBody>
                  <a:tcPr marL="68580" marR="68580" marT="34290" marB="34290" anchor="ctr"/>
                </a:tc>
                <a:extLst>
                  <a:ext uri="{0D108BD9-81ED-4DB2-BD59-A6C34878D82A}">
                    <a16:rowId xmlns:a16="http://schemas.microsoft.com/office/drawing/2014/main" val="3634561679"/>
                  </a:ext>
                </a:extLst>
              </a:tr>
              <a:tr h="550389">
                <a:tc>
                  <a:txBody>
                    <a:bodyPr/>
                    <a:lstStyle/>
                    <a:p>
                      <a:pPr algn="l"/>
                      <a:r>
                        <a:rPr lang="en-US" sz="2000" b="0">
                          <a:solidFill>
                            <a:schemeClr val="tx1"/>
                          </a:solidFill>
                          <a:latin typeface="+mn-lt"/>
                          <a:ea typeface="PT Sans" panose="020B0503020203090204" pitchFamily="34" charset="0"/>
                          <a:cs typeface="Calibri" panose="020F0502020204030204" pitchFamily="34" charset="0"/>
                        </a:rPr>
                        <a:t>Loan Repayments</a:t>
                      </a:r>
                    </a:p>
                  </a:txBody>
                  <a:tcPr marL="68580" marR="68580" marT="34290" marB="34290" anchor="ctr">
                    <a:solidFill>
                      <a:schemeClr val="accent1">
                        <a:lumMod val="20000"/>
                        <a:lumOff val="80000"/>
                      </a:schemeClr>
                    </a:solidFill>
                  </a:tcP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$ 1,270,063</a:t>
                      </a:r>
                    </a:p>
                  </a:txBody>
                  <a:tcPr marL="68580" marR="68580" marT="34290" marB="34290" anchor="ctr"/>
                </a:tc>
                <a:extLst>
                  <a:ext uri="{0D108BD9-81ED-4DB2-BD59-A6C34878D82A}">
                    <a16:rowId xmlns:a16="http://schemas.microsoft.com/office/drawing/2014/main" val="600749222"/>
                  </a:ext>
                </a:extLst>
              </a:tr>
              <a:tr h="550389">
                <a:tc>
                  <a:txBody>
                    <a:bodyPr/>
                    <a:lstStyle/>
                    <a:p>
                      <a:pPr algn="l"/>
                      <a:r>
                        <a:rPr lang="en-US" sz="2000" b="0">
                          <a:solidFill>
                            <a:schemeClr val="tx1"/>
                          </a:solidFill>
                          <a:latin typeface="+mn-lt"/>
                          <a:ea typeface="PT Sans" panose="020B0503020203090204" pitchFamily="34" charset="0"/>
                          <a:cs typeface="Calibri" panose="020F0502020204030204" pitchFamily="34" charset="0"/>
                        </a:rPr>
                        <a:t>Total Available Funding</a:t>
                      </a:r>
                    </a:p>
                  </a:txBody>
                  <a:tcPr marL="68580" marR="68580" marT="34290" marB="34290" anchor="ctr">
                    <a:noFill/>
                  </a:tcP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$ 5,061,386</a:t>
                      </a:r>
                    </a:p>
                  </a:txBody>
                  <a:tcPr marL="68580" marR="68580" marT="34290" marB="34290" anchor="ctr"/>
                </a:tc>
                <a:extLst>
                  <a:ext uri="{0D108BD9-81ED-4DB2-BD59-A6C34878D82A}">
                    <a16:rowId xmlns:a16="http://schemas.microsoft.com/office/drawing/2014/main" val="3081640856"/>
                  </a:ext>
                </a:extLst>
              </a:tr>
              <a:tr h="534033">
                <a:tc gridSpan="2">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400" b="1" kern="1200">
                          <a:solidFill>
                            <a:schemeClr val="bg1"/>
                          </a:solidFill>
                          <a:latin typeface="PT Sans" panose="020B0503020203090204" pitchFamily="34" charset="0"/>
                          <a:ea typeface="PT Sans" panose="020B0503020203090204" pitchFamily="34" charset="0"/>
                          <a:cs typeface="Calibri" panose="020F0502020204030204" pitchFamily="34" charset="0"/>
                        </a:rPr>
                        <a:t>Application Summary:</a:t>
                      </a:r>
                    </a:p>
                  </a:txBody>
                  <a:tcPr marL="68580" marR="68580" marT="34290" marB="34290" anchor="ctr">
                    <a:solidFill>
                      <a:srgbClr val="03617A"/>
                    </a:solidFill>
                  </a:tcPr>
                </a:tc>
                <a:tc hMerge="1">
                  <a:txBody>
                    <a:bodyPr/>
                    <a:lstStyle/>
                    <a:p>
                      <a:endParaRPr lang="en-US" sz="100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867944804"/>
                  </a:ext>
                </a:extLst>
              </a:tr>
              <a:tr h="478596">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Total number of projects</a:t>
                      </a:r>
                    </a:p>
                  </a:txBody>
                  <a:tcPr marL="68580" marR="68580" marT="34290" marB="34290" anchor="ct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7</a:t>
                      </a:r>
                    </a:p>
                  </a:txBody>
                  <a:tcPr marL="68580" marR="68580" marT="34290" marB="34290" anchor="ctr"/>
                </a:tc>
                <a:extLst>
                  <a:ext uri="{0D108BD9-81ED-4DB2-BD59-A6C34878D82A}">
                    <a16:rowId xmlns:a16="http://schemas.microsoft.com/office/drawing/2014/main" val="443468655"/>
                  </a:ext>
                </a:extLst>
              </a:tr>
              <a:tr h="478596">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Total rail project costs</a:t>
                      </a:r>
                    </a:p>
                  </a:txBody>
                  <a:tcPr marL="68580" marR="68580" marT="34290" marB="34290" anchor="ct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$ 29,950,801</a:t>
                      </a:r>
                    </a:p>
                  </a:txBody>
                  <a:tcPr marL="68580" marR="68580" marT="34290" marB="34290" anchor="ctr"/>
                </a:tc>
                <a:extLst>
                  <a:ext uri="{0D108BD9-81ED-4DB2-BD59-A6C34878D82A}">
                    <a16:rowId xmlns:a16="http://schemas.microsoft.com/office/drawing/2014/main" val="667426394"/>
                  </a:ext>
                </a:extLst>
              </a:tr>
              <a:tr h="621944">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kern="1200">
                          <a:solidFill>
                            <a:schemeClr val="tx1"/>
                          </a:solidFill>
                          <a:latin typeface="+mn-lt"/>
                          <a:ea typeface="PT Sans" panose="020B0503020203090204" pitchFamily="34" charset="0"/>
                          <a:cs typeface="+mn-cs"/>
                        </a:rPr>
                        <a:t>Total amount requested</a:t>
                      </a:r>
                    </a:p>
                  </a:txBody>
                  <a:tcPr marL="68580" marR="68580" marT="34290" marB="34290" anchor="ctr"/>
                </a:tc>
                <a:tc>
                  <a:txBody>
                    <a:bodyPr/>
                    <a:lstStyle/>
                    <a:p>
                      <a:pPr marL="0" marR="0" lvl="0" indent="0" algn="l" defTabSz="685812" rtl="0" eaLnBrk="1" fontAlgn="auto" latinLnBrk="0" hangingPunct="1">
                        <a:lnSpc>
                          <a:spcPct val="100000"/>
                        </a:lnSpc>
                        <a:spcBef>
                          <a:spcPts val="0"/>
                        </a:spcBef>
                        <a:spcAft>
                          <a:spcPts val="0"/>
                        </a:spcAft>
                        <a:buClrTx/>
                        <a:buSzTx/>
                        <a:buFontTx/>
                        <a:buNone/>
                        <a:tabLst/>
                        <a:defRPr/>
                      </a:pPr>
                      <a:r>
                        <a:rPr lang="en-US" sz="2000" b="0">
                          <a:solidFill>
                            <a:schemeClr val="tx1"/>
                          </a:solidFill>
                        </a:rPr>
                        <a:t>$ 16,787,150</a:t>
                      </a:r>
                    </a:p>
                  </a:txBody>
                  <a:tcPr marL="68580" marR="68580" marT="34290" marB="34290" anchor="ctr"/>
                </a:tc>
                <a:extLst>
                  <a:ext uri="{0D108BD9-81ED-4DB2-BD59-A6C34878D82A}">
                    <a16:rowId xmlns:a16="http://schemas.microsoft.com/office/drawing/2014/main" val="2147911471"/>
                  </a:ext>
                </a:extLst>
              </a:tr>
            </a:tbl>
          </a:graphicData>
        </a:graphic>
      </p:graphicFrame>
    </p:spTree>
    <p:extLst>
      <p:ext uri="{BB962C8B-B14F-4D97-AF65-F5344CB8AC3E}">
        <p14:creationId xmlns:p14="http://schemas.microsoft.com/office/powerpoint/2010/main" val="2768402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7</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7</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aphicFrame>
        <p:nvGraphicFramePr>
          <p:cNvPr id="3" name="Table 2">
            <a:extLst>
              <a:ext uri="{FF2B5EF4-FFF2-40B4-BE49-F238E27FC236}">
                <a16:creationId xmlns:a16="http://schemas.microsoft.com/office/drawing/2014/main" id="{2532B709-36D2-77BA-BB5F-39329CBD77FE}"/>
              </a:ext>
            </a:extLst>
          </p:cNvPr>
          <p:cNvGraphicFramePr>
            <a:graphicFrameLocks noGrp="1"/>
          </p:cNvGraphicFramePr>
          <p:nvPr>
            <p:extLst>
              <p:ext uri="{D42A27DB-BD31-4B8C-83A1-F6EECF244321}">
                <p14:modId xmlns:p14="http://schemas.microsoft.com/office/powerpoint/2010/main" val="111966607"/>
              </p:ext>
            </p:extLst>
          </p:nvPr>
        </p:nvGraphicFramePr>
        <p:xfrm>
          <a:off x="177696" y="1844953"/>
          <a:ext cx="8788607" cy="4295595"/>
        </p:xfrm>
        <a:graphic>
          <a:graphicData uri="http://schemas.openxmlformats.org/drawingml/2006/table">
            <a:tbl>
              <a:tblPr firstRow="1" bandRow="1">
                <a:tableStyleId>{5C22544A-7EE6-4342-B048-85BDC9FD1C3A}</a:tableStyleId>
              </a:tblPr>
              <a:tblGrid>
                <a:gridCol w="2366130">
                  <a:extLst>
                    <a:ext uri="{9D8B030D-6E8A-4147-A177-3AD203B41FA5}">
                      <a16:colId xmlns:a16="http://schemas.microsoft.com/office/drawing/2014/main" val="3387879057"/>
                    </a:ext>
                  </a:extLst>
                </a:gridCol>
                <a:gridCol w="1829900">
                  <a:extLst>
                    <a:ext uri="{9D8B030D-6E8A-4147-A177-3AD203B41FA5}">
                      <a16:colId xmlns:a16="http://schemas.microsoft.com/office/drawing/2014/main" val="1861506818"/>
                    </a:ext>
                  </a:extLst>
                </a:gridCol>
                <a:gridCol w="1438519">
                  <a:extLst>
                    <a:ext uri="{9D8B030D-6E8A-4147-A177-3AD203B41FA5}">
                      <a16:colId xmlns:a16="http://schemas.microsoft.com/office/drawing/2014/main" val="467904483"/>
                    </a:ext>
                  </a:extLst>
                </a:gridCol>
                <a:gridCol w="1462575">
                  <a:extLst>
                    <a:ext uri="{9D8B030D-6E8A-4147-A177-3AD203B41FA5}">
                      <a16:colId xmlns:a16="http://schemas.microsoft.com/office/drawing/2014/main" val="3284072429"/>
                    </a:ext>
                  </a:extLst>
                </a:gridCol>
                <a:gridCol w="1691483">
                  <a:extLst>
                    <a:ext uri="{9D8B030D-6E8A-4147-A177-3AD203B41FA5}">
                      <a16:colId xmlns:a16="http://schemas.microsoft.com/office/drawing/2014/main" val="1639893002"/>
                    </a:ext>
                  </a:extLst>
                </a:gridCol>
              </a:tblGrid>
              <a:tr h="1127033">
                <a:tc>
                  <a:txBody>
                    <a:bodyPr/>
                    <a:lstStyle/>
                    <a:p>
                      <a:pPr algn="ctr"/>
                      <a:r>
                        <a:rPr lang="en-US" sz="1300" b="1"/>
                        <a:t>PROJECT NAME</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SPONSOR</a:t>
                      </a:r>
                    </a:p>
                  </a:txBody>
                  <a:tcPr anchor="ctr">
                    <a:solidFill>
                      <a:schemeClr val="tx2"/>
                    </a:solidFill>
                  </a:tcPr>
                </a:tc>
                <a:tc>
                  <a:txBody>
                    <a:bodyPr/>
                    <a:lstStyle/>
                    <a:p>
                      <a:pPr algn="ctr"/>
                      <a:r>
                        <a:rPr lang="en-US" sz="1300" b="1"/>
                        <a:t>TOTAL PROJECT COST</a:t>
                      </a:r>
                    </a:p>
                  </a:txBody>
                  <a:tcPr anchor="ctr">
                    <a:solidFill>
                      <a:schemeClr val="tx2"/>
                    </a:solidFill>
                  </a:tcPr>
                </a:tc>
                <a:tc>
                  <a:txBody>
                    <a:bodyPr/>
                    <a:lstStyle/>
                    <a:p>
                      <a:pPr algn="ctr"/>
                      <a:r>
                        <a:rPr lang="en-US" sz="1300" b="1"/>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 of Total Project Cost)</a:t>
                      </a:r>
                    </a:p>
                  </a:txBody>
                  <a:tcPr anchor="ctr">
                    <a:solidFill>
                      <a:schemeClr val="tx2"/>
                    </a:solidFill>
                  </a:tcPr>
                </a:tc>
                <a:tc>
                  <a:txBody>
                    <a:bodyPr/>
                    <a:lstStyle/>
                    <a:p>
                      <a:pPr algn="ctr"/>
                      <a:r>
                        <a:rPr lang="en-US" sz="1300" b="1"/>
                        <a:t>RECOMMENDED AMOUNT </a:t>
                      </a:r>
                    </a:p>
                    <a:p>
                      <a:pPr algn="ctr"/>
                      <a:r>
                        <a:rPr lang="en-US" sz="1300" b="1"/>
                        <a:t>(% of Total </a:t>
                      </a:r>
                      <a:br>
                        <a:rPr lang="en-US" sz="1300" b="1"/>
                      </a:br>
                      <a:r>
                        <a:rPr lang="en-US" sz="1300" b="1"/>
                        <a:t>Project Cost)</a:t>
                      </a:r>
                    </a:p>
                  </a:txBody>
                  <a:tcPr anchor="ctr">
                    <a:solidFill>
                      <a:schemeClr val="tx2"/>
                    </a:solidFill>
                  </a:tcPr>
                </a:tc>
                <a:extLst>
                  <a:ext uri="{0D108BD9-81ED-4DB2-BD59-A6C34878D82A}">
                    <a16:rowId xmlns:a16="http://schemas.microsoft.com/office/drawing/2014/main" val="2858427104"/>
                  </a:ext>
                </a:extLst>
              </a:tr>
              <a:tr h="932716">
                <a:tc>
                  <a:txBody>
                    <a:bodyPr/>
                    <a:lstStyle/>
                    <a:p>
                      <a:pPr algn="ctr"/>
                      <a:r>
                        <a:rPr lang="en-US" sz="1400" b="1">
                          <a:solidFill>
                            <a:schemeClr val="tx1"/>
                          </a:solidFill>
                        </a:rPr>
                        <a:t>A-Line EDS Rail Spur</a:t>
                      </a:r>
                    </a:p>
                  </a:txBody>
                  <a:tcPr anchor="ctr">
                    <a:noFill/>
                  </a:tcPr>
                </a:tc>
                <a:tc>
                  <a:txBody>
                    <a:bodyPr/>
                    <a:lstStyle/>
                    <a:p>
                      <a:pPr algn="ctr"/>
                      <a:r>
                        <a:rPr lang="en-US" sz="1400" b="1">
                          <a:solidFill>
                            <a:schemeClr val="tx1"/>
                          </a:solidFill>
                        </a:rPr>
                        <a:t>A-Line E.D.S. Waterloo</a:t>
                      </a:r>
                    </a:p>
                  </a:txBody>
                  <a:tcPr anchor="ctr">
                    <a:noFill/>
                  </a:tcPr>
                </a:tc>
                <a:tc>
                  <a:txBody>
                    <a:bodyPr/>
                    <a:lstStyle/>
                    <a:p>
                      <a:pPr algn="ctr"/>
                      <a:r>
                        <a:rPr lang="en-US" sz="1400" b="1">
                          <a:solidFill>
                            <a:schemeClr val="tx1"/>
                          </a:solidFill>
                        </a:rPr>
                        <a:t>$4,000,000</a:t>
                      </a:r>
                    </a:p>
                  </a:txBody>
                  <a:tcPr anchor="ctr">
                    <a:noFill/>
                  </a:tcPr>
                </a:tc>
                <a:tc>
                  <a:txBody>
                    <a:bodyPr/>
                    <a:lstStyle/>
                    <a:p>
                      <a:pPr algn="ctr"/>
                      <a:r>
                        <a:rPr lang="en-US" sz="1400" b="1">
                          <a:solidFill>
                            <a:schemeClr val="tx1"/>
                          </a:solidFill>
                        </a:rPr>
                        <a:t>Grant</a:t>
                      </a:r>
                    </a:p>
                    <a:p>
                      <a:pPr algn="ctr"/>
                      <a:r>
                        <a:rPr lang="en-US" sz="1400" b="1">
                          <a:solidFill>
                            <a:schemeClr val="tx1"/>
                          </a:solidFill>
                        </a:rPr>
                        <a:t>$60,000 (1.5%)</a:t>
                      </a:r>
                    </a:p>
                    <a:p>
                      <a:pPr algn="ctr"/>
                      <a:r>
                        <a:rPr lang="en-US" sz="1400" b="1">
                          <a:solidFill>
                            <a:schemeClr val="tx1"/>
                          </a:solidFill>
                        </a:rPr>
                        <a:t>Loan</a:t>
                      </a:r>
                    </a:p>
                    <a:p>
                      <a:pPr algn="ctr"/>
                      <a:r>
                        <a:rPr lang="en-US" sz="1400" b="1">
                          <a:solidFill>
                            <a:schemeClr val="tx1"/>
                          </a:solidFill>
                        </a:rPr>
                        <a:t>$3,140,000 (78.5%)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$60,000 (1.5%)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$1,249,000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(31.2%)</a:t>
                      </a:r>
                    </a:p>
                  </a:txBody>
                  <a:tcPr anchor="ctr">
                    <a:noFill/>
                  </a:tcPr>
                </a:tc>
                <a:extLst>
                  <a:ext uri="{0D108BD9-81ED-4DB2-BD59-A6C34878D82A}">
                    <a16:rowId xmlns:a16="http://schemas.microsoft.com/office/drawing/2014/main" val="3927041213"/>
                  </a:ext>
                </a:extLst>
              </a:tr>
              <a:tr h="1156200">
                <a:tc>
                  <a:txBody>
                    <a:bodyPr/>
                    <a:lstStyle/>
                    <a:p>
                      <a:pPr algn="ctr"/>
                      <a:r>
                        <a:rPr lang="en-US" sz="1400" b="1">
                          <a:solidFill>
                            <a:schemeClr val="tx1"/>
                          </a:solidFill>
                        </a:rPr>
                        <a:t>Appanoose County Rail Extension</a:t>
                      </a:r>
                    </a:p>
                  </a:txBody>
                  <a:tcPr anchor="ctr"/>
                </a:tc>
                <a:tc>
                  <a:txBody>
                    <a:bodyPr/>
                    <a:lstStyle/>
                    <a:p>
                      <a:pPr marL="0" marR="0" lvl="0" indent="0" algn="ctr" defTabSz="685812" rtl="0" eaLnBrk="1" fontAlgn="auto" latinLnBrk="0" hangingPunct="1">
                        <a:lnSpc>
                          <a:spcPct val="100000"/>
                        </a:lnSpc>
                        <a:spcBef>
                          <a:spcPts val="0"/>
                        </a:spcBef>
                        <a:spcAft>
                          <a:spcPts val="0"/>
                        </a:spcAft>
                        <a:buClrTx/>
                        <a:buSzTx/>
                        <a:buFontTx/>
                        <a:buNone/>
                        <a:tabLst/>
                        <a:defRPr/>
                      </a:pPr>
                      <a:r>
                        <a:rPr lang="en-US" sz="1400" b="1">
                          <a:solidFill>
                            <a:schemeClr val="tx1"/>
                          </a:solidFill>
                        </a:rPr>
                        <a:t>Appanoose County Community Railroad</a:t>
                      </a:r>
                    </a:p>
                    <a:p>
                      <a:pPr algn="ctr"/>
                      <a:r>
                        <a:rPr lang="en-US" sz="1400" b="1">
                          <a:solidFill>
                            <a:schemeClr val="tx1"/>
                          </a:solidFill>
                        </a:rPr>
                        <a:t>Centerville </a:t>
                      </a:r>
                    </a:p>
                  </a:txBody>
                  <a:tcPr anchor="ctr"/>
                </a:tc>
                <a:tc>
                  <a:txBody>
                    <a:bodyPr/>
                    <a:lstStyle/>
                    <a:p>
                      <a:pPr algn="ctr"/>
                      <a:r>
                        <a:rPr lang="en-US" sz="1400" b="1">
                          <a:solidFill>
                            <a:schemeClr val="tx1"/>
                          </a:solidFill>
                        </a:rPr>
                        <a:t>$6,000,000</a:t>
                      </a:r>
                    </a:p>
                  </a:txBody>
                  <a:tcPr anchor="ctr"/>
                </a:tc>
                <a:tc>
                  <a:txBody>
                    <a:bodyPr/>
                    <a:lstStyle/>
                    <a:p>
                      <a:pPr algn="ctr"/>
                      <a:r>
                        <a:rPr lang="en-US" sz="1400" b="1">
                          <a:solidFill>
                            <a:schemeClr val="tx1"/>
                          </a:solidFill>
                        </a:rPr>
                        <a:t>$1,200,000</a:t>
                      </a:r>
                    </a:p>
                    <a:p>
                      <a:pPr algn="ctr"/>
                      <a:r>
                        <a:rPr lang="en-US" sz="1400" b="1">
                          <a:solidFill>
                            <a:schemeClr val="tx1"/>
                          </a:solidFill>
                        </a:rPr>
                        <a:t>(20%)</a:t>
                      </a:r>
                    </a:p>
                    <a:p>
                      <a:pPr algn="ctr"/>
                      <a:r>
                        <a:rPr lang="en-US" sz="1400" b="1">
                          <a:solidFill>
                            <a:schemeClr val="tx1"/>
                          </a:solidFill>
                        </a:rPr>
                        <a:t>Grant only</a:t>
                      </a:r>
                    </a:p>
                  </a:txBody>
                  <a:tcPr anchor="ctr"/>
                </a:tc>
                <a:tc>
                  <a:txBody>
                    <a:bodyPr/>
                    <a:lstStyle/>
                    <a:p>
                      <a:pPr algn="ctr"/>
                      <a:r>
                        <a:rPr lang="en-US" sz="1400" b="1">
                          <a:solidFill>
                            <a:schemeClr val="tx1"/>
                          </a:solidFill>
                        </a:rPr>
                        <a:t>$600,000</a:t>
                      </a:r>
                    </a:p>
                    <a:p>
                      <a:pPr algn="ctr"/>
                      <a:r>
                        <a:rPr lang="en-US" sz="1400" b="1">
                          <a:solidFill>
                            <a:schemeClr val="tx1"/>
                          </a:solidFill>
                        </a:rPr>
                        <a:t>(10%)</a:t>
                      </a:r>
                    </a:p>
                  </a:txBody>
                  <a:tcPr anchor="ctr"/>
                </a:tc>
                <a:extLst>
                  <a:ext uri="{0D108BD9-81ED-4DB2-BD59-A6C34878D82A}">
                    <a16:rowId xmlns:a16="http://schemas.microsoft.com/office/drawing/2014/main" val="1006800120"/>
                  </a:ext>
                </a:extLst>
              </a:tr>
              <a:tr h="854122">
                <a:tc>
                  <a:txBody>
                    <a:bodyPr/>
                    <a:lstStyle/>
                    <a:p>
                      <a:pPr algn="ctr"/>
                      <a:r>
                        <a:rPr lang="en-US" sz="1400" b="1">
                          <a:solidFill>
                            <a:schemeClr val="tx1"/>
                          </a:solidFill>
                        </a:rPr>
                        <a:t>Rail realignment - flood protection gate</a:t>
                      </a:r>
                    </a:p>
                  </a:txBody>
                  <a:tcPr anchor="ctr">
                    <a:noFill/>
                  </a:tcPr>
                </a:tc>
                <a:tc>
                  <a:txBody>
                    <a:bodyPr/>
                    <a:lstStyle/>
                    <a:p>
                      <a:pPr algn="ctr"/>
                      <a:r>
                        <a:rPr lang="en-US" sz="1400" b="1">
                          <a:solidFill>
                            <a:schemeClr val="tx1"/>
                          </a:solidFill>
                        </a:rPr>
                        <a:t>City of Cedar Rapids</a:t>
                      </a:r>
                    </a:p>
                  </a:txBody>
                  <a:tcPr anchor="ctr">
                    <a:noFill/>
                  </a:tcPr>
                </a:tc>
                <a:tc>
                  <a:txBody>
                    <a:bodyPr/>
                    <a:lstStyle/>
                    <a:p>
                      <a:pPr algn="ctr"/>
                      <a:r>
                        <a:rPr lang="en-US" sz="1400" b="1">
                          <a:solidFill>
                            <a:schemeClr val="tx1"/>
                          </a:solidFill>
                        </a:rPr>
                        <a:t>$10,500,000</a:t>
                      </a:r>
                    </a:p>
                  </a:txBody>
                  <a:tcPr anchor="ctr">
                    <a:noFill/>
                  </a:tcPr>
                </a:tc>
                <a:tc>
                  <a:txBody>
                    <a:bodyPr/>
                    <a:lstStyle/>
                    <a:p>
                      <a:pPr algn="ctr"/>
                      <a:r>
                        <a:rPr lang="en-US" sz="1400" b="1">
                          <a:solidFill>
                            <a:schemeClr val="tx1"/>
                          </a:solidFill>
                        </a:rPr>
                        <a:t>$5,000,000</a:t>
                      </a:r>
                    </a:p>
                    <a:p>
                      <a:pPr algn="ctr"/>
                      <a:r>
                        <a:rPr lang="en-US" sz="1400" b="1">
                          <a:solidFill>
                            <a:schemeClr val="tx1"/>
                          </a:solidFill>
                        </a:rPr>
                        <a:t>(48%)</a:t>
                      </a:r>
                    </a:p>
                    <a:p>
                      <a:pPr algn="ctr"/>
                      <a:r>
                        <a:rPr lang="en-US" sz="1400" b="1">
                          <a:solidFill>
                            <a:schemeClr val="tx1"/>
                          </a:solidFill>
                        </a:rPr>
                        <a:t>Grant only</a:t>
                      </a:r>
                    </a:p>
                  </a:txBody>
                  <a:tcPr anchor="ctr">
                    <a:noFill/>
                  </a:tcPr>
                </a:tc>
                <a:tc>
                  <a:txBody>
                    <a:bodyPr/>
                    <a:lstStyle/>
                    <a:p>
                      <a:pPr algn="ctr"/>
                      <a:r>
                        <a:rPr lang="en-US" sz="1400" b="1">
                          <a:solidFill>
                            <a:schemeClr val="tx1"/>
                          </a:solidFill>
                        </a:rPr>
                        <a:t>$0</a:t>
                      </a:r>
                    </a:p>
                  </a:txBody>
                  <a:tcPr anchor="ctr">
                    <a:noFill/>
                  </a:tcPr>
                </a:tc>
                <a:extLst>
                  <a:ext uri="{0D108BD9-81ED-4DB2-BD59-A6C34878D82A}">
                    <a16:rowId xmlns:a16="http://schemas.microsoft.com/office/drawing/2014/main" val="1691693719"/>
                  </a:ext>
                </a:extLst>
              </a:tr>
            </a:tbl>
          </a:graphicData>
        </a:graphic>
      </p:graphicFrame>
      <p:sp>
        <p:nvSpPr>
          <p:cNvPr id="2" name="TextBox 1">
            <a:extLst>
              <a:ext uri="{FF2B5EF4-FFF2-40B4-BE49-F238E27FC236}">
                <a16:creationId xmlns:a16="http://schemas.microsoft.com/office/drawing/2014/main" id="{25CD19BA-1419-D09C-2C24-EF47116C0EB8}"/>
              </a:ext>
            </a:extLst>
          </p:cNvPr>
          <p:cNvSpPr txBox="1"/>
          <p:nvPr/>
        </p:nvSpPr>
        <p:spPr>
          <a:xfrm>
            <a:off x="177696" y="1177518"/>
            <a:ext cx="8788608" cy="523220"/>
          </a:xfrm>
          <a:prstGeom prst="rect">
            <a:avLst/>
          </a:prstGeom>
          <a:noFill/>
        </p:spPr>
        <p:txBody>
          <a:bodyPr wrap="square" rtlCol="0">
            <a:spAutoFit/>
          </a:bodyPr>
          <a:lstStyle/>
          <a:p>
            <a:pPr algn="ctr"/>
            <a:r>
              <a:rPr lang="en-US" sz="2800" b="1">
                <a:solidFill>
                  <a:srgbClr val="03617A"/>
                </a:solidFill>
                <a:latin typeface="Roboto Slab" pitchFamily="2" charset="0"/>
                <a:ea typeface="Roboto Slab" pitchFamily="2" charset="0"/>
                <a:cs typeface="Roboto Slab" pitchFamily="2" charset="0"/>
              </a:rPr>
              <a:t>Targeted Jobs Creation</a:t>
            </a:r>
          </a:p>
        </p:txBody>
      </p:sp>
    </p:spTree>
    <p:extLst>
      <p:ext uri="{BB962C8B-B14F-4D97-AF65-F5344CB8AC3E}">
        <p14:creationId xmlns:p14="http://schemas.microsoft.com/office/powerpoint/2010/main" val="241966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8</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8</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aphicFrame>
        <p:nvGraphicFramePr>
          <p:cNvPr id="3" name="Table 2">
            <a:extLst>
              <a:ext uri="{FF2B5EF4-FFF2-40B4-BE49-F238E27FC236}">
                <a16:creationId xmlns:a16="http://schemas.microsoft.com/office/drawing/2014/main" id="{2532B709-36D2-77BA-BB5F-39329CBD77FE}"/>
              </a:ext>
            </a:extLst>
          </p:cNvPr>
          <p:cNvGraphicFramePr>
            <a:graphicFrameLocks noGrp="1"/>
          </p:cNvGraphicFramePr>
          <p:nvPr>
            <p:extLst>
              <p:ext uri="{D42A27DB-BD31-4B8C-83A1-F6EECF244321}">
                <p14:modId xmlns:p14="http://schemas.microsoft.com/office/powerpoint/2010/main" val="1642470585"/>
              </p:ext>
            </p:extLst>
          </p:nvPr>
        </p:nvGraphicFramePr>
        <p:xfrm>
          <a:off x="177696" y="1850891"/>
          <a:ext cx="8716921" cy="4005513"/>
        </p:xfrm>
        <a:graphic>
          <a:graphicData uri="http://schemas.openxmlformats.org/drawingml/2006/table">
            <a:tbl>
              <a:tblPr firstRow="1" bandRow="1">
                <a:tableStyleId>{5C22544A-7EE6-4342-B048-85BDC9FD1C3A}</a:tableStyleId>
              </a:tblPr>
              <a:tblGrid>
                <a:gridCol w="2346830">
                  <a:extLst>
                    <a:ext uri="{9D8B030D-6E8A-4147-A177-3AD203B41FA5}">
                      <a16:colId xmlns:a16="http://schemas.microsoft.com/office/drawing/2014/main" val="3387879057"/>
                    </a:ext>
                  </a:extLst>
                </a:gridCol>
                <a:gridCol w="1814974">
                  <a:extLst>
                    <a:ext uri="{9D8B030D-6E8A-4147-A177-3AD203B41FA5}">
                      <a16:colId xmlns:a16="http://schemas.microsoft.com/office/drawing/2014/main" val="1861506818"/>
                    </a:ext>
                  </a:extLst>
                </a:gridCol>
                <a:gridCol w="1426786">
                  <a:extLst>
                    <a:ext uri="{9D8B030D-6E8A-4147-A177-3AD203B41FA5}">
                      <a16:colId xmlns:a16="http://schemas.microsoft.com/office/drawing/2014/main" val="467904483"/>
                    </a:ext>
                  </a:extLst>
                </a:gridCol>
                <a:gridCol w="1450645">
                  <a:extLst>
                    <a:ext uri="{9D8B030D-6E8A-4147-A177-3AD203B41FA5}">
                      <a16:colId xmlns:a16="http://schemas.microsoft.com/office/drawing/2014/main" val="3284072429"/>
                    </a:ext>
                  </a:extLst>
                </a:gridCol>
                <a:gridCol w="1677686">
                  <a:extLst>
                    <a:ext uri="{9D8B030D-6E8A-4147-A177-3AD203B41FA5}">
                      <a16:colId xmlns:a16="http://schemas.microsoft.com/office/drawing/2014/main" val="1639893002"/>
                    </a:ext>
                  </a:extLst>
                </a:gridCol>
              </a:tblGrid>
              <a:tr h="1164503">
                <a:tc>
                  <a:txBody>
                    <a:bodyPr/>
                    <a:lstStyle/>
                    <a:p>
                      <a:pPr algn="ctr"/>
                      <a:r>
                        <a:rPr lang="en-US" sz="1300" b="1"/>
                        <a:t>PROJECT NAME</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SPONSOR</a:t>
                      </a:r>
                    </a:p>
                  </a:txBody>
                  <a:tcPr anchor="ctr">
                    <a:solidFill>
                      <a:schemeClr val="tx2"/>
                    </a:solidFill>
                  </a:tcPr>
                </a:tc>
                <a:tc>
                  <a:txBody>
                    <a:bodyPr/>
                    <a:lstStyle/>
                    <a:p>
                      <a:pPr algn="ctr"/>
                      <a:r>
                        <a:rPr lang="en-US" sz="1300" b="1"/>
                        <a:t>TOTAL PROJECT COST</a:t>
                      </a:r>
                    </a:p>
                  </a:txBody>
                  <a:tcPr anchor="ctr">
                    <a:solidFill>
                      <a:schemeClr val="tx2"/>
                    </a:solidFill>
                  </a:tcPr>
                </a:tc>
                <a:tc>
                  <a:txBody>
                    <a:bodyPr/>
                    <a:lstStyle/>
                    <a:p>
                      <a:pPr algn="ctr"/>
                      <a:r>
                        <a:rPr lang="en-US" sz="1300" b="1"/>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 of Total Project Cost)</a:t>
                      </a:r>
                    </a:p>
                  </a:txBody>
                  <a:tcPr anchor="ctr">
                    <a:solidFill>
                      <a:schemeClr val="tx2"/>
                    </a:solidFill>
                  </a:tcPr>
                </a:tc>
                <a:tc>
                  <a:txBody>
                    <a:bodyPr/>
                    <a:lstStyle/>
                    <a:p>
                      <a:pPr algn="ctr"/>
                      <a:r>
                        <a:rPr lang="en-US" sz="1300" b="1"/>
                        <a:t>RECOMMENDED AMOUNT </a:t>
                      </a:r>
                    </a:p>
                    <a:p>
                      <a:pPr algn="ctr"/>
                      <a:r>
                        <a:rPr lang="en-US" sz="1300" b="1"/>
                        <a:t>(% of Total </a:t>
                      </a:r>
                      <a:br>
                        <a:rPr lang="en-US" sz="1300" b="1"/>
                      </a:br>
                      <a:r>
                        <a:rPr lang="en-US" sz="1300" b="1"/>
                        <a:t>Project Cost)</a:t>
                      </a:r>
                    </a:p>
                  </a:txBody>
                  <a:tcPr anchor="ctr">
                    <a:solidFill>
                      <a:schemeClr val="tx2"/>
                    </a:solidFill>
                  </a:tcPr>
                </a:tc>
                <a:extLst>
                  <a:ext uri="{0D108BD9-81ED-4DB2-BD59-A6C34878D82A}">
                    <a16:rowId xmlns:a16="http://schemas.microsoft.com/office/drawing/2014/main" val="2858427104"/>
                  </a:ext>
                </a:extLst>
              </a:tr>
              <a:tr h="963727">
                <a:tc>
                  <a:txBody>
                    <a:bodyPr/>
                    <a:lstStyle/>
                    <a:p>
                      <a:pPr algn="ctr"/>
                      <a:r>
                        <a:rPr lang="en-US" sz="1400" b="1">
                          <a:solidFill>
                            <a:schemeClr val="tx1"/>
                          </a:solidFill>
                        </a:rPr>
                        <a:t>BJRY Rail Yard and Transload Expansion </a:t>
                      </a:r>
                    </a:p>
                  </a:txBody>
                  <a:tcPr anchor="ctr">
                    <a:noFill/>
                  </a:tcPr>
                </a:tc>
                <a:tc>
                  <a:txBody>
                    <a:bodyPr/>
                    <a:lstStyle/>
                    <a:p>
                      <a:pPr algn="ctr"/>
                      <a:r>
                        <a:rPr lang="en-US" sz="1400" b="1">
                          <a:solidFill>
                            <a:schemeClr val="tx1"/>
                          </a:solidFill>
                        </a:rPr>
                        <a:t>Burlington Junction Railway</a:t>
                      </a:r>
                    </a:p>
                    <a:p>
                      <a:pPr algn="ctr"/>
                      <a:r>
                        <a:rPr lang="en-US" sz="1400" b="1">
                          <a:solidFill>
                            <a:schemeClr val="tx1"/>
                          </a:solidFill>
                        </a:rPr>
                        <a:t>Burlington (BJRY)  </a:t>
                      </a:r>
                    </a:p>
                  </a:txBody>
                  <a:tcPr anchor="ctr">
                    <a:noFill/>
                  </a:tcPr>
                </a:tc>
                <a:tc>
                  <a:txBody>
                    <a:bodyPr/>
                    <a:lstStyle/>
                    <a:p>
                      <a:pPr algn="ctr"/>
                      <a:r>
                        <a:rPr lang="en-US" sz="1400" b="1">
                          <a:solidFill>
                            <a:schemeClr val="tx1"/>
                          </a:solidFill>
                        </a:rPr>
                        <a:t>$343,132</a:t>
                      </a:r>
                    </a:p>
                  </a:txBody>
                  <a:tcPr anchor="ctr">
                    <a:noFill/>
                  </a:tcPr>
                </a:tc>
                <a:tc>
                  <a:txBody>
                    <a:bodyPr/>
                    <a:lstStyle/>
                    <a:p>
                      <a:pPr algn="ctr"/>
                      <a:r>
                        <a:rPr lang="en-US" sz="1400" b="1">
                          <a:solidFill>
                            <a:schemeClr val="tx1"/>
                          </a:solidFill>
                        </a:rPr>
                        <a:t>$257,349</a:t>
                      </a:r>
                    </a:p>
                    <a:p>
                      <a:pPr algn="ctr"/>
                      <a:r>
                        <a:rPr lang="en-US" sz="1400" b="1">
                          <a:solidFill>
                            <a:schemeClr val="tx1"/>
                          </a:solidFill>
                        </a:rPr>
                        <a:t> (75%)</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$257,349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(75%)</a:t>
                      </a:r>
                    </a:p>
                  </a:txBody>
                  <a:tcPr anchor="ctr">
                    <a:noFill/>
                  </a:tcPr>
                </a:tc>
                <a:extLst>
                  <a:ext uri="{0D108BD9-81ED-4DB2-BD59-A6C34878D82A}">
                    <a16:rowId xmlns:a16="http://schemas.microsoft.com/office/drawing/2014/main" val="3927041213"/>
                  </a:ext>
                </a:extLst>
              </a:tr>
              <a:tr h="1194641">
                <a:tc>
                  <a:txBody>
                    <a:bodyPr/>
                    <a:lstStyle/>
                    <a:p>
                      <a:pPr algn="ctr"/>
                      <a:r>
                        <a:rPr lang="en-US" sz="1400" b="1">
                          <a:solidFill>
                            <a:schemeClr val="tx1"/>
                          </a:solidFill>
                        </a:rPr>
                        <a:t>Heartland Co-op Greenfield Rail Loading Elevator</a:t>
                      </a:r>
                    </a:p>
                  </a:txBody>
                  <a:tcPr anchor="ctr"/>
                </a:tc>
                <a:tc>
                  <a:txBody>
                    <a:bodyPr/>
                    <a:lstStyle/>
                    <a:p>
                      <a:pPr marL="0" marR="0" lvl="0" indent="0" algn="ctr" defTabSz="685812" rtl="0" eaLnBrk="1" fontAlgn="auto" latinLnBrk="0" hangingPunct="1">
                        <a:lnSpc>
                          <a:spcPct val="100000"/>
                        </a:lnSpc>
                        <a:spcBef>
                          <a:spcPts val="0"/>
                        </a:spcBef>
                        <a:spcAft>
                          <a:spcPts val="0"/>
                        </a:spcAft>
                        <a:buClrTx/>
                        <a:buSzTx/>
                        <a:buFontTx/>
                        <a:buNone/>
                        <a:tabLst/>
                        <a:defRPr/>
                      </a:pPr>
                      <a:r>
                        <a:rPr lang="en-US" sz="1400" b="1">
                          <a:solidFill>
                            <a:schemeClr val="tx1"/>
                          </a:solidFill>
                        </a:rPr>
                        <a:t>Heartland Co-op </a:t>
                      </a:r>
                    </a:p>
                    <a:p>
                      <a:pPr marL="0" marR="0" lvl="0" indent="0" algn="ctr" defTabSz="685812" rtl="0" eaLnBrk="1" fontAlgn="auto" latinLnBrk="0" hangingPunct="1">
                        <a:lnSpc>
                          <a:spcPct val="100000"/>
                        </a:lnSpc>
                        <a:spcBef>
                          <a:spcPts val="0"/>
                        </a:spcBef>
                        <a:spcAft>
                          <a:spcPts val="0"/>
                        </a:spcAft>
                        <a:buClrTx/>
                        <a:buSzTx/>
                        <a:buFontTx/>
                        <a:buNone/>
                        <a:tabLst/>
                        <a:defRPr/>
                      </a:pPr>
                      <a:r>
                        <a:rPr lang="en-US" sz="1400" b="1">
                          <a:solidFill>
                            <a:schemeClr val="tx1"/>
                          </a:solidFill>
                        </a:rPr>
                        <a:t>Millerton</a:t>
                      </a:r>
                    </a:p>
                  </a:txBody>
                  <a:tcPr anchor="ctr"/>
                </a:tc>
                <a:tc>
                  <a:txBody>
                    <a:bodyPr/>
                    <a:lstStyle/>
                    <a:p>
                      <a:pPr algn="ctr"/>
                      <a:r>
                        <a:rPr lang="en-US" sz="1400" b="1">
                          <a:solidFill>
                            <a:schemeClr val="tx1"/>
                          </a:solidFill>
                        </a:rPr>
                        <a:t>$50,000,000</a:t>
                      </a:r>
                    </a:p>
                  </a:txBody>
                  <a:tcPr anchor="ctr"/>
                </a:tc>
                <a:tc>
                  <a:txBody>
                    <a:bodyPr/>
                    <a:lstStyle/>
                    <a:p>
                      <a:pPr algn="ctr"/>
                      <a:r>
                        <a:rPr lang="en-US" sz="1400" b="1">
                          <a:solidFill>
                            <a:schemeClr val="tx1"/>
                          </a:solidFill>
                        </a:rPr>
                        <a:t>$4,624,782</a:t>
                      </a:r>
                    </a:p>
                    <a:p>
                      <a:pPr algn="ctr"/>
                      <a:r>
                        <a:rPr lang="en-US" sz="1400" b="1">
                          <a:solidFill>
                            <a:schemeClr val="tx1"/>
                          </a:solidFill>
                        </a:rPr>
                        <a:t>(9%)</a:t>
                      </a:r>
                    </a:p>
                  </a:txBody>
                  <a:tcPr anchor="ctr"/>
                </a:tc>
                <a:tc>
                  <a:txBody>
                    <a:bodyPr/>
                    <a:lstStyle/>
                    <a:p>
                      <a:pPr algn="ctr"/>
                      <a:r>
                        <a:rPr lang="en-US" sz="1400" b="1">
                          <a:solidFill>
                            <a:schemeClr val="tx1"/>
                          </a:solidFill>
                        </a:rPr>
                        <a:t>$1,840,000</a:t>
                      </a:r>
                    </a:p>
                    <a:p>
                      <a:pPr algn="ctr"/>
                      <a:r>
                        <a:rPr lang="en-US" sz="1400" b="1">
                          <a:solidFill>
                            <a:schemeClr val="tx1"/>
                          </a:solidFill>
                        </a:rPr>
                        <a:t>(4%)</a:t>
                      </a:r>
                    </a:p>
                  </a:txBody>
                  <a:tcPr anchor="ctr"/>
                </a:tc>
                <a:extLst>
                  <a:ext uri="{0D108BD9-81ED-4DB2-BD59-A6C34878D82A}">
                    <a16:rowId xmlns:a16="http://schemas.microsoft.com/office/drawing/2014/main" val="1006800120"/>
                  </a:ext>
                </a:extLst>
              </a:tr>
              <a:tr h="682642">
                <a:tc>
                  <a:txBody>
                    <a:bodyPr/>
                    <a:lstStyle/>
                    <a:p>
                      <a:pPr algn="ctr"/>
                      <a:r>
                        <a:rPr lang="en-US" sz="1400" b="1">
                          <a:solidFill>
                            <a:schemeClr val="tx1"/>
                          </a:solidFill>
                        </a:rPr>
                        <a:t>Reid Line Dexter IA Rail Yard Improvements</a:t>
                      </a:r>
                    </a:p>
                  </a:txBody>
                  <a:tcPr anchor="ctr">
                    <a:noFill/>
                  </a:tcPr>
                </a:tc>
                <a:tc>
                  <a:txBody>
                    <a:bodyPr/>
                    <a:lstStyle/>
                    <a:p>
                      <a:pPr algn="ctr"/>
                      <a:r>
                        <a:rPr lang="en-US" sz="1400" b="1">
                          <a:solidFill>
                            <a:schemeClr val="tx1"/>
                          </a:solidFill>
                        </a:rPr>
                        <a:t>Reid Line LLC</a:t>
                      </a:r>
                    </a:p>
                    <a:p>
                      <a:pPr algn="ctr"/>
                      <a:r>
                        <a:rPr lang="en-US" sz="1400" b="1">
                          <a:solidFill>
                            <a:schemeClr val="tx1"/>
                          </a:solidFill>
                        </a:rPr>
                        <a:t>Dexter</a:t>
                      </a:r>
                    </a:p>
                  </a:txBody>
                  <a:tcPr anchor="ctr">
                    <a:noFill/>
                  </a:tcPr>
                </a:tc>
                <a:tc>
                  <a:txBody>
                    <a:bodyPr/>
                    <a:lstStyle/>
                    <a:p>
                      <a:pPr algn="ctr"/>
                      <a:r>
                        <a:rPr lang="en-US" sz="1400" b="1">
                          <a:solidFill>
                            <a:schemeClr val="tx1"/>
                          </a:solidFill>
                        </a:rPr>
                        <a:t>$6,507,386</a:t>
                      </a:r>
                    </a:p>
                  </a:txBody>
                  <a:tcPr anchor="ctr">
                    <a:noFill/>
                  </a:tcPr>
                </a:tc>
                <a:tc>
                  <a:txBody>
                    <a:bodyPr/>
                    <a:lstStyle/>
                    <a:p>
                      <a:pPr algn="ctr"/>
                      <a:r>
                        <a:rPr lang="en-US" sz="1400" b="1">
                          <a:solidFill>
                            <a:schemeClr val="tx1"/>
                          </a:solidFill>
                        </a:rPr>
                        <a:t>$2,405,019</a:t>
                      </a:r>
                    </a:p>
                    <a:p>
                      <a:pPr algn="ctr"/>
                      <a:r>
                        <a:rPr lang="en-US" sz="1400" b="1">
                          <a:solidFill>
                            <a:schemeClr val="tx1"/>
                          </a:solidFill>
                        </a:rPr>
                        <a:t>(37%)</a:t>
                      </a:r>
                    </a:p>
                  </a:txBody>
                  <a:tcPr anchor="ctr">
                    <a:noFill/>
                  </a:tcPr>
                </a:tc>
                <a:tc>
                  <a:txBody>
                    <a:bodyPr/>
                    <a:lstStyle/>
                    <a:p>
                      <a:pPr algn="ctr"/>
                      <a:r>
                        <a:rPr lang="en-US" sz="1400" b="1">
                          <a:solidFill>
                            <a:schemeClr val="tx1"/>
                          </a:solidFill>
                        </a:rPr>
                        <a:t>$957,000</a:t>
                      </a:r>
                    </a:p>
                    <a:p>
                      <a:pPr algn="ctr"/>
                      <a:r>
                        <a:rPr lang="en-US" sz="1400" b="1">
                          <a:solidFill>
                            <a:schemeClr val="tx1"/>
                          </a:solidFill>
                        </a:rPr>
                        <a:t>(15%)</a:t>
                      </a:r>
                    </a:p>
                  </a:txBody>
                  <a:tcPr anchor="ctr">
                    <a:noFill/>
                  </a:tcPr>
                </a:tc>
                <a:extLst>
                  <a:ext uri="{0D108BD9-81ED-4DB2-BD59-A6C34878D82A}">
                    <a16:rowId xmlns:a16="http://schemas.microsoft.com/office/drawing/2014/main" val="1691693719"/>
                  </a:ext>
                </a:extLst>
              </a:tr>
            </a:tbl>
          </a:graphicData>
        </a:graphic>
      </p:graphicFrame>
      <p:sp>
        <p:nvSpPr>
          <p:cNvPr id="2" name="TextBox 1">
            <a:extLst>
              <a:ext uri="{FF2B5EF4-FFF2-40B4-BE49-F238E27FC236}">
                <a16:creationId xmlns:a16="http://schemas.microsoft.com/office/drawing/2014/main" id="{25CD19BA-1419-D09C-2C24-EF47116C0EB8}"/>
              </a:ext>
            </a:extLst>
          </p:cNvPr>
          <p:cNvSpPr txBox="1"/>
          <p:nvPr/>
        </p:nvSpPr>
        <p:spPr>
          <a:xfrm>
            <a:off x="177696" y="1177518"/>
            <a:ext cx="8788608" cy="523220"/>
          </a:xfrm>
          <a:prstGeom prst="rect">
            <a:avLst/>
          </a:prstGeom>
          <a:noFill/>
        </p:spPr>
        <p:txBody>
          <a:bodyPr wrap="square" rtlCol="0">
            <a:spAutoFit/>
          </a:bodyPr>
          <a:lstStyle/>
          <a:p>
            <a:pPr algn="ctr"/>
            <a:r>
              <a:rPr lang="en-US" sz="2800" b="1">
                <a:solidFill>
                  <a:srgbClr val="03617A"/>
                </a:solidFill>
                <a:latin typeface="Roboto Slab" pitchFamily="2" charset="0"/>
                <a:ea typeface="Roboto Slab" pitchFamily="2" charset="0"/>
                <a:cs typeface="Roboto Slab" pitchFamily="2" charset="0"/>
              </a:rPr>
              <a:t>Infrastructure Improvement Loan</a:t>
            </a:r>
          </a:p>
        </p:txBody>
      </p:sp>
    </p:spTree>
    <p:extLst>
      <p:ext uri="{BB962C8B-B14F-4D97-AF65-F5344CB8AC3E}">
        <p14:creationId xmlns:p14="http://schemas.microsoft.com/office/powerpoint/2010/main" val="366806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076F08F-2451-380B-26F1-4A69203C1832}"/>
              </a:ext>
            </a:extLst>
          </p:cNvPr>
          <p:cNvSpPr txBox="1">
            <a:spLocks noChangeArrowheads="1"/>
          </p:cNvSpPr>
          <p:nvPr/>
        </p:nvSpPr>
        <p:spPr bwMode="auto">
          <a:xfrm>
            <a:off x="3543300" y="5707063"/>
            <a:ext cx="2057400" cy="207962"/>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54D6FCA2-1E15-4165-90AF-33B6D06C4B3D}"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9</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
        <p:nvSpPr>
          <p:cNvPr id="4" name="Slide Number Placeholder 5">
            <a:extLst>
              <a:ext uri="{FF2B5EF4-FFF2-40B4-BE49-F238E27FC236}">
                <a16:creationId xmlns:a16="http://schemas.microsoft.com/office/drawing/2014/main" id="{6A537397-34AE-8675-5E0C-19A76B6386B2}"/>
              </a:ext>
            </a:extLst>
          </p:cNvPr>
          <p:cNvSpPr txBox="1">
            <a:spLocks noChangeArrowheads="1"/>
          </p:cNvSpPr>
          <p:nvPr/>
        </p:nvSpPr>
        <p:spPr bwMode="auto">
          <a:xfrm>
            <a:off x="3529013" y="6538913"/>
            <a:ext cx="2057400" cy="2063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fld id="{26599A15-E7B5-4AC7-A545-16D5005A5D6E}" type="slidenum">
              <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fontAlgn="auto" hangingPunct="1">
                <a:spcBef>
                  <a:spcPts val="0"/>
                </a:spcBef>
                <a:spcAft>
                  <a:spcPts val="0"/>
                </a:spcAft>
                <a:defRPr/>
              </a:pPr>
              <a:t>9</a:t>
            </a:fld>
            <a:endParaRPr lang="en-US" altLang="en-US" sz="863"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graphicFrame>
        <p:nvGraphicFramePr>
          <p:cNvPr id="3" name="Table 2">
            <a:extLst>
              <a:ext uri="{FF2B5EF4-FFF2-40B4-BE49-F238E27FC236}">
                <a16:creationId xmlns:a16="http://schemas.microsoft.com/office/drawing/2014/main" id="{2532B709-36D2-77BA-BB5F-39329CBD77FE}"/>
              </a:ext>
            </a:extLst>
          </p:cNvPr>
          <p:cNvGraphicFramePr>
            <a:graphicFrameLocks noGrp="1"/>
          </p:cNvGraphicFramePr>
          <p:nvPr>
            <p:extLst>
              <p:ext uri="{D42A27DB-BD31-4B8C-83A1-F6EECF244321}">
                <p14:modId xmlns:p14="http://schemas.microsoft.com/office/powerpoint/2010/main" val="4119270298"/>
              </p:ext>
            </p:extLst>
          </p:nvPr>
        </p:nvGraphicFramePr>
        <p:xfrm>
          <a:off x="177696" y="1844954"/>
          <a:ext cx="8788607" cy="1764090"/>
        </p:xfrm>
        <a:graphic>
          <a:graphicData uri="http://schemas.openxmlformats.org/drawingml/2006/table">
            <a:tbl>
              <a:tblPr firstRow="1" bandRow="1">
                <a:tableStyleId>{5C22544A-7EE6-4342-B048-85BDC9FD1C3A}</a:tableStyleId>
              </a:tblPr>
              <a:tblGrid>
                <a:gridCol w="2366130">
                  <a:extLst>
                    <a:ext uri="{9D8B030D-6E8A-4147-A177-3AD203B41FA5}">
                      <a16:colId xmlns:a16="http://schemas.microsoft.com/office/drawing/2014/main" val="3387879057"/>
                    </a:ext>
                  </a:extLst>
                </a:gridCol>
                <a:gridCol w="1829900">
                  <a:extLst>
                    <a:ext uri="{9D8B030D-6E8A-4147-A177-3AD203B41FA5}">
                      <a16:colId xmlns:a16="http://schemas.microsoft.com/office/drawing/2014/main" val="1861506818"/>
                    </a:ext>
                  </a:extLst>
                </a:gridCol>
                <a:gridCol w="1438519">
                  <a:extLst>
                    <a:ext uri="{9D8B030D-6E8A-4147-A177-3AD203B41FA5}">
                      <a16:colId xmlns:a16="http://schemas.microsoft.com/office/drawing/2014/main" val="467904483"/>
                    </a:ext>
                  </a:extLst>
                </a:gridCol>
                <a:gridCol w="1462575">
                  <a:extLst>
                    <a:ext uri="{9D8B030D-6E8A-4147-A177-3AD203B41FA5}">
                      <a16:colId xmlns:a16="http://schemas.microsoft.com/office/drawing/2014/main" val="3284072429"/>
                    </a:ext>
                  </a:extLst>
                </a:gridCol>
                <a:gridCol w="1691483">
                  <a:extLst>
                    <a:ext uri="{9D8B030D-6E8A-4147-A177-3AD203B41FA5}">
                      <a16:colId xmlns:a16="http://schemas.microsoft.com/office/drawing/2014/main" val="1639893002"/>
                    </a:ext>
                  </a:extLst>
                </a:gridCol>
              </a:tblGrid>
              <a:tr h="965257">
                <a:tc>
                  <a:txBody>
                    <a:bodyPr/>
                    <a:lstStyle/>
                    <a:p>
                      <a:pPr algn="ctr"/>
                      <a:r>
                        <a:rPr lang="en-US" sz="1300" b="1"/>
                        <a:t>PROJECT NAME</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SPONSOR</a:t>
                      </a:r>
                    </a:p>
                  </a:txBody>
                  <a:tcPr anchor="ctr">
                    <a:solidFill>
                      <a:schemeClr val="tx2"/>
                    </a:solidFill>
                  </a:tcPr>
                </a:tc>
                <a:tc>
                  <a:txBody>
                    <a:bodyPr/>
                    <a:lstStyle/>
                    <a:p>
                      <a:pPr algn="ctr"/>
                      <a:r>
                        <a:rPr lang="en-US" sz="1300" b="1"/>
                        <a:t>TOTAL PROJECT COST</a:t>
                      </a:r>
                    </a:p>
                  </a:txBody>
                  <a:tcPr anchor="ctr">
                    <a:solidFill>
                      <a:schemeClr val="tx2"/>
                    </a:solidFill>
                  </a:tcPr>
                </a:tc>
                <a:tc>
                  <a:txBody>
                    <a:bodyPr/>
                    <a:lstStyle/>
                    <a:p>
                      <a:pPr algn="ctr"/>
                      <a:r>
                        <a:rPr lang="en-US" sz="1300" b="1"/>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 of Total Project Cost)</a:t>
                      </a:r>
                    </a:p>
                  </a:txBody>
                  <a:tcPr anchor="ctr">
                    <a:solidFill>
                      <a:schemeClr val="tx2"/>
                    </a:solidFill>
                  </a:tcPr>
                </a:tc>
                <a:tc>
                  <a:txBody>
                    <a:bodyPr/>
                    <a:lstStyle/>
                    <a:p>
                      <a:pPr algn="ctr"/>
                      <a:r>
                        <a:rPr lang="en-US" sz="1300" b="1"/>
                        <a:t>RECOMMENDED AMOUNT </a:t>
                      </a:r>
                    </a:p>
                    <a:p>
                      <a:pPr algn="ctr"/>
                      <a:r>
                        <a:rPr lang="en-US" sz="1300" b="1"/>
                        <a:t>(% of Total </a:t>
                      </a:r>
                      <a:br>
                        <a:rPr lang="en-US" sz="1300" b="1"/>
                      </a:br>
                      <a:r>
                        <a:rPr lang="en-US" sz="1300" b="1"/>
                        <a:t>Project Cost)</a:t>
                      </a:r>
                    </a:p>
                  </a:txBody>
                  <a:tcPr>
                    <a:solidFill>
                      <a:schemeClr val="tx2"/>
                    </a:solidFill>
                  </a:tcPr>
                </a:tc>
                <a:extLst>
                  <a:ext uri="{0D108BD9-81ED-4DB2-BD59-A6C34878D82A}">
                    <a16:rowId xmlns:a16="http://schemas.microsoft.com/office/drawing/2014/main" val="2858427104"/>
                  </a:ext>
                </a:extLst>
              </a:tr>
              <a:tr h="798833">
                <a:tc>
                  <a:txBody>
                    <a:bodyPr/>
                    <a:lstStyle/>
                    <a:p>
                      <a:pPr algn="ctr"/>
                      <a:r>
                        <a:rPr lang="en-US" sz="1400" b="1">
                          <a:solidFill>
                            <a:schemeClr val="tx1"/>
                          </a:solidFill>
                        </a:rPr>
                        <a:t>Webster City Rail Port Planning and Development Feasibility Study</a:t>
                      </a:r>
                    </a:p>
                  </a:txBody>
                  <a:tcPr anchor="ctr">
                    <a:noFill/>
                  </a:tcPr>
                </a:tc>
                <a:tc>
                  <a:txBody>
                    <a:bodyPr/>
                    <a:lstStyle/>
                    <a:p>
                      <a:pPr algn="ctr"/>
                      <a:r>
                        <a:rPr lang="en-US" sz="1400" b="1">
                          <a:solidFill>
                            <a:schemeClr val="tx1"/>
                          </a:solidFill>
                        </a:rPr>
                        <a:t>City of </a:t>
                      </a:r>
                    </a:p>
                    <a:p>
                      <a:pPr algn="ctr"/>
                      <a:r>
                        <a:rPr lang="en-US" sz="1400" b="1">
                          <a:solidFill>
                            <a:schemeClr val="tx1"/>
                          </a:solidFill>
                        </a:rPr>
                        <a:t>Webster City</a:t>
                      </a:r>
                    </a:p>
                  </a:txBody>
                  <a:tcPr anchor="ctr">
                    <a:noFill/>
                  </a:tcPr>
                </a:tc>
                <a:tc>
                  <a:txBody>
                    <a:bodyPr/>
                    <a:lstStyle/>
                    <a:p>
                      <a:pPr algn="ctr"/>
                      <a:r>
                        <a:rPr lang="en-US" sz="1400" b="1">
                          <a:solidFill>
                            <a:schemeClr val="tx1"/>
                          </a:solidFill>
                        </a:rPr>
                        <a:t>$120,000</a:t>
                      </a:r>
                    </a:p>
                  </a:txBody>
                  <a:tcPr anchor="ctr">
                    <a:noFill/>
                  </a:tcPr>
                </a:tc>
                <a:tc>
                  <a:txBody>
                    <a:bodyPr/>
                    <a:lstStyle/>
                    <a:p>
                      <a:pPr algn="ctr"/>
                      <a:r>
                        <a:rPr lang="en-US" sz="1400" b="1">
                          <a:solidFill>
                            <a:schemeClr val="tx1"/>
                          </a:solidFill>
                        </a:rPr>
                        <a:t>$100,000</a:t>
                      </a:r>
                    </a:p>
                    <a:p>
                      <a:pPr algn="ctr"/>
                      <a:r>
                        <a:rPr lang="en-US" sz="1400" b="1">
                          <a:solidFill>
                            <a:schemeClr val="tx1"/>
                          </a:solidFill>
                        </a:rPr>
                        <a:t> (80%)</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$100,000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(80%)</a:t>
                      </a:r>
                    </a:p>
                  </a:txBody>
                  <a:tcPr anchor="ctr">
                    <a:noFill/>
                  </a:tcPr>
                </a:tc>
                <a:extLst>
                  <a:ext uri="{0D108BD9-81ED-4DB2-BD59-A6C34878D82A}">
                    <a16:rowId xmlns:a16="http://schemas.microsoft.com/office/drawing/2014/main" val="3927041213"/>
                  </a:ext>
                </a:extLst>
              </a:tr>
            </a:tbl>
          </a:graphicData>
        </a:graphic>
      </p:graphicFrame>
      <p:sp>
        <p:nvSpPr>
          <p:cNvPr id="2" name="TextBox 1">
            <a:extLst>
              <a:ext uri="{FF2B5EF4-FFF2-40B4-BE49-F238E27FC236}">
                <a16:creationId xmlns:a16="http://schemas.microsoft.com/office/drawing/2014/main" id="{25CD19BA-1419-D09C-2C24-EF47116C0EB8}"/>
              </a:ext>
            </a:extLst>
          </p:cNvPr>
          <p:cNvSpPr txBox="1"/>
          <p:nvPr/>
        </p:nvSpPr>
        <p:spPr>
          <a:xfrm>
            <a:off x="177696" y="1177518"/>
            <a:ext cx="8788608" cy="523220"/>
          </a:xfrm>
          <a:prstGeom prst="rect">
            <a:avLst/>
          </a:prstGeom>
          <a:noFill/>
        </p:spPr>
        <p:txBody>
          <a:bodyPr wrap="square" rtlCol="0">
            <a:spAutoFit/>
          </a:bodyPr>
          <a:lstStyle/>
          <a:p>
            <a:pPr algn="ctr"/>
            <a:r>
              <a:rPr lang="en-US" sz="2800" b="1">
                <a:solidFill>
                  <a:srgbClr val="03617A"/>
                </a:solidFill>
                <a:latin typeface="Roboto Slab" pitchFamily="2" charset="0"/>
                <a:ea typeface="Roboto Slab" pitchFamily="2" charset="0"/>
                <a:cs typeface="Roboto Slab" pitchFamily="2" charset="0"/>
              </a:rPr>
              <a:t>Rail Port Planning and Development</a:t>
            </a:r>
          </a:p>
        </p:txBody>
      </p:sp>
    </p:spTree>
    <p:extLst>
      <p:ext uri="{BB962C8B-B14F-4D97-AF65-F5344CB8AC3E}">
        <p14:creationId xmlns:p14="http://schemas.microsoft.com/office/powerpoint/2010/main" val="2387959083"/>
      </p:ext>
    </p:extLst>
  </p:cSld>
  <p:clrMapOvr>
    <a:masterClrMapping/>
  </p:clrMapOvr>
</p:sld>
</file>

<file path=ppt/theme/theme1.xml><?xml version="1.0" encoding="utf-8"?>
<a:theme xmlns:a="http://schemas.openxmlformats.org/drawingml/2006/main" name="1_Office Theme">
  <a:themeElements>
    <a:clrScheme name="Iowa DOT Colors">
      <a:dk1>
        <a:sysClr val="windowText" lastClr="000000"/>
      </a:dk1>
      <a:lt1>
        <a:sysClr val="window" lastClr="FFFFFF"/>
      </a:lt1>
      <a:dk2>
        <a:srgbClr val="03617A"/>
      </a:dk2>
      <a:lt2>
        <a:srgbClr val="E0A624"/>
      </a:lt2>
      <a:accent1>
        <a:srgbClr val="C6D667"/>
      </a:accent1>
      <a:accent2>
        <a:srgbClr val="19405B"/>
      </a:accent2>
      <a:accent3>
        <a:srgbClr val="70C8B8"/>
      </a:accent3>
      <a:accent4>
        <a:srgbClr val="2A6357"/>
      </a:accent4>
      <a:accent5>
        <a:srgbClr val="8E9A36"/>
      </a:accent5>
      <a:accent6>
        <a:srgbClr val="B86125"/>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Iowa DOT Colors">
      <a:dk1>
        <a:sysClr val="windowText" lastClr="000000"/>
      </a:dk1>
      <a:lt1>
        <a:sysClr val="window" lastClr="FFFFFF"/>
      </a:lt1>
      <a:dk2>
        <a:srgbClr val="03617A"/>
      </a:dk2>
      <a:lt2>
        <a:srgbClr val="E0A624"/>
      </a:lt2>
      <a:accent1>
        <a:srgbClr val="C6D667"/>
      </a:accent1>
      <a:accent2>
        <a:srgbClr val="19405B"/>
      </a:accent2>
      <a:accent3>
        <a:srgbClr val="70C8B8"/>
      </a:accent3>
      <a:accent4>
        <a:srgbClr val="2A6357"/>
      </a:accent4>
      <a:accent5>
        <a:srgbClr val="8E9A36"/>
      </a:accent5>
      <a:accent6>
        <a:srgbClr val="B86125"/>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TotalTime>
  <Words>1565</Words>
  <Application>Microsoft Office PowerPoint</Application>
  <PresentationFormat>On-screen Show (4:3)</PresentationFormat>
  <Paragraphs>247</Paragraphs>
  <Slides>22</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PT Sans</vt:lpstr>
      <vt:lpstr>PT Sans Pro</vt:lpstr>
      <vt:lpstr>Roboto Slab</vt:lpstr>
      <vt:lpstr>Work Sans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Andersen, Christina</dc:creator>
  <cp:lastModifiedBy>Anderson, Stuart</cp:lastModifiedBy>
  <cp:revision>3</cp:revision>
  <dcterms:created xsi:type="dcterms:W3CDTF">2023-08-03T14:09:31Z</dcterms:created>
  <dcterms:modified xsi:type="dcterms:W3CDTF">2024-09-03T22:13:30Z</dcterms:modified>
</cp:coreProperties>
</file>