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12"/>
  </p:notesMasterIdLst>
  <p:sldIdLst>
    <p:sldId id="306" r:id="rId3"/>
    <p:sldId id="326" r:id="rId4"/>
    <p:sldId id="334" r:id="rId5"/>
    <p:sldId id="338" r:id="rId6"/>
    <p:sldId id="335" r:id="rId7"/>
    <p:sldId id="340" r:id="rId8"/>
    <p:sldId id="339" r:id="rId9"/>
    <p:sldId id="332" r:id="rId10"/>
    <p:sldId id="315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70C8B8"/>
    <a:srgbClr val="B1B3B3"/>
    <a:srgbClr val="A8ABAE"/>
    <a:srgbClr val="53565A"/>
    <a:srgbClr val="2A6357"/>
    <a:srgbClr val="A7DDD3"/>
    <a:srgbClr val="F4D99E"/>
    <a:srgbClr val="E0A624"/>
    <a:srgbClr val="194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1100D-5A22-4BD5-9D10-0F865F6C4425}" v="12" dt="2024-02-01T03:02:08.04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24999999999999"/>
          <c:y val="0.21076233183856502"/>
          <c:w val="0.40625"/>
          <c:h val="0.7286995515695067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2AD-4A3F-8103-7B39AB377009}"/>
              </c:ext>
            </c:extLst>
          </c:dPt>
          <c:dPt>
            <c:idx val="1"/>
            <c:bubble3D val="0"/>
            <c:spPr>
              <a:solidFill>
                <a:srgbClr val="34495E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2AD-4A3F-8103-7B39AB377009}"/>
              </c:ext>
            </c:extLst>
          </c:dPt>
          <c:dPt>
            <c:idx val="2"/>
            <c:bubble3D val="0"/>
            <c:spPr>
              <a:solidFill>
                <a:srgbClr val="87172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2AD-4A3F-8103-7B39AB377009}"/>
              </c:ext>
            </c:extLst>
          </c:dPt>
          <c:dLbls>
            <c:dLbl>
              <c:idx val="0"/>
              <c:layout>
                <c:manualLayout>
                  <c:x val="-0.20394876573165857"/>
                  <c:y val="8.368552142854988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City 44% 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2AD-4A3F-8103-7B39AB377009}"/>
                </c:ext>
              </c:extLst>
            </c:dLbl>
            <c:dLbl>
              <c:idx val="1"/>
              <c:layout>
                <c:manualLayout>
                  <c:x val="0.1889712759119396"/>
                  <c:y val="-0.13435380877259798"/>
                </c:manualLayout>
              </c:layout>
              <c:tx>
                <c:rich>
                  <a:bodyPr/>
                  <a:lstStyle/>
                  <a:p>
                    <a:pPr>
                      <a:defRPr sz="1537" b="0" i="0" u="none" strike="noStrike" baseline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County 47%</a:t>
                    </a:r>
                  </a:p>
                </c:rich>
              </c:tx>
              <c:spPr>
                <a:noFill/>
                <a:ln w="2082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2AD-4A3F-8103-7B39AB377009}"/>
                </c:ext>
              </c:extLst>
            </c:dLbl>
            <c:dLbl>
              <c:idx val="2"/>
              <c:layout>
                <c:manualLayout>
                  <c:x val="1.5976025549900363E-2"/>
                  <c:y val="6.82180308310570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Primary 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05944191300595"/>
                      <c:h val="0.182827497923570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2AD-4A3F-8103-7B39AB377009}"/>
                </c:ext>
              </c:extLst>
            </c:dLbl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0.44</c:v>
                </c:pt>
                <c:pt idx="1">
                  <c:v>0.47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AD-4A3F-8103-7B39AB37700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92AD-4A3F-8103-7B39AB37700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92AD-4A3F-8103-7B39AB377009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2AD-4A3F-8103-7B39AB377009}"/>
              </c:ext>
            </c:extLst>
          </c:dPt>
          <c:dLbls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C-92AD-4A3F-8103-7B39AB37700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92AD-4A3F-8103-7B39AB3770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92AD-4A3F-8103-7B39AB37700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1-92AD-4A3F-8103-7B39AB377009}"/>
              </c:ext>
            </c:extLst>
          </c:dPt>
          <c:dLbls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2-92AD-4A3F-8103-7B39AB377009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1"/>
        </c:dLbls>
        <c:firstSliceAng val="0"/>
      </c:pieChart>
      <c:spPr>
        <a:noFill/>
        <a:ln w="2082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7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1356783919597999"/>
          <c:y val="0.21428571428571427"/>
          <c:w val="0.40577889447236182"/>
          <c:h val="0.7209821428571425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7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380-4219-86A2-65FBEAC52908}"/>
              </c:ext>
            </c:extLst>
          </c:dPt>
          <c:dPt>
            <c:idx val="1"/>
            <c:bubble3D val="0"/>
            <c:spPr>
              <a:solidFill>
                <a:srgbClr val="34495E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380-4219-86A2-65FBEAC5290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380-4219-86A2-65FBEAC52908}"/>
              </c:ext>
            </c:extLst>
          </c:dPt>
          <c:dPt>
            <c:idx val="3"/>
            <c:bubble3D val="0"/>
            <c:spPr>
              <a:solidFill>
                <a:srgbClr val="871721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380-4219-86A2-65FBEAC52908}"/>
              </c:ext>
            </c:extLst>
          </c:dPt>
          <c:dLbls>
            <c:dLbl>
              <c:idx val="0"/>
              <c:layout>
                <c:manualLayout>
                  <c:x val="-0.19665081600315773"/>
                  <c:y val="-1.2141218457397346E-2"/>
                </c:manualLayout>
              </c:layout>
              <c:tx>
                <c:rich>
                  <a:bodyPr/>
                  <a:lstStyle/>
                  <a:p>
                    <a:r>
                      <a:rPr lang="en-US" sz="1300" baseline="0" dirty="0">
                        <a:solidFill>
                          <a:schemeClr val="bg1"/>
                        </a:solidFill>
                      </a:rPr>
                      <a:t>2,249 Crossbuck Only (Passive) 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380-4219-86A2-65FBEAC52908}"/>
                </c:ext>
              </c:extLst>
            </c:dLbl>
            <c:dLbl>
              <c:idx val="1"/>
              <c:layout>
                <c:manualLayout>
                  <c:x val="0.12643224155794727"/>
                  <c:y val="-0.1258517621049628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692 Flashing
Lights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380-4219-86A2-65FBEAC52908}"/>
                </c:ext>
              </c:extLst>
            </c:dLbl>
            <c:dLbl>
              <c:idx val="2"/>
              <c:layout>
                <c:manualLayout>
                  <c:x val="0.20327722918825197"/>
                  <c:y val="1.3749556195366132E-3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1,141 Lights &amp; Gates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380-4219-86A2-65FBEAC52908}"/>
                </c:ext>
              </c:extLst>
            </c:dLbl>
            <c:dLbl>
              <c:idx val="3"/>
              <c:layout>
                <c:manualLayout>
                  <c:x val="0.10653761007367768"/>
                  <c:y val="0.1250410468487877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773
Separations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380-4219-86A2-65FBEAC52908}"/>
                </c:ext>
              </c:extLst>
            </c:dLbl>
            <c:spPr>
              <a:noFill/>
              <a:ln w="15271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Crossbucks</c:v>
                </c:pt>
                <c:pt idx="1">
                  <c:v>Flashing Lights</c:v>
                </c:pt>
                <c:pt idx="2">
                  <c:v>Gates</c:v>
                </c:pt>
                <c:pt idx="3">
                  <c:v>Separations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2543</c:v>
                </c:pt>
                <c:pt idx="1">
                  <c:v>787</c:v>
                </c:pt>
                <c:pt idx="2">
                  <c:v>1065</c:v>
                </c:pt>
                <c:pt idx="3">
                  <c:v>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80-4219-86A2-65FBEAC5290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7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1380-4219-86A2-65FBEAC5290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1380-4219-86A2-65FBEAC52908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1380-4219-86A2-65FBEAC52908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1380-4219-86A2-65FBEAC52908}"/>
              </c:ext>
            </c:extLst>
          </c:dPt>
          <c:dLbls>
            <c:spPr>
              <a:noFill/>
              <a:ln w="15271">
                <a:noFill/>
              </a:ln>
            </c:spPr>
            <c:txPr>
              <a:bodyPr/>
              <a:lstStyle/>
              <a:p>
                <a:pPr>
                  <a:defRPr sz="117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Crossbucks</c:v>
                </c:pt>
                <c:pt idx="1">
                  <c:v>Flashing Lights</c:v>
                </c:pt>
                <c:pt idx="2">
                  <c:v>Gates</c:v>
                </c:pt>
                <c:pt idx="3">
                  <c:v>Separations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0-1380-4219-86A2-65FBEAC52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8/28/2024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732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  <p:sldLayoutId id="2147483752" r:id="rId9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unway, engine, tarmac&#10;&#10;Description automatically generated">
            <a:extLst>
              <a:ext uri="{FF2B5EF4-FFF2-40B4-BE49-F238E27FC236}">
                <a16:creationId xmlns:a16="http://schemas.microsoft.com/office/drawing/2014/main" id="{604CE859-615C-A11D-E8DD-112532D483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2"/>
          <a:stretch/>
        </p:blipFill>
        <p:spPr>
          <a:xfrm>
            <a:off x="0" y="820778"/>
            <a:ext cx="9144000" cy="5843547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5"/>
            <a:ext cx="9164638" cy="3667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FY 2026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Highway-Railroad Crossing Safety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69" y="6526213"/>
            <a:ext cx="1220544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September 10, 2024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34559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Kristopher Klop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Railroad Crossing Safety Programs Manager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345594" y="5608851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7" y="938257"/>
            <a:ext cx="91440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Program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646F335-D44A-710F-C8D5-DCB26D278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287" y="1747088"/>
            <a:ext cx="9144000" cy="406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FHWA Funding available for states to improve warning devices at railroad crossings.(23 USC Section 130) as part of the Highway Safety Improvement Program (HSIP).</a:t>
            </a:r>
          </a:p>
          <a:p>
            <a:pPr marL="685800" lvl="1"/>
            <a:r>
              <a:rPr lang="en-US" sz="2400" dirty="0"/>
              <a:t>Amount of appropriation funded by FHWA is determined by the number of public railroad crossings in the state.</a:t>
            </a:r>
          </a:p>
          <a:p>
            <a:pPr marL="685800" lvl="1"/>
            <a:r>
              <a:rPr lang="en-US" sz="2400" dirty="0"/>
              <a:t>Iowa currently has 4,855 public railroad crossings, (4,089 at-grade).</a:t>
            </a:r>
          </a:p>
          <a:p>
            <a:pPr marL="515937" lvl="1" indent="0">
              <a:buNone/>
            </a:pPr>
            <a:endParaRPr lang="en-US" sz="2800" dirty="0"/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851D6D93-52E8-2508-25F2-5A8E11779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73198"/>
              </p:ext>
            </p:extLst>
          </p:nvPr>
        </p:nvGraphicFramePr>
        <p:xfrm>
          <a:off x="4524936" y="3306757"/>
          <a:ext cx="5259876" cy="3438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51697874-27B6-A415-7E8C-47DD91C9912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08837477"/>
              </p:ext>
            </p:extLst>
          </p:nvPr>
        </p:nvGraphicFramePr>
        <p:xfrm>
          <a:off x="-14287" y="3056869"/>
          <a:ext cx="5382579" cy="390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15" y="94973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Available Funding and Application Summary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947162"/>
              </p:ext>
            </p:extLst>
          </p:nvPr>
        </p:nvGraphicFramePr>
        <p:xfrm>
          <a:off x="629574" y="1943510"/>
          <a:ext cx="7551670" cy="33042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5835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3775835">
                  <a:extLst>
                    <a:ext uri="{9D8B030D-6E8A-4147-A177-3AD203B41FA5}">
                      <a16:colId xmlns:a16="http://schemas.microsoft.com/office/drawing/2014/main" val="484604426"/>
                    </a:ext>
                  </a:extLst>
                </a:gridCol>
              </a:tblGrid>
              <a:tr h="402391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Available Funding from Section 130 Appropriation: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Column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Annual appropriation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$5,178,586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Cancelled projects (3)                  +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$1,170,000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402391">
                <a:tc gridSpan="2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49001">
                <a:tc gridSpan="2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Application Summary:</a:t>
                      </a:r>
                    </a:p>
                  </a:txBody>
                  <a:tcPr marL="68580" marR="68580" marT="34290" marB="34290">
                    <a:solidFill>
                      <a:srgbClr val="0361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number of projects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12 &amp; 3 railroad crossing closures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project costs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$5,900,000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amount requested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$5,900,000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9114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EE4033-1A44-F2E1-07E3-4F4AE2E03248}"/>
              </a:ext>
            </a:extLst>
          </p:cNvPr>
          <p:cNvSpPr txBox="1"/>
          <p:nvPr/>
        </p:nvSpPr>
        <p:spPr>
          <a:xfrm>
            <a:off x="0" y="527150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During the previous two years project costs have increased 30-45% depending on the railroad involved; attributable to the following factors: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Signal component cost increases imposed by the manufacturers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Railroads utilizing consultant services in lieu of employees who have been laid off.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2023 labor union agreements attributing to an increase of up to 30% in labor fees across the board.</a:t>
            </a:r>
          </a:p>
          <a:p>
            <a:r>
              <a:rPr lang="en-US" sz="1200" dirty="0"/>
              <a:t>We are under-funding by $448,586 this fiscal year to compensate for the previous two years cost over-runs.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010139-28A2-EA32-53CB-92F19C3839C4}"/>
              </a:ext>
            </a:extLst>
          </p:cNvPr>
          <p:cNvSpPr/>
          <p:nvPr/>
        </p:nvSpPr>
        <p:spPr>
          <a:xfrm>
            <a:off x="640862" y="3165231"/>
            <a:ext cx="7518400" cy="44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11B69-9066-1CB4-2C59-A44565B1E0F4}"/>
              </a:ext>
            </a:extLst>
          </p:cNvPr>
          <p:cNvSpPr txBox="1"/>
          <p:nvPr/>
        </p:nvSpPr>
        <p:spPr>
          <a:xfrm>
            <a:off x="4282831" y="3165231"/>
            <a:ext cx="2602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$6,348,586</a:t>
            </a:r>
          </a:p>
        </p:txBody>
      </p:sp>
    </p:spTree>
    <p:extLst>
      <p:ext uri="{BB962C8B-B14F-4D97-AF65-F5344CB8AC3E}">
        <p14:creationId xmlns:p14="http://schemas.microsoft.com/office/powerpoint/2010/main" val="208299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70989"/>
              </p:ext>
            </p:extLst>
          </p:nvPr>
        </p:nvGraphicFramePr>
        <p:xfrm>
          <a:off x="177696" y="1567496"/>
          <a:ext cx="8788608" cy="478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6074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69327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45596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Prairie Street,</a:t>
                      </a:r>
                    </a:p>
                    <a:p>
                      <a:pPr algn="ctr"/>
                      <a:r>
                        <a:rPr lang="en-US" sz="1400" b="1" dirty="0"/>
                        <a:t>079126D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Webster County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28.25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Samson Avenue,</a:t>
                      </a:r>
                    </a:p>
                    <a:p>
                      <a:pPr algn="ctr"/>
                      <a:r>
                        <a:rPr lang="en-US" sz="1400" b="1" dirty="0"/>
                        <a:t>196530G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UP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Webster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26.52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54220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 2</a:t>
                      </a:r>
                      <a:r>
                        <a:rPr lang="en-US" sz="1400" b="1" baseline="30000" dirty="0"/>
                        <a:t>nd</a:t>
                      </a:r>
                      <a:r>
                        <a:rPr lang="en-US" sz="1400" b="1" dirty="0"/>
                        <a:t> Street,</a:t>
                      </a:r>
                    </a:p>
                    <a:p>
                      <a:pPr algn="ctr"/>
                      <a:r>
                        <a:rPr lang="en-US" sz="1400" b="1" dirty="0"/>
                        <a:t>375781V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Ottumwa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16.91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8768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North Quincy Avenue,</a:t>
                      </a:r>
                    </a:p>
                    <a:p>
                      <a:pPr algn="ctr"/>
                      <a:r>
                        <a:rPr lang="en-US" sz="1400" b="1" dirty="0"/>
                        <a:t>375779U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Ottumwa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14.69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880548"/>
                  </a:ext>
                </a:extLst>
              </a:tr>
              <a:tr h="72097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Paragon Avenue,</a:t>
                      </a:r>
                    </a:p>
                    <a:p>
                      <a:pPr algn="ctr"/>
                      <a:r>
                        <a:rPr lang="en-US" sz="1400" b="1" dirty="0"/>
                        <a:t>200941X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UP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Webster County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11.50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68004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Project Requests</a:t>
            </a:r>
          </a:p>
        </p:txBody>
      </p:sp>
    </p:spTree>
    <p:extLst>
      <p:ext uri="{BB962C8B-B14F-4D97-AF65-F5344CB8AC3E}">
        <p14:creationId xmlns:p14="http://schemas.microsoft.com/office/powerpoint/2010/main" val="51362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230658"/>
              </p:ext>
            </p:extLst>
          </p:nvPr>
        </p:nvGraphicFramePr>
        <p:xfrm>
          <a:off x="163409" y="1497157"/>
          <a:ext cx="8788608" cy="486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6074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69327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45596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626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65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Mill Road,</a:t>
                      </a:r>
                    </a:p>
                    <a:p>
                      <a:pPr algn="ctr"/>
                      <a:r>
                        <a:rPr lang="en-US" sz="1400" b="1" dirty="0"/>
                        <a:t>271600Y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UP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Webster County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10.44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7665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IA 76,</a:t>
                      </a:r>
                    </a:p>
                    <a:p>
                      <a:pPr algn="ctr"/>
                      <a:r>
                        <a:rPr lang="en-US" sz="1400" b="1" dirty="0"/>
                        <a:t>376179V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Iowa DOT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9.38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7325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Street NW,</a:t>
                      </a:r>
                    </a:p>
                    <a:p>
                      <a:pPr algn="ctr"/>
                      <a:r>
                        <a:rPr lang="en-US" sz="1400" b="1" dirty="0"/>
                        <a:t>067359R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Sioux Center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2.83</a:t>
                      </a:r>
                    </a:p>
                    <a:p>
                      <a:pPr algn="ctr"/>
                      <a:r>
                        <a:rPr lang="en-US" sz="1400" b="1" dirty="0"/>
                        <a:t>*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9462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80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Avenue,</a:t>
                      </a:r>
                    </a:p>
                    <a:p>
                      <a:pPr algn="ctr"/>
                      <a:r>
                        <a:rPr lang="en-US" sz="1400" b="1" dirty="0"/>
                        <a:t>307520L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CN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Buena Vista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0.58</a:t>
                      </a:r>
                    </a:p>
                    <a:p>
                      <a:pPr algn="ctr"/>
                      <a:r>
                        <a:rPr lang="en-US" sz="1400" b="1" dirty="0"/>
                        <a:t>**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$550,000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880548"/>
                  </a:ext>
                </a:extLst>
              </a:tr>
              <a:tr h="72200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IA 3,</a:t>
                      </a:r>
                    </a:p>
                    <a:p>
                      <a:pPr algn="ctr"/>
                      <a:r>
                        <a:rPr lang="en-US" sz="1400" b="1" dirty="0"/>
                        <a:t>381516U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D&amp;I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Iowa DOT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0.34 ***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68004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Project Requests</a:t>
            </a:r>
          </a:p>
        </p:txBody>
      </p:sp>
    </p:spTree>
    <p:extLst>
      <p:ext uri="{BB962C8B-B14F-4D97-AF65-F5344CB8AC3E}">
        <p14:creationId xmlns:p14="http://schemas.microsoft.com/office/powerpoint/2010/main" val="63586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Project Requests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3843C5-FEE4-B354-E53D-0C7264082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746586"/>
              </p:ext>
            </p:extLst>
          </p:nvPr>
        </p:nvGraphicFramePr>
        <p:xfrm>
          <a:off x="163409" y="1662212"/>
          <a:ext cx="8788608" cy="3404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6074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69327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45596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626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65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Street SW,</a:t>
                      </a:r>
                    </a:p>
                    <a:p>
                      <a:pPr algn="ctr"/>
                      <a:r>
                        <a:rPr lang="en-US" sz="1400" b="1" dirty="0"/>
                        <a:t>840201J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CIC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Cedar Rapids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0.66</a:t>
                      </a:r>
                    </a:p>
                    <a:p>
                      <a:pPr algn="ctr"/>
                      <a:r>
                        <a:rPr lang="en-US" sz="1400" b="1" dirty="0"/>
                        <a:t>****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7665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</a:t>
                      </a:r>
                      <a:r>
                        <a:rPr lang="en-US" sz="1400" b="1" baseline="30000" dirty="0"/>
                        <a:t>rd</a:t>
                      </a:r>
                      <a:r>
                        <a:rPr lang="en-US" sz="1400" b="1" dirty="0"/>
                        <a:t> Street,</a:t>
                      </a:r>
                    </a:p>
                    <a:p>
                      <a:pPr algn="ctr"/>
                      <a:r>
                        <a:rPr lang="en-US" sz="1400" b="1" dirty="0"/>
                        <a:t>307288C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CCP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Parkersburg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1.19</a:t>
                      </a:r>
                    </a:p>
                    <a:p>
                      <a:pPr algn="ctr"/>
                      <a:r>
                        <a:rPr lang="en-US" sz="1400" b="1" dirty="0"/>
                        <a:t>*****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$550,000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7325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 projected closure incentive payments at various locations</a:t>
                      </a:r>
                    </a:p>
                    <a:p>
                      <a:pPr algn="ctr"/>
                      <a:r>
                        <a:rPr lang="en-US" sz="1400" b="1" i="1" dirty="0"/>
                        <a:t>($100,000 per location</a:t>
                      </a:r>
                      <a:r>
                        <a:rPr lang="en-US" sz="1400" b="1" dirty="0"/>
                        <a:t>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b="1" dirty="0"/>
                        <a:t>TBD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80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7" y="938257"/>
            <a:ext cx="91440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Caveat project Explanation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474C6-27E1-5550-8989-78EF94D02748}"/>
              </a:ext>
            </a:extLst>
          </p:cNvPr>
          <p:cNvSpPr txBox="1"/>
          <p:nvPr/>
        </p:nvSpPr>
        <p:spPr>
          <a:xfrm>
            <a:off x="134763" y="2188331"/>
            <a:ext cx="868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         Signals must be constructed in conjunction with adjacent railroad crossing signals funded in FY2025</a:t>
            </a:r>
          </a:p>
          <a:p>
            <a:endParaRPr lang="en-US" sz="1400" dirty="0"/>
          </a:p>
          <a:p>
            <a:r>
              <a:rPr lang="en-US" sz="1400" dirty="0"/>
              <a:t>**        RISE &amp; RRLG soybean crushing facility project caused increased truck and vehicle AADT, which is not yet 	 	 reflected in the benefit-cost formula</a:t>
            </a:r>
          </a:p>
          <a:p>
            <a:endParaRPr lang="en-US" sz="1400" dirty="0"/>
          </a:p>
          <a:p>
            <a:r>
              <a:rPr lang="en-US" sz="1400" dirty="0"/>
              <a:t>***      Signals being installed as part of a highway IA 3 roadway project</a:t>
            </a:r>
          </a:p>
          <a:p>
            <a:endParaRPr lang="en-US" sz="1400" dirty="0"/>
          </a:p>
          <a:p>
            <a:r>
              <a:rPr lang="en-US" sz="1400" dirty="0"/>
              <a:t>****    Roadway widening project necessitates relocating the existing signal lights and upgrading to lights / gates with 	  constant warning time (CWT)</a:t>
            </a:r>
          </a:p>
          <a:p>
            <a:endParaRPr lang="en-US" sz="1400" dirty="0"/>
          </a:p>
          <a:p>
            <a:r>
              <a:rPr lang="en-US" sz="1400" dirty="0"/>
              <a:t>***** Signals must be constructed in conjunction with adjacent railroad crossing signals funded in FY2025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505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EDDFE6-F404-6AFA-1FBD-1233BA4A8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3FB5F5-30E3-4E09-8B48-A084F12A3338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A6C26B5D-B6C0-DC81-C012-AEDE9C96F64B}"/>
              </a:ext>
            </a:extLst>
          </p:cNvPr>
          <p:cNvSpPr txBox="1">
            <a:spLocks/>
          </p:cNvSpPr>
          <p:nvPr/>
        </p:nvSpPr>
        <p:spPr>
          <a:xfrm>
            <a:off x="0" y="912758"/>
            <a:ext cx="9144000" cy="2880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  <a:lvl2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2pPr>
            <a:lvl3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3pPr>
            <a:lvl4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4pPr>
            <a:lvl5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5pPr>
            <a:lvl6pPr marL="171496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42992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514487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685983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Map of Applications Received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045A8-6CAB-E853-95DE-203856188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58" y="3394707"/>
            <a:ext cx="30483" cy="68586"/>
          </a:xfrm>
          <a:prstGeom prst="rect">
            <a:avLst/>
          </a:prstGeom>
        </p:spPr>
      </p:pic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ADB374E1-D78D-CD35-40AC-836FF79B9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8" y="1379948"/>
            <a:ext cx="7730319" cy="49661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Placeholder 3">
            <a:extLst>
              <a:ext uri="{FF2B5EF4-FFF2-40B4-BE49-F238E27FC236}">
                <a16:creationId xmlns:a16="http://schemas.microsoft.com/office/drawing/2014/main" id="{69351D74-7B1E-F9EA-7B3A-5E216B804315}"/>
              </a:ext>
            </a:extLst>
          </p:cNvPr>
          <p:cNvSpPr>
            <a:spLocks noGrp="1" noChangeArrowheads="1" noTextEdit="1"/>
          </p:cNvSpPr>
          <p:nvPr>
            <p:ph type="pic" sz="quarter" idx="10"/>
          </p:nvPr>
        </p:nvSpPr>
        <p:spPr>
          <a:solidFill>
            <a:srgbClr val="03617A"/>
          </a:solidFill>
        </p:spPr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14832C51-1C17-90A3-67F3-5CED1365CF16}"/>
              </a:ext>
            </a:extLst>
          </p:cNvPr>
          <p:cNvGrpSpPr>
            <a:grpSpLocks/>
          </p:cNvGrpSpPr>
          <p:nvPr/>
        </p:nvGrpSpPr>
        <p:grpSpPr bwMode="auto">
          <a:xfrm>
            <a:off x="0" y="1087438"/>
            <a:ext cx="9144000" cy="4830762"/>
            <a:chOff x="0" y="20638"/>
            <a:chExt cx="24377650" cy="12880975"/>
          </a:xfrm>
          <a:solidFill>
            <a:srgbClr val="19405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661595-2889-38C6-6A08-1E1E08DDB30E}"/>
                </a:ext>
              </a:extLst>
            </p:cNvPr>
            <p:cNvSpPr/>
            <p:nvPr/>
          </p:nvSpPr>
          <p:spPr>
            <a:xfrm rot="5400000">
              <a:off x="7090193" y="-7069555"/>
              <a:ext cx="10197262" cy="24377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22C457C1-F749-40CE-1A77-7E6D2E7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155"/>
              <a:ext cx="24377650" cy="2933458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n-lt"/>
              </a:endParaRPr>
            </a:p>
          </p:txBody>
        </p:sp>
      </p:grpSp>
      <p:sp>
        <p:nvSpPr>
          <p:cNvPr id="34821" name="TextBox 14">
            <a:extLst>
              <a:ext uri="{FF2B5EF4-FFF2-40B4-BE49-F238E27FC236}">
                <a16:creationId xmlns:a16="http://schemas.microsoft.com/office/drawing/2014/main" id="{7FEF636E-8B73-1ABE-B82B-43FE2981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36245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8679" name="TextBox 14">
            <a:extLst>
              <a:ext uri="{FF2B5EF4-FFF2-40B4-BE49-F238E27FC236}">
                <a16:creationId xmlns:a16="http://schemas.microsoft.com/office/drawing/2014/main" id="{753623AE-3A82-C234-2DBF-E1F34E10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Kristopher.klop@iowadot.us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7499D563-4D90-C09C-7582-8BB17480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515-203-1646</a:t>
            </a:r>
          </a:p>
        </p:txBody>
      </p:sp>
      <p:grpSp>
        <p:nvGrpSpPr>
          <p:cNvPr id="34824" name="Group 20">
            <a:extLst>
              <a:ext uri="{FF2B5EF4-FFF2-40B4-BE49-F238E27FC236}">
                <a16:creationId xmlns:a16="http://schemas.microsoft.com/office/drawing/2014/main" id="{7D9F2779-6F5C-5300-A84A-97CA37B45C71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6167438"/>
            <a:ext cx="357188" cy="357187"/>
            <a:chOff x="18077921" y="12102198"/>
            <a:chExt cx="952500" cy="952500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6A0D-3F25-60A1-C13B-04633BF5BAD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2" name="Graphic 5">
              <a:extLst>
                <a:ext uri="{FF2B5EF4-FFF2-40B4-BE49-F238E27FC236}">
                  <a16:creationId xmlns:a16="http://schemas.microsoft.com/office/drawing/2014/main" id="{5A9D7F04-C068-7F77-A3C4-7D475E39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18">
            <a:extLst>
              <a:ext uri="{FF2B5EF4-FFF2-40B4-BE49-F238E27FC236}">
                <a16:creationId xmlns:a16="http://schemas.microsoft.com/office/drawing/2014/main" id="{18968B57-649B-CF0D-084C-47D88B2AA47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67438"/>
            <a:ext cx="357187" cy="357187"/>
            <a:chOff x="941388" y="12102198"/>
            <a:chExt cx="952500" cy="952500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4938DF-6977-868B-2CCA-B0A6EB1F1769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0" name="Graphic 17">
              <a:extLst>
                <a:ext uri="{FF2B5EF4-FFF2-40B4-BE49-F238E27FC236}">
                  <a16:creationId xmlns:a16="http://schemas.microsoft.com/office/drawing/2014/main" id="{86FDCB34-6800-86AC-0A65-AA5E6D33E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3DF76F-6035-8DB0-4E5F-E7E1874E686D}"/>
              </a:ext>
            </a:extLst>
          </p:cNvPr>
          <p:cNvSpPr/>
          <p:nvPr/>
        </p:nvSpPr>
        <p:spPr>
          <a:xfrm>
            <a:off x="0" y="0"/>
            <a:ext cx="9144000" cy="183832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3A4A-0B70-C6F6-AAC8-6940B73221F9}"/>
              </a:ext>
            </a:extLst>
          </p:cNvPr>
          <p:cNvCxnSpPr>
            <a:cxnSpLocks/>
          </p:cNvCxnSpPr>
          <p:nvPr/>
        </p:nvCxnSpPr>
        <p:spPr>
          <a:xfrm>
            <a:off x="1528763" y="4159250"/>
            <a:ext cx="6086475" cy="0"/>
          </a:xfrm>
          <a:prstGeom prst="line">
            <a:avLst/>
          </a:prstGeom>
          <a:ln w="9525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Graphic 10">
            <a:extLst>
              <a:ext uri="{FF2B5EF4-FFF2-40B4-BE49-F238E27FC236}">
                <a16:creationId xmlns:a16="http://schemas.microsoft.com/office/drawing/2014/main" id="{77FD1250-206E-3103-86DE-8247E31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16300"/>
            <a:ext cx="2247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744</Words>
  <Application>Microsoft Office PowerPoint</Application>
  <PresentationFormat>On-screen Show (4:3)</PresentationFormat>
  <Paragraphs>223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PT Sans</vt:lpstr>
      <vt:lpstr>PT Sans Pro</vt:lpstr>
      <vt:lpstr>Roboto Slab</vt:lpstr>
      <vt:lpstr>Times New Roman</vt:lpstr>
      <vt:lpstr>Work Sans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32</cp:revision>
  <dcterms:created xsi:type="dcterms:W3CDTF">2023-08-03T14:09:31Z</dcterms:created>
  <dcterms:modified xsi:type="dcterms:W3CDTF">2024-08-28T16:04:39Z</dcterms:modified>
</cp:coreProperties>
</file>