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4"/>
  </p:sldMasterIdLst>
  <p:notesMasterIdLst>
    <p:notesMasterId r:id="rId26"/>
  </p:notesMasterIdLst>
  <p:handoutMasterIdLst>
    <p:handoutMasterId r:id="rId27"/>
  </p:handoutMasterIdLst>
  <p:sldIdLst>
    <p:sldId id="256" r:id="rId5"/>
    <p:sldId id="257" r:id="rId6"/>
    <p:sldId id="288" r:id="rId7"/>
    <p:sldId id="268" r:id="rId8"/>
    <p:sldId id="301" r:id="rId9"/>
    <p:sldId id="287" r:id="rId10"/>
    <p:sldId id="260" r:id="rId11"/>
    <p:sldId id="290" r:id="rId12"/>
    <p:sldId id="292" r:id="rId13"/>
    <p:sldId id="284" r:id="rId14"/>
    <p:sldId id="295" r:id="rId15"/>
    <p:sldId id="302" r:id="rId16"/>
    <p:sldId id="285" r:id="rId17"/>
    <p:sldId id="311" r:id="rId18"/>
    <p:sldId id="304" r:id="rId19"/>
    <p:sldId id="305" r:id="rId20"/>
    <p:sldId id="306" r:id="rId21"/>
    <p:sldId id="307" r:id="rId22"/>
    <p:sldId id="308" r:id="rId23"/>
    <p:sldId id="309" r:id="rId24"/>
    <p:sldId id="270" r:id="rId25"/>
  </p:sldIdLst>
  <p:sldSz cx="9144000" cy="6858000" type="screen4x3"/>
  <p:notesSz cx="6858000" cy="9144000"/>
  <p:embeddedFontLst>
    <p:embeddedFont>
      <p:font typeface="Calibri" panose="020F0502020204030204" pitchFamily="34" charset="0"/>
      <p:regular r:id="rId28"/>
      <p:bold r:id="rId29"/>
      <p:italic r:id="rId30"/>
      <p:boldItalic r:id="rId31"/>
    </p:embeddedFont>
    <p:embeddedFont>
      <p:font typeface="Neue Haas Grotesk Text Pro" panose="020B0504020202020204" pitchFamily="34" charset="0"/>
      <p:regular r:id="rId32"/>
      <p:bold r:id="rId33"/>
      <p:italic r:id="rId34"/>
      <p:boldItalic r:id="rId35"/>
    </p:embeddedFont>
    <p:embeddedFont>
      <p:font typeface="PT Sans" panose="020B0503020203020204" pitchFamily="34" charset="0"/>
      <p:regular r:id="rId36"/>
      <p:bold r:id="rId37"/>
      <p:italic r:id="rId38"/>
      <p:boldItalic r:id="rId39"/>
    </p:embeddedFont>
    <p:embeddedFont>
      <p:font typeface="Roboto Slab" pitchFamily="50" charset="0"/>
      <p:regular r:id="rId40"/>
      <p:bold r:id="rId41"/>
    </p:embeddedFont>
  </p:embeddedFontLst>
  <p:custDataLst>
    <p:tags r:id="rId4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E366E"/>
    <a:srgbClr val="95B8BF"/>
    <a:srgbClr val="58696B"/>
  </p:clrMru>
  <p:extLst>
    <p:ext uri="{E76CE94A-603C-4142-B9EB-6D1370010A27}">
      <p14:discardImageEditData xmlns:p14="http://schemas.microsoft.com/office/powerpoint/2010/main" val="1"/>
    </p:ext>
    <p:ext uri="{D31A062A-798A-4329-ABDD-BBA856620510}">
      <p14:defaultImageDpi xmlns:p14="http://schemas.microsoft.com/office/powerpoint/2010/main" val="33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111" autoAdjust="0"/>
    <p:restoredTop sz="96357" autoAdjust="0"/>
  </p:normalViewPr>
  <p:slideViewPr>
    <p:cSldViewPr snapToGrid="0">
      <p:cViewPr varScale="1">
        <p:scale>
          <a:sx n="110" d="100"/>
          <a:sy n="110" d="100"/>
        </p:scale>
        <p:origin x="1824" y="10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200" d="100"/>
        <a:sy n="200" d="100"/>
      </p:scale>
      <p:origin x="0" y="0"/>
    </p:cViewPr>
  </p:sorterViewPr>
  <p:notesViewPr>
    <p:cSldViewPr snapToGrid="0">
      <p:cViewPr>
        <p:scale>
          <a:sx n="1" d="2"/>
          <a:sy n="1" d="2"/>
        </p:scale>
        <p:origin x="3696" y="105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9" Type="http://schemas.openxmlformats.org/officeDocument/2006/relationships/font" Target="fonts/font12.fntdata"/><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font" Target="fonts/font7.fntdata"/><Relationship Id="rId42" Type="http://schemas.openxmlformats.org/officeDocument/2006/relationships/tags" Target="tags/tag1.xml"/><Relationship Id="rId47" Type="http://schemas.microsoft.com/office/2018/10/relationships/authors" Targe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6.fntdata"/><Relationship Id="rId38" Type="http://schemas.openxmlformats.org/officeDocument/2006/relationships/font" Target="fonts/font11.fntdata"/><Relationship Id="rId46"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2.fntdata"/><Relationship Id="rId41" Type="http://schemas.openxmlformats.org/officeDocument/2006/relationships/font" Target="fonts/font14.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5.fntdata"/><Relationship Id="rId37" Type="http://schemas.openxmlformats.org/officeDocument/2006/relationships/font" Target="fonts/font10.fntdata"/><Relationship Id="rId40" Type="http://schemas.openxmlformats.org/officeDocument/2006/relationships/font" Target="fonts/font13.fntdata"/><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font" Target="fonts/font1.fntdata"/><Relationship Id="rId36" Type="http://schemas.openxmlformats.org/officeDocument/2006/relationships/font" Target="fonts/font9.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4.fntdata"/><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font" Target="fonts/font3.fntdata"/><Relationship Id="rId35" Type="http://schemas.openxmlformats.org/officeDocument/2006/relationships/font" Target="fonts/font8.fntdata"/><Relationship Id="rId43"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1A50702-3C68-4B14-B819-72B57D27F94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EF0F4880-E690-44D0-8356-A9E7BDBAB09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BE6205E-B305-4B90-9534-3C5E99A0275E}" type="datetimeFigureOut">
              <a:rPr lang="en-US" smtClean="0"/>
              <a:t>9/4/2024</a:t>
            </a:fld>
            <a:endParaRPr lang="en-US" dirty="0"/>
          </a:p>
        </p:txBody>
      </p:sp>
      <p:sp>
        <p:nvSpPr>
          <p:cNvPr id="4" name="Footer Placeholder 3">
            <a:extLst>
              <a:ext uri="{FF2B5EF4-FFF2-40B4-BE49-F238E27FC236}">
                <a16:creationId xmlns:a16="http://schemas.microsoft.com/office/drawing/2014/main" id="{26B4ACF6-39FD-4B08-A7D5-5BFDC37B462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AF7C9FD2-2C57-4DE7-8EA4-86DEE80B988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0AC623C-86E0-4A85-83FB-F4A716956FD4}" type="slidenum">
              <a:rPr lang="en-US" smtClean="0"/>
              <a:t>‹#›</a:t>
            </a:fld>
            <a:endParaRPr lang="en-US" dirty="0"/>
          </a:p>
        </p:txBody>
      </p:sp>
    </p:spTree>
    <p:extLst>
      <p:ext uri="{BB962C8B-B14F-4D97-AF65-F5344CB8AC3E}">
        <p14:creationId xmlns:p14="http://schemas.microsoft.com/office/powerpoint/2010/main" val="16939555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33722F1-E430-42A1-A473-1759336AECCE}" type="datetimeFigureOut">
              <a:rPr lang="en-US" smtClean="0"/>
              <a:t>9/4/2024</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37D7554-D10C-4E29-B8E6-BB7111FA614F}" type="slidenum">
              <a:rPr lang="en-US" smtClean="0"/>
              <a:t>‹#›</a:t>
            </a:fld>
            <a:endParaRPr lang="en-US" dirty="0"/>
          </a:p>
        </p:txBody>
      </p:sp>
    </p:spTree>
    <p:extLst>
      <p:ext uri="{BB962C8B-B14F-4D97-AF65-F5344CB8AC3E}">
        <p14:creationId xmlns:p14="http://schemas.microsoft.com/office/powerpoint/2010/main" val="35173470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These are center-line miles with ramps included.</a:t>
            </a:r>
          </a:p>
          <a:p>
            <a:pPr marL="171450" indent="-171450">
              <a:buFont typeface="Arial" panose="020B0604020202020204" pitchFamily="34" charset="0"/>
              <a:buChar char="•"/>
            </a:pPr>
            <a:r>
              <a:rPr lang="en-US" dirty="0"/>
              <a:t>Over, 38% of highways are paved (asphalt, concrete, or bituminous treatment) and 62% is not paved (gravel or not surfaced).</a:t>
            </a:r>
          </a:p>
          <a:p>
            <a:endParaRPr lang="en-US" dirty="0"/>
          </a:p>
        </p:txBody>
      </p:sp>
      <p:sp>
        <p:nvSpPr>
          <p:cNvPr id="4" name="Slide Number Placeholder 3"/>
          <p:cNvSpPr>
            <a:spLocks noGrp="1"/>
          </p:cNvSpPr>
          <p:nvPr>
            <p:ph type="sldNum" sz="quarter" idx="5"/>
          </p:nvPr>
        </p:nvSpPr>
        <p:spPr/>
        <p:txBody>
          <a:bodyPr/>
          <a:lstStyle/>
          <a:p>
            <a:fld id="{C37D7554-D10C-4E29-B8E6-BB7111FA614F}" type="slidenum">
              <a:rPr lang="en-US" smtClean="0"/>
              <a:t>4</a:t>
            </a:fld>
            <a:endParaRPr lang="en-US" dirty="0"/>
          </a:p>
        </p:txBody>
      </p:sp>
    </p:spTree>
    <p:extLst>
      <p:ext uri="{BB962C8B-B14F-4D97-AF65-F5344CB8AC3E}">
        <p14:creationId xmlns:p14="http://schemas.microsoft.com/office/powerpoint/2010/main" val="19934840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Slide focus: Projects have to be weighed against each other and the overall funding available to determine what to program for funding.</a:t>
            </a:r>
          </a:p>
          <a:p>
            <a:endParaRPr lang="en-US" dirty="0"/>
          </a:p>
        </p:txBody>
      </p:sp>
      <p:sp>
        <p:nvSpPr>
          <p:cNvPr id="4" name="Slide Number Placeholder 3"/>
          <p:cNvSpPr>
            <a:spLocks noGrp="1"/>
          </p:cNvSpPr>
          <p:nvPr>
            <p:ph type="sldNum" sz="quarter" idx="5"/>
          </p:nvPr>
        </p:nvSpPr>
        <p:spPr/>
        <p:txBody>
          <a:bodyPr/>
          <a:lstStyle/>
          <a:p>
            <a:fld id="{C37D7554-D10C-4E29-B8E6-BB7111FA614F}" type="slidenum">
              <a:rPr lang="en-US" smtClean="0"/>
              <a:t>19</a:t>
            </a:fld>
            <a:endParaRPr lang="en-US" dirty="0"/>
          </a:p>
        </p:txBody>
      </p:sp>
    </p:spTree>
    <p:extLst>
      <p:ext uri="{BB962C8B-B14F-4D97-AF65-F5344CB8AC3E}">
        <p14:creationId xmlns:p14="http://schemas.microsoft.com/office/powerpoint/2010/main" val="33872118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Slide focus: Planning process has led to a recommended program of projects that is ultimately included in the 5YP upon Commission approval, then integrated into the STIP.  After projects are completed, data/performance monitoring help track future condition and needs and feed back into the planning process.</a:t>
            </a:r>
          </a:p>
          <a:p>
            <a:endParaRPr lang="en-US" dirty="0"/>
          </a:p>
        </p:txBody>
      </p:sp>
      <p:sp>
        <p:nvSpPr>
          <p:cNvPr id="4" name="Slide Number Placeholder 3"/>
          <p:cNvSpPr>
            <a:spLocks noGrp="1"/>
          </p:cNvSpPr>
          <p:nvPr>
            <p:ph type="sldNum" sz="quarter" idx="5"/>
          </p:nvPr>
        </p:nvSpPr>
        <p:spPr/>
        <p:txBody>
          <a:bodyPr/>
          <a:lstStyle/>
          <a:p>
            <a:fld id="{C37D7554-D10C-4E29-B8E6-BB7111FA614F}" type="slidenum">
              <a:rPr lang="en-US" smtClean="0"/>
              <a:t>20</a:t>
            </a:fld>
            <a:endParaRPr lang="en-US" dirty="0"/>
          </a:p>
        </p:txBody>
      </p:sp>
    </p:spTree>
    <p:extLst>
      <p:ext uri="{BB962C8B-B14F-4D97-AF65-F5344CB8AC3E}">
        <p14:creationId xmlns:p14="http://schemas.microsoft.com/office/powerpoint/2010/main" val="20957384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Interstate is split out from the remainder of the Primary System to show what a large percentage of traffic it carries for only being 1% of the overall public road system’s mileage.  Also, the Primary System only accounts for 15% of the state’s bridges by numbers, but 43% by deck area.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 the mileage in cities as increased by almost 2,000 miles since 2001 – reflective of overall Iowa trend of urbanization.</a:t>
            </a:r>
          </a:p>
          <a:p>
            <a:endParaRPr lang="en-US" dirty="0"/>
          </a:p>
        </p:txBody>
      </p:sp>
      <p:sp>
        <p:nvSpPr>
          <p:cNvPr id="4" name="Slide Number Placeholder 3"/>
          <p:cNvSpPr>
            <a:spLocks noGrp="1"/>
          </p:cNvSpPr>
          <p:nvPr>
            <p:ph type="sldNum" sz="quarter" idx="5"/>
          </p:nvPr>
        </p:nvSpPr>
        <p:spPr/>
        <p:txBody>
          <a:bodyPr/>
          <a:lstStyle/>
          <a:p>
            <a:fld id="{C37D7554-D10C-4E29-B8E6-BB7111FA614F}" type="slidenum">
              <a:rPr lang="en-US" smtClean="0"/>
              <a:t>5</a:t>
            </a:fld>
            <a:endParaRPr lang="en-US" dirty="0"/>
          </a:p>
        </p:txBody>
      </p:sp>
    </p:spTree>
    <p:extLst>
      <p:ext uri="{BB962C8B-B14F-4D97-AF65-F5344CB8AC3E}">
        <p14:creationId xmlns:p14="http://schemas.microsoft.com/office/powerpoint/2010/main" val="5295861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a:t>1988: Legislature directed the designation</a:t>
            </a:r>
          </a:p>
          <a:p>
            <a:pPr eaLnBrk="1" hangingPunct="1"/>
            <a:r>
              <a:rPr lang="en-US" altLang="en-US" dirty="0"/>
              <a:t>Required the Commission to concentrate a major portion of its annual construction budget on this network</a:t>
            </a:r>
          </a:p>
          <a:p>
            <a:endParaRPr lang="en-US" dirty="0"/>
          </a:p>
          <a:p>
            <a:r>
              <a:rPr lang="en-US" dirty="0"/>
              <a:t>Aligns well with the Commission’s recent emphasis on Super-2 improvements on several of these corridors.</a:t>
            </a:r>
          </a:p>
          <a:p>
            <a:endParaRPr lang="en-US" dirty="0"/>
          </a:p>
          <a:p>
            <a:r>
              <a:rPr lang="en-US" dirty="0"/>
              <a:t>Per Mike, there are 2543 miles of open, public, cardinal direction mainline routes on the CIN </a:t>
            </a:r>
          </a:p>
          <a:p>
            <a:endParaRPr lang="en-US" dirty="0"/>
          </a:p>
        </p:txBody>
      </p:sp>
      <p:sp>
        <p:nvSpPr>
          <p:cNvPr id="4" name="Slide Number Placeholder 3"/>
          <p:cNvSpPr>
            <a:spLocks noGrp="1"/>
          </p:cNvSpPr>
          <p:nvPr>
            <p:ph type="sldNum" sz="quarter" idx="5"/>
          </p:nvPr>
        </p:nvSpPr>
        <p:spPr/>
        <p:txBody>
          <a:bodyPr/>
          <a:lstStyle/>
          <a:p>
            <a:fld id="{C37D7554-D10C-4E29-B8E6-BB7111FA614F}" type="slidenum">
              <a:rPr lang="en-US" smtClean="0"/>
              <a:t>7</a:t>
            </a:fld>
            <a:endParaRPr lang="en-US" dirty="0"/>
          </a:p>
        </p:txBody>
      </p:sp>
    </p:spTree>
    <p:extLst>
      <p:ext uri="{BB962C8B-B14F-4D97-AF65-F5344CB8AC3E}">
        <p14:creationId xmlns:p14="http://schemas.microsoft.com/office/powerpoint/2010/main" val="16641268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recent system stratification is implied in these graphics.  This slide illustrates the dominance of the Interstate and CIN for moving traffic.</a:t>
            </a:r>
          </a:p>
          <a:p>
            <a:endParaRPr lang="en-US" dirty="0"/>
          </a:p>
        </p:txBody>
      </p:sp>
      <p:sp>
        <p:nvSpPr>
          <p:cNvPr id="4" name="Slide Number Placeholder 3"/>
          <p:cNvSpPr>
            <a:spLocks noGrp="1"/>
          </p:cNvSpPr>
          <p:nvPr>
            <p:ph type="sldNum" sz="quarter" idx="5"/>
          </p:nvPr>
        </p:nvSpPr>
        <p:spPr/>
        <p:txBody>
          <a:bodyPr/>
          <a:lstStyle/>
          <a:p>
            <a:fld id="{C37D7554-D10C-4E29-B8E6-BB7111FA614F}" type="slidenum">
              <a:rPr lang="en-US" smtClean="0"/>
              <a:t>11</a:t>
            </a:fld>
            <a:endParaRPr lang="en-US" dirty="0"/>
          </a:p>
        </p:txBody>
      </p:sp>
    </p:spTree>
    <p:extLst>
      <p:ext uri="{BB962C8B-B14F-4D97-AF65-F5344CB8AC3E}">
        <p14:creationId xmlns:p14="http://schemas.microsoft.com/office/powerpoint/2010/main" val="35398927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VMT growth was more rapid during the 1990s.  Since 2000, have seen slower growth over time.  Forecasting about 0.5% growth per year over time.  On the top, it’s interesting to see different impacts of Great Recession (freight drop, passenger slight increase) vs. COVID (passenger drop, freight large increase).  On the bottom, Interstate traffic growth has been much higher than the rest of the system.</a:t>
            </a:r>
          </a:p>
          <a:p>
            <a:endParaRPr lang="en-US" dirty="0"/>
          </a:p>
        </p:txBody>
      </p:sp>
      <p:sp>
        <p:nvSpPr>
          <p:cNvPr id="4" name="Slide Number Placeholder 3"/>
          <p:cNvSpPr>
            <a:spLocks noGrp="1"/>
          </p:cNvSpPr>
          <p:nvPr>
            <p:ph type="sldNum" sz="quarter" idx="5"/>
          </p:nvPr>
        </p:nvSpPr>
        <p:spPr/>
        <p:txBody>
          <a:bodyPr/>
          <a:lstStyle/>
          <a:p>
            <a:fld id="{C37D7554-D10C-4E29-B8E6-BB7111FA614F}" type="slidenum">
              <a:rPr lang="en-US" smtClean="0"/>
              <a:t>12</a:t>
            </a:fld>
            <a:endParaRPr lang="en-US" dirty="0"/>
          </a:p>
        </p:txBody>
      </p:sp>
    </p:spTree>
    <p:extLst>
      <p:ext uri="{BB962C8B-B14F-4D97-AF65-F5344CB8AC3E}">
        <p14:creationId xmlns:p14="http://schemas.microsoft.com/office/powerpoint/2010/main" val="28171485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Shows expected pattern of concentration in metro areas and on interstates; commuter corridors on 35 and 380 stand out.  </a:t>
            </a:r>
          </a:p>
          <a:p>
            <a:endParaRPr lang="en-US" dirty="0"/>
          </a:p>
        </p:txBody>
      </p:sp>
      <p:sp>
        <p:nvSpPr>
          <p:cNvPr id="4" name="Slide Number Placeholder 3"/>
          <p:cNvSpPr>
            <a:spLocks noGrp="1"/>
          </p:cNvSpPr>
          <p:nvPr>
            <p:ph type="sldNum" sz="quarter" idx="5"/>
          </p:nvPr>
        </p:nvSpPr>
        <p:spPr/>
        <p:txBody>
          <a:bodyPr/>
          <a:lstStyle/>
          <a:p>
            <a:fld id="{C37D7554-D10C-4E29-B8E6-BB7111FA614F}" type="slidenum">
              <a:rPr lang="en-US" smtClean="0"/>
              <a:t>13</a:t>
            </a:fld>
            <a:endParaRPr lang="en-US" dirty="0"/>
          </a:p>
        </p:txBody>
      </p:sp>
    </p:spTree>
    <p:extLst>
      <p:ext uri="{BB962C8B-B14F-4D97-AF65-F5344CB8AC3E}">
        <p14:creationId xmlns:p14="http://schemas.microsoft.com/office/powerpoint/2010/main" val="31404416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emphasis here is to provide an overview of the overall process.  For each of the next four slides, a specific section of the diagram is highlighted, and the discussion could include the planning efforts or process steps that occur during it. </a:t>
            </a:r>
          </a:p>
          <a:p>
            <a:endParaRPr lang="en-US" dirty="0"/>
          </a:p>
        </p:txBody>
      </p:sp>
      <p:sp>
        <p:nvSpPr>
          <p:cNvPr id="4" name="Slide Number Placeholder 3"/>
          <p:cNvSpPr>
            <a:spLocks noGrp="1"/>
          </p:cNvSpPr>
          <p:nvPr>
            <p:ph type="sldNum" sz="quarter" idx="5"/>
          </p:nvPr>
        </p:nvSpPr>
        <p:spPr/>
        <p:txBody>
          <a:bodyPr/>
          <a:lstStyle/>
          <a:p>
            <a:fld id="{C37D7554-D10C-4E29-B8E6-BB7111FA614F}" type="slidenum">
              <a:rPr lang="en-US" smtClean="0"/>
              <a:t>16</a:t>
            </a:fld>
            <a:endParaRPr lang="en-US" dirty="0"/>
          </a:p>
        </p:txBody>
      </p:sp>
    </p:spTree>
    <p:extLst>
      <p:ext uri="{BB962C8B-B14F-4D97-AF65-F5344CB8AC3E}">
        <p14:creationId xmlns:p14="http://schemas.microsoft.com/office/powerpoint/2010/main" val="21653426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Slide focus: Policy goals &amp; system objectives set through ELT/Commission, Business plan helps describe the operationalization of this.  Plans like the SLRTP, SFP, TAMP provide the highest level view of the highway system, its needs and risks, and what we need to be focusing on from a policy and system perspective.</a:t>
            </a:r>
          </a:p>
          <a:p>
            <a:endParaRPr lang="en-US" dirty="0"/>
          </a:p>
        </p:txBody>
      </p:sp>
      <p:sp>
        <p:nvSpPr>
          <p:cNvPr id="4" name="Slide Number Placeholder 3"/>
          <p:cNvSpPr>
            <a:spLocks noGrp="1"/>
          </p:cNvSpPr>
          <p:nvPr>
            <p:ph type="sldNum" sz="quarter" idx="5"/>
          </p:nvPr>
        </p:nvSpPr>
        <p:spPr/>
        <p:txBody>
          <a:bodyPr/>
          <a:lstStyle/>
          <a:p>
            <a:fld id="{C37D7554-D10C-4E29-B8E6-BB7111FA614F}" type="slidenum">
              <a:rPr lang="en-US" smtClean="0"/>
              <a:t>17</a:t>
            </a:fld>
            <a:endParaRPr lang="en-US" dirty="0"/>
          </a:p>
        </p:txBody>
      </p:sp>
    </p:spTree>
    <p:extLst>
      <p:ext uri="{BB962C8B-B14F-4D97-AF65-F5344CB8AC3E}">
        <p14:creationId xmlns:p14="http://schemas.microsoft.com/office/powerpoint/2010/main" val="8706696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Slide focus: More specific plans and studies are developed based on the policies/strategies/needs identified in higher level plans.  Corridor level plans provide a more detailed look at needs in a specific corridor and lead to project definition.</a:t>
            </a:r>
          </a:p>
          <a:p>
            <a:endParaRPr lang="en-US" dirty="0"/>
          </a:p>
        </p:txBody>
      </p:sp>
      <p:sp>
        <p:nvSpPr>
          <p:cNvPr id="4" name="Slide Number Placeholder 3"/>
          <p:cNvSpPr>
            <a:spLocks noGrp="1"/>
          </p:cNvSpPr>
          <p:nvPr>
            <p:ph type="sldNum" sz="quarter" idx="5"/>
          </p:nvPr>
        </p:nvSpPr>
        <p:spPr/>
        <p:txBody>
          <a:bodyPr/>
          <a:lstStyle/>
          <a:p>
            <a:fld id="{C37D7554-D10C-4E29-B8E6-BB7111FA614F}" type="slidenum">
              <a:rPr lang="en-US" smtClean="0"/>
              <a:t>18</a:t>
            </a:fld>
            <a:endParaRPr lang="en-US" dirty="0"/>
          </a:p>
        </p:txBody>
      </p:sp>
    </p:spTree>
    <p:extLst>
      <p:ext uri="{BB962C8B-B14F-4D97-AF65-F5344CB8AC3E}">
        <p14:creationId xmlns:p14="http://schemas.microsoft.com/office/powerpoint/2010/main" val="11131446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rame">
    <p:bg>
      <p:bgPr>
        <a:solidFill>
          <a:schemeClr val="bg1">
            <a:alpha val="10000"/>
          </a:schemeClr>
        </a:solid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DAF0714-05F3-0032-F5CA-3E9020090869}"/>
              </a:ext>
            </a:extLst>
          </p:cNvPr>
          <p:cNvSpPr>
            <a:spLocks/>
          </p:cNvSpPr>
          <p:nvPr userDrawn="1"/>
        </p:nvSpPr>
        <p:spPr>
          <a:xfrm rot="16200000">
            <a:off x="4120690" y="1833508"/>
            <a:ext cx="903803" cy="9145186"/>
          </a:xfrm>
          <a:custGeom>
            <a:avLst/>
            <a:gdLst>
              <a:gd name="connsiteX0" fmla="*/ 903803 w 903803"/>
              <a:gd name="connsiteY0" fmla="*/ 12193581 h 12193581"/>
              <a:gd name="connsiteX1" fmla="*/ 350824 w 903803"/>
              <a:gd name="connsiteY1" fmla="*/ 12192013 h 12193581"/>
              <a:gd name="connsiteX2" fmla="*/ 350824 w 903803"/>
              <a:gd name="connsiteY2" fmla="*/ 12192001 h 12193581"/>
              <a:gd name="connsiteX3" fmla="*/ 0 w 903803"/>
              <a:gd name="connsiteY3" fmla="*/ 12192001 h 12193581"/>
              <a:gd name="connsiteX4" fmla="*/ 1 w 903803"/>
              <a:gd name="connsiteY4" fmla="*/ 2 h 12193581"/>
              <a:gd name="connsiteX5" fmla="*/ 365759 w 903803"/>
              <a:gd name="connsiteY5" fmla="*/ 2 h 12193581"/>
              <a:gd name="connsiteX6" fmla="*/ 365759 w 903803"/>
              <a:gd name="connsiteY6" fmla="*/ 1533 h 12193581"/>
              <a:gd name="connsiteX7" fmla="*/ 903802 w 903803"/>
              <a:gd name="connsiteY7" fmla="*/ 0 h 12193581"/>
              <a:gd name="connsiteX8" fmla="*/ 365759 w 903803"/>
              <a:gd name="connsiteY8" fmla="*/ 6048638 h 12193581"/>
              <a:gd name="connsiteX9" fmla="*/ 365759 w 903803"/>
              <a:gd name="connsiteY9" fmla="*/ 6176118 h 12193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3803" h="12193581">
                <a:moveTo>
                  <a:pt x="903803" y="12193581"/>
                </a:moveTo>
                <a:lnTo>
                  <a:pt x="350824" y="12192013"/>
                </a:lnTo>
                <a:lnTo>
                  <a:pt x="350824" y="12192001"/>
                </a:lnTo>
                <a:lnTo>
                  <a:pt x="0" y="12192001"/>
                </a:lnTo>
                <a:lnTo>
                  <a:pt x="1" y="2"/>
                </a:lnTo>
                <a:lnTo>
                  <a:pt x="365759" y="2"/>
                </a:lnTo>
                <a:lnTo>
                  <a:pt x="365759" y="1533"/>
                </a:lnTo>
                <a:lnTo>
                  <a:pt x="903802" y="0"/>
                </a:lnTo>
                <a:lnTo>
                  <a:pt x="365759" y="6048638"/>
                </a:lnTo>
                <a:lnTo>
                  <a:pt x="365759" y="6176118"/>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3" name="Content Placeholder 15">
            <a:extLst>
              <a:ext uri="{FF2B5EF4-FFF2-40B4-BE49-F238E27FC236}">
                <a16:creationId xmlns:a16="http://schemas.microsoft.com/office/drawing/2014/main" id="{A25AFECF-0C52-4AD9-7A75-9BDCD4CDC9EB}"/>
              </a:ext>
            </a:extLst>
          </p:cNvPr>
          <p:cNvSpPr>
            <a:spLocks noGrp="1"/>
          </p:cNvSpPr>
          <p:nvPr>
            <p:ph sz="quarter" idx="16" hasCustomPrompt="1"/>
          </p:nvPr>
        </p:nvSpPr>
        <p:spPr>
          <a:xfrm>
            <a:off x="754380" y="1920240"/>
            <a:ext cx="7610952" cy="3752963"/>
          </a:xfrm>
          <a:prstGeom prst="rect">
            <a:avLst/>
          </a:prstGeom>
        </p:spPr>
        <p:txBody>
          <a:bodyPr/>
          <a:lstStyle>
            <a:lvl1pPr marL="214308" indent="-214308">
              <a:lnSpc>
                <a:spcPct val="100000"/>
              </a:lnSpc>
              <a:spcBef>
                <a:spcPts val="900"/>
              </a:spcBef>
              <a:spcAft>
                <a:spcPts val="0"/>
              </a:spcAft>
              <a:buFont typeface="Arial" panose="020B0604020202020204" pitchFamily="34" charset="0"/>
              <a:buChar char="•"/>
              <a:defRPr sz="1800" spc="38" baseline="0">
                <a:solidFill>
                  <a:schemeClr val="tx1"/>
                </a:solidFill>
                <a:latin typeface="Calibri" panose="020F0502020204030204" pitchFamily="34" charset="0"/>
                <a:cs typeface="Calibri" panose="020F0502020204030204" pitchFamily="34" charset="0"/>
              </a:defRPr>
            </a:lvl1pPr>
            <a:lvl2pPr marL="427424" indent="-169065">
              <a:spcBef>
                <a:spcPts val="450"/>
              </a:spcBef>
              <a:spcAft>
                <a:spcPts val="0"/>
              </a:spcAft>
              <a:buFont typeface="Arial" panose="020B0604020202020204" pitchFamily="34" charset="0"/>
              <a:buChar char="•"/>
              <a:defRPr sz="1800">
                <a:latin typeface="Calibri" panose="020F0502020204030204" pitchFamily="34" charset="0"/>
                <a:cs typeface="Calibri" panose="020F0502020204030204" pitchFamily="34" charset="0"/>
              </a:defRPr>
            </a:lvl2pPr>
            <a:lvl3pPr marL="601251" indent="-173827">
              <a:spcBef>
                <a:spcPts val="450"/>
              </a:spcBef>
              <a:spcAft>
                <a:spcPts val="0"/>
              </a:spcAft>
              <a:buFont typeface="Arial" panose="020B0604020202020204" pitchFamily="34" charset="0"/>
              <a:buChar char="•"/>
              <a:defRPr sz="1800">
                <a:latin typeface="Calibri" panose="020F0502020204030204" pitchFamily="34" charset="0"/>
                <a:cs typeface="Calibri" panose="020F0502020204030204" pitchFamily="34" charset="0"/>
              </a:defRPr>
            </a:lvl3pPr>
          </a:lstStyle>
          <a:p>
            <a:pPr lvl="0"/>
            <a:r>
              <a:rPr lang="en-US" dirty="0"/>
              <a:t>Click to add text</a:t>
            </a:r>
          </a:p>
          <a:p>
            <a:pPr lvl="1"/>
            <a:r>
              <a:rPr lang="en-US" dirty="0"/>
              <a:t>Click to add text</a:t>
            </a:r>
          </a:p>
          <a:p>
            <a:pPr lvl="2"/>
            <a:r>
              <a:rPr lang="en-US" dirty="0"/>
              <a:t>Click to add text</a:t>
            </a:r>
          </a:p>
        </p:txBody>
      </p:sp>
      <p:sp>
        <p:nvSpPr>
          <p:cNvPr id="4" name="Text Placeholder 3">
            <a:extLst>
              <a:ext uri="{FF2B5EF4-FFF2-40B4-BE49-F238E27FC236}">
                <a16:creationId xmlns:a16="http://schemas.microsoft.com/office/drawing/2014/main" id="{399BF6E8-FE26-DC6A-E66C-C899DECCA75A}"/>
              </a:ext>
            </a:extLst>
          </p:cNvPr>
          <p:cNvSpPr>
            <a:spLocks noGrp="1"/>
          </p:cNvSpPr>
          <p:nvPr>
            <p:ph type="body" sz="quarter" idx="18" hasCustomPrompt="1"/>
          </p:nvPr>
        </p:nvSpPr>
        <p:spPr>
          <a:xfrm>
            <a:off x="754383" y="1005840"/>
            <a:ext cx="7610951" cy="574222"/>
          </a:xfrm>
          <a:prstGeom prst="rect">
            <a:avLst/>
          </a:prstGeom>
        </p:spPr>
        <p:txBody>
          <a:bodyPr anchor="b"/>
          <a:lstStyle>
            <a:lvl1pPr marL="0" indent="0">
              <a:buNone/>
              <a:defRPr sz="2400" b="1" spc="38" baseline="0">
                <a:solidFill>
                  <a:schemeClr val="accent1"/>
                </a:solidFill>
                <a:latin typeface="+mj-lt"/>
              </a:defRPr>
            </a:lvl1pPr>
            <a:lvl2pPr marL="342892" indent="0">
              <a:buNone/>
              <a:defRPr/>
            </a:lvl2pPr>
            <a:lvl3pPr marL="685783" indent="0">
              <a:buNone/>
              <a:defRPr/>
            </a:lvl3pPr>
            <a:lvl4pPr marL="1028675" indent="0">
              <a:buNone/>
              <a:defRPr/>
            </a:lvl4pPr>
            <a:lvl5pPr marL="1371566" indent="0">
              <a:buNone/>
              <a:defRPr/>
            </a:lvl5pPr>
          </a:lstStyle>
          <a:p>
            <a:pPr lvl="0"/>
            <a:r>
              <a:rPr lang="en-US" dirty="0"/>
              <a:t>Headline Here</a:t>
            </a:r>
          </a:p>
        </p:txBody>
      </p:sp>
      <p:sp>
        <p:nvSpPr>
          <p:cNvPr id="5" name="Rectangle 4">
            <a:extLst>
              <a:ext uri="{FF2B5EF4-FFF2-40B4-BE49-F238E27FC236}">
                <a16:creationId xmlns:a16="http://schemas.microsoft.com/office/drawing/2014/main" id="{C05A17F4-8DD1-4400-C949-ADC6D5E12907}"/>
              </a:ext>
            </a:extLst>
          </p:cNvPr>
          <p:cNvSpPr/>
          <p:nvPr userDrawn="1"/>
        </p:nvSpPr>
        <p:spPr>
          <a:xfrm>
            <a:off x="378622" y="631627"/>
            <a:ext cx="8386760" cy="6089848"/>
          </a:xfrm>
          <a:prstGeom prst="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9" name="Footer Placeholder 4">
            <a:extLst>
              <a:ext uri="{FF2B5EF4-FFF2-40B4-BE49-F238E27FC236}">
                <a16:creationId xmlns:a16="http://schemas.microsoft.com/office/drawing/2014/main" id="{B33F4350-BDB8-F442-158E-E9948ECD25BB}"/>
              </a:ext>
            </a:extLst>
          </p:cNvPr>
          <p:cNvSpPr txBox="1">
            <a:spLocks/>
          </p:cNvSpPr>
          <p:nvPr userDrawn="1"/>
        </p:nvSpPr>
        <p:spPr>
          <a:xfrm>
            <a:off x="377410" y="6356355"/>
            <a:ext cx="2437442" cy="365125"/>
          </a:xfrm>
          <a:prstGeom prst="rect">
            <a:avLst/>
          </a:prstGeom>
        </p:spPr>
        <p:txBody>
          <a:bodyPr lIns="0" rIns="0" anchor="b"/>
          <a:lstStyle>
            <a:defPPr>
              <a:defRPr lang="en-US"/>
            </a:defPPr>
            <a:lvl1pPr marL="0" algn="l" defTabSz="914400" rtl="0" eaLnBrk="1" latinLnBrk="0" hangingPunct="1">
              <a:defRPr sz="800" kern="1200" spc="100" baseline="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600" spc="113" baseline="0" dirty="0">
                <a:latin typeface="Calibri" panose="020F0502020204030204" pitchFamily="34" charset="0"/>
                <a:cs typeface="Calibri" panose="020F0502020204030204" pitchFamily="34" charset="0"/>
              </a:rPr>
              <a:t>HIGHWAY SYSTEM OVERVIEW</a:t>
            </a:r>
          </a:p>
        </p:txBody>
      </p:sp>
      <p:sp>
        <p:nvSpPr>
          <p:cNvPr id="12" name="Slide Number Placeholder 5">
            <a:extLst>
              <a:ext uri="{FF2B5EF4-FFF2-40B4-BE49-F238E27FC236}">
                <a16:creationId xmlns:a16="http://schemas.microsoft.com/office/drawing/2014/main" id="{1F952649-AA3B-C06C-E042-C84208E9F92E}"/>
              </a:ext>
            </a:extLst>
          </p:cNvPr>
          <p:cNvSpPr txBox="1">
            <a:spLocks/>
          </p:cNvSpPr>
          <p:nvPr userDrawn="1"/>
        </p:nvSpPr>
        <p:spPr>
          <a:xfrm>
            <a:off x="7882759" y="6356355"/>
            <a:ext cx="883814" cy="365125"/>
          </a:xfrm>
          <a:prstGeom prst="rect">
            <a:avLst/>
          </a:prstGeom>
        </p:spPr>
        <p:txBody>
          <a:bodyPr lIns="0" rIns="0" anchor="b"/>
          <a:lstStyle>
            <a:defPPr>
              <a:defRPr lang="en-US"/>
            </a:defPPr>
            <a:lvl1pPr marL="0" algn="r" defTabSz="914400" rtl="0" eaLnBrk="1" latinLnBrk="0" hangingPunct="1">
              <a:defRPr sz="800" kern="1200" spc="100" baseline="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8D65601-5AE2-46FC-B138-694DDD2B510D}" type="slidenum">
              <a:rPr lang="en-US" sz="600" spc="113" baseline="0" smtClean="0">
                <a:latin typeface="Calibri" panose="020F0502020204030204" pitchFamily="34" charset="0"/>
                <a:cs typeface="Calibri" panose="020F0502020204030204" pitchFamily="34" charset="0"/>
              </a:rPr>
              <a:pPr/>
              <a:t>‹#›</a:t>
            </a:fld>
            <a:endParaRPr lang="en-US" sz="600" spc="113" baseline="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064217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Color block">
    <p:bg>
      <p:bgPr>
        <a:solidFill>
          <a:schemeClr val="accent3">
            <a:lumMod val="20000"/>
            <a:lumOff val="80000"/>
            <a:alpha val="50000"/>
          </a:schemeClr>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0796CDC-3154-4ACA-A920-8CBE431C2A1A}"/>
              </a:ext>
            </a:extLst>
          </p:cNvPr>
          <p:cNvSpPr/>
          <p:nvPr userDrawn="1"/>
        </p:nvSpPr>
        <p:spPr>
          <a:xfrm>
            <a:off x="2" y="0"/>
            <a:ext cx="3515711"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9" name="Slide Number Placeholder 5">
            <a:extLst>
              <a:ext uri="{FF2B5EF4-FFF2-40B4-BE49-F238E27FC236}">
                <a16:creationId xmlns:a16="http://schemas.microsoft.com/office/drawing/2014/main" id="{5DA67448-4435-D20A-B854-D1F45E345579}"/>
              </a:ext>
            </a:extLst>
          </p:cNvPr>
          <p:cNvSpPr>
            <a:spLocks noGrp="1"/>
          </p:cNvSpPr>
          <p:nvPr>
            <p:ph type="sldNum" sz="quarter" idx="4"/>
          </p:nvPr>
        </p:nvSpPr>
        <p:spPr>
          <a:xfrm>
            <a:off x="7882759" y="6356355"/>
            <a:ext cx="883814" cy="365125"/>
          </a:xfrm>
          <a:prstGeom prst="rect">
            <a:avLst/>
          </a:prstGeom>
        </p:spPr>
        <p:txBody>
          <a:bodyPr lIns="0" rIns="0" anchor="b"/>
          <a:lstStyle>
            <a:lvl1pPr algn="r">
              <a:defRPr sz="600" spc="113" baseline="0">
                <a:solidFill>
                  <a:schemeClr val="tx2"/>
                </a:solidFill>
              </a:defRPr>
            </a:lvl1pPr>
          </a:lstStyle>
          <a:p>
            <a:fld id="{18D65601-5AE2-46FC-B138-694DDD2B510D}" type="slidenum">
              <a:rPr lang="en-US" smtClean="0"/>
              <a:pPr/>
              <a:t>‹#›</a:t>
            </a:fld>
            <a:endParaRPr lang="en-US" dirty="0"/>
          </a:p>
        </p:txBody>
      </p:sp>
    </p:spTree>
    <p:extLst>
      <p:ext uri="{BB962C8B-B14F-4D97-AF65-F5344CB8AC3E}">
        <p14:creationId xmlns:p14="http://schemas.microsoft.com/office/powerpoint/2010/main" val="407410291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Color block">
    <p:bg>
      <p:bgPr>
        <a:solidFill>
          <a:schemeClr val="accent6">
            <a:lumMod val="20000"/>
            <a:lumOff val="80000"/>
            <a:alpha val="25000"/>
          </a:schemeClr>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0796CDC-3154-4ACA-A920-8CBE431C2A1A}"/>
              </a:ext>
            </a:extLst>
          </p:cNvPr>
          <p:cNvSpPr/>
          <p:nvPr userDrawn="1"/>
        </p:nvSpPr>
        <p:spPr>
          <a:xfrm>
            <a:off x="2" y="0"/>
            <a:ext cx="3515711"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5" name="Slide Number Placeholder 5">
            <a:extLst>
              <a:ext uri="{FF2B5EF4-FFF2-40B4-BE49-F238E27FC236}">
                <a16:creationId xmlns:a16="http://schemas.microsoft.com/office/drawing/2014/main" id="{0344BD20-CD77-6297-5667-62E9351976FD}"/>
              </a:ext>
            </a:extLst>
          </p:cNvPr>
          <p:cNvSpPr>
            <a:spLocks noGrp="1"/>
          </p:cNvSpPr>
          <p:nvPr>
            <p:ph type="sldNum" sz="quarter" idx="4"/>
          </p:nvPr>
        </p:nvSpPr>
        <p:spPr>
          <a:xfrm>
            <a:off x="7882759" y="6356355"/>
            <a:ext cx="883814" cy="365125"/>
          </a:xfrm>
          <a:prstGeom prst="rect">
            <a:avLst/>
          </a:prstGeom>
        </p:spPr>
        <p:txBody>
          <a:bodyPr lIns="0" rIns="0" anchor="b"/>
          <a:lstStyle>
            <a:lvl1pPr algn="r">
              <a:defRPr sz="600" spc="113" baseline="0">
                <a:solidFill>
                  <a:schemeClr val="tx2"/>
                </a:solidFill>
              </a:defRPr>
            </a:lvl1pPr>
          </a:lstStyle>
          <a:p>
            <a:fld id="{18D65601-5AE2-46FC-B138-694DDD2B510D}" type="slidenum">
              <a:rPr lang="en-US" smtClean="0"/>
              <a:pPr/>
              <a:t>‹#›</a:t>
            </a:fld>
            <a:endParaRPr lang="en-US" dirty="0"/>
          </a:p>
        </p:txBody>
      </p:sp>
    </p:spTree>
    <p:extLst>
      <p:ext uri="{BB962C8B-B14F-4D97-AF65-F5344CB8AC3E}">
        <p14:creationId xmlns:p14="http://schemas.microsoft.com/office/powerpoint/2010/main" val="403017521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Frame">
    <p:bg>
      <p:bgPr>
        <a:solidFill>
          <a:schemeClr val="bg1">
            <a:alpha val="10000"/>
          </a:schemeClr>
        </a:solid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DAF0714-05F3-0032-F5CA-3E9020090869}"/>
              </a:ext>
            </a:extLst>
          </p:cNvPr>
          <p:cNvSpPr>
            <a:spLocks/>
          </p:cNvSpPr>
          <p:nvPr userDrawn="1"/>
        </p:nvSpPr>
        <p:spPr>
          <a:xfrm rot="16200000">
            <a:off x="4120690" y="1833508"/>
            <a:ext cx="903803" cy="9145186"/>
          </a:xfrm>
          <a:custGeom>
            <a:avLst/>
            <a:gdLst>
              <a:gd name="connsiteX0" fmla="*/ 903803 w 903803"/>
              <a:gd name="connsiteY0" fmla="*/ 12193581 h 12193581"/>
              <a:gd name="connsiteX1" fmla="*/ 350824 w 903803"/>
              <a:gd name="connsiteY1" fmla="*/ 12192013 h 12193581"/>
              <a:gd name="connsiteX2" fmla="*/ 350824 w 903803"/>
              <a:gd name="connsiteY2" fmla="*/ 12192001 h 12193581"/>
              <a:gd name="connsiteX3" fmla="*/ 0 w 903803"/>
              <a:gd name="connsiteY3" fmla="*/ 12192001 h 12193581"/>
              <a:gd name="connsiteX4" fmla="*/ 1 w 903803"/>
              <a:gd name="connsiteY4" fmla="*/ 2 h 12193581"/>
              <a:gd name="connsiteX5" fmla="*/ 365759 w 903803"/>
              <a:gd name="connsiteY5" fmla="*/ 2 h 12193581"/>
              <a:gd name="connsiteX6" fmla="*/ 365759 w 903803"/>
              <a:gd name="connsiteY6" fmla="*/ 1533 h 12193581"/>
              <a:gd name="connsiteX7" fmla="*/ 903802 w 903803"/>
              <a:gd name="connsiteY7" fmla="*/ 0 h 12193581"/>
              <a:gd name="connsiteX8" fmla="*/ 365759 w 903803"/>
              <a:gd name="connsiteY8" fmla="*/ 6048638 h 12193581"/>
              <a:gd name="connsiteX9" fmla="*/ 365759 w 903803"/>
              <a:gd name="connsiteY9" fmla="*/ 6176118 h 12193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3803" h="12193581">
                <a:moveTo>
                  <a:pt x="903803" y="12193581"/>
                </a:moveTo>
                <a:lnTo>
                  <a:pt x="350824" y="12192013"/>
                </a:lnTo>
                <a:lnTo>
                  <a:pt x="350824" y="12192001"/>
                </a:lnTo>
                <a:lnTo>
                  <a:pt x="0" y="12192001"/>
                </a:lnTo>
                <a:lnTo>
                  <a:pt x="1" y="2"/>
                </a:lnTo>
                <a:lnTo>
                  <a:pt x="365759" y="2"/>
                </a:lnTo>
                <a:lnTo>
                  <a:pt x="365759" y="1533"/>
                </a:lnTo>
                <a:lnTo>
                  <a:pt x="903802" y="0"/>
                </a:lnTo>
                <a:lnTo>
                  <a:pt x="365759" y="6048638"/>
                </a:lnTo>
                <a:lnTo>
                  <a:pt x="365759" y="6176118"/>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3" name="Content Placeholder 15">
            <a:extLst>
              <a:ext uri="{FF2B5EF4-FFF2-40B4-BE49-F238E27FC236}">
                <a16:creationId xmlns:a16="http://schemas.microsoft.com/office/drawing/2014/main" id="{A25AFECF-0C52-4AD9-7A75-9BDCD4CDC9EB}"/>
              </a:ext>
            </a:extLst>
          </p:cNvPr>
          <p:cNvSpPr>
            <a:spLocks noGrp="1"/>
          </p:cNvSpPr>
          <p:nvPr>
            <p:ph sz="quarter" idx="16" hasCustomPrompt="1"/>
          </p:nvPr>
        </p:nvSpPr>
        <p:spPr>
          <a:xfrm>
            <a:off x="754380" y="1920240"/>
            <a:ext cx="7610952" cy="3752963"/>
          </a:xfrm>
          <a:prstGeom prst="rect">
            <a:avLst/>
          </a:prstGeom>
        </p:spPr>
        <p:txBody>
          <a:bodyPr/>
          <a:lstStyle>
            <a:lvl1pPr marL="214308" indent="-214308">
              <a:lnSpc>
                <a:spcPct val="100000"/>
              </a:lnSpc>
              <a:spcBef>
                <a:spcPts val="900"/>
              </a:spcBef>
              <a:spcAft>
                <a:spcPts val="0"/>
              </a:spcAft>
              <a:buFont typeface="Arial" panose="020B0604020202020204" pitchFamily="34" charset="0"/>
              <a:buChar char="•"/>
              <a:defRPr sz="1800" spc="38" baseline="0">
                <a:solidFill>
                  <a:schemeClr val="tx1"/>
                </a:solidFill>
                <a:latin typeface="Calibri" panose="020F0502020204030204" pitchFamily="34" charset="0"/>
                <a:cs typeface="Calibri" panose="020F0502020204030204" pitchFamily="34" charset="0"/>
              </a:defRPr>
            </a:lvl1pPr>
            <a:lvl2pPr marL="427424" indent="-169065">
              <a:spcBef>
                <a:spcPts val="450"/>
              </a:spcBef>
              <a:spcAft>
                <a:spcPts val="0"/>
              </a:spcAft>
              <a:buFont typeface="Arial" panose="020B0604020202020204" pitchFamily="34" charset="0"/>
              <a:buChar char="•"/>
              <a:defRPr sz="1800">
                <a:latin typeface="Calibri" panose="020F0502020204030204" pitchFamily="34" charset="0"/>
                <a:cs typeface="Calibri" panose="020F0502020204030204" pitchFamily="34" charset="0"/>
              </a:defRPr>
            </a:lvl2pPr>
            <a:lvl3pPr marL="601251" indent="-173827">
              <a:spcBef>
                <a:spcPts val="450"/>
              </a:spcBef>
              <a:spcAft>
                <a:spcPts val="0"/>
              </a:spcAft>
              <a:buFont typeface="Arial" panose="020B0604020202020204" pitchFamily="34" charset="0"/>
              <a:buChar char="•"/>
              <a:defRPr sz="1800">
                <a:latin typeface="Calibri" panose="020F0502020204030204" pitchFamily="34" charset="0"/>
                <a:cs typeface="Calibri" panose="020F0502020204030204" pitchFamily="34" charset="0"/>
              </a:defRPr>
            </a:lvl3pPr>
          </a:lstStyle>
          <a:p>
            <a:pPr lvl="0"/>
            <a:r>
              <a:rPr lang="en-US" dirty="0"/>
              <a:t>Click to add text</a:t>
            </a:r>
          </a:p>
          <a:p>
            <a:pPr lvl="1"/>
            <a:r>
              <a:rPr lang="en-US" dirty="0"/>
              <a:t>Click to add text</a:t>
            </a:r>
          </a:p>
          <a:p>
            <a:pPr lvl="2"/>
            <a:r>
              <a:rPr lang="en-US" dirty="0"/>
              <a:t>Click to add text</a:t>
            </a:r>
          </a:p>
        </p:txBody>
      </p:sp>
      <p:sp>
        <p:nvSpPr>
          <p:cNvPr id="4" name="Text Placeholder 3">
            <a:extLst>
              <a:ext uri="{FF2B5EF4-FFF2-40B4-BE49-F238E27FC236}">
                <a16:creationId xmlns:a16="http://schemas.microsoft.com/office/drawing/2014/main" id="{399BF6E8-FE26-DC6A-E66C-C899DECCA75A}"/>
              </a:ext>
            </a:extLst>
          </p:cNvPr>
          <p:cNvSpPr>
            <a:spLocks noGrp="1"/>
          </p:cNvSpPr>
          <p:nvPr>
            <p:ph type="body" sz="quarter" idx="18" hasCustomPrompt="1"/>
          </p:nvPr>
        </p:nvSpPr>
        <p:spPr>
          <a:xfrm>
            <a:off x="754383" y="1005840"/>
            <a:ext cx="7610951" cy="574222"/>
          </a:xfrm>
          <a:prstGeom prst="rect">
            <a:avLst/>
          </a:prstGeom>
        </p:spPr>
        <p:txBody>
          <a:bodyPr anchor="b"/>
          <a:lstStyle>
            <a:lvl1pPr marL="0" indent="0">
              <a:buNone/>
              <a:defRPr sz="2400" b="1" spc="38" baseline="0">
                <a:solidFill>
                  <a:schemeClr val="accent1"/>
                </a:solidFill>
                <a:latin typeface="+mj-lt"/>
              </a:defRPr>
            </a:lvl1pPr>
            <a:lvl2pPr marL="342892" indent="0">
              <a:buNone/>
              <a:defRPr/>
            </a:lvl2pPr>
            <a:lvl3pPr marL="685783" indent="0">
              <a:buNone/>
              <a:defRPr/>
            </a:lvl3pPr>
            <a:lvl4pPr marL="1028675" indent="0">
              <a:buNone/>
              <a:defRPr/>
            </a:lvl4pPr>
            <a:lvl5pPr marL="1371566" indent="0">
              <a:buNone/>
              <a:defRPr/>
            </a:lvl5pPr>
          </a:lstStyle>
          <a:p>
            <a:pPr lvl="0"/>
            <a:r>
              <a:rPr lang="en-US" dirty="0"/>
              <a:t>Headline Here</a:t>
            </a:r>
          </a:p>
        </p:txBody>
      </p:sp>
      <p:sp>
        <p:nvSpPr>
          <p:cNvPr id="9" name="Footer Placeholder 4">
            <a:extLst>
              <a:ext uri="{FF2B5EF4-FFF2-40B4-BE49-F238E27FC236}">
                <a16:creationId xmlns:a16="http://schemas.microsoft.com/office/drawing/2014/main" id="{B33F4350-BDB8-F442-158E-E9948ECD25BB}"/>
              </a:ext>
            </a:extLst>
          </p:cNvPr>
          <p:cNvSpPr txBox="1">
            <a:spLocks/>
          </p:cNvSpPr>
          <p:nvPr userDrawn="1"/>
        </p:nvSpPr>
        <p:spPr>
          <a:xfrm>
            <a:off x="377410" y="6356355"/>
            <a:ext cx="2437442" cy="365125"/>
          </a:xfrm>
          <a:prstGeom prst="rect">
            <a:avLst/>
          </a:prstGeom>
        </p:spPr>
        <p:txBody>
          <a:bodyPr lIns="0" rIns="0" anchor="b"/>
          <a:lstStyle>
            <a:defPPr>
              <a:defRPr lang="en-US"/>
            </a:defPPr>
            <a:lvl1pPr marL="0" algn="l" defTabSz="914400" rtl="0" eaLnBrk="1" latinLnBrk="0" hangingPunct="1">
              <a:defRPr sz="800" kern="1200" spc="100" baseline="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600" spc="113" baseline="0" dirty="0">
                <a:latin typeface="Calibri" panose="020F0502020204030204" pitchFamily="34" charset="0"/>
                <a:cs typeface="Calibri" panose="020F0502020204030204" pitchFamily="34" charset="0"/>
              </a:rPr>
              <a:t>HIGHWAY SYSTEM OVERVIEW</a:t>
            </a:r>
          </a:p>
        </p:txBody>
      </p:sp>
      <p:sp>
        <p:nvSpPr>
          <p:cNvPr id="12" name="Slide Number Placeholder 5">
            <a:extLst>
              <a:ext uri="{FF2B5EF4-FFF2-40B4-BE49-F238E27FC236}">
                <a16:creationId xmlns:a16="http://schemas.microsoft.com/office/drawing/2014/main" id="{1F952649-AA3B-C06C-E042-C84208E9F92E}"/>
              </a:ext>
            </a:extLst>
          </p:cNvPr>
          <p:cNvSpPr txBox="1">
            <a:spLocks/>
          </p:cNvSpPr>
          <p:nvPr userDrawn="1"/>
        </p:nvSpPr>
        <p:spPr>
          <a:xfrm>
            <a:off x="7882759" y="6356355"/>
            <a:ext cx="883814" cy="365125"/>
          </a:xfrm>
          <a:prstGeom prst="rect">
            <a:avLst/>
          </a:prstGeom>
        </p:spPr>
        <p:txBody>
          <a:bodyPr lIns="0" rIns="0" anchor="b"/>
          <a:lstStyle>
            <a:defPPr>
              <a:defRPr lang="en-US"/>
            </a:defPPr>
            <a:lvl1pPr marL="0" algn="r" defTabSz="914400" rtl="0" eaLnBrk="1" latinLnBrk="0" hangingPunct="1">
              <a:defRPr sz="800" kern="1200" spc="100" baseline="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8D65601-5AE2-46FC-B138-694DDD2B510D}" type="slidenum">
              <a:rPr lang="en-US" sz="600" spc="113" baseline="0" smtClean="0">
                <a:latin typeface="Calibri" panose="020F0502020204030204" pitchFamily="34" charset="0"/>
                <a:cs typeface="Calibri" panose="020F0502020204030204" pitchFamily="34" charset="0"/>
              </a:rPr>
              <a:pPr/>
              <a:t>‹#›</a:t>
            </a:fld>
            <a:endParaRPr lang="en-US" sz="600" spc="113" baseline="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105046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6758039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Divider_1">
    <p:bg>
      <p:bgPr>
        <a:solidFill>
          <a:schemeClr val="accent3">
            <a:alpha val="10000"/>
          </a:schemeClr>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5A322BF-82BA-C699-B774-DC0222F4B15C}"/>
              </a:ext>
            </a:extLst>
          </p:cNvPr>
          <p:cNvSpPr/>
          <p:nvPr userDrawn="1"/>
        </p:nvSpPr>
        <p:spPr>
          <a:xfrm>
            <a:off x="3515710" y="0"/>
            <a:ext cx="5628290" cy="68580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Rectangle 9">
            <a:extLst>
              <a:ext uri="{FF2B5EF4-FFF2-40B4-BE49-F238E27FC236}">
                <a16:creationId xmlns:a16="http://schemas.microsoft.com/office/drawing/2014/main" id="{50796CDC-3154-4ACA-A920-8CBE431C2A1A}"/>
              </a:ext>
            </a:extLst>
          </p:cNvPr>
          <p:cNvSpPr/>
          <p:nvPr userDrawn="1"/>
        </p:nvSpPr>
        <p:spPr>
          <a:xfrm>
            <a:off x="2" y="0"/>
            <a:ext cx="3515711"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Arrow: Chevron 1">
            <a:extLst>
              <a:ext uri="{FF2B5EF4-FFF2-40B4-BE49-F238E27FC236}">
                <a16:creationId xmlns:a16="http://schemas.microsoft.com/office/drawing/2014/main" id="{FDC02647-34B5-00DF-A8EA-E7FC13A346D1}"/>
              </a:ext>
            </a:extLst>
          </p:cNvPr>
          <p:cNvSpPr/>
          <p:nvPr userDrawn="1"/>
        </p:nvSpPr>
        <p:spPr>
          <a:xfrm rot="16200000">
            <a:off x="548183" y="5100147"/>
            <a:ext cx="2419349" cy="3515710"/>
          </a:xfrm>
          <a:prstGeom prst="chevron">
            <a:avLst>
              <a:gd name="adj" fmla="val 47999"/>
            </a:avLst>
          </a:prstGeom>
          <a:solidFill>
            <a:schemeClr val="bg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solidFill>
                  <a:schemeClr val="tx1"/>
                </a:solidFill>
              </a:rPr>
              <a:t> </a:t>
            </a:r>
          </a:p>
        </p:txBody>
      </p:sp>
      <p:sp>
        <p:nvSpPr>
          <p:cNvPr id="5" name="Arrow: Chevron 4">
            <a:extLst>
              <a:ext uri="{FF2B5EF4-FFF2-40B4-BE49-F238E27FC236}">
                <a16:creationId xmlns:a16="http://schemas.microsoft.com/office/drawing/2014/main" id="{81888F90-00E8-869F-17D4-E6C8DB714F42}"/>
              </a:ext>
            </a:extLst>
          </p:cNvPr>
          <p:cNvSpPr/>
          <p:nvPr userDrawn="1"/>
        </p:nvSpPr>
        <p:spPr>
          <a:xfrm rot="16200000">
            <a:off x="548183" y="4461978"/>
            <a:ext cx="2419349" cy="3515710"/>
          </a:xfrm>
          <a:prstGeom prst="chevron">
            <a:avLst>
              <a:gd name="adj" fmla="val 47999"/>
            </a:avLst>
          </a:prstGeom>
          <a:solidFill>
            <a:schemeClr val="bg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solidFill>
                  <a:schemeClr val="tx1"/>
                </a:solidFill>
              </a:rPr>
              <a:t> </a:t>
            </a:r>
          </a:p>
        </p:txBody>
      </p:sp>
      <p:sp>
        <p:nvSpPr>
          <p:cNvPr id="3" name="Picture Placeholder 3">
            <a:extLst>
              <a:ext uri="{FF2B5EF4-FFF2-40B4-BE49-F238E27FC236}">
                <a16:creationId xmlns:a16="http://schemas.microsoft.com/office/drawing/2014/main" id="{5E68AD97-B9A7-8FA7-0145-DF72EBC5F92D}"/>
              </a:ext>
            </a:extLst>
          </p:cNvPr>
          <p:cNvSpPr>
            <a:spLocks noGrp="1"/>
          </p:cNvSpPr>
          <p:nvPr>
            <p:ph type="pic" sz="quarter" idx="10"/>
          </p:nvPr>
        </p:nvSpPr>
        <p:spPr>
          <a:xfrm>
            <a:off x="3515709" y="0"/>
            <a:ext cx="5628084" cy="6858000"/>
          </a:xfrm>
          <a:prstGeom prst="rect">
            <a:avLst/>
          </a:prstGeom>
          <a:effectLst>
            <a:outerShdw blurRad="101600" dist="63500" dir="10800000" algn="r" rotWithShape="0">
              <a:prstClr val="black">
                <a:alpha val="15000"/>
              </a:prstClr>
            </a:outerShdw>
          </a:effectLst>
        </p:spPr>
        <p:txBody>
          <a:bodyPr/>
          <a:lstStyle>
            <a:lvl1pPr marL="0" indent="0">
              <a:buFontTx/>
              <a:buNone/>
              <a:defRPr/>
            </a:lvl1pPr>
          </a:lstStyle>
          <a:p>
            <a:endParaRPr lang="en-US" dirty="0"/>
          </a:p>
        </p:txBody>
      </p:sp>
      <p:pic>
        <p:nvPicPr>
          <p:cNvPr id="8" name="Picture 7">
            <a:extLst>
              <a:ext uri="{FF2B5EF4-FFF2-40B4-BE49-F238E27FC236}">
                <a16:creationId xmlns:a16="http://schemas.microsoft.com/office/drawing/2014/main" id="{BE0F35FA-4C2D-7DE9-0605-69F5174A8874}"/>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285751" y="148931"/>
            <a:ext cx="1815611" cy="455416"/>
          </a:xfrm>
          <a:prstGeom prst="rect">
            <a:avLst/>
          </a:prstGeom>
        </p:spPr>
      </p:pic>
    </p:spTree>
    <p:extLst>
      <p:ext uri="{BB962C8B-B14F-4D97-AF65-F5344CB8AC3E}">
        <p14:creationId xmlns:p14="http://schemas.microsoft.com/office/powerpoint/2010/main" val="36947301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Divider_2">
    <p:bg>
      <p:bgPr>
        <a:solidFill>
          <a:schemeClr val="accent5">
            <a:alpha val="10000"/>
          </a:schemeClr>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78BC479-7D9E-D5B0-195B-3338C7ADE0FB}"/>
              </a:ext>
            </a:extLst>
          </p:cNvPr>
          <p:cNvSpPr/>
          <p:nvPr userDrawn="1"/>
        </p:nvSpPr>
        <p:spPr>
          <a:xfrm>
            <a:off x="3515710" y="0"/>
            <a:ext cx="5628084" cy="685800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Rectangle 9">
            <a:extLst>
              <a:ext uri="{FF2B5EF4-FFF2-40B4-BE49-F238E27FC236}">
                <a16:creationId xmlns:a16="http://schemas.microsoft.com/office/drawing/2014/main" id="{50796CDC-3154-4ACA-A920-8CBE431C2A1A}"/>
              </a:ext>
            </a:extLst>
          </p:cNvPr>
          <p:cNvSpPr/>
          <p:nvPr userDrawn="1"/>
        </p:nvSpPr>
        <p:spPr>
          <a:xfrm>
            <a:off x="2" y="0"/>
            <a:ext cx="351571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Arrow: Chevron 1">
            <a:extLst>
              <a:ext uri="{FF2B5EF4-FFF2-40B4-BE49-F238E27FC236}">
                <a16:creationId xmlns:a16="http://schemas.microsoft.com/office/drawing/2014/main" id="{FDC02647-34B5-00DF-A8EA-E7FC13A346D1}"/>
              </a:ext>
            </a:extLst>
          </p:cNvPr>
          <p:cNvSpPr/>
          <p:nvPr userDrawn="1"/>
        </p:nvSpPr>
        <p:spPr>
          <a:xfrm rot="16200000">
            <a:off x="548183" y="5100147"/>
            <a:ext cx="2419349" cy="3515710"/>
          </a:xfrm>
          <a:prstGeom prst="chevron">
            <a:avLst>
              <a:gd name="adj" fmla="val 47999"/>
            </a:avLst>
          </a:prstGeom>
          <a:solidFill>
            <a:schemeClr val="bg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solidFill>
                  <a:schemeClr val="tx1"/>
                </a:solidFill>
              </a:rPr>
              <a:t> </a:t>
            </a:r>
          </a:p>
        </p:txBody>
      </p:sp>
      <p:sp>
        <p:nvSpPr>
          <p:cNvPr id="5" name="Arrow: Chevron 4">
            <a:extLst>
              <a:ext uri="{FF2B5EF4-FFF2-40B4-BE49-F238E27FC236}">
                <a16:creationId xmlns:a16="http://schemas.microsoft.com/office/drawing/2014/main" id="{81888F90-00E8-869F-17D4-E6C8DB714F42}"/>
              </a:ext>
            </a:extLst>
          </p:cNvPr>
          <p:cNvSpPr/>
          <p:nvPr userDrawn="1"/>
        </p:nvSpPr>
        <p:spPr>
          <a:xfrm rot="16200000">
            <a:off x="548183" y="4461978"/>
            <a:ext cx="2419349" cy="3515710"/>
          </a:xfrm>
          <a:prstGeom prst="chevron">
            <a:avLst>
              <a:gd name="adj" fmla="val 47999"/>
            </a:avLst>
          </a:prstGeom>
          <a:solidFill>
            <a:schemeClr val="bg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solidFill>
                  <a:schemeClr val="tx1"/>
                </a:solidFill>
              </a:rPr>
              <a:t> </a:t>
            </a:r>
          </a:p>
        </p:txBody>
      </p:sp>
      <p:sp>
        <p:nvSpPr>
          <p:cNvPr id="3" name="Picture Placeholder 3">
            <a:extLst>
              <a:ext uri="{FF2B5EF4-FFF2-40B4-BE49-F238E27FC236}">
                <a16:creationId xmlns:a16="http://schemas.microsoft.com/office/drawing/2014/main" id="{6B84F1BA-DF39-6E64-7400-15BE49C7D29B}"/>
              </a:ext>
            </a:extLst>
          </p:cNvPr>
          <p:cNvSpPr>
            <a:spLocks noGrp="1"/>
          </p:cNvSpPr>
          <p:nvPr>
            <p:ph type="pic" sz="quarter" idx="10"/>
          </p:nvPr>
        </p:nvSpPr>
        <p:spPr>
          <a:xfrm>
            <a:off x="3515916" y="0"/>
            <a:ext cx="5628084" cy="6858000"/>
          </a:xfrm>
          <a:prstGeom prst="rect">
            <a:avLst/>
          </a:prstGeom>
          <a:effectLst>
            <a:outerShdw blurRad="101600" dist="63500" dir="10800000" algn="r" rotWithShape="0">
              <a:prstClr val="black">
                <a:alpha val="15000"/>
              </a:prstClr>
            </a:outerShdw>
          </a:effectLst>
        </p:spPr>
        <p:txBody>
          <a:bodyPr/>
          <a:lstStyle>
            <a:lvl1pPr marL="0" indent="0">
              <a:buFontTx/>
              <a:buNone/>
              <a:defRPr/>
            </a:lvl1pPr>
          </a:lstStyle>
          <a:p>
            <a:endParaRPr lang="en-US" dirty="0"/>
          </a:p>
        </p:txBody>
      </p:sp>
      <p:pic>
        <p:nvPicPr>
          <p:cNvPr id="6" name="Picture 5">
            <a:extLst>
              <a:ext uri="{FF2B5EF4-FFF2-40B4-BE49-F238E27FC236}">
                <a16:creationId xmlns:a16="http://schemas.microsoft.com/office/drawing/2014/main" id="{72DA75D3-401A-2409-F7C3-A7F58B4B6241}"/>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285751" y="148931"/>
            <a:ext cx="1815611" cy="455416"/>
          </a:xfrm>
          <a:prstGeom prst="rect">
            <a:avLst/>
          </a:prstGeom>
        </p:spPr>
      </p:pic>
    </p:spTree>
    <p:extLst>
      <p:ext uri="{BB962C8B-B14F-4D97-AF65-F5344CB8AC3E}">
        <p14:creationId xmlns:p14="http://schemas.microsoft.com/office/powerpoint/2010/main" val="361939142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Divider_3">
    <p:bg>
      <p:bgPr>
        <a:solidFill>
          <a:schemeClr val="accent2">
            <a:alpha val="10000"/>
          </a:schemeClr>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398A732-26A8-A525-B413-7C704695F5B9}"/>
              </a:ext>
            </a:extLst>
          </p:cNvPr>
          <p:cNvSpPr/>
          <p:nvPr userDrawn="1"/>
        </p:nvSpPr>
        <p:spPr>
          <a:xfrm>
            <a:off x="3515710" y="0"/>
            <a:ext cx="5628084" cy="6858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Rectangle 9">
            <a:extLst>
              <a:ext uri="{FF2B5EF4-FFF2-40B4-BE49-F238E27FC236}">
                <a16:creationId xmlns:a16="http://schemas.microsoft.com/office/drawing/2014/main" id="{50796CDC-3154-4ACA-A920-8CBE431C2A1A}"/>
              </a:ext>
            </a:extLst>
          </p:cNvPr>
          <p:cNvSpPr/>
          <p:nvPr userDrawn="1"/>
        </p:nvSpPr>
        <p:spPr>
          <a:xfrm>
            <a:off x="2" y="0"/>
            <a:ext cx="351571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Arrow: Chevron 1">
            <a:extLst>
              <a:ext uri="{FF2B5EF4-FFF2-40B4-BE49-F238E27FC236}">
                <a16:creationId xmlns:a16="http://schemas.microsoft.com/office/drawing/2014/main" id="{FDC02647-34B5-00DF-A8EA-E7FC13A346D1}"/>
              </a:ext>
            </a:extLst>
          </p:cNvPr>
          <p:cNvSpPr/>
          <p:nvPr userDrawn="1"/>
        </p:nvSpPr>
        <p:spPr>
          <a:xfrm rot="16200000">
            <a:off x="548183" y="5100147"/>
            <a:ext cx="2419349" cy="3515710"/>
          </a:xfrm>
          <a:prstGeom prst="chevron">
            <a:avLst>
              <a:gd name="adj" fmla="val 47999"/>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solidFill>
                  <a:schemeClr val="tx1"/>
                </a:solidFill>
              </a:rPr>
              <a:t> </a:t>
            </a:r>
          </a:p>
        </p:txBody>
      </p:sp>
      <p:sp>
        <p:nvSpPr>
          <p:cNvPr id="5" name="Arrow: Chevron 4">
            <a:extLst>
              <a:ext uri="{FF2B5EF4-FFF2-40B4-BE49-F238E27FC236}">
                <a16:creationId xmlns:a16="http://schemas.microsoft.com/office/drawing/2014/main" id="{81888F90-00E8-869F-17D4-E6C8DB714F42}"/>
              </a:ext>
            </a:extLst>
          </p:cNvPr>
          <p:cNvSpPr/>
          <p:nvPr userDrawn="1"/>
        </p:nvSpPr>
        <p:spPr>
          <a:xfrm rot="16200000">
            <a:off x="548183" y="4461978"/>
            <a:ext cx="2419349" cy="3515710"/>
          </a:xfrm>
          <a:prstGeom prst="chevron">
            <a:avLst>
              <a:gd name="adj" fmla="val 47999"/>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solidFill>
                  <a:schemeClr val="tx1"/>
                </a:solidFill>
              </a:rPr>
              <a:t> </a:t>
            </a:r>
          </a:p>
        </p:txBody>
      </p:sp>
      <p:sp>
        <p:nvSpPr>
          <p:cNvPr id="4" name="Picture Placeholder 3">
            <a:extLst>
              <a:ext uri="{FF2B5EF4-FFF2-40B4-BE49-F238E27FC236}">
                <a16:creationId xmlns:a16="http://schemas.microsoft.com/office/drawing/2014/main" id="{C6DA5683-EC86-E73C-75F8-1505F0EE507F}"/>
              </a:ext>
            </a:extLst>
          </p:cNvPr>
          <p:cNvSpPr>
            <a:spLocks noGrp="1"/>
          </p:cNvSpPr>
          <p:nvPr>
            <p:ph type="pic" sz="quarter" idx="10"/>
          </p:nvPr>
        </p:nvSpPr>
        <p:spPr>
          <a:xfrm>
            <a:off x="3515916" y="0"/>
            <a:ext cx="5628084" cy="6858000"/>
          </a:xfrm>
          <a:prstGeom prst="rect">
            <a:avLst/>
          </a:prstGeom>
          <a:effectLst>
            <a:outerShdw blurRad="101600" dist="63500" dir="10800000" algn="r" rotWithShape="0">
              <a:prstClr val="black">
                <a:alpha val="15000"/>
              </a:prstClr>
            </a:outerShdw>
          </a:effectLst>
        </p:spPr>
        <p:txBody>
          <a:bodyPr/>
          <a:lstStyle>
            <a:lvl1pPr marL="0" indent="0">
              <a:buFontTx/>
              <a:buNone/>
              <a:defRPr/>
            </a:lvl1pPr>
          </a:lstStyle>
          <a:p>
            <a:endParaRPr lang="en-US" dirty="0"/>
          </a:p>
        </p:txBody>
      </p:sp>
      <p:pic>
        <p:nvPicPr>
          <p:cNvPr id="7" name="Picture 6">
            <a:extLst>
              <a:ext uri="{FF2B5EF4-FFF2-40B4-BE49-F238E27FC236}">
                <a16:creationId xmlns:a16="http://schemas.microsoft.com/office/drawing/2014/main" id="{96C1EB37-8D59-DED8-DBB7-CB8BAB82B1CD}"/>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285751" y="148931"/>
            <a:ext cx="1815611" cy="455416"/>
          </a:xfrm>
          <a:prstGeom prst="rect">
            <a:avLst/>
          </a:prstGeom>
        </p:spPr>
      </p:pic>
    </p:spTree>
    <p:extLst>
      <p:ext uri="{BB962C8B-B14F-4D97-AF65-F5344CB8AC3E}">
        <p14:creationId xmlns:p14="http://schemas.microsoft.com/office/powerpoint/2010/main" val="310584704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Divider_4">
    <p:bg>
      <p:bgPr>
        <a:solidFill>
          <a:schemeClr val="accent6">
            <a:alpha val="10000"/>
          </a:schemeClr>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FC1E08E-31F3-0870-CE34-1BE1FD668A98}"/>
              </a:ext>
            </a:extLst>
          </p:cNvPr>
          <p:cNvSpPr/>
          <p:nvPr userDrawn="1"/>
        </p:nvSpPr>
        <p:spPr>
          <a:xfrm>
            <a:off x="3515710" y="0"/>
            <a:ext cx="5628084" cy="685800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Rectangle 9">
            <a:extLst>
              <a:ext uri="{FF2B5EF4-FFF2-40B4-BE49-F238E27FC236}">
                <a16:creationId xmlns:a16="http://schemas.microsoft.com/office/drawing/2014/main" id="{50796CDC-3154-4ACA-A920-8CBE431C2A1A}"/>
              </a:ext>
            </a:extLst>
          </p:cNvPr>
          <p:cNvSpPr/>
          <p:nvPr userDrawn="1"/>
        </p:nvSpPr>
        <p:spPr>
          <a:xfrm>
            <a:off x="2" y="0"/>
            <a:ext cx="3515711"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Arrow: Chevron 1">
            <a:extLst>
              <a:ext uri="{FF2B5EF4-FFF2-40B4-BE49-F238E27FC236}">
                <a16:creationId xmlns:a16="http://schemas.microsoft.com/office/drawing/2014/main" id="{FDC02647-34B5-00DF-A8EA-E7FC13A346D1}"/>
              </a:ext>
            </a:extLst>
          </p:cNvPr>
          <p:cNvSpPr/>
          <p:nvPr userDrawn="1"/>
        </p:nvSpPr>
        <p:spPr>
          <a:xfrm rot="16200000">
            <a:off x="548183" y="5100147"/>
            <a:ext cx="2419349" cy="3515710"/>
          </a:xfrm>
          <a:prstGeom prst="chevron">
            <a:avLst>
              <a:gd name="adj" fmla="val 47999"/>
            </a:avLst>
          </a:prstGeom>
          <a:solidFill>
            <a:schemeClr val="bg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solidFill>
                  <a:schemeClr val="tx1"/>
                </a:solidFill>
              </a:rPr>
              <a:t> </a:t>
            </a:r>
          </a:p>
        </p:txBody>
      </p:sp>
      <p:sp>
        <p:nvSpPr>
          <p:cNvPr id="5" name="Arrow: Chevron 4">
            <a:extLst>
              <a:ext uri="{FF2B5EF4-FFF2-40B4-BE49-F238E27FC236}">
                <a16:creationId xmlns:a16="http://schemas.microsoft.com/office/drawing/2014/main" id="{81888F90-00E8-869F-17D4-E6C8DB714F42}"/>
              </a:ext>
            </a:extLst>
          </p:cNvPr>
          <p:cNvSpPr/>
          <p:nvPr userDrawn="1"/>
        </p:nvSpPr>
        <p:spPr>
          <a:xfrm rot="16200000">
            <a:off x="548183" y="4461978"/>
            <a:ext cx="2419349" cy="3515710"/>
          </a:xfrm>
          <a:prstGeom prst="chevron">
            <a:avLst>
              <a:gd name="adj" fmla="val 47999"/>
            </a:avLst>
          </a:prstGeom>
          <a:solidFill>
            <a:schemeClr val="bg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solidFill>
                  <a:schemeClr val="tx1"/>
                </a:solidFill>
              </a:rPr>
              <a:t> </a:t>
            </a:r>
          </a:p>
        </p:txBody>
      </p:sp>
      <p:sp>
        <p:nvSpPr>
          <p:cNvPr id="3" name="Picture Placeholder 3">
            <a:extLst>
              <a:ext uri="{FF2B5EF4-FFF2-40B4-BE49-F238E27FC236}">
                <a16:creationId xmlns:a16="http://schemas.microsoft.com/office/drawing/2014/main" id="{0946A1BC-3827-B021-D2CE-5ED3AD4C7E22}"/>
              </a:ext>
            </a:extLst>
          </p:cNvPr>
          <p:cNvSpPr>
            <a:spLocks noGrp="1"/>
          </p:cNvSpPr>
          <p:nvPr>
            <p:ph type="pic" sz="quarter" idx="10"/>
          </p:nvPr>
        </p:nvSpPr>
        <p:spPr>
          <a:xfrm>
            <a:off x="3515709" y="0"/>
            <a:ext cx="5628084" cy="6858000"/>
          </a:xfrm>
          <a:prstGeom prst="rect">
            <a:avLst/>
          </a:prstGeom>
          <a:effectLst>
            <a:outerShdw blurRad="101600" dist="63500" dir="10800000" algn="r" rotWithShape="0">
              <a:prstClr val="black">
                <a:alpha val="15000"/>
              </a:prstClr>
            </a:outerShdw>
          </a:effectLst>
        </p:spPr>
        <p:txBody>
          <a:bodyPr/>
          <a:lstStyle>
            <a:lvl1pPr marL="0" indent="0">
              <a:buFontTx/>
              <a:buNone/>
              <a:defRPr/>
            </a:lvl1pPr>
          </a:lstStyle>
          <a:p>
            <a:endParaRPr lang="en-US" dirty="0"/>
          </a:p>
        </p:txBody>
      </p:sp>
      <p:pic>
        <p:nvPicPr>
          <p:cNvPr id="6" name="Picture 5">
            <a:extLst>
              <a:ext uri="{FF2B5EF4-FFF2-40B4-BE49-F238E27FC236}">
                <a16:creationId xmlns:a16="http://schemas.microsoft.com/office/drawing/2014/main" id="{C9E0B674-D7D1-CC13-680A-E1945A0AFFA7}"/>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285751" y="148931"/>
            <a:ext cx="1815611" cy="455416"/>
          </a:xfrm>
          <a:prstGeom prst="rect">
            <a:avLst/>
          </a:prstGeom>
        </p:spPr>
      </p:pic>
    </p:spTree>
    <p:extLst>
      <p:ext uri="{BB962C8B-B14F-4D97-AF65-F5344CB8AC3E}">
        <p14:creationId xmlns:p14="http://schemas.microsoft.com/office/powerpoint/2010/main" val="109609678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lor block">
    <p:bg>
      <p:bgPr>
        <a:solidFill>
          <a:schemeClr val="accent5">
            <a:alpha val="10000"/>
          </a:schemeClr>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0796CDC-3154-4ACA-A920-8CBE431C2A1A}"/>
              </a:ext>
            </a:extLst>
          </p:cNvPr>
          <p:cNvSpPr/>
          <p:nvPr userDrawn="1"/>
        </p:nvSpPr>
        <p:spPr>
          <a:xfrm>
            <a:off x="2" y="0"/>
            <a:ext cx="351571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5" name="Slide Number Placeholder 5">
            <a:extLst>
              <a:ext uri="{FF2B5EF4-FFF2-40B4-BE49-F238E27FC236}">
                <a16:creationId xmlns:a16="http://schemas.microsoft.com/office/drawing/2014/main" id="{6353CF9D-DF5C-B6A2-D308-E8A5E24C7822}"/>
              </a:ext>
            </a:extLst>
          </p:cNvPr>
          <p:cNvSpPr>
            <a:spLocks noGrp="1"/>
          </p:cNvSpPr>
          <p:nvPr>
            <p:ph type="sldNum" sz="quarter" idx="4"/>
          </p:nvPr>
        </p:nvSpPr>
        <p:spPr>
          <a:xfrm>
            <a:off x="7882759" y="6356355"/>
            <a:ext cx="883814" cy="365125"/>
          </a:xfrm>
          <a:prstGeom prst="rect">
            <a:avLst/>
          </a:prstGeom>
        </p:spPr>
        <p:txBody>
          <a:bodyPr lIns="0" rIns="0" anchor="b"/>
          <a:lstStyle>
            <a:lvl1pPr algn="r">
              <a:defRPr sz="600" spc="113" baseline="0">
                <a:solidFill>
                  <a:schemeClr val="bg1"/>
                </a:solidFill>
              </a:defRPr>
            </a:lvl1pPr>
          </a:lstStyle>
          <a:p>
            <a:fld id="{18D65601-5AE2-46FC-B138-694DDD2B510D}" type="slidenum">
              <a:rPr lang="en-US" smtClean="0"/>
              <a:pPr/>
              <a:t>‹#›</a:t>
            </a:fld>
            <a:endParaRPr lang="en-US" dirty="0"/>
          </a:p>
        </p:txBody>
      </p:sp>
    </p:spTree>
    <p:extLst>
      <p:ext uri="{BB962C8B-B14F-4D97-AF65-F5344CB8AC3E}">
        <p14:creationId xmlns:p14="http://schemas.microsoft.com/office/powerpoint/2010/main" val="162744879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olor block">
    <p:bg>
      <p:bgPr>
        <a:solidFill>
          <a:schemeClr val="accent2">
            <a:lumMod val="20000"/>
            <a:lumOff val="80000"/>
            <a:alpha val="50000"/>
          </a:schemeClr>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0796CDC-3154-4ACA-A920-8CBE431C2A1A}"/>
              </a:ext>
            </a:extLst>
          </p:cNvPr>
          <p:cNvSpPr/>
          <p:nvPr userDrawn="1"/>
        </p:nvSpPr>
        <p:spPr>
          <a:xfrm>
            <a:off x="2" y="0"/>
            <a:ext cx="351571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5" name="Slide Number Placeholder 5">
            <a:extLst>
              <a:ext uri="{FF2B5EF4-FFF2-40B4-BE49-F238E27FC236}">
                <a16:creationId xmlns:a16="http://schemas.microsoft.com/office/drawing/2014/main" id="{361FBC4E-A834-3A9B-8A81-BDBC0D6422BC}"/>
              </a:ext>
            </a:extLst>
          </p:cNvPr>
          <p:cNvSpPr>
            <a:spLocks noGrp="1"/>
          </p:cNvSpPr>
          <p:nvPr>
            <p:ph type="sldNum" sz="quarter" idx="4"/>
          </p:nvPr>
        </p:nvSpPr>
        <p:spPr>
          <a:xfrm>
            <a:off x="7882759" y="6356355"/>
            <a:ext cx="883814" cy="365125"/>
          </a:xfrm>
          <a:prstGeom prst="rect">
            <a:avLst/>
          </a:prstGeom>
        </p:spPr>
        <p:txBody>
          <a:bodyPr lIns="0" rIns="0" anchor="b"/>
          <a:lstStyle>
            <a:lvl1pPr algn="r">
              <a:defRPr sz="600" spc="113" baseline="0">
                <a:solidFill>
                  <a:schemeClr val="tx2"/>
                </a:solidFill>
              </a:defRPr>
            </a:lvl1pPr>
          </a:lstStyle>
          <a:p>
            <a:fld id="{18D65601-5AE2-46FC-B138-694DDD2B510D}" type="slidenum">
              <a:rPr lang="en-US" smtClean="0"/>
              <a:pPr/>
              <a:t>‹#›</a:t>
            </a:fld>
            <a:endParaRPr lang="en-US" dirty="0"/>
          </a:p>
        </p:txBody>
      </p:sp>
    </p:spTree>
    <p:extLst>
      <p:ext uri="{BB962C8B-B14F-4D97-AF65-F5344CB8AC3E}">
        <p14:creationId xmlns:p14="http://schemas.microsoft.com/office/powerpoint/2010/main" val="120919263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Footer Placeholder 4">
            <a:extLst>
              <a:ext uri="{FF2B5EF4-FFF2-40B4-BE49-F238E27FC236}">
                <a16:creationId xmlns:a16="http://schemas.microsoft.com/office/drawing/2014/main" id="{44571705-2E20-024A-15CB-E3138EDEC61B}"/>
              </a:ext>
            </a:extLst>
          </p:cNvPr>
          <p:cNvSpPr>
            <a:spLocks noGrp="1"/>
          </p:cNvSpPr>
          <p:nvPr>
            <p:ph type="ftr" sz="quarter" idx="3"/>
          </p:nvPr>
        </p:nvSpPr>
        <p:spPr>
          <a:xfrm>
            <a:off x="377410" y="6356355"/>
            <a:ext cx="2191106" cy="365125"/>
          </a:xfrm>
          <a:prstGeom prst="rect">
            <a:avLst/>
          </a:prstGeom>
        </p:spPr>
        <p:txBody>
          <a:bodyPr lIns="0" rIns="0" anchor="ctr"/>
          <a:lstStyle>
            <a:lvl1pPr algn="l">
              <a:defRPr sz="600" spc="113" baseline="0">
                <a:solidFill>
                  <a:schemeClr val="bg1"/>
                </a:solidFill>
              </a:defRPr>
            </a:lvl1pPr>
          </a:lstStyle>
          <a:p>
            <a:r>
              <a:rPr lang="en-US" dirty="0"/>
              <a:t>Presentation title</a:t>
            </a:r>
          </a:p>
        </p:txBody>
      </p:sp>
      <p:sp>
        <p:nvSpPr>
          <p:cNvPr id="10" name="Slide Number Placeholder 5">
            <a:extLst>
              <a:ext uri="{FF2B5EF4-FFF2-40B4-BE49-F238E27FC236}">
                <a16:creationId xmlns:a16="http://schemas.microsoft.com/office/drawing/2014/main" id="{C30EE630-9E25-FA1D-173D-B34329DA9536}"/>
              </a:ext>
            </a:extLst>
          </p:cNvPr>
          <p:cNvSpPr>
            <a:spLocks noGrp="1"/>
          </p:cNvSpPr>
          <p:nvPr>
            <p:ph type="sldNum" sz="quarter" idx="4"/>
          </p:nvPr>
        </p:nvSpPr>
        <p:spPr>
          <a:xfrm>
            <a:off x="7882759" y="6356355"/>
            <a:ext cx="883814" cy="365125"/>
          </a:xfrm>
          <a:prstGeom prst="rect">
            <a:avLst/>
          </a:prstGeom>
        </p:spPr>
        <p:txBody>
          <a:bodyPr lIns="0" rIns="0" anchor="ctr"/>
          <a:lstStyle>
            <a:lvl1pPr algn="r">
              <a:defRPr sz="600" spc="113" baseline="0">
                <a:solidFill>
                  <a:schemeClr val="bg1"/>
                </a:solidFill>
              </a:defRPr>
            </a:lvl1pPr>
          </a:lstStyle>
          <a:p>
            <a:fld id="{18D65601-5AE2-46FC-B138-694DDD2B510D}" type="slidenum">
              <a:rPr lang="en-US" smtClean="0"/>
              <a:pPr/>
              <a:t>‹#›</a:t>
            </a:fld>
            <a:endParaRPr lang="en-US" dirty="0"/>
          </a:p>
        </p:txBody>
      </p:sp>
      <p:pic>
        <p:nvPicPr>
          <p:cNvPr id="5" name="Picture 4" descr="Logo&#10;&#10;Description automatically generated">
            <a:extLst>
              <a:ext uri="{FF2B5EF4-FFF2-40B4-BE49-F238E27FC236}">
                <a16:creationId xmlns:a16="http://schemas.microsoft.com/office/drawing/2014/main" id="{C6DC42EE-F50F-A0F2-4A16-29C98B968ECC}"/>
              </a:ext>
            </a:extLst>
          </p:cNvPr>
          <p:cNvPicPr>
            <a:picLocks noChangeAspect="1"/>
          </p:cNvPicPr>
          <p:nvPr userDrawn="1"/>
        </p:nvPicPr>
        <p:blipFill>
          <a:blip r:embed="rId13" cstate="screen">
            <a:extLst>
              <a:ext uri="{28A0092B-C50C-407E-A947-70E740481C1C}">
                <a14:useLocalDpi xmlns:a14="http://schemas.microsoft.com/office/drawing/2010/main" val="0"/>
              </a:ext>
            </a:extLst>
          </a:blip>
          <a:stretch>
            <a:fillRect/>
          </a:stretch>
        </p:blipFill>
        <p:spPr>
          <a:xfrm>
            <a:off x="7077810" y="148931"/>
            <a:ext cx="1815614" cy="455416"/>
          </a:xfrm>
          <a:prstGeom prst="rect">
            <a:avLst/>
          </a:prstGeom>
        </p:spPr>
      </p:pic>
    </p:spTree>
    <p:extLst>
      <p:ext uri="{BB962C8B-B14F-4D97-AF65-F5344CB8AC3E}">
        <p14:creationId xmlns:p14="http://schemas.microsoft.com/office/powerpoint/2010/main" val="737433849"/>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49" r:id="rId3"/>
    <p:sldLayoutId id="2147483680" r:id="rId4"/>
    <p:sldLayoutId id="2147483681" r:id="rId5"/>
    <p:sldLayoutId id="2147483682" r:id="rId6"/>
    <p:sldLayoutId id="2147483683" r:id="rId7"/>
    <p:sldLayoutId id="2147483655" r:id="rId8"/>
    <p:sldLayoutId id="2147483668" r:id="rId9"/>
    <p:sldLayoutId id="2147483669" r:id="rId10"/>
    <p:sldLayoutId id="2147483670" r:id="rId11"/>
  </p:sldLayoutIdLst>
  <p:hf hdr="0"/>
  <p:txStyles>
    <p:titleStyle>
      <a:lvl1pPr algn="l" defTabSz="685783"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46" indent="-171446" algn="l" defTabSz="685783"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37" indent="-171446" algn="l" defTabSz="685783"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28"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20"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288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3.xml"/><Relationship Id="rId1" Type="http://schemas.openxmlformats.org/officeDocument/2006/relationships/tags" Target="../tags/tag2.xml"/><Relationship Id="rId6" Type="http://schemas.openxmlformats.org/officeDocument/2006/relationships/image" Target="../media/image6.png"/><Relationship Id="rId5" Type="http://schemas.openxmlformats.org/officeDocument/2006/relationships/image" Target="../media/image5.sv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32.jpeg"/><Relationship Id="rId7"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slides/_rels/slide1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37.png"/></Relationships>
</file>

<file path=ppt/slides/_rels/slide1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43.png"/><Relationship Id="rId7" Type="http://schemas.openxmlformats.org/officeDocument/2006/relationships/image" Target="../media/image47.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18.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51.png"/><Relationship Id="rId5" Type="http://schemas.openxmlformats.org/officeDocument/2006/relationships/image" Target="../media/image43.png"/><Relationship Id="rId4" Type="http://schemas.openxmlformats.org/officeDocument/2006/relationships/image" Target="../media/image50.png"/></Relationships>
</file>

<file path=ppt/slides/_rels/slide1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54.png"/><Relationship Id="rId5" Type="http://schemas.openxmlformats.org/officeDocument/2006/relationships/image" Target="../media/image43.png"/><Relationship Id="rId4" Type="http://schemas.openxmlformats.org/officeDocument/2006/relationships/image" Target="../media/image53.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1.xml"/><Relationship Id="rId4" Type="http://schemas.openxmlformats.org/officeDocument/2006/relationships/image" Target="../media/image9.svg"/></Relationships>
</file>

<file path=ppt/slides/_rels/slide20.xml.rels><?xml version="1.0" encoding="UTF-8" standalone="yes"?>
<Relationships xmlns="http://schemas.openxmlformats.org/package/2006/relationships"><Relationship Id="rId3" Type="http://schemas.openxmlformats.org/officeDocument/2006/relationships/image" Target="../media/image55.png"/><Relationship Id="rId7" Type="http://schemas.openxmlformats.org/officeDocument/2006/relationships/image" Target="../media/image58.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4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2.jpeg"/></Relationships>
</file>

<file path=ppt/slides/_rels/slide5.xml.rels><?xml version="1.0" encoding="UTF-8" standalone="yes"?>
<Relationships xmlns="http://schemas.openxmlformats.org/package/2006/relationships"><Relationship Id="rId8" Type="http://schemas.openxmlformats.org/officeDocument/2006/relationships/image" Target="../media/image18.svg"/><Relationship Id="rId13" Type="http://schemas.openxmlformats.org/officeDocument/2006/relationships/image" Target="../media/image23.jpeg"/><Relationship Id="rId3" Type="http://schemas.openxmlformats.org/officeDocument/2006/relationships/image" Target="../media/image13.png"/><Relationship Id="rId7" Type="http://schemas.openxmlformats.org/officeDocument/2006/relationships/image" Target="../media/image17.png"/><Relationship Id="rId12" Type="http://schemas.openxmlformats.org/officeDocument/2006/relationships/image" Target="../media/image22.png"/><Relationship Id="rId2" Type="http://schemas.openxmlformats.org/officeDocument/2006/relationships/notesSlide" Target="../notesSlides/notesSlide2.xml"/><Relationship Id="rId16" Type="http://schemas.openxmlformats.org/officeDocument/2006/relationships/image" Target="../media/image26.png"/><Relationship Id="rId1" Type="http://schemas.openxmlformats.org/officeDocument/2006/relationships/slideLayout" Target="../slideLayouts/slideLayout3.xml"/><Relationship Id="rId6" Type="http://schemas.openxmlformats.org/officeDocument/2006/relationships/image" Target="../media/image16.png"/><Relationship Id="rId11" Type="http://schemas.openxmlformats.org/officeDocument/2006/relationships/image" Target="../media/image21.svg"/><Relationship Id="rId5" Type="http://schemas.openxmlformats.org/officeDocument/2006/relationships/image" Target="../media/image15.svg"/><Relationship Id="rId15" Type="http://schemas.openxmlformats.org/officeDocument/2006/relationships/image" Target="../media/image25.jpe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png"/><Relationship Id="rId14" Type="http://schemas.openxmlformats.org/officeDocument/2006/relationships/image" Target="../media/image24.jpeg"/></Relationships>
</file>

<file path=ppt/slides/_rels/slide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high angle view of a highway&#10;&#10;Description automatically generated with medium confidence">
            <a:extLst>
              <a:ext uri="{FF2B5EF4-FFF2-40B4-BE49-F238E27FC236}">
                <a16:creationId xmlns:a16="http://schemas.microsoft.com/office/drawing/2014/main" id="{8004E13B-BAD3-BEE5-5CE3-AE8863875AEF}"/>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a:stretch/>
        </p:blipFill>
        <p:spPr>
          <a:xfrm>
            <a:off x="-1" y="1"/>
            <a:ext cx="9143997" cy="6858000"/>
          </a:xfrm>
          <a:prstGeom prst="rect">
            <a:avLst/>
          </a:prstGeom>
        </p:spPr>
      </p:pic>
      <p:sp>
        <p:nvSpPr>
          <p:cNvPr id="15" name="Graphic 2">
            <a:extLst>
              <a:ext uri="{FF2B5EF4-FFF2-40B4-BE49-F238E27FC236}">
                <a16:creationId xmlns:a16="http://schemas.microsoft.com/office/drawing/2014/main" id="{0843006F-98F3-5378-ADE3-1EFEFEDDA12B}"/>
              </a:ext>
            </a:extLst>
          </p:cNvPr>
          <p:cNvSpPr>
            <a:spLocks/>
          </p:cNvSpPr>
          <p:nvPr/>
        </p:nvSpPr>
        <p:spPr bwMode="auto">
          <a:xfrm>
            <a:off x="-17511" y="4253802"/>
            <a:ext cx="9161510" cy="2455811"/>
          </a:xfrm>
          <a:custGeom>
            <a:avLst/>
            <a:gdLst>
              <a:gd name="T0" fmla="*/ 53211096 w 18294857"/>
              <a:gd name="T1" fmla="*/ 8668539 h 5362670"/>
              <a:gd name="T2" fmla="*/ 53211096 w 18294857"/>
              <a:gd name="T3" fmla="*/ 8726178 h 5362670"/>
              <a:gd name="T4" fmla="*/ 0 w 18294857"/>
              <a:gd name="T5" fmla="*/ 58264 h 5362670"/>
              <a:gd name="T6" fmla="*/ 0 w 18294857"/>
              <a:gd name="T7" fmla="*/ 26801920 h 5362670"/>
              <a:gd name="T8" fmla="*/ 53211096 w 18294857"/>
              <a:gd name="T9" fmla="*/ 35273730 h 5362670"/>
              <a:gd name="T10" fmla="*/ 53211096 w 18294857"/>
              <a:gd name="T11" fmla="*/ 35215464 h 5362670"/>
              <a:gd name="T12" fmla="*/ 106422181 w 18294857"/>
              <a:gd name="T13" fmla="*/ 26743646 h 5362670"/>
              <a:gd name="T14" fmla="*/ 106422181 w 18294857"/>
              <a:gd name="T15" fmla="*/ 0 h 5362670"/>
              <a:gd name="T16" fmla="*/ 53211096 w 18294857"/>
              <a:gd name="T17" fmla="*/ 8668539 h 536267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8294857" h="5362670">
                <a:moveTo>
                  <a:pt x="9147429" y="1317879"/>
                </a:moveTo>
                <a:lnTo>
                  <a:pt x="9147429" y="1326642"/>
                </a:lnTo>
                <a:lnTo>
                  <a:pt x="0" y="8858"/>
                </a:lnTo>
                <a:lnTo>
                  <a:pt x="0" y="4074700"/>
                </a:lnTo>
                <a:lnTo>
                  <a:pt x="9147429" y="5362671"/>
                </a:lnTo>
                <a:lnTo>
                  <a:pt x="9147429" y="5353812"/>
                </a:lnTo>
                <a:lnTo>
                  <a:pt x="18294858" y="4065841"/>
                </a:lnTo>
                <a:lnTo>
                  <a:pt x="18294858" y="0"/>
                </a:lnTo>
                <a:lnTo>
                  <a:pt x="9147429" y="1317879"/>
                </a:lnTo>
                <a:close/>
              </a:path>
            </a:pathLst>
          </a:custGeom>
          <a:solidFill>
            <a:srgbClr val="231F20">
              <a:alpha val="56862"/>
            </a:srgbClr>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endParaRPr lang="en-US" sz="1350"/>
          </a:p>
        </p:txBody>
      </p:sp>
      <p:sp>
        <p:nvSpPr>
          <p:cNvPr id="17" name="Title Placeholder 1">
            <a:extLst>
              <a:ext uri="{FF2B5EF4-FFF2-40B4-BE49-F238E27FC236}">
                <a16:creationId xmlns:a16="http://schemas.microsoft.com/office/drawing/2014/main" id="{FD603461-FEA5-815F-B639-A68B57939682}"/>
              </a:ext>
            </a:extLst>
          </p:cNvPr>
          <p:cNvSpPr txBox="1">
            <a:spLocks noChangeArrowheads="1"/>
          </p:cNvSpPr>
          <p:nvPr/>
        </p:nvSpPr>
        <p:spPr bwMode="auto">
          <a:xfrm>
            <a:off x="-17512" y="4947964"/>
            <a:ext cx="9161511" cy="4800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1827213">
              <a:defRPr>
                <a:solidFill>
                  <a:schemeClr val="tx1"/>
                </a:solidFill>
                <a:latin typeface="Calibri" panose="020F0502020204030204" pitchFamily="34" charset="0"/>
              </a:defRPr>
            </a:lvl1pPr>
            <a:lvl2pPr marL="742950" indent="-285750" defTabSz="1827213">
              <a:defRPr>
                <a:solidFill>
                  <a:schemeClr val="tx1"/>
                </a:solidFill>
                <a:latin typeface="Calibri" panose="020F0502020204030204" pitchFamily="34" charset="0"/>
              </a:defRPr>
            </a:lvl2pPr>
            <a:lvl3pPr marL="1143000" indent="-228600" defTabSz="1827213">
              <a:defRPr>
                <a:solidFill>
                  <a:schemeClr val="tx1"/>
                </a:solidFill>
                <a:latin typeface="Calibri" panose="020F0502020204030204" pitchFamily="34" charset="0"/>
              </a:defRPr>
            </a:lvl3pPr>
            <a:lvl4pPr marL="1600200" indent="-228600" defTabSz="1827213">
              <a:defRPr>
                <a:solidFill>
                  <a:schemeClr val="tx1"/>
                </a:solidFill>
                <a:latin typeface="Calibri" panose="020F0502020204030204" pitchFamily="34" charset="0"/>
              </a:defRPr>
            </a:lvl4pPr>
            <a:lvl5pPr marL="2057400" indent="-228600" defTabSz="1827213">
              <a:defRPr>
                <a:solidFill>
                  <a:schemeClr val="tx1"/>
                </a:solidFill>
                <a:latin typeface="Calibri" panose="020F0502020204030204" pitchFamily="34" charset="0"/>
              </a:defRPr>
            </a:lvl5pPr>
            <a:lvl6pPr marL="2514600" indent="-228600" defTabSz="1827213" eaLnBrk="0" fontAlgn="base" hangingPunct="0">
              <a:spcBef>
                <a:spcPct val="0"/>
              </a:spcBef>
              <a:spcAft>
                <a:spcPct val="0"/>
              </a:spcAft>
              <a:defRPr>
                <a:solidFill>
                  <a:schemeClr val="tx1"/>
                </a:solidFill>
                <a:latin typeface="Calibri" panose="020F0502020204030204" pitchFamily="34" charset="0"/>
              </a:defRPr>
            </a:lvl6pPr>
            <a:lvl7pPr marL="2971800" indent="-228600" defTabSz="1827213" eaLnBrk="0" fontAlgn="base" hangingPunct="0">
              <a:spcBef>
                <a:spcPct val="0"/>
              </a:spcBef>
              <a:spcAft>
                <a:spcPct val="0"/>
              </a:spcAft>
              <a:defRPr>
                <a:solidFill>
                  <a:schemeClr val="tx1"/>
                </a:solidFill>
                <a:latin typeface="Calibri" panose="020F0502020204030204" pitchFamily="34" charset="0"/>
              </a:defRPr>
            </a:lvl7pPr>
            <a:lvl8pPr marL="3429000" indent="-228600" defTabSz="1827213" eaLnBrk="0" fontAlgn="base" hangingPunct="0">
              <a:spcBef>
                <a:spcPct val="0"/>
              </a:spcBef>
              <a:spcAft>
                <a:spcPct val="0"/>
              </a:spcAft>
              <a:defRPr>
                <a:solidFill>
                  <a:schemeClr val="tx1"/>
                </a:solidFill>
                <a:latin typeface="Calibri" panose="020F0502020204030204" pitchFamily="34" charset="0"/>
              </a:defRPr>
            </a:lvl8pPr>
            <a:lvl9pPr marL="3886200" indent="-228600" defTabSz="1827213"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lnSpc>
                <a:spcPct val="90000"/>
              </a:lnSpc>
            </a:pPr>
            <a:r>
              <a:rPr lang="en-US" altLang="en-US" sz="3300" b="1" dirty="0">
                <a:solidFill>
                  <a:schemeClr val="bg1"/>
                </a:solidFill>
                <a:latin typeface="+mj-lt"/>
                <a:ea typeface="Roboto Slab" pitchFamily="2" charset="0"/>
                <a:cs typeface="Roboto Slab" pitchFamily="2" charset="0"/>
              </a:rPr>
              <a:t>Highway System Overview</a:t>
            </a:r>
          </a:p>
        </p:txBody>
      </p:sp>
      <p:sp>
        <p:nvSpPr>
          <p:cNvPr id="19" name="Text Placeholder 2">
            <a:extLst>
              <a:ext uri="{FF2B5EF4-FFF2-40B4-BE49-F238E27FC236}">
                <a16:creationId xmlns:a16="http://schemas.microsoft.com/office/drawing/2014/main" id="{5ECEC6BD-4218-D50A-8F38-D4D2DFD6DF64}"/>
              </a:ext>
            </a:extLst>
          </p:cNvPr>
          <p:cNvSpPr txBox="1">
            <a:spLocks noChangeArrowheads="1"/>
          </p:cNvSpPr>
          <p:nvPr/>
        </p:nvSpPr>
        <p:spPr bwMode="auto">
          <a:xfrm>
            <a:off x="-11396" y="5490431"/>
            <a:ext cx="9161510" cy="360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827213">
              <a:defRPr>
                <a:solidFill>
                  <a:schemeClr val="tx1"/>
                </a:solidFill>
                <a:latin typeface="Calibri" panose="020F0502020204030204" pitchFamily="34" charset="0"/>
              </a:defRPr>
            </a:lvl1pPr>
            <a:lvl2pPr marL="1370013" indent="-455613" defTabSz="1827213">
              <a:defRPr>
                <a:solidFill>
                  <a:schemeClr val="tx1"/>
                </a:solidFill>
                <a:latin typeface="Calibri" panose="020F0502020204030204" pitchFamily="34" charset="0"/>
              </a:defRPr>
            </a:lvl2pPr>
            <a:lvl3pPr marL="2284413" indent="-455613" defTabSz="1827213">
              <a:defRPr>
                <a:solidFill>
                  <a:schemeClr val="tx1"/>
                </a:solidFill>
                <a:latin typeface="Calibri" panose="020F0502020204030204" pitchFamily="34" charset="0"/>
              </a:defRPr>
            </a:lvl3pPr>
            <a:lvl4pPr marL="3198813" indent="-455613" defTabSz="1827213">
              <a:defRPr>
                <a:solidFill>
                  <a:schemeClr val="tx1"/>
                </a:solidFill>
                <a:latin typeface="Calibri" panose="020F0502020204030204" pitchFamily="34" charset="0"/>
              </a:defRPr>
            </a:lvl4pPr>
            <a:lvl5pPr marL="4113213" indent="-455613" defTabSz="1827213">
              <a:defRPr>
                <a:solidFill>
                  <a:schemeClr val="tx1"/>
                </a:solidFill>
                <a:latin typeface="Calibri" panose="020F0502020204030204" pitchFamily="34" charset="0"/>
              </a:defRPr>
            </a:lvl5pPr>
            <a:lvl6pPr marL="4570413" indent="-455613" defTabSz="1827213" eaLnBrk="0" fontAlgn="base" hangingPunct="0">
              <a:spcBef>
                <a:spcPct val="0"/>
              </a:spcBef>
              <a:spcAft>
                <a:spcPct val="0"/>
              </a:spcAft>
              <a:defRPr>
                <a:solidFill>
                  <a:schemeClr val="tx1"/>
                </a:solidFill>
                <a:latin typeface="Calibri" panose="020F0502020204030204" pitchFamily="34" charset="0"/>
              </a:defRPr>
            </a:lvl6pPr>
            <a:lvl7pPr marL="5027613" indent="-455613" defTabSz="1827213" eaLnBrk="0" fontAlgn="base" hangingPunct="0">
              <a:spcBef>
                <a:spcPct val="0"/>
              </a:spcBef>
              <a:spcAft>
                <a:spcPct val="0"/>
              </a:spcAft>
              <a:defRPr>
                <a:solidFill>
                  <a:schemeClr val="tx1"/>
                </a:solidFill>
                <a:latin typeface="Calibri" panose="020F0502020204030204" pitchFamily="34" charset="0"/>
              </a:defRPr>
            </a:lvl7pPr>
            <a:lvl8pPr marL="5484813" indent="-455613" defTabSz="1827213" eaLnBrk="0" fontAlgn="base" hangingPunct="0">
              <a:spcBef>
                <a:spcPct val="0"/>
              </a:spcBef>
              <a:spcAft>
                <a:spcPct val="0"/>
              </a:spcAft>
              <a:defRPr>
                <a:solidFill>
                  <a:schemeClr val="tx1"/>
                </a:solidFill>
                <a:latin typeface="Calibri" panose="020F0502020204030204" pitchFamily="34" charset="0"/>
              </a:defRPr>
            </a:lvl8pPr>
            <a:lvl9pPr marL="5942013" indent="-455613" defTabSz="1827213" eaLnBrk="0" fontAlgn="base" hangingPunct="0">
              <a:spcBef>
                <a:spcPct val="0"/>
              </a:spcBef>
              <a:spcAft>
                <a:spcPct val="0"/>
              </a:spcAft>
              <a:defRPr>
                <a:solidFill>
                  <a:schemeClr val="tx1"/>
                </a:solidFill>
                <a:latin typeface="Calibri" panose="020F0502020204030204" pitchFamily="34" charset="0"/>
              </a:defRPr>
            </a:lvl9pPr>
          </a:lstStyle>
          <a:p>
            <a:pPr algn="ctr">
              <a:lnSpc>
                <a:spcPct val="90000"/>
              </a:lnSpc>
              <a:spcBef>
                <a:spcPts val="1500"/>
              </a:spcBef>
            </a:pPr>
            <a:r>
              <a:rPr lang="en-US" altLang="en-US" sz="2100" b="1" dirty="0">
                <a:solidFill>
                  <a:schemeClr val="bg1"/>
                </a:solidFill>
                <a:latin typeface="Roboto Slab" pitchFamily="2" charset="0"/>
                <a:ea typeface="Roboto Slab" pitchFamily="2" charset="0"/>
                <a:cs typeface="PT Sans" panose="020B0503020203020204" pitchFamily="34" charset="0"/>
              </a:rPr>
              <a:t>Iowa Transportation Commission Workshop</a:t>
            </a:r>
          </a:p>
        </p:txBody>
      </p:sp>
      <p:cxnSp>
        <p:nvCxnSpPr>
          <p:cNvPr id="20" name="Straight Connector 19">
            <a:extLst>
              <a:ext uri="{FF2B5EF4-FFF2-40B4-BE49-F238E27FC236}">
                <a16:creationId xmlns:a16="http://schemas.microsoft.com/office/drawing/2014/main" id="{77842182-EE84-12E6-1390-BC1DD14536F0}"/>
              </a:ext>
            </a:extLst>
          </p:cNvPr>
          <p:cNvCxnSpPr/>
          <p:nvPr/>
        </p:nvCxnSpPr>
        <p:spPr>
          <a:xfrm>
            <a:off x="4258958" y="5964416"/>
            <a:ext cx="605815" cy="1"/>
          </a:xfrm>
          <a:prstGeom prst="line">
            <a:avLst/>
          </a:prstGeom>
          <a:ln w="57150">
            <a:solidFill>
              <a:schemeClr val="accent3"/>
            </a:solidFill>
          </a:ln>
        </p:spPr>
        <p:style>
          <a:lnRef idx="1">
            <a:schemeClr val="accent1"/>
          </a:lnRef>
          <a:fillRef idx="0">
            <a:schemeClr val="accent1"/>
          </a:fillRef>
          <a:effectRef idx="0">
            <a:schemeClr val="accent1"/>
          </a:effectRef>
          <a:fontRef idx="minor">
            <a:schemeClr val="tx1"/>
          </a:fontRef>
        </p:style>
      </p:cxnSp>
      <p:sp>
        <p:nvSpPr>
          <p:cNvPr id="21" name="Text Placeholder 2">
            <a:extLst>
              <a:ext uri="{FF2B5EF4-FFF2-40B4-BE49-F238E27FC236}">
                <a16:creationId xmlns:a16="http://schemas.microsoft.com/office/drawing/2014/main" id="{5A0B7E08-2A36-D1A7-ED69-6D2568EEEFA8}"/>
              </a:ext>
            </a:extLst>
          </p:cNvPr>
          <p:cNvSpPr txBox="1">
            <a:spLocks noChangeArrowheads="1"/>
          </p:cNvSpPr>
          <p:nvPr/>
        </p:nvSpPr>
        <p:spPr bwMode="auto">
          <a:xfrm>
            <a:off x="16767573" y="5551711"/>
            <a:ext cx="642188" cy="1508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827213">
              <a:defRPr>
                <a:solidFill>
                  <a:schemeClr val="tx1"/>
                </a:solidFill>
                <a:latin typeface="Calibri" panose="020F0502020204030204" pitchFamily="34" charset="0"/>
              </a:defRPr>
            </a:lvl1pPr>
            <a:lvl2pPr marL="1370013" indent="-455613" defTabSz="1827213">
              <a:defRPr>
                <a:solidFill>
                  <a:schemeClr val="tx1"/>
                </a:solidFill>
                <a:latin typeface="Calibri" panose="020F0502020204030204" pitchFamily="34" charset="0"/>
              </a:defRPr>
            </a:lvl2pPr>
            <a:lvl3pPr marL="2284413" indent="-455613" defTabSz="1827213">
              <a:defRPr>
                <a:solidFill>
                  <a:schemeClr val="tx1"/>
                </a:solidFill>
                <a:latin typeface="Calibri" panose="020F0502020204030204" pitchFamily="34" charset="0"/>
              </a:defRPr>
            </a:lvl3pPr>
            <a:lvl4pPr marL="3198813" indent="-455613" defTabSz="1827213">
              <a:defRPr>
                <a:solidFill>
                  <a:schemeClr val="tx1"/>
                </a:solidFill>
                <a:latin typeface="Calibri" panose="020F0502020204030204" pitchFamily="34" charset="0"/>
              </a:defRPr>
            </a:lvl4pPr>
            <a:lvl5pPr marL="4113213" indent="-455613" defTabSz="1827213">
              <a:defRPr>
                <a:solidFill>
                  <a:schemeClr val="tx1"/>
                </a:solidFill>
                <a:latin typeface="Calibri" panose="020F0502020204030204" pitchFamily="34" charset="0"/>
              </a:defRPr>
            </a:lvl5pPr>
            <a:lvl6pPr marL="4570413" indent="-455613" defTabSz="1827213" eaLnBrk="0" fontAlgn="base" hangingPunct="0">
              <a:spcBef>
                <a:spcPct val="0"/>
              </a:spcBef>
              <a:spcAft>
                <a:spcPct val="0"/>
              </a:spcAft>
              <a:defRPr>
                <a:solidFill>
                  <a:schemeClr val="tx1"/>
                </a:solidFill>
                <a:latin typeface="Calibri" panose="020F0502020204030204" pitchFamily="34" charset="0"/>
              </a:defRPr>
            </a:lvl6pPr>
            <a:lvl7pPr marL="5027613" indent="-455613" defTabSz="1827213" eaLnBrk="0" fontAlgn="base" hangingPunct="0">
              <a:spcBef>
                <a:spcPct val="0"/>
              </a:spcBef>
              <a:spcAft>
                <a:spcPct val="0"/>
              </a:spcAft>
              <a:defRPr>
                <a:solidFill>
                  <a:schemeClr val="tx1"/>
                </a:solidFill>
                <a:latin typeface="Calibri" panose="020F0502020204030204" pitchFamily="34" charset="0"/>
              </a:defRPr>
            </a:lvl7pPr>
            <a:lvl8pPr marL="5484813" indent="-455613" defTabSz="1827213" eaLnBrk="0" fontAlgn="base" hangingPunct="0">
              <a:spcBef>
                <a:spcPct val="0"/>
              </a:spcBef>
              <a:spcAft>
                <a:spcPct val="0"/>
              </a:spcAft>
              <a:defRPr>
                <a:solidFill>
                  <a:schemeClr val="tx1"/>
                </a:solidFill>
                <a:latin typeface="Calibri" panose="020F0502020204030204" pitchFamily="34" charset="0"/>
              </a:defRPr>
            </a:lvl8pPr>
            <a:lvl9pPr marL="5942013" indent="-455613" defTabSz="1827213" eaLnBrk="0" fontAlgn="base" hangingPunct="0">
              <a:spcBef>
                <a:spcPct val="0"/>
              </a:spcBef>
              <a:spcAft>
                <a:spcPct val="0"/>
              </a:spcAft>
              <a:defRPr>
                <a:solidFill>
                  <a:schemeClr val="tx1"/>
                </a:solidFill>
                <a:latin typeface="Calibri" panose="020F0502020204030204" pitchFamily="34" charset="0"/>
              </a:defRPr>
            </a:lvl9pPr>
          </a:lstStyle>
          <a:p>
            <a:pPr algn="r">
              <a:lnSpc>
                <a:spcPct val="90000"/>
              </a:lnSpc>
              <a:spcBef>
                <a:spcPts val="1500"/>
              </a:spcBef>
            </a:pPr>
            <a:r>
              <a:rPr lang="en-US" altLang="en-US">
                <a:solidFill>
                  <a:schemeClr val="bg1"/>
                </a:solidFill>
                <a:latin typeface="PT Sans" panose="020B0503020203020204" pitchFamily="34" charset="0"/>
                <a:ea typeface="PT Sans" panose="020B0503020203020204" pitchFamily="34" charset="0"/>
                <a:cs typeface="PT Sans" panose="020B0503020203020204" pitchFamily="34" charset="0"/>
              </a:rPr>
              <a:t>3/2/2023</a:t>
            </a:r>
          </a:p>
        </p:txBody>
      </p:sp>
      <p:pic>
        <p:nvPicPr>
          <p:cNvPr id="27" name="Graphic 26">
            <a:extLst>
              <a:ext uri="{FF2B5EF4-FFF2-40B4-BE49-F238E27FC236}">
                <a16:creationId xmlns:a16="http://schemas.microsoft.com/office/drawing/2014/main" id="{4A7719FD-1DC4-C482-4733-0F10D600029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7512" y="6103170"/>
            <a:ext cx="9167626" cy="754861"/>
          </a:xfrm>
          <a:prstGeom prst="rect">
            <a:avLst/>
          </a:prstGeom>
        </p:spPr>
      </p:pic>
      <p:sp>
        <p:nvSpPr>
          <p:cNvPr id="22" name="Text Placeholder 2">
            <a:extLst>
              <a:ext uri="{FF2B5EF4-FFF2-40B4-BE49-F238E27FC236}">
                <a16:creationId xmlns:a16="http://schemas.microsoft.com/office/drawing/2014/main" id="{59AF3B16-3FC2-FE84-6EFE-7C8664AE9746}"/>
              </a:ext>
            </a:extLst>
          </p:cNvPr>
          <p:cNvSpPr txBox="1">
            <a:spLocks noChangeArrowheads="1"/>
          </p:cNvSpPr>
          <p:nvPr/>
        </p:nvSpPr>
        <p:spPr bwMode="auto">
          <a:xfrm>
            <a:off x="374797" y="6329576"/>
            <a:ext cx="2041832" cy="456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827213">
              <a:defRPr>
                <a:solidFill>
                  <a:schemeClr val="tx1"/>
                </a:solidFill>
                <a:latin typeface="Calibri" panose="020F0502020204030204" pitchFamily="34" charset="0"/>
              </a:defRPr>
            </a:lvl1pPr>
            <a:lvl2pPr marL="1370013" indent="-455613" defTabSz="1827213">
              <a:defRPr>
                <a:solidFill>
                  <a:schemeClr val="tx1"/>
                </a:solidFill>
                <a:latin typeface="Calibri" panose="020F0502020204030204" pitchFamily="34" charset="0"/>
              </a:defRPr>
            </a:lvl2pPr>
            <a:lvl3pPr marL="2284413" indent="-455613" defTabSz="1827213">
              <a:defRPr>
                <a:solidFill>
                  <a:schemeClr val="tx1"/>
                </a:solidFill>
                <a:latin typeface="Calibri" panose="020F0502020204030204" pitchFamily="34" charset="0"/>
              </a:defRPr>
            </a:lvl3pPr>
            <a:lvl4pPr marL="3198813" indent="-455613" defTabSz="1827213">
              <a:defRPr>
                <a:solidFill>
                  <a:schemeClr val="tx1"/>
                </a:solidFill>
                <a:latin typeface="Calibri" panose="020F0502020204030204" pitchFamily="34" charset="0"/>
              </a:defRPr>
            </a:lvl4pPr>
            <a:lvl5pPr marL="4113213" indent="-455613" defTabSz="1827213">
              <a:defRPr>
                <a:solidFill>
                  <a:schemeClr val="tx1"/>
                </a:solidFill>
                <a:latin typeface="Calibri" panose="020F0502020204030204" pitchFamily="34" charset="0"/>
              </a:defRPr>
            </a:lvl5pPr>
            <a:lvl6pPr marL="4570413" indent="-455613" defTabSz="1827213" eaLnBrk="0" fontAlgn="base" hangingPunct="0">
              <a:spcBef>
                <a:spcPct val="0"/>
              </a:spcBef>
              <a:spcAft>
                <a:spcPct val="0"/>
              </a:spcAft>
              <a:defRPr>
                <a:solidFill>
                  <a:schemeClr val="tx1"/>
                </a:solidFill>
                <a:latin typeface="Calibri" panose="020F0502020204030204" pitchFamily="34" charset="0"/>
              </a:defRPr>
            </a:lvl6pPr>
            <a:lvl7pPr marL="5027613" indent="-455613" defTabSz="1827213" eaLnBrk="0" fontAlgn="base" hangingPunct="0">
              <a:spcBef>
                <a:spcPct val="0"/>
              </a:spcBef>
              <a:spcAft>
                <a:spcPct val="0"/>
              </a:spcAft>
              <a:defRPr>
                <a:solidFill>
                  <a:schemeClr val="tx1"/>
                </a:solidFill>
                <a:latin typeface="Calibri" panose="020F0502020204030204" pitchFamily="34" charset="0"/>
              </a:defRPr>
            </a:lvl7pPr>
            <a:lvl8pPr marL="5484813" indent="-455613" defTabSz="1827213" eaLnBrk="0" fontAlgn="base" hangingPunct="0">
              <a:spcBef>
                <a:spcPct val="0"/>
              </a:spcBef>
              <a:spcAft>
                <a:spcPct val="0"/>
              </a:spcAft>
              <a:defRPr>
                <a:solidFill>
                  <a:schemeClr val="tx1"/>
                </a:solidFill>
                <a:latin typeface="Calibri" panose="020F0502020204030204" pitchFamily="34" charset="0"/>
              </a:defRPr>
            </a:lvl8pPr>
            <a:lvl9pPr marL="5942013" indent="-455613" defTabSz="1827213" eaLnBrk="0" fontAlgn="base" hangingPunct="0">
              <a:spcBef>
                <a:spcPct val="0"/>
              </a:spcBef>
              <a:spcAft>
                <a:spcPct val="0"/>
              </a:spcAft>
              <a:defRPr>
                <a:solidFill>
                  <a:schemeClr val="tx1"/>
                </a:solidFill>
                <a:latin typeface="Calibri" panose="020F0502020204030204" pitchFamily="34" charset="0"/>
              </a:defRPr>
            </a:lvl9pPr>
          </a:lstStyle>
          <a:p>
            <a:pPr>
              <a:lnSpc>
                <a:spcPct val="90000"/>
              </a:lnSpc>
              <a:spcBef>
                <a:spcPts val="1500"/>
              </a:spcBef>
              <a:spcAft>
                <a:spcPts val="450"/>
              </a:spcAft>
            </a:pPr>
            <a:r>
              <a:rPr lang="en-US" altLang="en-US" sz="1000" dirty="0">
                <a:solidFill>
                  <a:schemeClr val="bg1"/>
                </a:solidFill>
                <a:latin typeface="+mn-lt"/>
                <a:ea typeface="PT Sans" panose="020B0503020203020204" pitchFamily="34" charset="0"/>
                <a:cs typeface="PT Sans" panose="020B0503020203020204" pitchFamily="34" charset="0"/>
              </a:rPr>
              <a:t>Garrett Pedersen</a:t>
            </a:r>
            <a:br>
              <a:rPr lang="en-US" altLang="en-US" sz="1000" dirty="0">
                <a:solidFill>
                  <a:schemeClr val="bg1"/>
                </a:solidFill>
                <a:latin typeface="+mn-lt"/>
                <a:ea typeface="PT Sans" panose="020B0503020203020204" pitchFamily="34" charset="0"/>
                <a:cs typeface="PT Sans" panose="020B0503020203020204" pitchFamily="34" charset="0"/>
              </a:rPr>
            </a:br>
            <a:r>
              <a:rPr lang="en-US" altLang="en-US" sz="1000" dirty="0">
                <a:solidFill>
                  <a:schemeClr val="bg1"/>
                </a:solidFill>
                <a:latin typeface="+mn-lt"/>
                <a:ea typeface="PT Sans" panose="020B0503020203020204" pitchFamily="34" charset="0"/>
                <a:cs typeface="PT Sans" panose="020B0503020203020204" pitchFamily="34" charset="0"/>
              </a:rPr>
              <a:t>Systems Planning Bureau Director</a:t>
            </a:r>
          </a:p>
        </p:txBody>
      </p:sp>
      <p:pic>
        <p:nvPicPr>
          <p:cNvPr id="29" name="Picture 28" descr="A picture containing text, clipart&#10;&#10;Description automatically generated">
            <a:extLst>
              <a:ext uri="{FF2B5EF4-FFF2-40B4-BE49-F238E27FC236}">
                <a16:creationId xmlns:a16="http://schemas.microsoft.com/office/drawing/2014/main" id="{17FF21B2-3928-7AEE-415D-1E6850827121}"/>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3679612" y="6099552"/>
            <a:ext cx="1764509" cy="441128"/>
          </a:xfrm>
          <a:prstGeom prst="rect">
            <a:avLst/>
          </a:prstGeom>
        </p:spPr>
      </p:pic>
      <p:sp>
        <p:nvSpPr>
          <p:cNvPr id="2" name="Text Placeholder 2">
            <a:extLst>
              <a:ext uri="{FF2B5EF4-FFF2-40B4-BE49-F238E27FC236}">
                <a16:creationId xmlns:a16="http://schemas.microsoft.com/office/drawing/2014/main" id="{81C0747B-1E0F-1C17-3F2A-F9A51F93016E}"/>
              </a:ext>
            </a:extLst>
          </p:cNvPr>
          <p:cNvSpPr txBox="1">
            <a:spLocks noChangeArrowheads="1"/>
          </p:cNvSpPr>
          <p:nvPr/>
        </p:nvSpPr>
        <p:spPr bwMode="auto">
          <a:xfrm>
            <a:off x="7324531" y="6405797"/>
            <a:ext cx="1444672" cy="303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1827213">
              <a:defRPr>
                <a:solidFill>
                  <a:schemeClr val="tx1"/>
                </a:solidFill>
                <a:latin typeface="Calibri" panose="020F0502020204030204" pitchFamily="34" charset="0"/>
              </a:defRPr>
            </a:lvl1pPr>
            <a:lvl2pPr marL="1370013" indent="-455613" defTabSz="1827213">
              <a:defRPr>
                <a:solidFill>
                  <a:schemeClr val="tx1"/>
                </a:solidFill>
                <a:latin typeface="Calibri" panose="020F0502020204030204" pitchFamily="34" charset="0"/>
              </a:defRPr>
            </a:lvl2pPr>
            <a:lvl3pPr marL="2284413" indent="-455613" defTabSz="1827213">
              <a:defRPr>
                <a:solidFill>
                  <a:schemeClr val="tx1"/>
                </a:solidFill>
                <a:latin typeface="Calibri" panose="020F0502020204030204" pitchFamily="34" charset="0"/>
              </a:defRPr>
            </a:lvl3pPr>
            <a:lvl4pPr marL="3198813" indent="-455613" defTabSz="1827213">
              <a:defRPr>
                <a:solidFill>
                  <a:schemeClr val="tx1"/>
                </a:solidFill>
                <a:latin typeface="Calibri" panose="020F0502020204030204" pitchFamily="34" charset="0"/>
              </a:defRPr>
            </a:lvl4pPr>
            <a:lvl5pPr marL="4113213" indent="-455613" defTabSz="1827213">
              <a:defRPr>
                <a:solidFill>
                  <a:schemeClr val="tx1"/>
                </a:solidFill>
                <a:latin typeface="Calibri" panose="020F0502020204030204" pitchFamily="34" charset="0"/>
              </a:defRPr>
            </a:lvl5pPr>
            <a:lvl6pPr marL="4570413" indent="-455613" defTabSz="1827213" eaLnBrk="0" fontAlgn="base" hangingPunct="0">
              <a:spcBef>
                <a:spcPct val="0"/>
              </a:spcBef>
              <a:spcAft>
                <a:spcPct val="0"/>
              </a:spcAft>
              <a:defRPr>
                <a:solidFill>
                  <a:schemeClr val="tx1"/>
                </a:solidFill>
                <a:latin typeface="Calibri" panose="020F0502020204030204" pitchFamily="34" charset="0"/>
              </a:defRPr>
            </a:lvl6pPr>
            <a:lvl7pPr marL="5027613" indent="-455613" defTabSz="1827213" eaLnBrk="0" fontAlgn="base" hangingPunct="0">
              <a:spcBef>
                <a:spcPct val="0"/>
              </a:spcBef>
              <a:spcAft>
                <a:spcPct val="0"/>
              </a:spcAft>
              <a:defRPr>
                <a:solidFill>
                  <a:schemeClr val="tx1"/>
                </a:solidFill>
                <a:latin typeface="Calibri" panose="020F0502020204030204" pitchFamily="34" charset="0"/>
              </a:defRPr>
            </a:lvl7pPr>
            <a:lvl8pPr marL="5484813" indent="-455613" defTabSz="1827213" eaLnBrk="0" fontAlgn="base" hangingPunct="0">
              <a:spcBef>
                <a:spcPct val="0"/>
              </a:spcBef>
              <a:spcAft>
                <a:spcPct val="0"/>
              </a:spcAft>
              <a:defRPr>
                <a:solidFill>
                  <a:schemeClr val="tx1"/>
                </a:solidFill>
                <a:latin typeface="Calibri" panose="020F0502020204030204" pitchFamily="34" charset="0"/>
              </a:defRPr>
            </a:lvl8pPr>
            <a:lvl9pPr marL="5942013" indent="-455613" defTabSz="1827213" eaLnBrk="0" fontAlgn="base" hangingPunct="0">
              <a:spcBef>
                <a:spcPct val="0"/>
              </a:spcBef>
              <a:spcAft>
                <a:spcPct val="0"/>
              </a:spcAft>
              <a:defRPr>
                <a:solidFill>
                  <a:schemeClr val="tx1"/>
                </a:solidFill>
                <a:latin typeface="Calibri" panose="020F0502020204030204" pitchFamily="34" charset="0"/>
              </a:defRPr>
            </a:lvl9pPr>
          </a:lstStyle>
          <a:p>
            <a:pPr algn="r">
              <a:lnSpc>
                <a:spcPct val="90000"/>
              </a:lnSpc>
              <a:spcBef>
                <a:spcPts val="1500"/>
              </a:spcBef>
              <a:spcAft>
                <a:spcPts val="450"/>
              </a:spcAft>
            </a:pPr>
            <a:r>
              <a:rPr lang="en-US" altLang="en-US" sz="1000" dirty="0">
                <a:solidFill>
                  <a:schemeClr val="bg1"/>
                </a:solidFill>
                <a:latin typeface="+mn-lt"/>
                <a:ea typeface="PT Sans" panose="020B0503020203020204" pitchFamily="34" charset="0"/>
                <a:cs typeface="PT Sans" panose="020B0503020203020204" pitchFamily="34" charset="0"/>
              </a:rPr>
              <a:t>September 10, 2024</a:t>
            </a:r>
          </a:p>
        </p:txBody>
      </p:sp>
    </p:spTree>
    <p:custDataLst>
      <p:tags r:id="rId1"/>
    </p:custDataLst>
    <p:extLst>
      <p:ext uri="{BB962C8B-B14F-4D97-AF65-F5344CB8AC3E}">
        <p14:creationId xmlns:p14="http://schemas.microsoft.com/office/powerpoint/2010/main" val="14011993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3" descr="A picture containing text, way, road, scene&#10;&#10;Description automatically generated">
            <a:extLst>
              <a:ext uri="{FF2B5EF4-FFF2-40B4-BE49-F238E27FC236}">
                <a16:creationId xmlns:a16="http://schemas.microsoft.com/office/drawing/2014/main" id="{3E5CE7D2-F1DC-DA87-ADC3-70421FD908C3}"/>
              </a:ext>
            </a:extLst>
          </p:cNvPr>
          <p:cNvPicPr>
            <a:picLocks noGrp="1" noChangeAspect="1"/>
          </p:cNvPicPr>
          <p:nvPr>
            <p:ph type="pic" sz="quarter" idx="10"/>
          </p:nvPr>
        </p:nvPicPr>
        <p:blipFill rotWithShape="1">
          <a:blip r:embed="rId2" cstate="screen">
            <a:extLst>
              <a:ext uri="{28A0092B-C50C-407E-A947-70E740481C1C}">
                <a14:useLocalDpi xmlns:a14="http://schemas.microsoft.com/office/drawing/2010/main" val="0"/>
              </a:ext>
            </a:extLst>
          </a:blip>
          <a:srcRect/>
          <a:stretch/>
        </p:blipFill>
        <p:spPr>
          <a:xfrm>
            <a:off x="3515916" y="3"/>
            <a:ext cx="5628084" cy="6857997"/>
          </a:xfrm>
        </p:spPr>
      </p:pic>
      <p:sp>
        <p:nvSpPr>
          <p:cNvPr id="4" name="TextBox 3">
            <a:extLst>
              <a:ext uri="{FF2B5EF4-FFF2-40B4-BE49-F238E27FC236}">
                <a16:creationId xmlns:a16="http://schemas.microsoft.com/office/drawing/2014/main" id="{16B0F0D6-92D7-6BF6-55B3-E13F82E98399}"/>
              </a:ext>
            </a:extLst>
          </p:cNvPr>
          <p:cNvSpPr txBox="1"/>
          <p:nvPr/>
        </p:nvSpPr>
        <p:spPr>
          <a:xfrm>
            <a:off x="1697" y="2217311"/>
            <a:ext cx="3673319" cy="1107996"/>
          </a:xfrm>
          <a:prstGeom prst="rect">
            <a:avLst/>
          </a:prstGeom>
          <a:noFill/>
        </p:spPr>
        <p:txBody>
          <a:bodyPr wrap="square" lIns="342900" rIns="274320" rtlCol="0" anchor="ctr">
            <a:spAutoFit/>
          </a:bodyPr>
          <a:lstStyle/>
          <a:p>
            <a:r>
              <a:rPr lang="en-US" sz="3300" spc="38" dirty="0">
                <a:solidFill>
                  <a:schemeClr val="bg1"/>
                </a:solidFill>
                <a:latin typeface="+mj-lt"/>
              </a:rPr>
              <a:t>State Highway</a:t>
            </a:r>
            <a:r>
              <a:rPr lang="en-US" sz="3300" b="1" spc="38" dirty="0">
                <a:solidFill>
                  <a:schemeClr val="bg1"/>
                </a:solidFill>
                <a:latin typeface="+mj-lt"/>
              </a:rPr>
              <a:t> </a:t>
            </a:r>
          </a:p>
          <a:p>
            <a:r>
              <a:rPr lang="en-US" sz="3300" b="1" spc="38" dirty="0">
                <a:solidFill>
                  <a:schemeClr val="bg1"/>
                </a:solidFill>
                <a:latin typeface="+mj-lt"/>
              </a:rPr>
              <a:t>System Usage</a:t>
            </a:r>
          </a:p>
        </p:txBody>
      </p:sp>
      <p:cxnSp>
        <p:nvCxnSpPr>
          <p:cNvPr id="9" name="Straight Connector 8">
            <a:extLst>
              <a:ext uri="{FF2B5EF4-FFF2-40B4-BE49-F238E27FC236}">
                <a16:creationId xmlns:a16="http://schemas.microsoft.com/office/drawing/2014/main" id="{AC65001B-234E-098D-CFC9-735E184308C2}"/>
              </a:ext>
            </a:extLst>
          </p:cNvPr>
          <p:cNvCxnSpPr/>
          <p:nvPr/>
        </p:nvCxnSpPr>
        <p:spPr>
          <a:xfrm>
            <a:off x="358574" y="3463290"/>
            <a:ext cx="480060" cy="0"/>
          </a:xfrm>
          <a:prstGeom prst="line">
            <a:avLst/>
          </a:prstGeom>
          <a:ln w="57150">
            <a:solidFill>
              <a:schemeClr val="accent3">
                <a:lumMod val="20000"/>
                <a:lumOff val="8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11854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BD27D404-0241-F9D4-4941-06A2087B0CD4}"/>
              </a:ext>
            </a:extLst>
          </p:cNvPr>
          <p:cNvGrpSpPr/>
          <p:nvPr/>
        </p:nvGrpSpPr>
        <p:grpSpPr>
          <a:xfrm>
            <a:off x="81023" y="3952524"/>
            <a:ext cx="759212" cy="505028"/>
            <a:chOff x="1617909" y="8859583"/>
            <a:chExt cx="2883559" cy="1918144"/>
          </a:xfrm>
        </p:grpSpPr>
        <p:pic>
          <p:nvPicPr>
            <p:cNvPr id="4" name="Picture 3" descr="A picture containing shape&#10;&#10;Description automatically generated">
              <a:extLst>
                <a:ext uri="{FF2B5EF4-FFF2-40B4-BE49-F238E27FC236}">
                  <a16:creationId xmlns:a16="http://schemas.microsoft.com/office/drawing/2014/main" id="{A83973FA-0CDA-1D0A-A61C-A1D8EC688F5E}"/>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a:stretch/>
          </p:blipFill>
          <p:spPr>
            <a:xfrm>
              <a:off x="3129868" y="8859583"/>
              <a:ext cx="1371600" cy="928569"/>
            </a:xfrm>
            <a:prstGeom prst="rect">
              <a:avLst/>
            </a:prstGeom>
          </p:spPr>
        </p:pic>
        <p:pic>
          <p:nvPicPr>
            <p:cNvPr id="5" name="Picture 4" descr="A picture containing shape&#10;&#10;Description automatically generated">
              <a:extLst>
                <a:ext uri="{FF2B5EF4-FFF2-40B4-BE49-F238E27FC236}">
                  <a16:creationId xmlns:a16="http://schemas.microsoft.com/office/drawing/2014/main" id="{E6FD13A4-AB02-8742-EC12-04E575AECE6B}"/>
                </a:ext>
              </a:extLst>
            </p:cNvPr>
            <p:cNvPicPr>
              <a:picLocks noChangeAspect="1"/>
            </p:cNvPicPr>
            <p:nvPr/>
          </p:nvPicPr>
          <p:blipFill rotWithShape="1">
            <a:blip r:embed="rId4" cstate="screen">
              <a:extLst>
                <a:ext uri="{28A0092B-C50C-407E-A947-70E740481C1C}">
                  <a14:useLocalDpi xmlns:a14="http://schemas.microsoft.com/office/drawing/2010/main" val="0"/>
                </a:ext>
              </a:extLst>
            </a:blip>
            <a:srcRect/>
            <a:stretch/>
          </p:blipFill>
          <p:spPr>
            <a:xfrm>
              <a:off x="1986868" y="9719613"/>
              <a:ext cx="2286000" cy="1058114"/>
            </a:xfrm>
            <a:prstGeom prst="rect">
              <a:avLst/>
            </a:prstGeom>
          </p:spPr>
        </p:pic>
        <p:pic>
          <p:nvPicPr>
            <p:cNvPr id="6" name="Picture 5" descr="Icon&#10;&#10;Description automatically generated">
              <a:extLst>
                <a:ext uri="{FF2B5EF4-FFF2-40B4-BE49-F238E27FC236}">
                  <a16:creationId xmlns:a16="http://schemas.microsoft.com/office/drawing/2014/main" id="{3704C737-133F-0EF8-6069-B041C9A8C7A9}"/>
                </a:ext>
              </a:extLst>
            </p:cNvPr>
            <p:cNvPicPr>
              <a:picLocks noChangeAspect="1"/>
            </p:cNvPicPr>
            <p:nvPr/>
          </p:nvPicPr>
          <p:blipFill rotWithShape="1">
            <a:blip r:embed="rId5" cstate="screen">
              <a:extLst>
                <a:ext uri="{28A0092B-C50C-407E-A947-70E740481C1C}">
                  <a14:useLocalDpi xmlns:a14="http://schemas.microsoft.com/office/drawing/2010/main" val="0"/>
                </a:ext>
              </a:extLst>
            </a:blip>
            <a:srcRect/>
            <a:stretch/>
          </p:blipFill>
          <p:spPr>
            <a:xfrm>
              <a:off x="1617909" y="8932263"/>
              <a:ext cx="1371600" cy="651369"/>
            </a:xfrm>
            <a:prstGeom prst="rect">
              <a:avLst/>
            </a:prstGeom>
          </p:spPr>
        </p:pic>
      </p:grpSp>
      <p:sp>
        <p:nvSpPr>
          <p:cNvPr id="7" name="TextBox 6">
            <a:extLst>
              <a:ext uri="{FF2B5EF4-FFF2-40B4-BE49-F238E27FC236}">
                <a16:creationId xmlns:a16="http://schemas.microsoft.com/office/drawing/2014/main" id="{CC023F27-CA9A-F2F9-BF6E-7AABC2832149}"/>
              </a:ext>
            </a:extLst>
          </p:cNvPr>
          <p:cNvSpPr txBox="1"/>
          <p:nvPr/>
        </p:nvSpPr>
        <p:spPr>
          <a:xfrm>
            <a:off x="81469" y="4434117"/>
            <a:ext cx="812210" cy="276999"/>
          </a:xfrm>
          <a:prstGeom prst="rect">
            <a:avLst/>
          </a:prstGeom>
          <a:noFill/>
        </p:spPr>
        <p:txBody>
          <a:bodyPr wrap="none" rtlCol="0">
            <a:spAutoFit/>
          </a:bodyPr>
          <a:lstStyle/>
          <a:p>
            <a:pPr algn="ctr"/>
            <a:r>
              <a:rPr lang="en-US" sz="1200" b="1" dirty="0">
                <a:latin typeface="Calibri" panose="020F0502020204030204" pitchFamily="34" charset="0"/>
                <a:cs typeface="Calibri" panose="020F0502020204030204" pitchFamily="34" charset="0"/>
              </a:rPr>
              <a:t>All Traffic</a:t>
            </a:r>
          </a:p>
        </p:txBody>
      </p:sp>
      <p:sp>
        <p:nvSpPr>
          <p:cNvPr id="11" name="Rectangle 10">
            <a:extLst>
              <a:ext uri="{FF2B5EF4-FFF2-40B4-BE49-F238E27FC236}">
                <a16:creationId xmlns:a16="http://schemas.microsoft.com/office/drawing/2014/main" id="{0154B6CA-A75D-1122-8EB3-03C5A01FD60A}"/>
              </a:ext>
            </a:extLst>
          </p:cNvPr>
          <p:cNvSpPr/>
          <p:nvPr/>
        </p:nvSpPr>
        <p:spPr>
          <a:xfrm>
            <a:off x="6872989" y="3944849"/>
            <a:ext cx="2189988" cy="457200"/>
          </a:xfrm>
          <a:prstGeom prst="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Calibri" panose="020F0502020204030204" pitchFamily="34" charset="0"/>
                <a:cs typeface="Calibri" panose="020F0502020204030204" pitchFamily="34" charset="0"/>
              </a:rPr>
              <a:t>Other Primary</a:t>
            </a:r>
          </a:p>
          <a:p>
            <a:pPr algn="ctr"/>
            <a:r>
              <a:rPr lang="en-US" sz="1200" dirty="0">
                <a:latin typeface="Calibri" panose="020F0502020204030204" pitchFamily="34" charset="0"/>
                <a:cs typeface="Calibri" panose="020F0502020204030204" pitchFamily="34" charset="0"/>
              </a:rPr>
              <a:t>27%</a:t>
            </a:r>
          </a:p>
        </p:txBody>
      </p:sp>
      <p:sp>
        <p:nvSpPr>
          <p:cNvPr id="12" name="Rectangle 11">
            <a:extLst>
              <a:ext uri="{FF2B5EF4-FFF2-40B4-BE49-F238E27FC236}">
                <a16:creationId xmlns:a16="http://schemas.microsoft.com/office/drawing/2014/main" id="{849B9BCD-37B1-542B-AC09-C85C080C774B}"/>
              </a:ext>
            </a:extLst>
          </p:cNvPr>
          <p:cNvSpPr/>
          <p:nvPr/>
        </p:nvSpPr>
        <p:spPr>
          <a:xfrm>
            <a:off x="833377" y="3944849"/>
            <a:ext cx="3291840" cy="457200"/>
          </a:xfrm>
          <a:prstGeom prst="rect">
            <a:avLst/>
          </a:prstGeom>
          <a:solidFill>
            <a:schemeClr val="accent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Calibri" panose="020F0502020204030204" pitchFamily="34" charset="0"/>
                <a:cs typeface="Calibri" panose="020F0502020204030204" pitchFamily="34" charset="0"/>
              </a:rPr>
              <a:t>Interstate</a:t>
            </a:r>
          </a:p>
          <a:p>
            <a:pPr algn="ctr"/>
            <a:r>
              <a:rPr lang="en-US" sz="1200" dirty="0">
                <a:latin typeface="Calibri" panose="020F0502020204030204" pitchFamily="34" charset="0"/>
                <a:cs typeface="Calibri" panose="020F0502020204030204" pitchFamily="34" charset="0"/>
              </a:rPr>
              <a:t>40%</a:t>
            </a:r>
          </a:p>
        </p:txBody>
      </p:sp>
      <p:sp>
        <p:nvSpPr>
          <p:cNvPr id="14" name="Rectangle 13">
            <a:extLst>
              <a:ext uri="{FF2B5EF4-FFF2-40B4-BE49-F238E27FC236}">
                <a16:creationId xmlns:a16="http://schemas.microsoft.com/office/drawing/2014/main" id="{55404B6A-C498-AC26-B3D9-4D73EFF561A2}"/>
              </a:ext>
            </a:extLst>
          </p:cNvPr>
          <p:cNvSpPr/>
          <p:nvPr/>
        </p:nvSpPr>
        <p:spPr>
          <a:xfrm>
            <a:off x="4125217" y="3944849"/>
            <a:ext cx="2747772" cy="457200"/>
          </a:xfrm>
          <a:prstGeom prst="rect">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Calibri" panose="020F0502020204030204" pitchFamily="34" charset="0"/>
                <a:cs typeface="Calibri" panose="020F0502020204030204" pitchFamily="34" charset="0"/>
              </a:rPr>
              <a:t>Commercial and Industrial Network (CIN) 33%</a:t>
            </a:r>
          </a:p>
        </p:txBody>
      </p:sp>
      <p:sp>
        <p:nvSpPr>
          <p:cNvPr id="20" name="Right Brace 19">
            <a:extLst>
              <a:ext uri="{FF2B5EF4-FFF2-40B4-BE49-F238E27FC236}">
                <a16:creationId xmlns:a16="http://schemas.microsoft.com/office/drawing/2014/main" id="{BD3690EB-76C9-EC84-B6B1-C7B7BBCDC377}"/>
              </a:ext>
            </a:extLst>
          </p:cNvPr>
          <p:cNvSpPr/>
          <p:nvPr/>
        </p:nvSpPr>
        <p:spPr>
          <a:xfrm rot="16200000">
            <a:off x="4207513" y="127228"/>
            <a:ext cx="457200" cy="7178040"/>
          </a:xfrm>
          <a:prstGeom prst="rightBrace">
            <a:avLst>
              <a:gd name="adj1" fmla="val 84524"/>
              <a:gd name="adj2" fmla="val 50000"/>
            </a:avLst>
          </a:prstGeom>
          <a:ln w="57150">
            <a:solidFill>
              <a:srgbClr val="5E366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21" name="TextBox 20">
            <a:extLst>
              <a:ext uri="{FF2B5EF4-FFF2-40B4-BE49-F238E27FC236}">
                <a16:creationId xmlns:a16="http://schemas.microsoft.com/office/drawing/2014/main" id="{15DFE327-A32C-7E51-56B8-8940CD45B6D3}"/>
              </a:ext>
            </a:extLst>
          </p:cNvPr>
          <p:cNvSpPr txBox="1"/>
          <p:nvPr/>
        </p:nvSpPr>
        <p:spPr>
          <a:xfrm>
            <a:off x="2144671" y="3714016"/>
            <a:ext cx="4582885" cy="276999"/>
          </a:xfrm>
          <a:prstGeom prst="rect">
            <a:avLst/>
          </a:prstGeom>
          <a:noFill/>
          <a:ln>
            <a:noFill/>
          </a:ln>
        </p:spPr>
        <p:txBody>
          <a:bodyPr wrap="square">
            <a:spAutoFit/>
          </a:bodyPr>
          <a:lstStyle/>
          <a:p>
            <a:pPr algn="ctr"/>
            <a:r>
              <a:rPr lang="en-US" sz="1200" i="1" dirty="0">
                <a:solidFill>
                  <a:srgbClr val="5E366E"/>
                </a:solidFill>
                <a:latin typeface="Calibri" panose="020F0502020204030204" pitchFamily="34" charset="0"/>
                <a:cs typeface="Calibri" panose="020F0502020204030204" pitchFamily="34" charset="0"/>
              </a:rPr>
              <a:t>National Highway System (NHS) – 87%</a:t>
            </a:r>
          </a:p>
        </p:txBody>
      </p:sp>
      <p:sp>
        <p:nvSpPr>
          <p:cNvPr id="15" name="Rectangle 14">
            <a:extLst>
              <a:ext uri="{FF2B5EF4-FFF2-40B4-BE49-F238E27FC236}">
                <a16:creationId xmlns:a16="http://schemas.microsoft.com/office/drawing/2014/main" id="{6D46B639-5446-4F67-006D-0C25853C37FD}"/>
              </a:ext>
            </a:extLst>
          </p:cNvPr>
          <p:cNvSpPr/>
          <p:nvPr/>
        </p:nvSpPr>
        <p:spPr>
          <a:xfrm>
            <a:off x="7885130" y="5497477"/>
            <a:ext cx="1101852" cy="457200"/>
          </a:xfrm>
          <a:prstGeom prst="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Calibri" panose="020F0502020204030204" pitchFamily="34" charset="0"/>
                <a:cs typeface="Calibri" panose="020F0502020204030204" pitchFamily="34" charset="0"/>
              </a:rPr>
              <a:t>Other Primary</a:t>
            </a:r>
          </a:p>
          <a:p>
            <a:pPr algn="ctr"/>
            <a:r>
              <a:rPr lang="en-US" sz="1200" dirty="0">
                <a:latin typeface="Calibri" panose="020F0502020204030204" pitchFamily="34" charset="0"/>
                <a:cs typeface="Calibri" panose="020F0502020204030204" pitchFamily="34" charset="0"/>
              </a:rPr>
              <a:t>14%</a:t>
            </a:r>
          </a:p>
        </p:txBody>
      </p:sp>
      <p:sp>
        <p:nvSpPr>
          <p:cNvPr id="16" name="Rectangle 15">
            <a:extLst>
              <a:ext uri="{FF2B5EF4-FFF2-40B4-BE49-F238E27FC236}">
                <a16:creationId xmlns:a16="http://schemas.microsoft.com/office/drawing/2014/main" id="{7E82635D-4B47-8CE4-FAB3-F9D02B79D217}"/>
              </a:ext>
            </a:extLst>
          </p:cNvPr>
          <p:cNvSpPr/>
          <p:nvPr/>
        </p:nvSpPr>
        <p:spPr>
          <a:xfrm>
            <a:off x="764240" y="5497477"/>
            <a:ext cx="4873752" cy="457200"/>
          </a:xfrm>
          <a:prstGeom prst="rect">
            <a:avLst/>
          </a:prstGeom>
          <a:solidFill>
            <a:schemeClr val="accent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Calibri" panose="020F0502020204030204" pitchFamily="34" charset="0"/>
                <a:cs typeface="Calibri" panose="020F0502020204030204" pitchFamily="34" charset="0"/>
              </a:rPr>
              <a:t>Interstate</a:t>
            </a:r>
          </a:p>
          <a:p>
            <a:pPr algn="ctr"/>
            <a:r>
              <a:rPr lang="en-US" sz="1200" dirty="0">
                <a:latin typeface="Calibri" panose="020F0502020204030204" pitchFamily="34" charset="0"/>
                <a:cs typeface="Calibri" panose="020F0502020204030204" pitchFamily="34" charset="0"/>
              </a:rPr>
              <a:t>59%</a:t>
            </a:r>
          </a:p>
        </p:txBody>
      </p:sp>
      <p:sp>
        <p:nvSpPr>
          <p:cNvPr id="17" name="Rectangle 16">
            <a:extLst>
              <a:ext uri="{FF2B5EF4-FFF2-40B4-BE49-F238E27FC236}">
                <a16:creationId xmlns:a16="http://schemas.microsoft.com/office/drawing/2014/main" id="{09B15E48-E027-A10F-A7DD-15B4712B86C4}"/>
              </a:ext>
            </a:extLst>
          </p:cNvPr>
          <p:cNvSpPr/>
          <p:nvPr/>
        </p:nvSpPr>
        <p:spPr>
          <a:xfrm>
            <a:off x="5631134" y="5497477"/>
            <a:ext cx="2253996" cy="457200"/>
          </a:xfrm>
          <a:prstGeom prst="rect">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Calibri" panose="020F0502020204030204" pitchFamily="34" charset="0"/>
                <a:cs typeface="Calibri" panose="020F0502020204030204" pitchFamily="34" charset="0"/>
              </a:rPr>
              <a:t>Commercial and Industrial Network (CIN) - 27%</a:t>
            </a:r>
          </a:p>
        </p:txBody>
      </p:sp>
      <p:sp>
        <p:nvSpPr>
          <p:cNvPr id="18" name="Right Brace 17">
            <a:extLst>
              <a:ext uri="{FF2B5EF4-FFF2-40B4-BE49-F238E27FC236}">
                <a16:creationId xmlns:a16="http://schemas.microsoft.com/office/drawing/2014/main" id="{B7B365EC-DBEC-F759-6161-CED94C7911EA}"/>
              </a:ext>
            </a:extLst>
          </p:cNvPr>
          <p:cNvSpPr/>
          <p:nvPr/>
        </p:nvSpPr>
        <p:spPr>
          <a:xfrm rot="16200000">
            <a:off x="4339544" y="1471831"/>
            <a:ext cx="457200" cy="7594092"/>
          </a:xfrm>
          <a:prstGeom prst="rightBrace">
            <a:avLst>
              <a:gd name="adj1" fmla="val 84524"/>
              <a:gd name="adj2" fmla="val 50000"/>
            </a:avLst>
          </a:prstGeom>
          <a:ln w="57150">
            <a:solidFill>
              <a:srgbClr val="5E366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19" name="TextBox 18">
            <a:extLst>
              <a:ext uri="{FF2B5EF4-FFF2-40B4-BE49-F238E27FC236}">
                <a16:creationId xmlns:a16="http://schemas.microsoft.com/office/drawing/2014/main" id="{8AC11EA8-4B50-F6A7-F4F3-190AE226D112}"/>
              </a:ext>
            </a:extLst>
          </p:cNvPr>
          <p:cNvSpPr txBox="1"/>
          <p:nvPr/>
        </p:nvSpPr>
        <p:spPr>
          <a:xfrm>
            <a:off x="2276702" y="5266645"/>
            <a:ext cx="4582885" cy="276999"/>
          </a:xfrm>
          <a:prstGeom prst="rect">
            <a:avLst/>
          </a:prstGeom>
          <a:noFill/>
          <a:ln>
            <a:noFill/>
          </a:ln>
        </p:spPr>
        <p:txBody>
          <a:bodyPr wrap="square">
            <a:spAutoFit/>
          </a:bodyPr>
          <a:lstStyle/>
          <a:p>
            <a:pPr algn="ctr"/>
            <a:r>
              <a:rPr lang="en-US" sz="1200" i="1" dirty="0">
                <a:solidFill>
                  <a:srgbClr val="5E366E"/>
                </a:solidFill>
                <a:latin typeface="Calibri" panose="020F0502020204030204" pitchFamily="34" charset="0"/>
                <a:cs typeface="Calibri" panose="020F0502020204030204" pitchFamily="34" charset="0"/>
              </a:rPr>
              <a:t>National Highway System (NHS) – 92%</a:t>
            </a:r>
          </a:p>
        </p:txBody>
      </p:sp>
      <p:sp>
        <p:nvSpPr>
          <p:cNvPr id="24" name="TextBox 23">
            <a:extLst>
              <a:ext uri="{FF2B5EF4-FFF2-40B4-BE49-F238E27FC236}">
                <a16:creationId xmlns:a16="http://schemas.microsoft.com/office/drawing/2014/main" id="{C89D9D41-266E-0E9F-6A53-8AC46287D2C3}"/>
              </a:ext>
            </a:extLst>
          </p:cNvPr>
          <p:cNvSpPr txBox="1"/>
          <p:nvPr/>
        </p:nvSpPr>
        <p:spPr>
          <a:xfrm>
            <a:off x="-114757" y="5747666"/>
            <a:ext cx="940450" cy="461665"/>
          </a:xfrm>
          <a:prstGeom prst="rect">
            <a:avLst/>
          </a:prstGeom>
          <a:noFill/>
        </p:spPr>
        <p:txBody>
          <a:bodyPr wrap="none" rtlCol="0">
            <a:spAutoFit/>
          </a:bodyPr>
          <a:lstStyle/>
          <a:p>
            <a:pPr algn="ctr"/>
            <a:r>
              <a:rPr lang="en-US" sz="1200" b="1" dirty="0">
                <a:latin typeface="Calibri" panose="020F0502020204030204" pitchFamily="34" charset="0"/>
                <a:cs typeface="Calibri" panose="020F0502020204030204" pitchFamily="34" charset="0"/>
              </a:rPr>
              <a:t>Large Truck</a:t>
            </a:r>
          </a:p>
          <a:p>
            <a:pPr algn="ctr"/>
            <a:r>
              <a:rPr lang="en-US" sz="1200" b="1" dirty="0">
                <a:latin typeface="Calibri" panose="020F0502020204030204" pitchFamily="34" charset="0"/>
                <a:cs typeface="Calibri" panose="020F0502020204030204" pitchFamily="34" charset="0"/>
              </a:rPr>
              <a:t>Traffic</a:t>
            </a:r>
          </a:p>
        </p:txBody>
      </p:sp>
      <p:pic>
        <p:nvPicPr>
          <p:cNvPr id="25" name="Picture 24" descr="A picture containing shape&#10;&#10;Description automatically generated">
            <a:extLst>
              <a:ext uri="{FF2B5EF4-FFF2-40B4-BE49-F238E27FC236}">
                <a16:creationId xmlns:a16="http://schemas.microsoft.com/office/drawing/2014/main" id="{D9BF72A0-A541-E00F-2A08-64DCC344C2FD}"/>
              </a:ext>
            </a:extLst>
          </p:cNvPr>
          <p:cNvPicPr>
            <a:picLocks noChangeAspect="1"/>
          </p:cNvPicPr>
          <p:nvPr/>
        </p:nvPicPr>
        <p:blipFill rotWithShape="1">
          <a:blip r:embed="rId6" cstate="screen">
            <a:extLst>
              <a:ext uri="{28A0092B-C50C-407E-A947-70E740481C1C}">
                <a14:useLocalDpi xmlns:a14="http://schemas.microsoft.com/office/drawing/2010/main" val="0"/>
              </a:ext>
            </a:extLst>
          </a:blip>
          <a:srcRect/>
          <a:stretch/>
        </p:blipFill>
        <p:spPr>
          <a:xfrm>
            <a:off x="63916" y="5497477"/>
            <a:ext cx="600543" cy="277972"/>
          </a:xfrm>
          <a:prstGeom prst="rect">
            <a:avLst/>
          </a:prstGeom>
        </p:spPr>
      </p:pic>
      <p:pic>
        <p:nvPicPr>
          <p:cNvPr id="55" name="Graphic 54">
            <a:extLst>
              <a:ext uri="{FF2B5EF4-FFF2-40B4-BE49-F238E27FC236}">
                <a16:creationId xmlns:a16="http://schemas.microsoft.com/office/drawing/2014/main" id="{84F75382-BA34-9E80-10A8-6E67D9817FBC}"/>
              </a:ext>
            </a:extLst>
          </p:cNvPr>
          <p:cNvPicPr>
            <a:picLocks noChangeAspect="1"/>
          </p:cNvPicPr>
          <p:nvPr/>
        </p:nvPicPr>
        <p:blipFill>
          <a:blip r:embed="rId7" cstate="screen">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91795" y="2295741"/>
            <a:ext cx="489292" cy="489292"/>
          </a:xfrm>
          <a:prstGeom prst="rect">
            <a:avLst/>
          </a:prstGeom>
        </p:spPr>
      </p:pic>
      <p:sp>
        <p:nvSpPr>
          <p:cNvPr id="8" name="Rectangle 7">
            <a:extLst>
              <a:ext uri="{FF2B5EF4-FFF2-40B4-BE49-F238E27FC236}">
                <a16:creationId xmlns:a16="http://schemas.microsoft.com/office/drawing/2014/main" id="{7910797E-573F-5F99-7C76-1C2848287847}"/>
              </a:ext>
            </a:extLst>
          </p:cNvPr>
          <p:cNvSpPr/>
          <p:nvPr/>
        </p:nvSpPr>
        <p:spPr>
          <a:xfrm>
            <a:off x="3882661" y="2349627"/>
            <a:ext cx="5138928" cy="457200"/>
          </a:xfrm>
          <a:prstGeom prst="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Calibri" panose="020F0502020204030204" pitchFamily="34" charset="0"/>
                <a:cs typeface="Calibri" panose="020F0502020204030204" pitchFamily="34" charset="0"/>
              </a:rPr>
              <a:t>Other Primary</a:t>
            </a:r>
          </a:p>
          <a:p>
            <a:pPr algn="ctr"/>
            <a:r>
              <a:rPr lang="en-US" sz="1200" dirty="0">
                <a:latin typeface="Calibri" panose="020F0502020204030204" pitchFamily="34" charset="0"/>
                <a:cs typeface="Calibri" panose="020F0502020204030204" pitchFamily="34" charset="0"/>
              </a:rPr>
              <a:t>62%</a:t>
            </a:r>
          </a:p>
        </p:txBody>
      </p:sp>
      <p:sp>
        <p:nvSpPr>
          <p:cNvPr id="9" name="Rectangle 8">
            <a:extLst>
              <a:ext uri="{FF2B5EF4-FFF2-40B4-BE49-F238E27FC236}">
                <a16:creationId xmlns:a16="http://schemas.microsoft.com/office/drawing/2014/main" id="{A2BB9219-DE17-6981-285D-05819F8539AE}"/>
              </a:ext>
            </a:extLst>
          </p:cNvPr>
          <p:cNvSpPr/>
          <p:nvPr/>
        </p:nvSpPr>
        <p:spPr>
          <a:xfrm>
            <a:off x="772938" y="2349627"/>
            <a:ext cx="797445" cy="457200"/>
          </a:xfrm>
          <a:prstGeom prst="rect">
            <a:avLst/>
          </a:prstGeom>
          <a:solidFill>
            <a:schemeClr val="accent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Calibri" panose="020F0502020204030204" pitchFamily="34" charset="0"/>
                <a:cs typeface="Calibri" panose="020F0502020204030204" pitchFamily="34" charset="0"/>
              </a:rPr>
              <a:t>Interstate</a:t>
            </a:r>
          </a:p>
          <a:p>
            <a:pPr algn="ctr"/>
            <a:r>
              <a:rPr lang="en-US" sz="1200" dirty="0">
                <a:latin typeface="Calibri" panose="020F0502020204030204" pitchFamily="34" charset="0"/>
                <a:cs typeface="Calibri" panose="020F0502020204030204" pitchFamily="34" charset="0"/>
              </a:rPr>
              <a:t>9%</a:t>
            </a:r>
          </a:p>
        </p:txBody>
      </p:sp>
      <p:sp>
        <p:nvSpPr>
          <p:cNvPr id="10" name="Rectangle 9">
            <a:extLst>
              <a:ext uri="{FF2B5EF4-FFF2-40B4-BE49-F238E27FC236}">
                <a16:creationId xmlns:a16="http://schemas.microsoft.com/office/drawing/2014/main" id="{7724A837-38C2-FDC1-4051-DEFCC9F577E2}"/>
              </a:ext>
            </a:extLst>
          </p:cNvPr>
          <p:cNvSpPr/>
          <p:nvPr/>
        </p:nvSpPr>
        <p:spPr>
          <a:xfrm>
            <a:off x="1532653" y="2349627"/>
            <a:ext cx="2350008" cy="457200"/>
          </a:xfrm>
          <a:prstGeom prst="rect">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Calibri" panose="020F0502020204030204" pitchFamily="34" charset="0"/>
                <a:cs typeface="Calibri" panose="020F0502020204030204" pitchFamily="34" charset="0"/>
              </a:rPr>
              <a:t>Commercial and Industrial Network (CIN) - 29%</a:t>
            </a:r>
          </a:p>
        </p:txBody>
      </p:sp>
      <p:sp>
        <p:nvSpPr>
          <p:cNvPr id="22" name="Right Brace 21">
            <a:extLst>
              <a:ext uri="{FF2B5EF4-FFF2-40B4-BE49-F238E27FC236}">
                <a16:creationId xmlns:a16="http://schemas.microsoft.com/office/drawing/2014/main" id="{8A666453-81A5-9ECE-B002-C036D15EDC5F}"/>
              </a:ext>
            </a:extLst>
          </p:cNvPr>
          <p:cNvSpPr/>
          <p:nvPr/>
        </p:nvSpPr>
        <p:spPr>
          <a:xfrm rot="16200000">
            <a:off x="2906539" y="-221953"/>
            <a:ext cx="457200" cy="4672584"/>
          </a:xfrm>
          <a:prstGeom prst="rightBrace">
            <a:avLst>
              <a:gd name="adj1" fmla="val 84524"/>
              <a:gd name="adj2" fmla="val 50000"/>
            </a:avLst>
          </a:prstGeom>
          <a:ln w="57150">
            <a:solidFill>
              <a:srgbClr val="5E366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23" name="TextBox 22">
            <a:extLst>
              <a:ext uri="{FF2B5EF4-FFF2-40B4-BE49-F238E27FC236}">
                <a16:creationId xmlns:a16="http://schemas.microsoft.com/office/drawing/2014/main" id="{D61CB0DC-8DCD-8D37-C3BD-4628FF06C831}"/>
              </a:ext>
            </a:extLst>
          </p:cNvPr>
          <p:cNvSpPr txBox="1"/>
          <p:nvPr/>
        </p:nvSpPr>
        <p:spPr>
          <a:xfrm>
            <a:off x="843696" y="2119874"/>
            <a:ext cx="4582885" cy="276999"/>
          </a:xfrm>
          <a:prstGeom prst="rect">
            <a:avLst/>
          </a:prstGeom>
          <a:noFill/>
          <a:ln>
            <a:noFill/>
          </a:ln>
        </p:spPr>
        <p:txBody>
          <a:bodyPr wrap="square">
            <a:spAutoFit/>
          </a:bodyPr>
          <a:lstStyle/>
          <a:p>
            <a:pPr algn="ctr"/>
            <a:r>
              <a:rPr lang="en-US" sz="1200" i="1" dirty="0">
                <a:solidFill>
                  <a:srgbClr val="5E366E"/>
                </a:solidFill>
                <a:latin typeface="Calibri" panose="020F0502020204030204" pitchFamily="34" charset="0"/>
                <a:cs typeface="Calibri" panose="020F0502020204030204" pitchFamily="34" charset="0"/>
              </a:rPr>
              <a:t>National Highway System (NHS) – 57%</a:t>
            </a:r>
          </a:p>
        </p:txBody>
      </p:sp>
      <p:sp>
        <p:nvSpPr>
          <p:cNvPr id="26" name="TextBox 25">
            <a:extLst>
              <a:ext uri="{FF2B5EF4-FFF2-40B4-BE49-F238E27FC236}">
                <a16:creationId xmlns:a16="http://schemas.microsoft.com/office/drawing/2014/main" id="{94B55658-3BC1-0D20-6A24-59E885579340}"/>
              </a:ext>
            </a:extLst>
          </p:cNvPr>
          <p:cNvSpPr txBox="1"/>
          <p:nvPr/>
        </p:nvSpPr>
        <p:spPr>
          <a:xfrm>
            <a:off x="122411" y="2667965"/>
            <a:ext cx="615457" cy="646331"/>
          </a:xfrm>
          <a:prstGeom prst="rect">
            <a:avLst/>
          </a:prstGeom>
          <a:noFill/>
        </p:spPr>
        <p:txBody>
          <a:bodyPr wrap="square" rtlCol="0">
            <a:spAutoFit/>
          </a:bodyPr>
          <a:lstStyle/>
          <a:p>
            <a:pPr algn="ctr"/>
            <a:r>
              <a:rPr lang="en-US" sz="1200" b="1" dirty="0">
                <a:latin typeface="Calibri" panose="020F0502020204030204" pitchFamily="34" charset="0"/>
                <a:cs typeface="Calibri" panose="020F0502020204030204" pitchFamily="34" charset="0"/>
              </a:rPr>
              <a:t>Miles of</a:t>
            </a:r>
          </a:p>
          <a:p>
            <a:pPr algn="ctr"/>
            <a:r>
              <a:rPr lang="en-US" sz="1200" b="1" dirty="0">
                <a:latin typeface="Calibri" panose="020F0502020204030204" pitchFamily="34" charset="0"/>
                <a:cs typeface="Calibri" panose="020F0502020204030204" pitchFamily="34" charset="0"/>
              </a:rPr>
              <a:t>roads</a:t>
            </a:r>
          </a:p>
        </p:txBody>
      </p:sp>
      <p:sp>
        <p:nvSpPr>
          <p:cNvPr id="52" name="Content Placeholder 12">
            <a:extLst>
              <a:ext uri="{FF2B5EF4-FFF2-40B4-BE49-F238E27FC236}">
                <a16:creationId xmlns:a16="http://schemas.microsoft.com/office/drawing/2014/main" id="{E6158708-FB9B-7BF4-63C5-8DD9D0A6E735}"/>
              </a:ext>
            </a:extLst>
          </p:cNvPr>
          <p:cNvSpPr txBox="1">
            <a:spLocks/>
          </p:cNvSpPr>
          <p:nvPr/>
        </p:nvSpPr>
        <p:spPr>
          <a:xfrm>
            <a:off x="754380" y="935356"/>
            <a:ext cx="7635240" cy="2814722"/>
          </a:xfrm>
          <a:prstGeom prst="rect">
            <a:avLst/>
          </a:prstGeom>
        </p:spPr>
        <p:txBody>
          <a:bodyPr lIns="0"/>
          <a:lstStyle>
            <a:lvl1pPr marL="171446" indent="-171446" algn="l" defTabSz="685783"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37" indent="-171446" algn="l" defTabSz="685783"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28"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20"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spcAft>
                <a:spcPts val="1800"/>
              </a:spcAft>
              <a:buFont typeface="Arial" panose="020B0604020202020204" pitchFamily="34" charset="0"/>
              <a:buNone/>
            </a:pPr>
            <a:r>
              <a:rPr lang="en-US" sz="2400" b="1">
                <a:solidFill>
                  <a:schemeClr val="accent1"/>
                </a:solidFill>
                <a:latin typeface="+mj-lt"/>
              </a:rPr>
              <a:t>State Highway System Mileage and Traffic</a:t>
            </a:r>
            <a:endParaRPr lang="en-US" sz="2400" b="1" dirty="0">
              <a:solidFill>
                <a:schemeClr val="accent1"/>
              </a:solidFill>
              <a:latin typeface="+mj-lt"/>
            </a:endParaRPr>
          </a:p>
        </p:txBody>
      </p:sp>
      <p:cxnSp>
        <p:nvCxnSpPr>
          <p:cNvPr id="53" name="Straight Connector 52">
            <a:extLst>
              <a:ext uri="{FF2B5EF4-FFF2-40B4-BE49-F238E27FC236}">
                <a16:creationId xmlns:a16="http://schemas.microsoft.com/office/drawing/2014/main" id="{8DA91256-6F06-BF8E-5C88-D76B0F07135D}"/>
              </a:ext>
            </a:extLst>
          </p:cNvPr>
          <p:cNvCxnSpPr/>
          <p:nvPr/>
        </p:nvCxnSpPr>
        <p:spPr>
          <a:xfrm>
            <a:off x="754380" y="1439500"/>
            <a:ext cx="480060" cy="0"/>
          </a:xfrm>
          <a:prstGeom prst="line">
            <a:avLst/>
          </a:prstGeom>
          <a:ln w="571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55469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64A53A0-AFFE-73B7-F82C-A28C2A965EC2}"/>
              </a:ext>
            </a:extLst>
          </p:cNvPr>
          <p:cNvPicPr>
            <a:picLocks noChangeAspect="1"/>
          </p:cNvPicPr>
          <p:nvPr/>
        </p:nvPicPr>
        <p:blipFill>
          <a:blip r:embed="rId3"/>
          <a:stretch>
            <a:fillRect/>
          </a:stretch>
        </p:blipFill>
        <p:spPr>
          <a:xfrm>
            <a:off x="126748" y="3575631"/>
            <a:ext cx="5487833" cy="3201793"/>
          </a:xfrm>
          <a:prstGeom prst="rect">
            <a:avLst/>
          </a:prstGeom>
        </p:spPr>
      </p:pic>
      <p:pic>
        <p:nvPicPr>
          <p:cNvPr id="2" name="Picture 1">
            <a:extLst>
              <a:ext uri="{FF2B5EF4-FFF2-40B4-BE49-F238E27FC236}">
                <a16:creationId xmlns:a16="http://schemas.microsoft.com/office/drawing/2014/main" id="{5EFE4D04-AACC-2365-2625-1FDB54781D17}"/>
              </a:ext>
            </a:extLst>
          </p:cNvPr>
          <p:cNvPicPr>
            <a:picLocks noChangeAspect="1"/>
          </p:cNvPicPr>
          <p:nvPr/>
        </p:nvPicPr>
        <p:blipFill>
          <a:blip r:embed="rId4"/>
          <a:stretch>
            <a:fillRect/>
          </a:stretch>
        </p:blipFill>
        <p:spPr>
          <a:xfrm>
            <a:off x="126748" y="196049"/>
            <a:ext cx="5491178" cy="3200400"/>
          </a:xfrm>
          <a:prstGeom prst="rect">
            <a:avLst/>
          </a:prstGeom>
        </p:spPr>
      </p:pic>
      <p:sp>
        <p:nvSpPr>
          <p:cNvPr id="4" name="Content Placeholder 12">
            <a:extLst>
              <a:ext uri="{FF2B5EF4-FFF2-40B4-BE49-F238E27FC236}">
                <a16:creationId xmlns:a16="http://schemas.microsoft.com/office/drawing/2014/main" id="{35672AF7-3D1D-1B96-2FB4-0D2A5A9B39C9}"/>
              </a:ext>
            </a:extLst>
          </p:cNvPr>
          <p:cNvSpPr txBox="1">
            <a:spLocks/>
          </p:cNvSpPr>
          <p:nvPr/>
        </p:nvSpPr>
        <p:spPr>
          <a:xfrm>
            <a:off x="6004845" y="917248"/>
            <a:ext cx="3009126" cy="2814722"/>
          </a:xfrm>
          <a:prstGeom prst="rect">
            <a:avLst/>
          </a:prstGeom>
        </p:spPr>
        <p:txBody>
          <a:bodyPr lIns="0"/>
          <a:lstStyle>
            <a:lvl1pPr marL="171446" indent="-171446" algn="l" defTabSz="685783"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37" indent="-171446" algn="l" defTabSz="685783"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28"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20"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spcAft>
                <a:spcPts val="1800"/>
              </a:spcAft>
              <a:buFont typeface="Arial" panose="020B0604020202020204" pitchFamily="34" charset="0"/>
              <a:buNone/>
            </a:pPr>
            <a:r>
              <a:rPr lang="en-US" sz="2400" b="1" dirty="0">
                <a:solidFill>
                  <a:schemeClr val="accent1"/>
                </a:solidFill>
                <a:latin typeface="+mj-lt"/>
              </a:rPr>
              <a:t>Traffic – Percent Change since 2001</a:t>
            </a:r>
          </a:p>
        </p:txBody>
      </p:sp>
      <p:sp>
        <p:nvSpPr>
          <p:cNvPr id="8" name="TextBox 7">
            <a:extLst>
              <a:ext uri="{FF2B5EF4-FFF2-40B4-BE49-F238E27FC236}">
                <a16:creationId xmlns:a16="http://schemas.microsoft.com/office/drawing/2014/main" id="{21504C51-337B-A914-5A64-B3E7BB90814D}"/>
              </a:ext>
            </a:extLst>
          </p:cNvPr>
          <p:cNvSpPr txBox="1"/>
          <p:nvPr/>
        </p:nvSpPr>
        <p:spPr>
          <a:xfrm>
            <a:off x="5614581" y="3068679"/>
            <a:ext cx="2725094" cy="369332"/>
          </a:xfrm>
          <a:prstGeom prst="rect">
            <a:avLst/>
          </a:prstGeom>
          <a:noFill/>
        </p:spPr>
        <p:txBody>
          <a:bodyPr wrap="square" rtlCol="0">
            <a:spAutoFit/>
          </a:bodyPr>
          <a:lstStyle/>
          <a:p>
            <a:pPr algn="ctr"/>
            <a:r>
              <a:rPr lang="en-US" b="1" dirty="0"/>
              <a:t>Passenger and Freight</a:t>
            </a:r>
          </a:p>
        </p:txBody>
      </p:sp>
      <p:sp>
        <p:nvSpPr>
          <p:cNvPr id="9" name="TextBox 8">
            <a:extLst>
              <a:ext uri="{FF2B5EF4-FFF2-40B4-BE49-F238E27FC236}">
                <a16:creationId xmlns:a16="http://schemas.microsoft.com/office/drawing/2014/main" id="{40157CBA-D169-F129-3C43-408D9D5F7162}"/>
              </a:ext>
            </a:extLst>
          </p:cNvPr>
          <p:cNvSpPr txBox="1"/>
          <p:nvPr/>
        </p:nvSpPr>
        <p:spPr>
          <a:xfrm>
            <a:off x="5614581" y="6408093"/>
            <a:ext cx="2725094" cy="369332"/>
          </a:xfrm>
          <a:prstGeom prst="rect">
            <a:avLst/>
          </a:prstGeom>
          <a:noFill/>
        </p:spPr>
        <p:txBody>
          <a:bodyPr wrap="square" rtlCol="0">
            <a:spAutoFit/>
          </a:bodyPr>
          <a:lstStyle/>
          <a:p>
            <a:r>
              <a:rPr lang="en-US" b="1" dirty="0"/>
              <a:t>Primary and non-Primary</a:t>
            </a:r>
          </a:p>
        </p:txBody>
      </p:sp>
    </p:spTree>
    <p:extLst>
      <p:ext uri="{BB962C8B-B14F-4D97-AF65-F5344CB8AC3E}">
        <p14:creationId xmlns:p14="http://schemas.microsoft.com/office/powerpoint/2010/main" val="20323866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alpha val="10000"/>
          </a:schemeClr>
        </a:solidFill>
        <a:effectLst/>
      </p:bgPr>
    </p:bg>
    <p:spTree>
      <p:nvGrpSpPr>
        <p:cNvPr id="1" name=""/>
        <p:cNvGrpSpPr/>
        <p:nvPr/>
      </p:nvGrpSpPr>
      <p:grpSpPr>
        <a:xfrm>
          <a:off x="0" y="0"/>
          <a:ext cx="0" cy="0"/>
          <a:chOff x="0" y="0"/>
          <a:chExt cx="0" cy="0"/>
        </a:xfrm>
      </p:grpSpPr>
      <p:sp>
        <p:nvSpPr>
          <p:cNvPr id="13" name="Content Placeholder 12">
            <a:extLst>
              <a:ext uri="{FF2B5EF4-FFF2-40B4-BE49-F238E27FC236}">
                <a16:creationId xmlns:a16="http://schemas.microsoft.com/office/drawing/2014/main" id="{206FACBD-B244-4420-BE24-AD9110F31EC4}"/>
              </a:ext>
            </a:extLst>
          </p:cNvPr>
          <p:cNvSpPr>
            <a:spLocks noGrp="1"/>
          </p:cNvSpPr>
          <p:nvPr>
            <p:ph sz="quarter" idx="16"/>
          </p:nvPr>
        </p:nvSpPr>
        <p:spPr>
          <a:xfrm>
            <a:off x="754380" y="1611631"/>
            <a:ext cx="7635240" cy="2814722"/>
          </a:xfrm>
          <a:prstGeom prst="rect">
            <a:avLst/>
          </a:prstGeom>
        </p:spPr>
        <p:txBody>
          <a:bodyPr lIns="0"/>
          <a:lstStyle/>
          <a:p>
            <a:pPr marL="0" indent="0">
              <a:lnSpc>
                <a:spcPct val="90000"/>
              </a:lnSpc>
              <a:spcBef>
                <a:spcPts val="750"/>
              </a:spcBef>
              <a:spcAft>
                <a:spcPts val="1800"/>
              </a:spcAft>
              <a:buNone/>
            </a:pPr>
            <a:r>
              <a:rPr lang="en-US" sz="2400" b="1" dirty="0">
                <a:solidFill>
                  <a:schemeClr val="accent1"/>
                </a:solidFill>
                <a:latin typeface="+mj-lt"/>
                <a:cs typeface="Calibri" panose="020F0502020204030204" pitchFamily="34" charset="0"/>
              </a:rPr>
              <a:t>Traffic Volume</a:t>
            </a:r>
          </a:p>
        </p:txBody>
      </p:sp>
      <p:cxnSp>
        <p:nvCxnSpPr>
          <p:cNvPr id="3" name="Straight Connector 2">
            <a:extLst>
              <a:ext uri="{FF2B5EF4-FFF2-40B4-BE49-F238E27FC236}">
                <a16:creationId xmlns:a16="http://schemas.microsoft.com/office/drawing/2014/main" id="{2146725D-2BB8-D597-D046-03F34CA6BB96}"/>
              </a:ext>
            </a:extLst>
          </p:cNvPr>
          <p:cNvCxnSpPr/>
          <p:nvPr/>
        </p:nvCxnSpPr>
        <p:spPr>
          <a:xfrm>
            <a:off x="754380" y="2115775"/>
            <a:ext cx="480060" cy="0"/>
          </a:xfrm>
          <a:prstGeom prst="line">
            <a:avLst/>
          </a:prstGeom>
          <a:ln w="57150">
            <a:solidFill>
              <a:schemeClr val="accent3"/>
            </a:solidFill>
          </a:ln>
        </p:spPr>
        <p:style>
          <a:lnRef idx="1">
            <a:schemeClr val="accent1"/>
          </a:lnRef>
          <a:fillRef idx="0">
            <a:schemeClr val="accent1"/>
          </a:fillRef>
          <a:effectRef idx="0">
            <a:schemeClr val="accent1"/>
          </a:effectRef>
          <a:fontRef idx="minor">
            <a:schemeClr val="tx1"/>
          </a:fontRef>
        </p:style>
      </p:cxnSp>
      <p:pic>
        <p:nvPicPr>
          <p:cNvPr id="7" name="Picture 6" descr="Map&#10;&#10;Description automatically generated">
            <a:extLst>
              <a:ext uri="{FF2B5EF4-FFF2-40B4-BE49-F238E27FC236}">
                <a16:creationId xmlns:a16="http://schemas.microsoft.com/office/drawing/2014/main" id="{9358EA48-C0A2-5A10-AE65-3ED617B99B34}"/>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a:stretch/>
        </p:blipFill>
        <p:spPr>
          <a:xfrm>
            <a:off x="1936267" y="2115775"/>
            <a:ext cx="5271465" cy="4049893"/>
          </a:xfrm>
          <a:prstGeom prst="rect">
            <a:avLst/>
          </a:prstGeom>
        </p:spPr>
      </p:pic>
    </p:spTree>
    <p:extLst>
      <p:ext uri="{BB962C8B-B14F-4D97-AF65-F5344CB8AC3E}">
        <p14:creationId xmlns:p14="http://schemas.microsoft.com/office/powerpoint/2010/main" val="13304425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985ABCDA-DCD6-2145-0D26-14340DB1B07C}"/>
              </a:ext>
            </a:extLst>
          </p:cNvPr>
          <p:cNvCxnSpPr/>
          <p:nvPr/>
        </p:nvCxnSpPr>
        <p:spPr>
          <a:xfrm>
            <a:off x="754380" y="2115775"/>
            <a:ext cx="480060" cy="0"/>
          </a:xfrm>
          <a:prstGeom prst="line">
            <a:avLst/>
          </a:prstGeom>
          <a:ln w="57150">
            <a:solidFill>
              <a:schemeClr val="accent3"/>
            </a:solidFill>
          </a:ln>
        </p:spPr>
        <p:style>
          <a:lnRef idx="1">
            <a:schemeClr val="accent1"/>
          </a:lnRef>
          <a:fillRef idx="0">
            <a:schemeClr val="accent1"/>
          </a:fillRef>
          <a:effectRef idx="0">
            <a:schemeClr val="accent1"/>
          </a:effectRef>
          <a:fontRef idx="minor">
            <a:schemeClr val="tx1"/>
          </a:fontRef>
        </p:style>
      </p:cxnSp>
      <p:sp>
        <p:nvSpPr>
          <p:cNvPr id="14" name="Content Placeholder 12">
            <a:extLst>
              <a:ext uri="{FF2B5EF4-FFF2-40B4-BE49-F238E27FC236}">
                <a16:creationId xmlns:a16="http://schemas.microsoft.com/office/drawing/2014/main" id="{F6A3C8A5-585D-59BA-8D42-02BF7BB827D1}"/>
              </a:ext>
            </a:extLst>
          </p:cNvPr>
          <p:cNvSpPr txBox="1">
            <a:spLocks/>
          </p:cNvSpPr>
          <p:nvPr/>
        </p:nvSpPr>
        <p:spPr>
          <a:xfrm>
            <a:off x="754380" y="1620343"/>
            <a:ext cx="8450580" cy="2814722"/>
          </a:xfrm>
          <a:prstGeom prst="rect">
            <a:avLst/>
          </a:prstGeom>
        </p:spPr>
        <p:txBody>
          <a:bodyPr lIns="0"/>
          <a:lstStyle>
            <a:lvl1pPr marL="214308" indent="-214308" algn="l" defTabSz="685783" rtl="0" eaLnBrk="1" latinLnBrk="0" hangingPunct="1">
              <a:lnSpc>
                <a:spcPct val="100000"/>
              </a:lnSpc>
              <a:spcBef>
                <a:spcPts val="900"/>
              </a:spcBef>
              <a:spcAft>
                <a:spcPts val="0"/>
              </a:spcAft>
              <a:buFont typeface="Arial" panose="020B0604020202020204" pitchFamily="34" charset="0"/>
              <a:buChar char="•"/>
              <a:defRPr sz="1800" kern="1200" spc="38" baseline="0">
                <a:solidFill>
                  <a:schemeClr val="tx1"/>
                </a:solidFill>
                <a:latin typeface="Calibri" panose="020F0502020204030204" pitchFamily="34" charset="0"/>
                <a:ea typeface="+mn-ea"/>
                <a:cs typeface="Calibri" panose="020F0502020204030204" pitchFamily="34" charset="0"/>
              </a:defRPr>
            </a:lvl1pPr>
            <a:lvl2pPr marL="427424" indent="-169065" algn="l" defTabSz="685783" rtl="0" eaLnBrk="1" latinLnBrk="0" hangingPunct="1">
              <a:lnSpc>
                <a:spcPct val="90000"/>
              </a:lnSpc>
              <a:spcBef>
                <a:spcPts val="450"/>
              </a:spcBef>
              <a:spcAft>
                <a:spcPts val="0"/>
              </a:spcAft>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2pPr>
            <a:lvl3pPr marL="601251" indent="-173827" algn="l" defTabSz="685783" rtl="0" eaLnBrk="1" latinLnBrk="0" hangingPunct="1">
              <a:lnSpc>
                <a:spcPct val="90000"/>
              </a:lnSpc>
              <a:spcBef>
                <a:spcPts val="450"/>
              </a:spcBef>
              <a:spcAft>
                <a:spcPts val="0"/>
              </a:spcAft>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3pPr>
            <a:lvl4pPr marL="1200120"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90000"/>
              </a:lnSpc>
              <a:spcBef>
                <a:spcPts val="750"/>
              </a:spcBef>
              <a:spcAft>
                <a:spcPts val="1800"/>
              </a:spcAft>
              <a:buFont typeface="Arial" panose="020B0604020202020204" pitchFamily="34" charset="0"/>
              <a:buNone/>
            </a:pPr>
            <a:r>
              <a:rPr lang="en-US" sz="2400" b="1" dirty="0">
                <a:solidFill>
                  <a:schemeClr val="accent1"/>
                </a:solidFill>
                <a:latin typeface="+mj-lt"/>
              </a:rPr>
              <a:t>Truck Traffic Volume and Freight Generating Facilities</a:t>
            </a:r>
          </a:p>
        </p:txBody>
      </p:sp>
      <p:pic>
        <p:nvPicPr>
          <p:cNvPr id="9" name="Picture 8" descr="Chart&#10;&#10;Description automatically generated">
            <a:extLst>
              <a:ext uri="{FF2B5EF4-FFF2-40B4-BE49-F238E27FC236}">
                <a16:creationId xmlns:a16="http://schemas.microsoft.com/office/drawing/2014/main" id="{A1E6E01E-7D5A-5CF8-61DE-42C81B8D4DF3}"/>
              </a:ext>
            </a:extLst>
          </p:cNvPr>
          <p:cNvPicPr>
            <a:picLocks noChangeAspect="1"/>
          </p:cNvPicPr>
          <p:nvPr/>
        </p:nvPicPr>
        <p:blipFill rotWithShape="1">
          <a:blip r:embed="rId2" cstate="hqprint">
            <a:extLst>
              <a:ext uri="{28A0092B-C50C-407E-A947-70E740481C1C}">
                <a14:useLocalDpi xmlns:a14="http://schemas.microsoft.com/office/drawing/2010/main" val="0"/>
              </a:ext>
            </a:extLst>
          </a:blip>
          <a:srcRect/>
          <a:stretch/>
        </p:blipFill>
        <p:spPr>
          <a:xfrm>
            <a:off x="4572000" y="2439199"/>
            <a:ext cx="4572000" cy="2984217"/>
          </a:xfrm>
          <a:prstGeom prst="rect">
            <a:avLst/>
          </a:prstGeom>
        </p:spPr>
      </p:pic>
      <p:pic>
        <p:nvPicPr>
          <p:cNvPr id="4" name="Picture 3" descr="Map&#10;&#10;Description automatically generated">
            <a:extLst>
              <a:ext uri="{FF2B5EF4-FFF2-40B4-BE49-F238E27FC236}">
                <a16:creationId xmlns:a16="http://schemas.microsoft.com/office/drawing/2014/main" id="{84705B38-9EBA-52D3-FDB0-C40F97384182}"/>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a:stretch/>
        </p:blipFill>
        <p:spPr>
          <a:xfrm>
            <a:off x="0" y="2439199"/>
            <a:ext cx="4572000" cy="3490232"/>
          </a:xfrm>
          <a:prstGeom prst="rect">
            <a:avLst/>
          </a:prstGeom>
        </p:spPr>
      </p:pic>
    </p:spTree>
    <p:extLst>
      <p:ext uri="{BB962C8B-B14F-4D97-AF65-F5344CB8AC3E}">
        <p14:creationId xmlns:p14="http://schemas.microsoft.com/office/powerpoint/2010/main" val="36148870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grass, outdoor, green, grassy&#10;&#10;Description automatically generated">
            <a:extLst>
              <a:ext uri="{FF2B5EF4-FFF2-40B4-BE49-F238E27FC236}">
                <a16:creationId xmlns:a16="http://schemas.microsoft.com/office/drawing/2014/main" id="{146D638C-C118-57A5-9466-DF3D0F8F46CE}"/>
              </a:ext>
            </a:extLst>
          </p:cNvPr>
          <p:cNvPicPr>
            <a:picLocks noChangeAspect="1"/>
          </p:cNvPicPr>
          <p:nvPr/>
        </p:nvPicPr>
        <p:blipFill rotWithShape="1">
          <a:blip r:embed="rId2" cstate="screen">
            <a:extLst>
              <a:ext uri="{28A0092B-C50C-407E-A947-70E740481C1C}">
                <a14:useLocalDpi xmlns:a14="http://schemas.microsoft.com/office/drawing/2010/main" val="0"/>
              </a:ext>
            </a:extLst>
          </a:blip>
          <a:srcRect/>
          <a:stretch/>
        </p:blipFill>
        <p:spPr>
          <a:xfrm>
            <a:off x="3506992" y="0"/>
            <a:ext cx="5637007" cy="6858000"/>
          </a:xfrm>
          <a:prstGeom prst="rect">
            <a:avLst/>
          </a:prstGeom>
        </p:spPr>
      </p:pic>
      <p:sp>
        <p:nvSpPr>
          <p:cNvPr id="3" name="TextBox 2">
            <a:extLst>
              <a:ext uri="{FF2B5EF4-FFF2-40B4-BE49-F238E27FC236}">
                <a16:creationId xmlns:a16="http://schemas.microsoft.com/office/drawing/2014/main" id="{D280B10E-CEE3-5083-EC3B-50E8DC5FB9FB}"/>
              </a:ext>
            </a:extLst>
          </p:cNvPr>
          <p:cNvSpPr txBox="1"/>
          <p:nvPr/>
        </p:nvSpPr>
        <p:spPr>
          <a:xfrm>
            <a:off x="-215487" y="1847463"/>
            <a:ext cx="3514218" cy="1615827"/>
          </a:xfrm>
          <a:prstGeom prst="rect">
            <a:avLst/>
          </a:prstGeom>
          <a:noFill/>
        </p:spPr>
        <p:txBody>
          <a:bodyPr wrap="square" lIns="342900" rIns="274320" rtlCol="0" anchor="ctr">
            <a:spAutoFit/>
          </a:bodyPr>
          <a:lstStyle/>
          <a:p>
            <a:r>
              <a:rPr lang="en-US" sz="3300" spc="38" dirty="0">
                <a:solidFill>
                  <a:schemeClr val="bg1"/>
                </a:solidFill>
                <a:latin typeface="+mj-lt"/>
              </a:rPr>
              <a:t>Highway Planning &amp; Programming</a:t>
            </a:r>
            <a:endParaRPr lang="en-US" sz="3300" b="1" spc="38" dirty="0">
              <a:solidFill>
                <a:schemeClr val="bg1"/>
              </a:solidFill>
              <a:latin typeface="+mj-lt"/>
            </a:endParaRPr>
          </a:p>
        </p:txBody>
      </p:sp>
      <p:cxnSp>
        <p:nvCxnSpPr>
          <p:cNvPr id="4" name="Straight Connector 3">
            <a:extLst>
              <a:ext uri="{FF2B5EF4-FFF2-40B4-BE49-F238E27FC236}">
                <a16:creationId xmlns:a16="http://schemas.microsoft.com/office/drawing/2014/main" id="{E8F08627-70AC-D8AD-9334-442BC753194D}"/>
              </a:ext>
            </a:extLst>
          </p:cNvPr>
          <p:cNvCxnSpPr/>
          <p:nvPr/>
        </p:nvCxnSpPr>
        <p:spPr>
          <a:xfrm>
            <a:off x="141294" y="3463290"/>
            <a:ext cx="480060" cy="0"/>
          </a:xfrm>
          <a:prstGeom prst="line">
            <a:avLst/>
          </a:prstGeom>
          <a:ln w="57150">
            <a:solidFill>
              <a:schemeClr val="accent6">
                <a:lumMod val="20000"/>
                <a:lumOff val="8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472939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Timeline&#10;&#10;Description automatically generated with medium confidence">
            <a:extLst>
              <a:ext uri="{FF2B5EF4-FFF2-40B4-BE49-F238E27FC236}">
                <a16:creationId xmlns:a16="http://schemas.microsoft.com/office/drawing/2014/main" id="{973220FB-4A26-2454-593D-28AE5AB22AE9}"/>
              </a:ext>
            </a:extLst>
          </p:cNvPr>
          <p:cNvPicPr>
            <a:picLocks noGrp="1" noChangeAspect="1"/>
          </p:cNvPicPr>
          <p:nvPr>
            <p:ph sz="quarter" idx="16"/>
          </p:nvPr>
        </p:nvPicPr>
        <p:blipFill>
          <a:blip r:embed="rId3" cstate="screen">
            <a:extLst>
              <a:ext uri="{28A0092B-C50C-407E-A947-70E740481C1C}">
                <a14:useLocalDpi xmlns:a14="http://schemas.microsoft.com/office/drawing/2010/main" val="0"/>
              </a:ext>
            </a:extLst>
          </a:blip>
          <a:stretch>
            <a:fillRect/>
          </a:stretch>
        </p:blipFill>
        <p:spPr>
          <a:xfrm>
            <a:off x="988172" y="1683945"/>
            <a:ext cx="7167655" cy="4363769"/>
          </a:xfrm>
        </p:spPr>
      </p:pic>
      <p:sp>
        <p:nvSpPr>
          <p:cNvPr id="3" name="Text Placeholder 2">
            <a:extLst>
              <a:ext uri="{FF2B5EF4-FFF2-40B4-BE49-F238E27FC236}">
                <a16:creationId xmlns:a16="http://schemas.microsoft.com/office/drawing/2014/main" id="{280A3C0D-AE0B-DE20-110F-87E12608A56A}"/>
              </a:ext>
            </a:extLst>
          </p:cNvPr>
          <p:cNvSpPr>
            <a:spLocks noGrp="1"/>
          </p:cNvSpPr>
          <p:nvPr>
            <p:ph type="body" sz="quarter" idx="18"/>
          </p:nvPr>
        </p:nvSpPr>
        <p:spPr/>
        <p:txBody>
          <a:bodyPr/>
          <a:lstStyle/>
          <a:p>
            <a:r>
              <a:rPr lang="en-US" dirty="0"/>
              <a:t>Planning and Programming Process</a:t>
            </a:r>
          </a:p>
        </p:txBody>
      </p:sp>
    </p:spTree>
    <p:extLst>
      <p:ext uri="{BB962C8B-B14F-4D97-AF65-F5344CB8AC3E}">
        <p14:creationId xmlns:p14="http://schemas.microsoft.com/office/powerpoint/2010/main" val="1756057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Timeline&#10;&#10;Description automatically generated with medium confidence">
            <a:extLst>
              <a:ext uri="{FF2B5EF4-FFF2-40B4-BE49-F238E27FC236}">
                <a16:creationId xmlns:a16="http://schemas.microsoft.com/office/drawing/2014/main" id="{973220FB-4A26-2454-593D-28AE5AB22AE9}"/>
              </a:ext>
            </a:extLst>
          </p:cNvPr>
          <p:cNvPicPr>
            <a:picLocks noGrp="1" noChangeAspect="1"/>
          </p:cNvPicPr>
          <p:nvPr>
            <p:ph sz="quarter" idx="16"/>
          </p:nvPr>
        </p:nvPicPr>
        <p:blipFill>
          <a:blip r:embed="rId3" cstate="screen">
            <a:alphaModFix amt="30000"/>
            <a:extLst>
              <a:ext uri="{28A0092B-C50C-407E-A947-70E740481C1C}">
                <a14:useLocalDpi xmlns:a14="http://schemas.microsoft.com/office/drawing/2010/main" val="0"/>
              </a:ext>
            </a:extLst>
          </a:blip>
          <a:stretch>
            <a:fillRect/>
          </a:stretch>
        </p:blipFill>
        <p:spPr>
          <a:xfrm>
            <a:off x="2453489" y="1948036"/>
            <a:ext cx="6164197" cy="3752850"/>
          </a:xfrm>
        </p:spPr>
      </p:pic>
      <p:sp>
        <p:nvSpPr>
          <p:cNvPr id="3" name="Text Placeholder 2">
            <a:extLst>
              <a:ext uri="{FF2B5EF4-FFF2-40B4-BE49-F238E27FC236}">
                <a16:creationId xmlns:a16="http://schemas.microsoft.com/office/drawing/2014/main" id="{280A3C0D-AE0B-DE20-110F-87E12608A56A}"/>
              </a:ext>
            </a:extLst>
          </p:cNvPr>
          <p:cNvSpPr>
            <a:spLocks noGrp="1"/>
          </p:cNvSpPr>
          <p:nvPr>
            <p:ph type="body" sz="quarter" idx="18"/>
          </p:nvPr>
        </p:nvSpPr>
        <p:spPr/>
        <p:txBody>
          <a:bodyPr/>
          <a:lstStyle/>
          <a:p>
            <a:r>
              <a:rPr lang="en-US" dirty="0"/>
              <a:t>Planning and Programming Process:</a:t>
            </a:r>
            <a:br>
              <a:rPr lang="en-US" dirty="0"/>
            </a:br>
            <a:r>
              <a:rPr lang="en-US" sz="3200" dirty="0">
                <a:solidFill>
                  <a:schemeClr val="accent5"/>
                </a:solidFill>
              </a:rPr>
              <a:t>Focus</a:t>
            </a:r>
            <a:endParaRPr lang="en-US" dirty="0">
              <a:solidFill>
                <a:schemeClr val="accent5"/>
              </a:solidFill>
            </a:endParaRPr>
          </a:p>
        </p:txBody>
      </p:sp>
      <p:pic>
        <p:nvPicPr>
          <p:cNvPr id="8" name="Content Placeholder 4" descr="Timeline&#10;&#10;Description automatically generated with medium confidence">
            <a:extLst>
              <a:ext uri="{FF2B5EF4-FFF2-40B4-BE49-F238E27FC236}">
                <a16:creationId xmlns:a16="http://schemas.microsoft.com/office/drawing/2014/main" id="{65D16EF5-DB0C-07D5-BE67-CC4E2D652C86}"/>
              </a:ext>
            </a:extLst>
          </p:cNvPr>
          <p:cNvPicPr>
            <a:picLocks noChangeAspect="1"/>
          </p:cNvPicPr>
          <p:nvPr/>
        </p:nvPicPr>
        <p:blipFill rotWithShape="1">
          <a:blip r:embed="rId4" cstate="screen">
            <a:extLst>
              <a:ext uri="{28A0092B-C50C-407E-A947-70E740481C1C}">
                <a14:useLocalDpi xmlns:a14="http://schemas.microsoft.com/office/drawing/2010/main" val="0"/>
              </a:ext>
            </a:extLst>
          </a:blip>
          <a:srcRect/>
          <a:stretch/>
        </p:blipFill>
        <p:spPr>
          <a:xfrm>
            <a:off x="2453490" y="1948036"/>
            <a:ext cx="2888056" cy="1682404"/>
          </a:xfrm>
          <a:prstGeom prst="rect">
            <a:avLst/>
          </a:prstGeom>
        </p:spPr>
      </p:pic>
      <p:pic>
        <p:nvPicPr>
          <p:cNvPr id="9" name="Content Placeholder 4" descr="Timeline&#10;&#10;Description automatically generated with medium confidence">
            <a:extLst>
              <a:ext uri="{FF2B5EF4-FFF2-40B4-BE49-F238E27FC236}">
                <a16:creationId xmlns:a16="http://schemas.microsoft.com/office/drawing/2014/main" id="{4FC19698-5A9F-D7A1-5B42-88A44337E2A8}"/>
              </a:ext>
            </a:extLst>
          </p:cNvPr>
          <p:cNvPicPr>
            <a:picLocks noChangeAspect="1"/>
          </p:cNvPicPr>
          <p:nvPr/>
        </p:nvPicPr>
        <p:blipFill rotWithShape="1">
          <a:blip r:embed="rId5" cstate="screen">
            <a:extLst>
              <a:ext uri="{28A0092B-C50C-407E-A947-70E740481C1C}">
                <a14:useLocalDpi xmlns:a14="http://schemas.microsoft.com/office/drawing/2010/main" val="0"/>
              </a:ext>
            </a:extLst>
          </a:blip>
          <a:srcRect/>
          <a:stretch/>
        </p:blipFill>
        <p:spPr>
          <a:xfrm>
            <a:off x="5341546" y="2607398"/>
            <a:ext cx="1702050" cy="588475"/>
          </a:xfrm>
          <a:prstGeom prst="rect">
            <a:avLst/>
          </a:prstGeom>
        </p:spPr>
      </p:pic>
      <p:pic>
        <p:nvPicPr>
          <p:cNvPr id="10" name="Content Placeholder 4" descr="Timeline&#10;&#10;Description automatically generated with medium confidence">
            <a:extLst>
              <a:ext uri="{FF2B5EF4-FFF2-40B4-BE49-F238E27FC236}">
                <a16:creationId xmlns:a16="http://schemas.microsoft.com/office/drawing/2014/main" id="{3B6F8BFF-44B1-C642-0B64-50C1951CE51F}"/>
              </a:ext>
            </a:extLst>
          </p:cNvPr>
          <p:cNvPicPr>
            <a:picLocks noChangeAspect="1"/>
          </p:cNvPicPr>
          <p:nvPr/>
        </p:nvPicPr>
        <p:blipFill rotWithShape="1">
          <a:blip r:embed="rId6" cstate="screen">
            <a:extLst>
              <a:ext uri="{28A0092B-C50C-407E-A947-70E740481C1C}">
                <a14:useLocalDpi xmlns:a14="http://schemas.microsoft.com/office/drawing/2010/main" val="0"/>
              </a:ext>
            </a:extLst>
          </a:blip>
          <a:srcRect/>
          <a:stretch/>
        </p:blipFill>
        <p:spPr>
          <a:xfrm>
            <a:off x="6409853" y="3195872"/>
            <a:ext cx="941562" cy="2505013"/>
          </a:xfrm>
          <a:prstGeom prst="rect">
            <a:avLst/>
          </a:prstGeom>
        </p:spPr>
      </p:pic>
      <p:pic>
        <p:nvPicPr>
          <p:cNvPr id="11" name="Content Placeholder 4" descr="Timeline&#10;&#10;Description automatically generated with medium confidence">
            <a:extLst>
              <a:ext uri="{FF2B5EF4-FFF2-40B4-BE49-F238E27FC236}">
                <a16:creationId xmlns:a16="http://schemas.microsoft.com/office/drawing/2014/main" id="{C36928D6-8932-BF3D-9E55-5E69A4F54257}"/>
              </a:ext>
            </a:extLst>
          </p:cNvPr>
          <p:cNvPicPr>
            <a:picLocks noChangeAspect="1"/>
          </p:cNvPicPr>
          <p:nvPr/>
        </p:nvPicPr>
        <p:blipFill rotWithShape="1">
          <a:blip r:embed="rId7" cstate="screen">
            <a:extLst>
              <a:ext uri="{28A0092B-C50C-407E-A947-70E740481C1C}">
                <a14:useLocalDpi xmlns:a14="http://schemas.microsoft.com/office/drawing/2010/main" val="0"/>
              </a:ext>
            </a:extLst>
          </a:blip>
          <a:srcRect/>
          <a:stretch/>
        </p:blipFill>
        <p:spPr>
          <a:xfrm>
            <a:off x="6029609" y="3060071"/>
            <a:ext cx="470779" cy="1682404"/>
          </a:xfrm>
          <a:prstGeom prst="rect">
            <a:avLst/>
          </a:prstGeom>
        </p:spPr>
      </p:pic>
      <p:pic>
        <p:nvPicPr>
          <p:cNvPr id="2" name="Picture 1" descr="Diagram&#10;&#10;Description automatically generated">
            <a:extLst>
              <a:ext uri="{FF2B5EF4-FFF2-40B4-BE49-F238E27FC236}">
                <a16:creationId xmlns:a16="http://schemas.microsoft.com/office/drawing/2014/main" id="{3ABA5B8D-2D38-252A-1427-BF379C8523D1}"/>
              </a:ext>
            </a:extLst>
          </p:cNvPr>
          <p:cNvPicPr>
            <a:picLocks noChangeAspect="1"/>
          </p:cNvPicPr>
          <p:nvPr/>
        </p:nvPicPr>
        <p:blipFill>
          <a:blip r:embed="rId8" cstate="screen">
            <a:extLst>
              <a:ext uri="{28A0092B-C50C-407E-A947-70E740481C1C}">
                <a14:useLocalDpi xmlns:a14="http://schemas.microsoft.com/office/drawing/2010/main" val="0"/>
              </a:ext>
            </a:extLst>
          </a:blip>
          <a:stretch>
            <a:fillRect/>
          </a:stretch>
        </p:blipFill>
        <p:spPr>
          <a:xfrm>
            <a:off x="513849" y="1966143"/>
            <a:ext cx="2177228" cy="1682404"/>
          </a:xfrm>
          <a:prstGeom prst="rect">
            <a:avLst/>
          </a:prstGeom>
          <a:ln>
            <a:solidFill>
              <a:schemeClr val="tx1"/>
            </a:solidFill>
          </a:ln>
        </p:spPr>
      </p:pic>
    </p:spTree>
    <p:extLst>
      <p:ext uri="{BB962C8B-B14F-4D97-AF65-F5344CB8AC3E}">
        <p14:creationId xmlns:p14="http://schemas.microsoft.com/office/powerpoint/2010/main" val="16549684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raphical user interface, website&#10;&#10;Description automatically generated">
            <a:extLst>
              <a:ext uri="{FF2B5EF4-FFF2-40B4-BE49-F238E27FC236}">
                <a16:creationId xmlns:a16="http://schemas.microsoft.com/office/drawing/2014/main" id="{D7D710F5-69F4-FB46-E255-75905DE18E7B}"/>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518778" y="1966143"/>
            <a:ext cx="2176413" cy="1682404"/>
          </a:xfrm>
          <a:prstGeom prst="rect">
            <a:avLst/>
          </a:prstGeom>
          <a:ln>
            <a:solidFill>
              <a:schemeClr val="tx1"/>
            </a:solidFill>
          </a:ln>
        </p:spPr>
      </p:pic>
      <p:sp>
        <p:nvSpPr>
          <p:cNvPr id="3" name="Text Placeholder 2">
            <a:extLst>
              <a:ext uri="{FF2B5EF4-FFF2-40B4-BE49-F238E27FC236}">
                <a16:creationId xmlns:a16="http://schemas.microsoft.com/office/drawing/2014/main" id="{280A3C0D-AE0B-DE20-110F-87E12608A56A}"/>
              </a:ext>
            </a:extLst>
          </p:cNvPr>
          <p:cNvSpPr>
            <a:spLocks noGrp="1"/>
          </p:cNvSpPr>
          <p:nvPr>
            <p:ph type="body" sz="quarter" idx="18"/>
          </p:nvPr>
        </p:nvSpPr>
        <p:spPr/>
        <p:txBody>
          <a:bodyPr/>
          <a:lstStyle/>
          <a:p>
            <a:r>
              <a:rPr lang="en-US" dirty="0"/>
              <a:t>Planning and Programming Process:</a:t>
            </a:r>
            <a:br>
              <a:rPr lang="en-US" dirty="0"/>
            </a:br>
            <a:r>
              <a:rPr lang="en-US" sz="3200" dirty="0">
                <a:solidFill>
                  <a:schemeClr val="accent5"/>
                </a:solidFill>
              </a:rPr>
              <a:t>Define</a:t>
            </a:r>
            <a:endParaRPr lang="en-US" dirty="0">
              <a:solidFill>
                <a:schemeClr val="accent5"/>
              </a:solidFill>
            </a:endParaRPr>
          </a:p>
        </p:txBody>
      </p:sp>
      <p:pic>
        <p:nvPicPr>
          <p:cNvPr id="4" name="Picture 3" descr="Graphical user interface, website&#10;&#10;Description automatically generated">
            <a:extLst>
              <a:ext uri="{FF2B5EF4-FFF2-40B4-BE49-F238E27FC236}">
                <a16:creationId xmlns:a16="http://schemas.microsoft.com/office/drawing/2014/main" id="{48417A12-AB1F-AD03-BCD0-40605F30E4AC}"/>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518778" y="3728307"/>
            <a:ext cx="1681665" cy="2176272"/>
          </a:xfrm>
          <a:prstGeom prst="rect">
            <a:avLst/>
          </a:prstGeom>
          <a:ln>
            <a:solidFill>
              <a:schemeClr val="tx1"/>
            </a:solidFill>
          </a:ln>
        </p:spPr>
      </p:pic>
      <p:pic>
        <p:nvPicPr>
          <p:cNvPr id="8" name="Content Placeholder 4" descr="Timeline&#10;&#10;Description automatically generated with medium confidence">
            <a:extLst>
              <a:ext uri="{FF2B5EF4-FFF2-40B4-BE49-F238E27FC236}">
                <a16:creationId xmlns:a16="http://schemas.microsoft.com/office/drawing/2014/main" id="{CC3E4E13-218D-5DCD-7404-B5AB01FDF9BB}"/>
              </a:ext>
            </a:extLst>
          </p:cNvPr>
          <p:cNvPicPr>
            <a:picLocks noGrp="1" noChangeAspect="1"/>
          </p:cNvPicPr>
          <p:nvPr>
            <p:ph sz="quarter" idx="16"/>
          </p:nvPr>
        </p:nvPicPr>
        <p:blipFill>
          <a:blip r:embed="rId5" cstate="screen">
            <a:alphaModFix amt="30000"/>
            <a:extLst>
              <a:ext uri="{28A0092B-C50C-407E-A947-70E740481C1C}">
                <a14:useLocalDpi xmlns:a14="http://schemas.microsoft.com/office/drawing/2010/main" val="0"/>
              </a:ext>
            </a:extLst>
          </a:blip>
          <a:stretch>
            <a:fillRect/>
          </a:stretch>
        </p:blipFill>
        <p:spPr>
          <a:xfrm>
            <a:off x="2453489" y="1948036"/>
            <a:ext cx="6164197" cy="3752850"/>
          </a:xfrm>
        </p:spPr>
      </p:pic>
      <p:pic>
        <p:nvPicPr>
          <p:cNvPr id="9" name="Content Placeholder 4" descr="Timeline&#10;&#10;Description automatically generated with medium confidence">
            <a:extLst>
              <a:ext uri="{FF2B5EF4-FFF2-40B4-BE49-F238E27FC236}">
                <a16:creationId xmlns:a16="http://schemas.microsoft.com/office/drawing/2014/main" id="{55B8E3C0-D43A-99CD-601D-BA577D1AA703}"/>
              </a:ext>
            </a:extLst>
          </p:cNvPr>
          <p:cNvPicPr>
            <a:picLocks noChangeAspect="1"/>
          </p:cNvPicPr>
          <p:nvPr/>
        </p:nvPicPr>
        <p:blipFill rotWithShape="1">
          <a:blip r:embed="rId6" cstate="screen">
            <a:extLst>
              <a:ext uri="{28A0092B-C50C-407E-A947-70E740481C1C}">
                <a14:useLocalDpi xmlns:a14="http://schemas.microsoft.com/office/drawing/2010/main" val="0"/>
              </a:ext>
            </a:extLst>
          </a:blip>
          <a:srcRect/>
          <a:stretch/>
        </p:blipFill>
        <p:spPr>
          <a:xfrm>
            <a:off x="2453490" y="3563846"/>
            <a:ext cx="2888056" cy="1252597"/>
          </a:xfrm>
          <a:prstGeom prst="rect">
            <a:avLst/>
          </a:prstGeom>
        </p:spPr>
      </p:pic>
    </p:spTree>
    <p:extLst>
      <p:ext uri="{BB962C8B-B14F-4D97-AF65-F5344CB8AC3E}">
        <p14:creationId xmlns:p14="http://schemas.microsoft.com/office/powerpoint/2010/main" val="29563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80A3C0D-AE0B-DE20-110F-87E12608A56A}"/>
              </a:ext>
            </a:extLst>
          </p:cNvPr>
          <p:cNvSpPr>
            <a:spLocks noGrp="1"/>
          </p:cNvSpPr>
          <p:nvPr>
            <p:ph type="body" sz="quarter" idx="18"/>
          </p:nvPr>
        </p:nvSpPr>
        <p:spPr>
          <a:xfrm>
            <a:off x="754383" y="1005840"/>
            <a:ext cx="7855463" cy="574222"/>
          </a:xfrm>
        </p:spPr>
        <p:txBody>
          <a:bodyPr/>
          <a:lstStyle/>
          <a:p>
            <a:r>
              <a:rPr lang="en-US" dirty="0"/>
              <a:t>Planning and Programming Process:</a:t>
            </a:r>
            <a:br>
              <a:rPr lang="en-US" dirty="0"/>
            </a:br>
            <a:r>
              <a:rPr lang="en-US" sz="3200" dirty="0">
                <a:solidFill>
                  <a:schemeClr val="accent5"/>
                </a:solidFill>
              </a:rPr>
              <a:t>Prioritize</a:t>
            </a:r>
            <a:endParaRPr lang="en-US" dirty="0">
              <a:solidFill>
                <a:schemeClr val="accent5"/>
              </a:solidFill>
            </a:endParaRPr>
          </a:p>
        </p:txBody>
      </p:sp>
      <p:pic>
        <p:nvPicPr>
          <p:cNvPr id="2" name="Picture 1">
            <a:extLst>
              <a:ext uri="{FF2B5EF4-FFF2-40B4-BE49-F238E27FC236}">
                <a16:creationId xmlns:a16="http://schemas.microsoft.com/office/drawing/2014/main" id="{921A8180-25F4-5C1D-4369-543EBAD04305}"/>
              </a:ext>
            </a:extLst>
          </p:cNvPr>
          <p:cNvPicPr>
            <a:picLocks noChangeAspect="1"/>
          </p:cNvPicPr>
          <p:nvPr/>
        </p:nvPicPr>
        <p:blipFill>
          <a:blip r:embed="rId3"/>
          <a:stretch>
            <a:fillRect/>
          </a:stretch>
        </p:blipFill>
        <p:spPr>
          <a:xfrm>
            <a:off x="411564" y="2015059"/>
            <a:ext cx="2292615" cy="1169233"/>
          </a:xfrm>
          <a:prstGeom prst="rect">
            <a:avLst/>
          </a:prstGeom>
          <a:ln>
            <a:solidFill>
              <a:schemeClr val="tx1"/>
            </a:solidFill>
          </a:ln>
        </p:spPr>
      </p:pic>
      <p:grpSp>
        <p:nvGrpSpPr>
          <p:cNvPr id="13" name="Group 12">
            <a:extLst>
              <a:ext uri="{FF2B5EF4-FFF2-40B4-BE49-F238E27FC236}">
                <a16:creationId xmlns:a16="http://schemas.microsoft.com/office/drawing/2014/main" id="{130C0976-77AB-38FA-B68B-E8E149AF7FB1}"/>
              </a:ext>
            </a:extLst>
          </p:cNvPr>
          <p:cNvGrpSpPr/>
          <p:nvPr/>
        </p:nvGrpSpPr>
        <p:grpSpPr>
          <a:xfrm>
            <a:off x="411564" y="3214935"/>
            <a:ext cx="2292615" cy="1616042"/>
            <a:chOff x="7642192" y="2706985"/>
            <a:chExt cx="4208794" cy="2966739"/>
          </a:xfrm>
        </p:grpSpPr>
        <p:sp>
          <p:nvSpPr>
            <p:cNvPr id="12" name="Rectangle 11">
              <a:extLst>
                <a:ext uri="{FF2B5EF4-FFF2-40B4-BE49-F238E27FC236}">
                  <a16:creationId xmlns:a16="http://schemas.microsoft.com/office/drawing/2014/main" id="{C757BC8A-744C-2C37-247B-77D4A5D8BE81}"/>
                </a:ext>
              </a:extLst>
            </p:cNvPr>
            <p:cNvSpPr/>
            <p:nvPr/>
          </p:nvSpPr>
          <p:spPr>
            <a:xfrm>
              <a:off x="7642192" y="2706985"/>
              <a:ext cx="4208794" cy="2966739"/>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8F96806F-F9EA-046F-B2C0-DB36B57CCF38}"/>
                </a:ext>
              </a:extLst>
            </p:cNvPr>
            <p:cNvPicPr>
              <a:picLocks noChangeAspect="1"/>
            </p:cNvPicPr>
            <p:nvPr/>
          </p:nvPicPr>
          <p:blipFill>
            <a:blip r:embed="rId4"/>
            <a:stretch>
              <a:fillRect/>
            </a:stretch>
          </p:blipFill>
          <p:spPr>
            <a:xfrm>
              <a:off x="7642192" y="2727452"/>
              <a:ext cx="4122653" cy="2869550"/>
            </a:xfrm>
            <a:prstGeom prst="rect">
              <a:avLst/>
            </a:prstGeom>
          </p:spPr>
        </p:pic>
      </p:grpSp>
      <p:pic>
        <p:nvPicPr>
          <p:cNvPr id="16" name="Content Placeholder 4" descr="Timeline&#10;&#10;Description automatically generated with medium confidence">
            <a:extLst>
              <a:ext uri="{FF2B5EF4-FFF2-40B4-BE49-F238E27FC236}">
                <a16:creationId xmlns:a16="http://schemas.microsoft.com/office/drawing/2014/main" id="{468E54A3-C959-6E52-BF71-2AB3944C88D3}"/>
              </a:ext>
            </a:extLst>
          </p:cNvPr>
          <p:cNvPicPr>
            <a:picLocks noGrp="1" noChangeAspect="1"/>
          </p:cNvPicPr>
          <p:nvPr>
            <p:ph sz="quarter" idx="16"/>
          </p:nvPr>
        </p:nvPicPr>
        <p:blipFill>
          <a:blip r:embed="rId5" cstate="screen">
            <a:alphaModFix amt="30000"/>
            <a:extLst>
              <a:ext uri="{28A0092B-C50C-407E-A947-70E740481C1C}">
                <a14:useLocalDpi xmlns:a14="http://schemas.microsoft.com/office/drawing/2010/main" val="0"/>
              </a:ext>
            </a:extLst>
          </a:blip>
          <a:stretch>
            <a:fillRect/>
          </a:stretch>
        </p:blipFill>
        <p:spPr>
          <a:xfrm>
            <a:off x="2453489" y="1948036"/>
            <a:ext cx="6164197" cy="3752850"/>
          </a:xfrm>
        </p:spPr>
      </p:pic>
      <p:pic>
        <p:nvPicPr>
          <p:cNvPr id="21" name="Content Placeholder 4" descr="Timeline&#10;&#10;Description automatically generated with medium confidence">
            <a:extLst>
              <a:ext uri="{FF2B5EF4-FFF2-40B4-BE49-F238E27FC236}">
                <a16:creationId xmlns:a16="http://schemas.microsoft.com/office/drawing/2014/main" id="{C1B00D23-5DBA-50D0-6CB3-BDDA34F6CC02}"/>
              </a:ext>
            </a:extLst>
          </p:cNvPr>
          <p:cNvPicPr>
            <a:picLocks noChangeAspect="1"/>
          </p:cNvPicPr>
          <p:nvPr/>
        </p:nvPicPr>
        <p:blipFill rotWithShape="1">
          <a:blip r:embed="rId6" cstate="screen">
            <a:alphaModFix/>
            <a:extLst>
              <a:ext uri="{28A0092B-C50C-407E-A947-70E740481C1C}">
                <a14:useLocalDpi xmlns:a14="http://schemas.microsoft.com/office/drawing/2010/main" val="0"/>
              </a:ext>
            </a:extLst>
          </a:blip>
          <a:srcRect/>
          <a:stretch/>
        </p:blipFill>
        <p:spPr>
          <a:xfrm>
            <a:off x="2453489" y="4390930"/>
            <a:ext cx="4010685" cy="1309955"/>
          </a:xfrm>
          <a:prstGeom prst="rect">
            <a:avLst/>
          </a:prstGeom>
        </p:spPr>
      </p:pic>
    </p:spTree>
    <p:extLst>
      <p:ext uri="{BB962C8B-B14F-4D97-AF65-F5344CB8AC3E}">
        <p14:creationId xmlns:p14="http://schemas.microsoft.com/office/powerpoint/2010/main" val="28572468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alpha val="10000"/>
          </a:schemeClr>
        </a:solidFill>
        <a:effectLst/>
      </p:bgPr>
    </p:bg>
    <p:spTree>
      <p:nvGrpSpPr>
        <p:cNvPr id="1" name=""/>
        <p:cNvGrpSpPr/>
        <p:nvPr/>
      </p:nvGrpSpPr>
      <p:grpSpPr>
        <a:xfrm>
          <a:off x="0" y="0"/>
          <a:ext cx="0" cy="0"/>
          <a:chOff x="0" y="0"/>
          <a:chExt cx="0" cy="0"/>
        </a:xfrm>
      </p:grpSpPr>
      <p:pic>
        <p:nvPicPr>
          <p:cNvPr id="2" name="Picture Placeholder 2" descr="A road with trees on the side&#10;&#10;Description automatically generated with medium confidence">
            <a:extLst>
              <a:ext uri="{FF2B5EF4-FFF2-40B4-BE49-F238E27FC236}">
                <a16:creationId xmlns:a16="http://schemas.microsoft.com/office/drawing/2014/main" id="{F6C2BC8A-F121-3E30-48CC-6BF54205E024}"/>
              </a:ext>
            </a:extLst>
          </p:cNvPr>
          <p:cNvPicPr>
            <a:picLocks noChangeAspect="1"/>
          </p:cNvPicPr>
          <p:nvPr/>
        </p:nvPicPr>
        <p:blipFill rotWithShape="1">
          <a:blip r:embed="rId2" cstate="screen">
            <a:extLst>
              <a:ext uri="{28A0092B-C50C-407E-A947-70E740481C1C}">
                <a14:useLocalDpi xmlns:a14="http://schemas.microsoft.com/office/drawing/2010/main" val="0"/>
              </a:ext>
            </a:extLst>
          </a:blip>
          <a:srcRect/>
          <a:stretch/>
        </p:blipFill>
        <p:spPr>
          <a:xfrm>
            <a:off x="4571999" y="632368"/>
            <a:ext cx="4068251" cy="5879592"/>
          </a:xfrm>
          <a:prstGeom prst="rect">
            <a:avLst/>
          </a:prstGeom>
        </p:spPr>
      </p:pic>
      <p:sp>
        <p:nvSpPr>
          <p:cNvPr id="9" name="Text Placeholder 8">
            <a:extLst>
              <a:ext uri="{FF2B5EF4-FFF2-40B4-BE49-F238E27FC236}">
                <a16:creationId xmlns:a16="http://schemas.microsoft.com/office/drawing/2014/main" id="{13015B8A-E089-6AD5-DF58-B83BBF55027A}"/>
              </a:ext>
            </a:extLst>
          </p:cNvPr>
          <p:cNvSpPr>
            <a:spLocks noGrp="1"/>
          </p:cNvSpPr>
          <p:nvPr>
            <p:ph type="body" sz="quarter" idx="18"/>
          </p:nvPr>
        </p:nvSpPr>
        <p:spPr>
          <a:xfrm>
            <a:off x="1204437" y="1415076"/>
            <a:ext cx="3074670" cy="430667"/>
          </a:xfrm>
        </p:spPr>
        <p:txBody>
          <a:bodyPr/>
          <a:lstStyle/>
          <a:p>
            <a:r>
              <a:rPr lang="en-US" sz="2400" dirty="0"/>
              <a:t>Agenda</a:t>
            </a:r>
          </a:p>
        </p:txBody>
      </p:sp>
      <p:pic>
        <p:nvPicPr>
          <p:cNvPr id="8" name="Graphic 7">
            <a:extLst>
              <a:ext uri="{FF2B5EF4-FFF2-40B4-BE49-F238E27FC236}">
                <a16:creationId xmlns:a16="http://schemas.microsoft.com/office/drawing/2014/main" id="{A26283F5-6F08-B866-1753-2A00C1C1AD57}"/>
              </a:ext>
            </a:extLst>
          </p:cNvPr>
          <p:cNvPicPr>
            <a:picLocks noChangeAspect="1"/>
          </p:cNvPicPr>
          <p:nvPr/>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754380" y="1349747"/>
            <a:ext cx="342900" cy="414528"/>
          </a:xfrm>
          <a:prstGeom prst="rect">
            <a:avLst/>
          </a:prstGeom>
        </p:spPr>
      </p:pic>
      <p:sp>
        <p:nvSpPr>
          <p:cNvPr id="14" name="TextBox 13">
            <a:extLst>
              <a:ext uri="{FF2B5EF4-FFF2-40B4-BE49-F238E27FC236}">
                <a16:creationId xmlns:a16="http://schemas.microsoft.com/office/drawing/2014/main" id="{660A45C8-9983-35E6-92FD-150E62A43D77}"/>
              </a:ext>
            </a:extLst>
          </p:cNvPr>
          <p:cNvSpPr txBox="1"/>
          <p:nvPr/>
        </p:nvSpPr>
        <p:spPr bwMode="auto">
          <a:xfrm>
            <a:off x="754381" y="2005226"/>
            <a:ext cx="3425480" cy="2600712"/>
          </a:xfrm>
          <a:prstGeom prst="rect">
            <a:avLst/>
          </a:prstGeom>
          <a:noFill/>
        </p:spPr>
        <p:txBody>
          <a:bodyPr wrap="square" lIns="0">
            <a:spAutoFit/>
          </a:bodyPr>
          <a:lstStyle/>
          <a:p>
            <a:pPr>
              <a:spcBef>
                <a:spcPts val="900"/>
              </a:spcBef>
              <a:defRPr/>
            </a:pPr>
            <a:r>
              <a:rPr lang="en-US" sz="1600" b="1" spc="150" dirty="0">
                <a:latin typeface="Calibri" panose="020F0502020204030204" pitchFamily="34" charset="0"/>
                <a:ea typeface="PT Sans" panose="020B0503020203020204" pitchFamily="34" charset="0"/>
                <a:cs typeface="Calibri" panose="020F0502020204030204" pitchFamily="34" charset="0"/>
              </a:rPr>
              <a:t>Iowa’s Public Roadway System</a:t>
            </a:r>
          </a:p>
          <a:p>
            <a:pPr>
              <a:spcAft>
                <a:spcPts val="450"/>
              </a:spcAft>
              <a:defRPr/>
            </a:pPr>
            <a:r>
              <a:rPr lang="en-US" altLang="en-US" sz="1600" b="1" dirty="0">
                <a:latin typeface="Calibri" panose="020F0502020204030204" pitchFamily="34" charset="0"/>
                <a:ea typeface="PT Sans" panose="020B0503020203020204" pitchFamily="34" charset="0"/>
                <a:cs typeface="Calibri" panose="020F0502020204030204" pitchFamily="34" charset="0"/>
              </a:rPr>
              <a:t> </a:t>
            </a:r>
          </a:p>
          <a:p>
            <a:pPr>
              <a:spcBef>
                <a:spcPts val="900"/>
              </a:spcBef>
              <a:defRPr/>
            </a:pPr>
            <a:r>
              <a:rPr lang="en-US" sz="1600" b="1" spc="150" dirty="0">
                <a:latin typeface="Calibri" panose="020F0502020204030204" pitchFamily="34" charset="0"/>
                <a:ea typeface="PT Sans" panose="020B0503020203020204" pitchFamily="34" charset="0"/>
                <a:cs typeface="Calibri" panose="020F0502020204030204" pitchFamily="34" charset="0"/>
              </a:rPr>
              <a:t>Highway Networks</a:t>
            </a:r>
          </a:p>
          <a:p>
            <a:pPr>
              <a:spcAft>
                <a:spcPts val="450"/>
              </a:spcAft>
              <a:defRPr/>
            </a:pPr>
            <a:r>
              <a:rPr lang="en-US" altLang="en-US" sz="1600" b="1" dirty="0">
                <a:latin typeface="Calibri" panose="020F0502020204030204" pitchFamily="34" charset="0"/>
                <a:ea typeface="PT Sans" panose="020B0503020203020204" pitchFamily="34" charset="0"/>
                <a:cs typeface="Calibri" panose="020F0502020204030204" pitchFamily="34" charset="0"/>
              </a:rPr>
              <a:t> </a:t>
            </a:r>
          </a:p>
          <a:p>
            <a:pPr>
              <a:spcBef>
                <a:spcPts val="900"/>
              </a:spcBef>
              <a:defRPr/>
            </a:pPr>
            <a:r>
              <a:rPr lang="en-US" sz="1600" b="1" spc="150" dirty="0">
                <a:latin typeface="Calibri" panose="020F0502020204030204" pitchFamily="34" charset="0"/>
                <a:ea typeface="PT Sans" panose="020B0503020203020204" pitchFamily="34" charset="0"/>
                <a:cs typeface="Calibri" panose="020F0502020204030204" pitchFamily="34" charset="0"/>
              </a:rPr>
              <a:t>State Highway System Usage</a:t>
            </a:r>
          </a:p>
          <a:p>
            <a:pPr>
              <a:spcAft>
                <a:spcPts val="450"/>
              </a:spcAft>
              <a:defRPr/>
            </a:pPr>
            <a:r>
              <a:rPr lang="en-US" altLang="en-US" sz="1600" b="1" dirty="0">
                <a:latin typeface="Calibri" panose="020F0502020204030204" pitchFamily="34" charset="0"/>
                <a:ea typeface="PT Sans" panose="020B0503020203020204" pitchFamily="34" charset="0"/>
                <a:cs typeface="Calibri" panose="020F0502020204030204" pitchFamily="34" charset="0"/>
              </a:rPr>
              <a:t> </a:t>
            </a:r>
          </a:p>
          <a:p>
            <a:pPr>
              <a:spcBef>
                <a:spcPts val="900"/>
              </a:spcBef>
              <a:defRPr/>
            </a:pPr>
            <a:r>
              <a:rPr lang="en-US" sz="1600" b="1" spc="150" dirty="0">
                <a:latin typeface="Calibri" panose="020F0502020204030204" pitchFamily="34" charset="0"/>
                <a:ea typeface="PT Sans" panose="020B0503020203020204" pitchFamily="34" charset="0"/>
                <a:cs typeface="Calibri" panose="020F0502020204030204" pitchFamily="34" charset="0"/>
              </a:rPr>
              <a:t>Highway Planning &amp; Programming</a:t>
            </a:r>
          </a:p>
        </p:txBody>
      </p:sp>
      <p:grpSp>
        <p:nvGrpSpPr>
          <p:cNvPr id="20" name="Group 19">
            <a:extLst>
              <a:ext uri="{FF2B5EF4-FFF2-40B4-BE49-F238E27FC236}">
                <a16:creationId xmlns:a16="http://schemas.microsoft.com/office/drawing/2014/main" id="{A9FCE2BF-2AF9-F8C5-407D-30016AA6B2F6}"/>
              </a:ext>
            </a:extLst>
          </p:cNvPr>
          <p:cNvGrpSpPr/>
          <p:nvPr/>
        </p:nvGrpSpPr>
        <p:grpSpPr>
          <a:xfrm>
            <a:off x="770558" y="0"/>
            <a:ext cx="244954" cy="1094750"/>
            <a:chOff x="770558" y="0"/>
            <a:chExt cx="168795" cy="754380"/>
          </a:xfrm>
        </p:grpSpPr>
        <p:cxnSp>
          <p:nvCxnSpPr>
            <p:cNvPr id="3" name="Straight Connector 2">
              <a:extLst>
                <a:ext uri="{FF2B5EF4-FFF2-40B4-BE49-F238E27FC236}">
                  <a16:creationId xmlns:a16="http://schemas.microsoft.com/office/drawing/2014/main" id="{1F98FF10-A6CB-49C1-BDDF-E0FD6E9F1349}"/>
                </a:ext>
                <a:ext uri="{C183D7F6-B498-43B3-948B-1728B52AA6E4}">
                  <adec:decorative xmlns:adec="http://schemas.microsoft.com/office/drawing/2017/decorative" val="1"/>
                </a:ext>
              </a:extLst>
            </p:cNvPr>
            <p:cNvCxnSpPr>
              <a:cxnSpLocks/>
            </p:cNvCxnSpPr>
            <p:nvPr/>
          </p:nvCxnSpPr>
          <p:spPr>
            <a:xfrm>
              <a:off x="854955" y="0"/>
              <a:ext cx="0" cy="75438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A586EC07-AFE8-01E8-972B-4FC6481F57A7}"/>
                </a:ext>
                <a:ext uri="{C183D7F6-B498-43B3-948B-1728B52AA6E4}">
                  <adec:decorative xmlns:adec="http://schemas.microsoft.com/office/drawing/2017/decorative" val="1"/>
                </a:ext>
              </a:extLst>
            </p:cNvPr>
            <p:cNvCxnSpPr>
              <a:cxnSpLocks/>
            </p:cNvCxnSpPr>
            <p:nvPr/>
          </p:nvCxnSpPr>
          <p:spPr>
            <a:xfrm>
              <a:off x="770558" y="0"/>
              <a:ext cx="0" cy="75438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BAA1F1D5-DEF2-53BE-B69C-0AE3B8BC42DA}"/>
                </a:ext>
                <a:ext uri="{C183D7F6-B498-43B3-948B-1728B52AA6E4}">
                  <adec:decorative xmlns:adec="http://schemas.microsoft.com/office/drawing/2017/decorative" val="1"/>
                </a:ext>
              </a:extLst>
            </p:cNvPr>
            <p:cNvCxnSpPr>
              <a:cxnSpLocks/>
            </p:cNvCxnSpPr>
            <p:nvPr/>
          </p:nvCxnSpPr>
          <p:spPr>
            <a:xfrm>
              <a:off x="939353" y="0"/>
              <a:ext cx="0" cy="75438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grpSp>
      <p:sp>
        <p:nvSpPr>
          <p:cNvPr id="7" name="Isosceles Triangle 30">
            <a:extLst>
              <a:ext uri="{FF2B5EF4-FFF2-40B4-BE49-F238E27FC236}">
                <a16:creationId xmlns:a16="http://schemas.microsoft.com/office/drawing/2014/main" id="{3251883D-8093-7D23-FBB7-9A00F1C3AF24}"/>
              </a:ext>
            </a:extLst>
          </p:cNvPr>
          <p:cNvSpPr>
            <a:spLocks noGrp="1" noRot="1" noMove="1" noResize="1" noEditPoints="1" noAdjustHandles="1" noChangeArrowheads="1" noChangeShapeType="1"/>
          </p:cNvSpPr>
          <p:nvPr/>
        </p:nvSpPr>
        <p:spPr>
          <a:xfrm rot="16200000">
            <a:off x="6382858" y="3789119"/>
            <a:ext cx="661793" cy="4869295"/>
          </a:xfrm>
          <a:custGeom>
            <a:avLst/>
            <a:gdLst>
              <a:gd name="connsiteX0" fmla="*/ 0 w 508884"/>
              <a:gd name="connsiteY0" fmla="*/ 4908336 h 4908336"/>
              <a:gd name="connsiteX1" fmla="*/ 254442 w 508884"/>
              <a:gd name="connsiteY1" fmla="*/ 0 h 4908336"/>
              <a:gd name="connsiteX2" fmla="*/ 508884 w 508884"/>
              <a:gd name="connsiteY2" fmla="*/ 4908336 h 4908336"/>
              <a:gd name="connsiteX3" fmla="*/ 0 w 508884"/>
              <a:gd name="connsiteY3" fmla="*/ 4908336 h 4908336"/>
              <a:gd name="connsiteX0" fmla="*/ 63610 w 572494"/>
              <a:gd name="connsiteY0" fmla="*/ 4924239 h 4924239"/>
              <a:gd name="connsiteX1" fmla="*/ 0 w 572494"/>
              <a:gd name="connsiteY1" fmla="*/ 0 h 4924239"/>
              <a:gd name="connsiteX2" fmla="*/ 572494 w 572494"/>
              <a:gd name="connsiteY2" fmla="*/ 4924239 h 4924239"/>
              <a:gd name="connsiteX3" fmla="*/ 63610 w 572494"/>
              <a:gd name="connsiteY3" fmla="*/ 4924239 h 4924239"/>
              <a:gd name="connsiteX0" fmla="*/ 63610 w 580447"/>
              <a:gd name="connsiteY0" fmla="*/ 4924239 h 4924241"/>
              <a:gd name="connsiteX1" fmla="*/ 0 w 580447"/>
              <a:gd name="connsiteY1" fmla="*/ 0 h 4924241"/>
              <a:gd name="connsiteX2" fmla="*/ 580447 w 580447"/>
              <a:gd name="connsiteY2" fmla="*/ 4924241 h 4924241"/>
              <a:gd name="connsiteX3" fmla="*/ 63610 w 580447"/>
              <a:gd name="connsiteY3" fmla="*/ 4924239 h 4924241"/>
              <a:gd name="connsiteX0" fmla="*/ 0 w 1161888"/>
              <a:gd name="connsiteY0" fmla="*/ 4932672 h 4932672"/>
              <a:gd name="connsiteX1" fmla="*/ 581441 w 1161888"/>
              <a:gd name="connsiteY1" fmla="*/ 0 h 4932672"/>
              <a:gd name="connsiteX2" fmla="*/ 1161888 w 1161888"/>
              <a:gd name="connsiteY2" fmla="*/ 4924241 h 4932672"/>
              <a:gd name="connsiteX3" fmla="*/ 0 w 1161888"/>
              <a:gd name="connsiteY3" fmla="*/ 4932672 h 4932672"/>
              <a:gd name="connsiteX0" fmla="*/ 0 w 592483"/>
              <a:gd name="connsiteY0" fmla="*/ 4932672 h 4932672"/>
              <a:gd name="connsiteX1" fmla="*/ 12036 w 592483"/>
              <a:gd name="connsiteY1" fmla="*/ 0 h 4932672"/>
              <a:gd name="connsiteX2" fmla="*/ 592483 w 592483"/>
              <a:gd name="connsiteY2" fmla="*/ 4924241 h 4932672"/>
              <a:gd name="connsiteX3" fmla="*/ 0 w 592483"/>
              <a:gd name="connsiteY3" fmla="*/ 4932672 h 4932672"/>
              <a:gd name="connsiteX0" fmla="*/ 68354 w 580447"/>
              <a:gd name="connsiteY0" fmla="*/ 4902481 h 4924241"/>
              <a:gd name="connsiteX1" fmla="*/ 0 w 580447"/>
              <a:gd name="connsiteY1" fmla="*/ 0 h 4924241"/>
              <a:gd name="connsiteX2" fmla="*/ 580447 w 580447"/>
              <a:gd name="connsiteY2" fmla="*/ 4924241 h 4924241"/>
              <a:gd name="connsiteX3" fmla="*/ 68354 w 580447"/>
              <a:gd name="connsiteY3" fmla="*/ 4902481 h 4924241"/>
              <a:gd name="connsiteX0" fmla="*/ 3039 w 580447"/>
              <a:gd name="connsiteY0" fmla="*/ 4927642 h 4927642"/>
              <a:gd name="connsiteX1" fmla="*/ 0 w 580447"/>
              <a:gd name="connsiteY1" fmla="*/ 0 h 4927642"/>
              <a:gd name="connsiteX2" fmla="*/ 580447 w 580447"/>
              <a:gd name="connsiteY2" fmla="*/ 4924241 h 4927642"/>
              <a:gd name="connsiteX3" fmla="*/ 3039 w 580447"/>
              <a:gd name="connsiteY3" fmla="*/ 4927642 h 4927642"/>
              <a:gd name="connsiteX0" fmla="*/ 3039 w 580447"/>
              <a:gd name="connsiteY0" fmla="*/ 4937204 h 4937204"/>
              <a:gd name="connsiteX1" fmla="*/ 0 w 580447"/>
              <a:gd name="connsiteY1" fmla="*/ 0 h 4937204"/>
              <a:gd name="connsiteX2" fmla="*/ 580447 w 580447"/>
              <a:gd name="connsiteY2" fmla="*/ 4924241 h 4937204"/>
              <a:gd name="connsiteX3" fmla="*/ 3039 w 580447"/>
              <a:gd name="connsiteY3" fmla="*/ 4937204 h 4937204"/>
              <a:gd name="connsiteX0" fmla="*/ 14813 w 592221"/>
              <a:gd name="connsiteY0" fmla="*/ 5063201 h 5063201"/>
              <a:gd name="connsiteX1" fmla="*/ 0 w 592221"/>
              <a:gd name="connsiteY1" fmla="*/ 0 h 5063201"/>
              <a:gd name="connsiteX2" fmla="*/ 592221 w 592221"/>
              <a:gd name="connsiteY2" fmla="*/ 5050238 h 5063201"/>
              <a:gd name="connsiteX3" fmla="*/ 14813 w 592221"/>
              <a:gd name="connsiteY3" fmla="*/ 5063201 h 5063201"/>
              <a:gd name="connsiteX0" fmla="*/ 14813 w 592221"/>
              <a:gd name="connsiteY0" fmla="*/ 5027198 h 5027198"/>
              <a:gd name="connsiteX1" fmla="*/ 0 w 592221"/>
              <a:gd name="connsiteY1" fmla="*/ 0 h 5027198"/>
              <a:gd name="connsiteX2" fmla="*/ 592221 w 592221"/>
              <a:gd name="connsiteY2" fmla="*/ 5014235 h 5027198"/>
              <a:gd name="connsiteX3" fmla="*/ 14813 w 592221"/>
              <a:gd name="connsiteY3" fmla="*/ 5027198 h 5027198"/>
              <a:gd name="connsiteX0" fmla="*/ 661 w 607505"/>
              <a:gd name="connsiteY0" fmla="*/ 5021201 h 5021201"/>
              <a:gd name="connsiteX1" fmla="*/ 15284 w 607505"/>
              <a:gd name="connsiteY1" fmla="*/ 0 h 5021201"/>
              <a:gd name="connsiteX2" fmla="*/ 607505 w 607505"/>
              <a:gd name="connsiteY2" fmla="*/ 5014235 h 5021201"/>
              <a:gd name="connsiteX3" fmla="*/ 661 w 607505"/>
              <a:gd name="connsiteY3" fmla="*/ 5021201 h 5021201"/>
              <a:gd name="connsiteX0" fmla="*/ 808 w 607652"/>
              <a:gd name="connsiteY0" fmla="*/ 5028682 h 5028682"/>
              <a:gd name="connsiteX1" fmla="*/ 10438 w 607652"/>
              <a:gd name="connsiteY1" fmla="*/ 0 h 5028682"/>
              <a:gd name="connsiteX2" fmla="*/ 607652 w 607652"/>
              <a:gd name="connsiteY2" fmla="*/ 5021716 h 5028682"/>
              <a:gd name="connsiteX3" fmla="*/ 808 w 607652"/>
              <a:gd name="connsiteY3" fmla="*/ 5028682 h 5028682"/>
            </a:gdLst>
            <a:ahLst/>
            <a:cxnLst>
              <a:cxn ang="0">
                <a:pos x="connsiteX0" y="connsiteY0"/>
              </a:cxn>
              <a:cxn ang="0">
                <a:pos x="connsiteX1" y="connsiteY1"/>
              </a:cxn>
              <a:cxn ang="0">
                <a:pos x="connsiteX2" y="connsiteY2"/>
              </a:cxn>
              <a:cxn ang="0">
                <a:pos x="connsiteX3" y="connsiteY3"/>
              </a:cxn>
            </a:cxnLst>
            <a:rect l="l" t="t" r="r" b="b"/>
            <a:pathLst>
              <a:path w="607652" h="5028682">
                <a:moveTo>
                  <a:pt x="808" y="5028682"/>
                </a:moveTo>
                <a:cubicBezTo>
                  <a:pt x="-4130" y="3340948"/>
                  <a:pt x="15376" y="1687734"/>
                  <a:pt x="10438" y="0"/>
                </a:cubicBezTo>
                <a:lnTo>
                  <a:pt x="607652" y="5021716"/>
                </a:lnTo>
                <a:lnTo>
                  <a:pt x="808" y="5028682"/>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Tree>
    <p:extLst>
      <p:ext uri="{BB962C8B-B14F-4D97-AF65-F5344CB8AC3E}">
        <p14:creationId xmlns:p14="http://schemas.microsoft.com/office/powerpoint/2010/main" val="7440073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80A3C0D-AE0B-DE20-110F-87E12608A56A}"/>
              </a:ext>
            </a:extLst>
          </p:cNvPr>
          <p:cNvSpPr>
            <a:spLocks noGrp="1"/>
          </p:cNvSpPr>
          <p:nvPr>
            <p:ph type="body" sz="quarter" idx="18"/>
          </p:nvPr>
        </p:nvSpPr>
        <p:spPr/>
        <p:txBody>
          <a:bodyPr/>
          <a:lstStyle/>
          <a:p>
            <a:r>
              <a:rPr lang="en-US" dirty="0"/>
              <a:t>Planning and Programming Process:</a:t>
            </a:r>
            <a:br>
              <a:rPr lang="en-US" dirty="0"/>
            </a:br>
            <a:r>
              <a:rPr lang="en-US" sz="3200" dirty="0">
                <a:solidFill>
                  <a:schemeClr val="accent5"/>
                </a:solidFill>
              </a:rPr>
              <a:t>Decide &amp; Execute</a:t>
            </a:r>
            <a:endParaRPr lang="en-US" dirty="0">
              <a:solidFill>
                <a:schemeClr val="accent5"/>
              </a:solidFill>
            </a:endParaRPr>
          </a:p>
        </p:txBody>
      </p:sp>
      <p:pic>
        <p:nvPicPr>
          <p:cNvPr id="4" name="Picture 3" descr="A picture containing text, water, boat, outdoor&#10;&#10;Description automatically generated">
            <a:extLst>
              <a:ext uri="{FF2B5EF4-FFF2-40B4-BE49-F238E27FC236}">
                <a16:creationId xmlns:a16="http://schemas.microsoft.com/office/drawing/2014/main" id="{3AB473CE-8768-5062-B60F-96CBB38E7DE8}"/>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422980" y="1936720"/>
            <a:ext cx="2344185" cy="1811416"/>
          </a:xfrm>
          <a:prstGeom prst="rect">
            <a:avLst/>
          </a:prstGeom>
          <a:ln>
            <a:solidFill>
              <a:schemeClr val="tx1"/>
            </a:solidFill>
          </a:ln>
        </p:spPr>
      </p:pic>
      <p:pic>
        <p:nvPicPr>
          <p:cNvPr id="8" name="Content Placeholder 4" descr="Timeline&#10;&#10;Description automatically generated with medium confidence">
            <a:extLst>
              <a:ext uri="{FF2B5EF4-FFF2-40B4-BE49-F238E27FC236}">
                <a16:creationId xmlns:a16="http://schemas.microsoft.com/office/drawing/2014/main" id="{46B1EDA6-ACE1-BBB1-6196-5DA0E18652CA}"/>
              </a:ext>
            </a:extLst>
          </p:cNvPr>
          <p:cNvPicPr>
            <a:picLocks noGrp="1" noChangeAspect="1"/>
          </p:cNvPicPr>
          <p:nvPr>
            <p:ph sz="quarter" idx="16"/>
          </p:nvPr>
        </p:nvPicPr>
        <p:blipFill>
          <a:blip r:embed="rId4" cstate="screen">
            <a:alphaModFix amt="30000"/>
            <a:extLst>
              <a:ext uri="{28A0092B-C50C-407E-A947-70E740481C1C}">
                <a14:useLocalDpi xmlns:a14="http://schemas.microsoft.com/office/drawing/2010/main" val="0"/>
              </a:ext>
            </a:extLst>
          </a:blip>
          <a:stretch>
            <a:fillRect/>
          </a:stretch>
        </p:blipFill>
        <p:spPr>
          <a:xfrm>
            <a:off x="2453489" y="1948036"/>
            <a:ext cx="6164197" cy="3752850"/>
          </a:xfrm>
        </p:spPr>
      </p:pic>
      <p:pic>
        <p:nvPicPr>
          <p:cNvPr id="9" name="Content Placeholder 4" descr="Timeline&#10;&#10;Description automatically generated with medium confidence">
            <a:extLst>
              <a:ext uri="{FF2B5EF4-FFF2-40B4-BE49-F238E27FC236}">
                <a16:creationId xmlns:a16="http://schemas.microsoft.com/office/drawing/2014/main" id="{C815D9F0-B790-1DC5-F906-44AA4DA625E7}"/>
              </a:ext>
            </a:extLst>
          </p:cNvPr>
          <p:cNvPicPr>
            <a:picLocks noChangeAspect="1"/>
          </p:cNvPicPr>
          <p:nvPr/>
        </p:nvPicPr>
        <p:blipFill rotWithShape="1">
          <a:blip r:embed="rId5" cstate="screen">
            <a:alphaModFix/>
            <a:extLst>
              <a:ext uri="{28A0092B-C50C-407E-A947-70E740481C1C}">
                <a14:useLocalDpi xmlns:a14="http://schemas.microsoft.com/office/drawing/2010/main" val="0"/>
              </a:ext>
            </a:extLst>
          </a:blip>
          <a:srcRect/>
          <a:stretch/>
        </p:blipFill>
        <p:spPr>
          <a:xfrm>
            <a:off x="5459240" y="4626321"/>
            <a:ext cx="3158446" cy="1063248"/>
          </a:xfrm>
          <a:prstGeom prst="rect">
            <a:avLst/>
          </a:prstGeom>
        </p:spPr>
      </p:pic>
      <p:pic>
        <p:nvPicPr>
          <p:cNvPr id="10" name="Content Placeholder 4" descr="Timeline&#10;&#10;Description automatically generated with medium confidence">
            <a:extLst>
              <a:ext uri="{FF2B5EF4-FFF2-40B4-BE49-F238E27FC236}">
                <a16:creationId xmlns:a16="http://schemas.microsoft.com/office/drawing/2014/main" id="{0759B017-0685-7563-7265-7C707861CB67}"/>
              </a:ext>
            </a:extLst>
          </p:cNvPr>
          <p:cNvPicPr>
            <a:picLocks noChangeAspect="1"/>
          </p:cNvPicPr>
          <p:nvPr/>
        </p:nvPicPr>
        <p:blipFill rotWithShape="1">
          <a:blip r:embed="rId6" cstate="screen">
            <a:alphaModFix/>
            <a:extLst>
              <a:ext uri="{28A0092B-C50C-407E-A947-70E740481C1C}">
                <a14:useLocalDpi xmlns:a14="http://schemas.microsoft.com/office/drawing/2010/main" val="0"/>
              </a:ext>
            </a:extLst>
          </a:blip>
          <a:srcRect/>
          <a:stretch/>
        </p:blipFill>
        <p:spPr>
          <a:xfrm>
            <a:off x="7242772" y="2589291"/>
            <a:ext cx="1374914" cy="2037030"/>
          </a:xfrm>
          <a:prstGeom prst="rect">
            <a:avLst/>
          </a:prstGeom>
        </p:spPr>
      </p:pic>
      <p:pic>
        <p:nvPicPr>
          <p:cNvPr id="11" name="Content Placeholder 4" descr="Timeline&#10;&#10;Description automatically generated with medium confidence">
            <a:extLst>
              <a:ext uri="{FF2B5EF4-FFF2-40B4-BE49-F238E27FC236}">
                <a16:creationId xmlns:a16="http://schemas.microsoft.com/office/drawing/2014/main" id="{D64C3A8D-15A9-CB26-F0FC-E3BA8D8E607F}"/>
              </a:ext>
            </a:extLst>
          </p:cNvPr>
          <p:cNvPicPr>
            <a:picLocks noChangeAspect="1"/>
          </p:cNvPicPr>
          <p:nvPr/>
        </p:nvPicPr>
        <p:blipFill rotWithShape="1">
          <a:blip r:embed="rId7" cstate="screen">
            <a:alphaModFix/>
            <a:extLst>
              <a:ext uri="{28A0092B-C50C-407E-A947-70E740481C1C}">
                <a14:useLocalDpi xmlns:a14="http://schemas.microsoft.com/office/drawing/2010/main" val="0"/>
              </a:ext>
            </a:extLst>
          </a:blip>
          <a:srcRect/>
          <a:stretch/>
        </p:blipFill>
        <p:spPr>
          <a:xfrm>
            <a:off x="5459240" y="1936719"/>
            <a:ext cx="3158446" cy="652572"/>
          </a:xfrm>
          <a:prstGeom prst="rect">
            <a:avLst/>
          </a:prstGeom>
        </p:spPr>
      </p:pic>
    </p:spTree>
    <p:extLst>
      <p:ext uri="{BB962C8B-B14F-4D97-AF65-F5344CB8AC3E}">
        <p14:creationId xmlns:p14="http://schemas.microsoft.com/office/powerpoint/2010/main" val="2427505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76A2679D-6071-424D-B3C5-5A49D6B5E468}"/>
              </a:ext>
            </a:extLst>
          </p:cNvPr>
          <p:cNvSpPr>
            <a:spLocks noGrp="1"/>
          </p:cNvSpPr>
          <p:nvPr>
            <p:ph sz="quarter" idx="16"/>
          </p:nvPr>
        </p:nvSpPr>
        <p:spPr>
          <a:xfrm>
            <a:off x="1283668" y="3186029"/>
            <a:ext cx="4936331" cy="1343109"/>
          </a:xfrm>
          <a:prstGeom prst="rect">
            <a:avLst/>
          </a:prstGeom>
        </p:spPr>
        <p:txBody>
          <a:bodyPr/>
          <a:lstStyle/>
          <a:p>
            <a:pPr marL="0" indent="0">
              <a:buNone/>
            </a:pPr>
            <a:r>
              <a:rPr lang="en-US" b="1" spc="150" dirty="0"/>
              <a:t>GARRETT PEDERSEN</a:t>
            </a:r>
            <a:endParaRPr lang="en-US" b="1" spc="150" dirty="0">
              <a:latin typeface="Calibri" panose="020F0502020204030204" pitchFamily="34" charset="0"/>
              <a:cs typeface="Calibri" panose="020F0502020204030204" pitchFamily="34" charset="0"/>
            </a:endParaRPr>
          </a:p>
          <a:p>
            <a:pPr marL="0" indent="0">
              <a:buNone/>
            </a:pPr>
            <a:r>
              <a:rPr lang="en-US" spc="0" dirty="0"/>
              <a:t>515-239-1027</a:t>
            </a:r>
            <a:endParaRPr lang="en-US" spc="0" dirty="0">
              <a:latin typeface="Calibri" panose="020F0502020204030204" pitchFamily="34" charset="0"/>
              <a:cs typeface="Calibri" panose="020F0502020204030204" pitchFamily="34" charset="0"/>
            </a:endParaRPr>
          </a:p>
          <a:p>
            <a:pPr marL="0" indent="0">
              <a:buNone/>
            </a:pPr>
            <a:r>
              <a:rPr lang="en-US" spc="0" dirty="0">
                <a:latin typeface="Calibri" panose="020F0502020204030204" pitchFamily="34" charset="0"/>
                <a:cs typeface="Calibri" panose="020F0502020204030204" pitchFamily="34" charset="0"/>
              </a:rPr>
              <a:t>Garrett.Pedersen@iowadot.us​</a:t>
            </a:r>
          </a:p>
          <a:p>
            <a:pPr marL="0" indent="0">
              <a:buNone/>
            </a:pPr>
            <a:r>
              <a:rPr lang="en-US" spc="0" dirty="0">
                <a:latin typeface="Calibri" panose="020F0502020204030204" pitchFamily="34" charset="0"/>
                <a:cs typeface="Calibri" panose="020F0502020204030204" pitchFamily="34" charset="0"/>
              </a:rPr>
              <a:t>iowadot.gov</a:t>
            </a:r>
          </a:p>
        </p:txBody>
      </p:sp>
      <p:sp>
        <p:nvSpPr>
          <p:cNvPr id="11" name="Text Placeholder 8">
            <a:extLst>
              <a:ext uri="{FF2B5EF4-FFF2-40B4-BE49-F238E27FC236}">
                <a16:creationId xmlns:a16="http://schemas.microsoft.com/office/drawing/2014/main" id="{C1B315FA-D4BE-46EE-F04E-730A253F49F2}"/>
              </a:ext>
            </a:extLst>
          </p:cNvPr>
          <p:cNvSpPr txBox="1">
            <a:spLocks/>
          </p:cNvSpPr>
          <p:nvPr/>
        </p:nvSpPr>
        <p:spPr>
          <a:xfrm>
            <a:off x="1283666" y="2389801"/>
            <a:ext cx="2569702" cy="358379"/>
          </a:xfrm>
          <a:prstGeom prst="rect">
            <a:avLst/>
          </a:prstGeom>
          <a:noFill/>
          <a:ln>
            <a:noFill/>
            <a:prstDash/>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lvl1pPr algn="l" defTabSz="914400" rtl="0" eaLnBrk="1" latinLnBrk="0" hangingPunct="1">
              <a:lnSpc>
                <a:spcPct val="100000"/>
              </a:lnSpc>
              <a:spcBef>
                <a:spcPct val="0"/>
              </a:spcBef>
              <a:buNone/>
              <a:defRPr lang="en-US" sz="3200" b="1" kern="1200" spc="100" baseline="0">
                <a:solidFill>
                  <a:schemeClr val="accent1"/>
                </a:solidFill>
                <a:latin typeface="+mj-lt"/>
                <a:ea typeface="+mn-ea"/>
                <a:cs typeface="+mn-cs"/>
              </a:defRPr>
            </a:lvl1pPr>
          </a:lstStyle>
          <a:p>
            <a:r>
              <a:rPr lang="en-US" sz="2400" dirty="0"/>
              <a:t>Questions?</a:t>
            </a:r>
          </a:p>
        </p:txBody>
      </p:sp>
      <p:cxnSp>
        <p:nvCxnSpPr>
          <p:cNvPr id="9" name="Straight Connector 8">
            <a:extLst>
              <a:ext uri="{FF2B5EF4-FFF2-40B4-BE49-F238E27FC236}">
                <a16:creationId xmlns:a16="http://schemas.microsoft.com/office/drawing/2014/main" id="{7176BF94-91AA-0F1D-0CEE-F51BD8940908}"/>
              </a:ext>
            </a:extLst>
          </p:cNvPr>
          <p:cNvCxnSpPr/>
          <p:nvPr/>
        </p:nvCxnSpPr>
        <p:spPr>
          <a:xfrm>
            <a:off x="1350169" y="2962960"/>
            <a:ext cx="480060" cy="0"/>
          </a:xfrm>
          <a:prstGeom prst="line">
            <a:avLst/>
          </a:prstGeom>
          <a:ln w="57150">
            <a:solidFill>
              <a:schemeClr val="accent3"/>
            </a:solidFill>
          </a:ln>
        </p:spPr>
        <p:style>
          <a:lnRef idx="1">
            <a:schemeClr val="accent1"/>
          </a:lnRef>
          <a:fillRef idx="0">
            <a:schemeClr val="accent1"/>
          </a:fillRef>
          <a:effectRef idx="0">
            <a:schemeClr val="accent1"/>
          </a:effectRef>
          <a:fontRef idx="minor">
            <a:schemeClr val="tx1"/>
          </a:fontRef>
        </p:style>
      </p:cxnSp>
      <p:grpSp>
        <p:nvGrpSpPr>
          <p:cNvPr id="2" name="Group 1">
            <a:extLst>
              <a:ext uri="{FF2B5EF4-FFF2-40B4-BE49-F238E27FC236}">
                <a16:creationId xmlns:a16="http://schemas.microsoft.com/office/drawing/2014/main" id="{E334FBEE-3CF1-ACF5-AF89-3913D211AA5A}"/>
              </a:ext>
            </a:extLst>
          </p:cNvPr>
          <p:cNvGrpSpPr/>
          <p:nvPr/>
        </p:nvGrpSpPr>
        <p:grpSpPr>
          <a:xfrm>
            <a:off x="770558" y="0"/>
            <a:ext cx="244954" cy="1094750"/>
            <a:chOff x="770558" y="0"/>
            <a:chExt cx="168795" cy="754380"/>
          </a:xfrm>
        </p:grpSpPr>
        <p:cxnSp>
          <p:nvCxnSpPr>
            <p:cNvPr id="3" name="Straight Connector 2">
              <a:extLst>
                <a:ext uri="{FF2B5EF4-FFF2-40B4-BE49-F238E27FC236}">
                  <a16:creationId xmlns:a16="http://schemas.microsoft.com/office/drawing/2014/main" id="{8D9DF08D-DD1D-DA96-F338-7E68C9958A59}"/>
                </a:ext>
                <a:ext uri="{C183D7F6-B498-43B3-948B-1728B52AA6E4}">
                  <adec:decorative xmlns:adec="http://schemas.microsoft.com/office/drawing/2017/decorative" val="1"/>
                </a:ext>
              </a:extLst>
            </p:cNvPr>
            <p:cNvCxnSpPr>
              <a:cxnSpLocks/>
            </p:cNvCxnSpPr>
            <p:nvPr/>
          </p:nvCxnSpPr>
          <p:spPr>
            <a:xfrm>
              <a:off x="854955" y="0"/>
              <a:ext cx="0" cy="75438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DB40BBF4-0A67-7875-6D06-AEF4C69B6C7F}"/>
                </a:ext>
                <a:ext uri="{C183D7F6-B498-43B3-948B-1728B52AA6E4}">
                  <adec:decorative xmlns:adec="http://schemas.microsoft.com/office/drawing/2017/decorative" val="1"/>
                </a:ext>
              </a:extLst>
            </p:cNvPr>
            <p:cNvCxnSpPr>
              <a:cxnSpLocks/>
            </p:cNvCxnSpPr>
            <p:nvPr/>
          </p:nvCxnSpPr>
          <p:spPr>
            <a:xfrm>
              <a:off x="770558" y="0"/>
              <a:ext cx="0" cy="75438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FDB7F03F-1D5D-9686-AA9D-8DCB8A424FB8}"/>
                </a:ext>
                <a:ext uri="{C183D7F6-B498-43B3-948B-1728B52AA6E4}">
                  <adec:decorative xmlns:adec="http://schemas.microsoft.com/office/drawing/2017/decorative" val="1"/>
                </a:ext>
              </a:extLst>
            </p:cNvPr>
            <p:cNvCxnSpPr>
              <a:cxnSpLocks/>
            </p:cNvCxnSpPr>
            <p:nvPr/>
          </p:nvCxnSpPr>
          <p:spPr>
            <a:xfrm>
              <a:off x="939353" y="0"/>
              <a:ext cx="0" cy="75438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2606113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1B6E4EE-D8B2-305E-94F4-95DD42661A3A}"/>
              </a:ext>
            </a:extLst>
          </p:cNvPr>
          <p:cNvSpPr>
            <a:spLocks noGrp="1"/>
          </p:cNvSpPr>
          <p:nvPr>
            <p:ph type="pic" sz="quarter" idx="10"/>
          </p:nvPr>
        </p:nvSpPr>
        <p:spPr/>
      </p:sp>
      <p:sp>
        <p:nvSpPr>
          <p:cNvPr id="7" name="TextBox 6">
            <a:extLst>
              <a:ext uri="{FF2B5EF4-FFF2-40B4-BE49-F238E27FC236}">
                <a16:creationId xmlns:a16="http://schemas.microsoft.com/office/drawing/2014/main" id="{4CADC152-EF8D-3B97-F8F3-D43CC8F064AF}"/>
              </a:ext>
            </a:extLst>
          </p:cNvPr>
          <p:cNvSpPr txBox="1"/>
          <p:nvPr/>
        </p:nvSpPr>
        <p:spPr>
          <a:xfrm>
            <a:off x="1793" y="1847463"/>
            <a:ext cx="3514218" cy="1615827"/>
          </a:xfrm>
          <a:prstGeom prst="rect">
            <a:avLst/>
          </a:prstGeom>
          <a:noFill/>
        </p:spPr>
        <p:txBody>
          <a:bodyPr wrap="square" lIns="342900" rIns="274320" rtlCol="0" anchor="ctr">
            <a:spAutoFit/>
          </a:bodyPr>
          <a:lstStyle/>
          <a:p>
            <a:r>
              <a:rPr lang="en-US" sz="3300" spc="38" dirty="0">
                <a:solidFill>
                  <a:schemeClr val="bg1"/>
                </a:solidFill>
                <a:latin typeface="+mj-lt"/>
              </a:rPr>
              <a:t>Iowa’s Public Roadway System</a:t>
            </a:r>
            <a:endParaRPr lang="en-US" sz="3300" b="1" spc="38" dirty="0">
              <a:solidFill>
                <a:schemeClr val="bg1"/>
              </a:solidFill>
              <a:latin typeface="+mj-lt"/>
            </a:endParaRPr>
          </a:p>
        </p:txBody>
      </p:sp>
      <p:cxnSp>
        <p:nvCxnSpPr>
          <p:cNvPr id="9" name="Straight Connector 8">
            <a:extLst>
              <a:ext uri="{FF2B5EF4-FFF2-40B4-BE49-F238E27FC236}">
                <a16:creationId xmlns:a16="http://schemas.microsoft.com/office/drawing/2014/main" id="{27C20D11-6FCA-3D5A-273A-BDB28F03C2FE}"/>
              </a:ext>
            </a:extLst>
          </p:cNvPr>
          <p:cNvCxnSpPr/>
          <p:nvPr/>
        </p:nvCxnSpPr>
        <p:spPr>
          <a:xfrm>
            <a:off x="358574" y="3463290"/>
            <a:ext cx="480060" cy="0"/>
          </a:xfrm>
          <a:prstGeom prst="line">
            <a:avLst/>
          </a:prstGeom>
          <a:ln w="57150">
            <a:solidFill>
              <a:schemeClr val="accent6">
                <a:lumMod val="20000"/>
                <a:lumOff val="80000"/>
              </a:schemeClr>
            </a:solidFill>
          </a:ln>
        </p:spPr>
        <p:style>
          <a:lnRef idx="1">
            <a:schemeClr val="accent1"/>
          </a:lnRef>
          <a:fillRef idx="0">
            <a:schemeClr val="accent1"/>
          </a:fillRef>
          <a:effectRef idx="0">
            <a:schemeClr val="accent1"/>
          </a:effectRef>
          <a:fontRef idx="minor">
            <a:schemeClr val="tx1"/>
          </a:fontRef>
        </p:style>
      </p:cxnSp>
      <p:pic>
        <p:nvPicPr>
          <p:cNvPr id="5" name="Picture Placeholder 5" descr="A picture containing road, outdoor, sky, street&#10;&#10;Description automatically generated">
            <a:extLst>
              <a:ext uri="{FF2B5EF4-FFF2-40B4-BE49-F238E27FC236}">
                <a16:creationId xmlns:a16="http://schemas.microsoft.com/office/drawing/2014/main" id="{BD076667-A495-7E00-77DD-B0A743B87DE7}"/>
              </a:ext>
            </a:extLst>
          </p:cNvPr>
          <p:cNvPicPr>
            <a:picLocks noChangeAspect="1"/>
          </p:cNvPicPr>
          <p:nvPr/>
        </p:nvPicPr>
        <p:blipFill rotWithShape="1">
          <a:blip r:embed="rId2" cstate="screen">
            <a:extLst>
              <a:ext uri="{28A0092B-C50C-407E-A947-70E740481C1C}">
                <a14:useLocalDpi xmlns:a14="http://schemas.microsoft.com/office/drawing/2010/main" val="0"/>
              </a:ext>
            </a:extLst>
          </a:blip>
          <a:srcRect/>
          <a:stretch/>
        </p:blipFill>
        <p:spPr>
          <a:xfrm>
            <a:off x="3516313" y="0"/>
            <a:ext cx="5627687" cy="6858000"/>
          </a:xfrm>
          <a:prstGeom prst="rect">
            <a:avLst/>
          </a:prstGeom>
          <a:effectLst>
            <a:outerShdw blurRad="101600" dist="63500" dir="10800000" algn="r" rotWithShape="0">
              <a:prstClr val="black">
                <a:alpha val="15000"/>
              </a:prstClr>
            </a:outerShdw>
          </a:effectLst>
        </p:spPr>
      </p:pic>
    </p:spTree>
    <p:extLst>
      <p:ext uri="{BB962C8B-B14F-4D97-AF65-F5344CB8AC3E}">
        <p14:creationId xmlns:p14="http://schemas.microsoft.com/office/powerpoint/2010/main" val="39695826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553FE71D-0B89-DDDC-6C92-ABCC70AE47F2}"/>
              </a:ext>
            </a:extLst>
          </p:cNvPr>
          <p:cNvPicPr>
            <a:picLocks noChangeAspect="1"/>
          </p:cNvPicPr>
          <p:nvPr/>
        </p:nvPicPr>
        <p:blipFill>
          <a:blip r:embed="rId3"/>
          <a:stretch>
            <a:fillRect/>
          </a:stretch>
        </p:blipFill>
        <p:spPr>
          <a:xfrm>
            <a:off x="2464856" y="1897235"/>
            <a:ext cx="4214287" cy="4224528"/>
          </a:xfrm>
          <a:prstGeom prst="rect">
            <a:avLst/>
          </a:prstGeom>
        </p:spPr>
      </p:pic>
      <p:sp>
        <p:nvSpPr>
          <p:cNvPr id="6" name="Text Placeholder 5">
            <a:extLst>
              <a:ext uri="{FF2B5EF4-FFF2-40B4-BE49-F238E27FC236}">
                <a16:creationId xmlns:a16="http://schemas.microsoft.com/office/drawing/2014/main" id="{B6FBFFC8-BA8C-733D-FC57-A50B7CDA92FD}"/>
              </a:ext>
            </a:extLst>
          </p:cNvPr>
          <p:cNvSpPr>
            <a:spLocks noGrp="1"/>
          </p:cNvSpPr>
          <p:nvPr>
            <p:ph type="body" sz="quarter" idx="18"/>
          </p:nvPr>
        </p:nvSpPr>
        <p:spPr>
          <a:xfrm>
            <a:off x="754380" y="1281919"/>
            <a:ext cx="6047014" cy="430667"/>
          </a:xfrm>
        </p:spPr>
        <p:txBody>
          <a:bodyPr lIns="0" rIns="0" anchor="b"/>
          <a:lstStyle/>
          <a:p>
            <a:r>
              <a:rPr lang="en-US" dirty="0"/>
              <a:t>Iowa Public Road System Mileage by Ownership and Surface Type, 2023</a:t>
            </a:r>
          </a:p>
        </p:txBody>
      </p:sp>
      <p:cxnSp>
        <p:nvCxnSpPr>
          <p:cNvPr id="2" name="Straight Connector 1">
            <a:extLst>
              <a:ext uri="{FF2B5EF4-FFF2-40B4-BE49-F238E27FC236}">
                <a16:creationId xmlns:a16="http://schemas.microsoft.com/office/drawing/2014/main" id="{6061C41E-B376-1FC0-665A-2703A92C1493}"/>
              </a:ext>
            </a:extLst>
          </p:cNvPr>
          <p:cNvCxnSpPr/>
          <p:nvPr/>
        </p:nvCxnSpPr>
        <p:spPr>
          <a:xfrm>
            <a:off x="754380" y="1783454"/>
            <a:ext cx="480060" cy="0"/>
          </a:xfrm>
          <a:prstGeom prst="line">
            <a:avLst/>
          </a:prstGeom>
          <a:ln w="57150">
            <a:solidFill>
              <a:schemeClr val="accent3"/>
            </a:solidFill>
          </a:ln>
        </p:spPr>
        <p:style>
          <a:lnRef idx="1">
            <a:schemeClr val="accent1"/>
          </a:lnRef>
          <a:fillRef idx="0">
            <a:schemeClr val="accent1"/>
          </a:fillRef>
          <a:effectRef idx="0">
            <a:schemeClr val="accent1"/>
          </a:effectRef>
          <a:fontRef idx="minor">
            <a:schemeClr val="tx1"/>
          </a:fontRef>
        </p:style>
      </p:cxnSp>
      <p:sp>
        <p:nvSpPr>
          <p:cNvPr id="7" name="Isosceles Triangle 30">
            <a:extLst>
              <a:ext uri="{FF2B5EF4-FFF2-40B4-BE49-F238E27FC236}">
                <a16:creationId xmlns:a16="http://schemas.microsoft.com/office/drawing/2014/main" id="{AE5A87C0-9BDB-C583-A755-2D0AAEA44718}"/>
              </a:ext>
            </a:extLst>
          </p:cNvPr>
          <p:cNvSpPr>
            <a:spLocks noGrp="1" noRot="1" noMove="1" noResize="1" noEditPoints="1" noAdjustHandles="1" noChangeArrowheads="1" noChangeShapeType="1"/>
          </p:cNvSpPr>
          <p:nvPr/>
        </p:nvSpPr>
        <p:spPr>
          <a:xfrm rot="5400000" flipH="1">
            <a:off x="2079043" y="4010557"/>
            <a:ext cx="422330" cy="4580413"/>
          </a:xfrm>
          <a:custGeom>
            <a:avLst/>
            <a:gdLst>
              <a:gd name="connsiteX0" fmla="*/ 0 w 508884"/>
              <a:gd name="connsiteY0" fmla="*/ 4908336 h 4908336"/>
              <a:gd name="connsiteX1" fmla="*/ 254442 w 508884"/>
              <a:gd name="connsiteY1" fmla="*/ 0 h 4908336"/>
              <a:gd name="connsiteX2" fmla="*/ 508884 w 508884"/>
              <a:gd name="connsiteY2" fmla="*/ 4908336 h 4908336"/>
              <a:gd name="connsiteX3" fmla="*/ 0 w 508884"/>
              <a:gd name="connsiteY3" fmla="*/ 4908336 h 4908336"/>
              <a:gd name="connsiteX0" fmla="*/ 63610 w 572494"/>
              <a:gd name="connsiteY0" fmla="*/ 4924239 h 4924239"/>
              <a:gd name="connsiteX1" fmla="*/ 0 w 572494"/>
              <a:gd name="connsiteY1" fmla="*/ 0 h 4924239"/>
              <a:gd name="connsiteX2" fmla="*/ 572494 w 572494"/>
              <a:gd name="connsiteY2" fmla="*/ 4924239 h 4924239"/>
              <a:gd name="connsiteX3" fmla="*/ 63610 w 572494"/>
              <a:gd name="connsiteY3" fmla="*/ 4924239 h 4924239"/>
              <a:gd name="connsiteX0" fmla="*/ 63610 w 580447"/>
              <a:gd name="connsiteY0" fmla="*/ 4924239 h 4924241"/>
              <a:gd name="connsiteX1" fmla="*/ 0 w 580447"/>
              <a:gd name="connsiteY1" fmla="*/ 0 h 4924241"/>
              <a:gd name="connsiteX2" fmla="*/ 580447 w 580447"/>
              <a:gd name="connsiteY2" fmla="*/ 4924241 h 4924241"/>
              <a:gd name="connsiteX3" fmla="*/ 63610 w 580447"/>
              <a:gd name="connsiteY3" fmla="*/ 4924239 h 4924241"/>
              <a:gd name="connsiteX0" fmla="*/ 0 w 1161888"/>
              <a:gd name="connsiteY0" fmla="*/ 4932672 h 4932672"/>
              <a:gd name="connsiteX1" fmla="*/ 581441 w 1161888"/>
              <a:gd name="connsiteY1" fmla="*/ 0 h 4932672"/>
              <a:gd name="connsiteX2" fmla="*/ 1161888 w 1161888"/>
              <a:gd name="connsiteY2" fmla="*/ 4924241 h 4932672"/>
              <a:gd name="connsiteX3" fmla="*/ 0 w 1161888"/>
              <a:gd name="connsiteY3" fmla="*/ 4932672 h 4932672"/>
              <a:gd name="connsiteX0" fmla="*/ 0 w 592483"/>
              <a:gd name="connsiteY0" fmla="*/ 4932672 h 4932672"/>
              <a:gd name="connsiteX1" fmla="*/ 12036 w 592483"/>
              <a:gd name="connsiteY1" fmla="*/ 0 h 4932672"/>
              <a:gd name="connsiteX2" fmla="*/ 592483 w 592483"/>
              <a:gd name="connsiteY2" fmla="*/ 4924241 h 4932672"/>
              <a:gd name="connsiteX3" fmla="*/ 0 w 592483"/>
              <a:gd name="connsiteY3" fmla="*/ 4932672 h 4932672"/>
              <a:gd name="connsiteX0" fmla="*/ 68354 w 580447"/>
              <a:gd name="connsiteY0" fmla="*/ 4902481 h 4924241"/>
              <a:gd name="connsiteX1" fmla="*/ 0 w 580447"/>
              <a:gd name="connsiteY1" fmla="*/ 0 h 4924241"/>
              <a:gd name="connsiteX2" fmla="*/ 580447 w 580447"/>
              <a:gd name="connsiteY2" fmla="*/ 4924241 h 4924241"/>
              <a:gd name="connsiteX3" fmla="*/ 68354 w 580447"/>
              <a:gd name="connsiteY3" fmla="*/ 4902481 h 4924241"/>
              <a:gd name="connsiteX0" fmla="*/ 3039 w 580447"/>
              <a:gd name="connsiteY0" fmla="*/ 4927642 h 4927642"/>
              <a:gd name="connsiteX1" fmla="*/ 0 w 580447"/>
              <a:gd name="connsiteY1" fmla="*/ 0 h 4927642"/>
              <a:gd name="connsiteX2" fmla="*/ 580447 w 580447"/>
              <a:gd name="connsiteY2" fmla="*/ 4924241 h 4927642"/>
              <a:gd name="connsiteX3" fmla="*/ 3039 w 580447"/>
              <a:gd name="connsiteY3" fmla="*/ 4927642 h 4927642"/>
              <a:gd name="connsiteX0" fmla="*/ 3039 w 580447"/>
              <a:gd name="connsiteY0" fmla="*/ 4937204 h 4937204"/>
              <a:gd name="connsiteX1" fmla="*/ 0 w 580447"/>
              <a:gd name="connsiteY1" fmla="*/ 0 h 4937204"/>
              <a:gd name="connsiteX2" fmla="*/ 580447 w 580447"/>
              <a:gd name="connsiteY2" fmla="*/ 4924241 h 4937204"/>
              <a:gd name="connsiteX3" fmla="*/ 3039 w 580447"/>
              <a:gd name="connsiteY3" fmla="*/ 4937204 h 4937204"/>
              <a:gd name="connsiteX0" fmla="*/ 14813 w 592221"/>
              <a:gd name="connsiteY0" fmla="*/ 5063201 h 5063201"/>
              <a:gd name="connsiteX1" fmla="*/ 0 w 592221"/>
              <a:gd name="connsiteY1" fmla="*/ 0 h 5063201"/>
              <a:gd name="connsiteX2" fmla="*/ 592221 w 592221"/>
              <a:gd name="connsiteY2" fmla="*/ 5050238 h 5063201"/>
              <a:gd name="connsiteX3" fmla="*/ 14813 w 592221"/>
              <a:gd name="connsiteY3" fmla="*/ 5063201 h 5063201"/>
              <a:gd name="connsiteX0" fmla="*/ 14813 w 592221"/>
              <a:gd name="connsiteY0" fmla="*/ 5027198 h 5027198"/>
              <a:gd name="connsiteX1" fmla="*/ 0 w 592221"/>
              <a:gd name="connsiteY1" fmla="*/ 0 h 5027198"/>
              <a:gd name="connsiteX2" fmla="*/ 592221 w 592221"/>
              <a:gd name="connsiteY2" fmla="*/ 5014235 h 5027198"/>
              <a:gd name="connsiteX3" fmla="*/ 14813 w 592221"/>
              <a:gd name="connsiteY3" fmla="*/ 5027198 h 5027198"/>
              <a:gd name="connsiteX0" fmla="*/ 661 w 607505"/>
              <a:gd name="connsiteY0" fmla="*/ 5021201 h 5021201"/>
              <a:gd name="connsiteX1" fmla="*/ 15284 w 607505"/>
              <a:gd name="connsiteY1" fmla="*/ 0 h 5021201"/>
              <a:gd name="connsiteX2" fmla="*/ 607505 w 607505"/>
              <a:gd name="connsiteY2" fmla="*/ 5014235 h 5021201"/>
              <a:gd name="connsiteX3" fmla="*/ 661 w 607505"/>
              <a:gd name="connsiteY3" fmla="*/ 5021201 h 5021201"/>
              <a:gd name="connsiteX0" fmla="*/ 808 w 607652"/>
              <a:gd name="connsiteY0" fmla="*/ 5028682 h 5028682"/>
              <a:gd name="connsiteX1" fmla="*/ 10438 w 607652"/>
              <a:gd name="connsiteY1" fmla="*/ 0 h 5028682"/>
              <a:gd name="connsiteX2" fmla="*/ 607652 w 607652"/>
              <a:gd name="connsiteY2" fmla="*/ 5021716 h 5028682"/>
              <a:gd name="connsiteX3" fmla="*/ 808 w 607652"/>
              <a:gd name="connsiteY3" fmla="*/ 5028682 h 5028682"/>
            </a:gdLst>
            <a:ahLst/>
            <a:cxnLst>
              <a:cxn ang="0">
                <a:pos x="connsiteX0" y="connsiteY0"/>
              </a:cxn>
              <a:cxn ang="0">
                <a:pos x="connsiteX1" y="connsiteY1"/>
              </a:cxn>
              <a:cxn ang="0">
                <a:pos x="connsiteX2" y="connsiteY2"/>
              </a:cxn>
              <a:cxn ang="0">
                <a:pos x="connsiteX3" y="connsiteY3"/>
              </a:cxn>
            </a:cxnLst>
            <a:rect l="l" t="t" r="r" b="b"/>
            <a:pathLst>
              <a:path w="607652" h="5028682">
                <a:moveTo>
                  <a:pt x="808" y="5028682"/>
                </a:moveTo>
                <a:cubicBezTo>
                  <a:pt x="-4130" y="3340948"/>
                  <a:pt x="15376" y="1687734"/>
                  <a:pt x="10438" y="0"/>
                </a:cubicBezTo>
                <a:lnTo>
                  <a:pt x="607652" y="5021716"/>
                </a:lnTo>
                <a:lnTo>
                  <a:pt x="808" y="5028682"/>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Isosceles Triangle 30">
            <a:extLst>
              <a:ext uri="{FF2B5EF4-FFF2-40B4-BE49-F238E27FC236}">
                <a16:creationId xmlns:a16="http://schemas.microsoft.com/office/drawing/2014/main" id="{36FDA141-F96D-5606-1534-2484022D39C2}"/>
              </a:ext>
            </a:extLst>
          </p:cNvPr>
          <p:cNvSpPr>
            <a:spLocks noGrp="1" noRot="1" noMove="1" noResize="1" noEditPoints="1" noAdjustHandles="1" noChangeArrowheads="1" noChangeShapeType="1"/>
          </p:cNvSpPr>
          <p:nvPr/>
        </p:nvSpPr>
        <p:spPr>
          <a:xfrm rot="16200000">
            <a:off x="6642628" y="4010554"/>
            <a:ext cx="422330" cy="4580417"/>
          </a:xfrm>
          <a:custGeom>
            <a:avLst/>
            <a:gdLst>
              <a:gd name="connsiteX0" fmla="*/ 0 w 508884"/>
              <a:gd name="connsiteY0" fmla="*/ 4908336 h 4908336"/>
              <a:gd name="connsiteX1" fmla="*/ 254442 w 508884"/>
              <a:gd name="connsiteY1" fmla="*/ 0 h 4908336"/>
              <a:gd name="connsiteX2" fmla="*/ 508884 w 508884"/>
              <a:gd name="connsiteY2" fmla="*/ 4908336 h 4908336"/>
              <a:gd name="connsiteX3" fmla="*/ 0 w 508884"/>
              <a:gd name="connsiteY3" fmla="*/ 4908336 h 4908336"/>
              <a:gd name="connsiteX0" fmla="*/ 63610 w 572494"/>
              <a:gd name="connsiteY0" fmla="*/ 4924239 h 4924239"/>
              <a:gd name="connsiteX1" fmla="*/ 0 w 572494"/>
              <a:gd name="connsiteY1" fmla="*/ 0 h 4924239"/>
              <a:gd name="connsiteX2" fmla="*/ 572494 w 572494"/>
              <a:gd name="connsiteY2" fmla="*/ 4924239 h 4924239"/>
              <a:gd name="connsiteX3" fmla="*/ 63610 w 572494"/>
              <a:gd name="connsiteY3" fmla="*/ 4924239 h 4924239"/>
              <a:gd name="connsiteX0" fmla="*/ 63610 w 580447"/>
              <a:gd name="connsiteY0" fmla="*/ 4924239 h 4924241"/>
              <a:gd name="connsiteX1" fmla="*/ 0 w 580447"/>
              <a:gd name="connsiteY1" fmla="*/ 0 h 4924241"/>
              <a:gd name="connsiteX2" fmla="*/ 580447 w 580447"/>
              <a:gd name="connsiteY2" fmla="*/ 4924241 h 4924241"/>
              <a:gd name="connsiteX3" fmla="*/ 63610 w 580447"/>
              <a:gd name="connsiteY3" fmla="*/ 4924239 h 4924241"/>
              <a:gd name="connsiteX0" fmla="*/ 0 w 1161888"/>
              <a:gd name="connsiteY0" fmla="*/ 4932672 h 4932672"/>
              <a:gd name="connsiteX1" fmla="*/ 581441 w 1161888"/>
              <a:gd name="connsiteY1" fmla="*/ 0 h 4932672"/>
              <a:gd name="connsiteX2" fmla="*/ 1161888 w 1161888"/>
              <a:gd name="connsiteY2" fmla="*/ 4924241 h 4932672"/>
              <a:gd name="connsiteX3" fmla="*/ 0 w 1161888"/>
              <a:gd name="connsiteY3" fmla="*/ 4932672 h 4932672"/>
              <a:gd name="connsiteX0" fmla="*/ 0 w 592483"/>
              <a:gd name="connsiteY0" fmla="*/ 4932672 h 4932672"/>
              <a:gd name="connsiteX1" fmla="*/ 12036 w 592483"/>
              <a:gd name="connsiteY1" fmla="*/ 0 h 4932672"/>
              <a:gd name="connsiteX2" fmla="*/ 592483 w 592483"/>
              <a:gd name="connsiteY2" fmla="*/ 4924241 h 4932672"/>
              <a:gd name="connsiteX3" fmla="*/ 0 w 592483"/>
              <a:gd name="connsiteY3" fmla="*/ 4932672 h 4932672"/>
              <a:gd name="connsiteX0" fmla="*/ 68354 w 580447"/>
              <a:gd name="connsiteY0" fmla="*/ 4902481 h 4924241"/>
              <a:gd name="connsiteX1" fmla="*/ 0 w 580447"/>
              <a:gd name="connsiteY1" fmla="*/ 0 h 4924241"/>
              <a:gd name="connsiteX2" fmla="*/ 580447 w 580447"/>
              <a:gd name="connsiteY2" fmla="*/ 4924241 h 4924241"/>
              <a:gd name="connsiteX3" fmla="*/ 68354 w 580447"/>
              <a:gd name="connsiteY3" fmla="*/ 4902481 h 4924241"/>
              <a:gd name="connsiteX0" fmla="*/ 3039 w 580447"/>
              <a:gd name="connsiteY0" fmla="*/ 4927642 h 4927642"/>
              <a:gd name="connsiteX1" fmla="*/ 0 w 580447"/>
              <a:gd name="connsiteY1" fmla="*/ 0 h 4927642"/>
              <a:gd name="connsiteX2" fmla="*/ 580447 w 580447"/>
              <a:gd name="connsiteY2" fmla="*/ 4924241 h 4927642"/>
              <a:gd name="connsiteX3" fmla="*/ 3039 w 580447"/>
              <a:gd name="connsiteY3" fmla="*/ 4927642 h 4927642"/>
              <a:gd name="connsiteX0" fmla="*/ 3039 w 580447"/>
              <a:gd name="connsiteY0" fmla="*/ 4937204 h 4937204"/>
              <a:gd name="connsiteX1" fmla="*/ 0 w 580447"/>
              <a:gd name="connsiteY1" fmla="*/ 0 h 4937204"/>
              <a:gd name="connsiteX2" fmla="*/ 580447 w 580447"/>
              <a:gd name="connsiteY2" fmla="*/ 4924241 h 4937204"/>
              <a:gd name="connsiteX3" fmla="*/ 3039 w 580447"/>
              <a:gd name="connsiteY3" fmla="*/ 4937204 h 4937204"/>
              <a:gd name="connsiteX0" fmla="*/ 14813 w 592221"/>
              <a:gd name="connsiteY0" fmla="*/ 5063201 h 5063201"/>
              <a:gd name="connsiteX1" fmla="*/ 0 w 592221"/>
              <a:gd name="connsiteY1" fmla="*/ 0 h 5063201"/>
              <a:gd name="connsiteX2" fmla="*/ 592221 w 592221"/>
              <a:gd name="connsiteY2" fmla="*/ 5050238 h 5063201"/>
              <a:gd name="connsiteX3" fmla="*/ 14813 w 592221"/>
              <a:gd name="connsiteY3" fmla="*/ 5063201 h 5063201"/>
              <a:gd name="connsiteX0" fmla="*/ 14813 w 592221"/>
              <a:gd name="connsiteY0" fmla="*/ 5027198 h 5027198"/>
              <a:gd name="connsiteX1" fmla="*/ 0 w 592221"/>
              <a:gd name="connsiteY1" fmla="*/ 0 h 5027198"/>
              <a:gd name="connsiteX2" fmla="*/ 592221 w 592221"/>
              <a:gd name="connsiteY2" fmla="*/ 5014235 h 5027198"/>
              <a:gd name="connsiteX3" fmla="*/ 14813 w 592221"/>
              <a:gd name="connsiteY3" fmla="*/ 5027198 h 5027198"/>
              <a:gd name="connsiteX0" fmla="*/ 661 w 607505"/>
              <a:gd name="connsiteY0" fmla="*/ 5021201 h 5021201"/>
              <a:gd name="connsiteX1" fmla="*/ 15284 w 607505"/>
              <a:gd name="connsiteY1" fmla="*/ 0 h 5021201"/>
              <a:gd name="connsiteX2" fmla="*/ 607505 w 607505"/>
              <a:gd name="connsiteY2" fmla="*/ 5014235 h 5021201"/>
              <a:gd name="connsiteX3" fmla="*/ 661 w 607505"/>
              <a:gd name="connsiteY3" fmla="*/ 5021201 h 5021201"/>
              <a:gd name="connsiteX0" fmla="*/ 808 w 607652"/>
              <a:gd name="connsiteY0" fmla="*/ 5028682 h 5028682"/>
              <a:gd name="connsiteX1" fmla="*/ 10438 w 607652"/>
              <a:gd name="connsiteY1" fmla="*/ 0 h 5028682"/>
              <a:gd name="connsiteX2" fmla="*/ 607652 w 607652"/>
              <a:gd name="connsiteY2" fmla="*/ 5021716 h 5028682"/>
              <a:gd name="connsiteX3" fmla="*/ 808 w 607652"/>
              <a:gd name="connsiteY3" fmla="*/ 5028682 h 5028682"/>
            </a:gdLst>
            <a:ahLst/>
            <a:cxnLst>
              <a:cxn ang="0">
                <a:pos x="connsiteX0" y="connsiteY0"/>
              </a:cxn>
              <a:cxn ang="0">
                <a:pos x="connsiteX1" y="connsiteY1"/>
              </a:cxn>
              <a:cxn ang="0">
                <a:pos x="connsiteX2" y="connsiteY2"/>
              </a:cxn>
              <a:cxn ang="0">
                <a:pos x="connsiteX3" y="connsiteY3"/>
              </a:cxn>
            </a:cxnLst>
            <a:rect l="l" t="t" r="r" b="b"/>
            <a:pathLst>
              <a:path w="607652" h="5028682">
                <a:moveTo>
                  <a:pt x="808" y="5028682"/>
                </a:moveTo>
                <a:cubicBezTo>
                  <a:pt x="-4130" y="3340948"/>
                  <a:pt x="15376" y="1687734"/>
                  <a:pt x="10438" y="0"/>
                </a:cubicBezTo>
                <a:lnTo>
                  <a:pt x="607652" y="5021716"/>
                </a:lnTo>
                <a:lnTo>
                  <a:pt x="808" y="5028682"/>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 name="TextBox 3">
            <a:extLst>
              <a:ext uri="{FF2B5EF4-FFF2-40B4-BE49-F238E27FC236}">
                <a16:creationId xmlns:a16="http://schemas.microsoft.com/office/drawing/2014/main" id="{45693C88-0A1E-3CF8-18DC-9E0BE82CFE35}"/>
              </a:ext>
            </a:extLst>
          </p:cNvPr>
          <p:cNvSpPr txBox="1"/>
          <p:nvPr/>
        </p:nvSpPr>
        <p:spPr>
          <a:xfrm>
            <a:off x="4572000" y="2339250"/>
            <a:ext cx="836511" cy="584775"/>
          </a:xfrm>
          <a:prstGeom prst="rect">
            <a:avLst/>
          </a:prstGeom>
          <a:noFill/>
        </p:spPr>
        <p:txBody>
          <a:bodyPr wrap="none" rtlCol="0">
            <a:spAutoFit/>
          </a:bodyPr>
          <a:lstStyle/>
          <a:p>
            <a:r>
              <a:rPr lang="en-US" sz="1600" dirty="0">
                <a:solidFill>
                  <a:schemeClr val="bg1"/>
                </a:solidFill>
                <a:latin typeface="Calibri" panose="020F0502020204030204" pitchFamily="34" charset="0"/>
                <a:cs typeface="Calibri" panose="020F0502020204030204" pitchFamily="34" charset="0"/>
              </a:rPr>
              <a:t>Primary</a:t>
            </a:r>
          </a:p>
          <a:p>
            <a:r>
              <a:rPr lang="en-US" sz="1600" dirty="0">
                <a:solidFill>
                  <a:schemeClr val="bg1"/>
                </a:solidFill>
                <a:latin typeface="Calibri" panose="020F0502020204030204" pitchFamily="34" charset="0"/>
                <a:cs typeface="Calibri" panose="020F0502020204030204" pitchFamily="34" charset="0"/>
              </a:rPr>
              <a:t>9,624</a:t>
            </a:r>
          </a:p>
        </p:txBody>
      </p:sp>
      <p:sp>
        <p:nvSpPr>
          <p:cNvPr id="5" name="TextBox 4">
            <a:extLst>
              <a:ext uri="{FF2B5EF4-FFF2-40B4-BE49-F238E27FC236}">
                <a16:creationId xmlns:a16="http://schemas.microsoft.com/office/drawing/2014/main" id="{3C6405F4-76E6-C789-FEE4-17FB9D667597}"/>
              </a:ext>
            </a:extLst>
          </p:cNvPr>
          <p:cNvSpPr txBox="1"/>
          <p:nvPr/>
        </p:nvSpPr>
        <p:spPr>
          <a:xfrm>
            <a:off x="5238206" y="2988063"/>
            <a:ext cx="756938" cy="830997"/>
          </a:xfrm>
          <a:prstGeom prst="rect">
            <a:avLst/>
          </a:prstGeom>
          <a:noFill/>
        </p:spPr>
        <p:txBody>
          <a:bodyPr wrap="none" rtlCol="0">
            <a:spAutoFit/>
          </a:bodyPr>
          <a:lstStyle/>
          <a:p>
            <a:r>
              <a:rPr lang="en-US" sz="1600" dirty="0">
                <a:solidFill>
                  <a:schemeClr val="bg1"/>
                </a:solidFill>
                <a:latin typeface="Calibri" panose="020F0502020204030204" pitchFamily="34" charset="0"/>
                <a:cs typeface="Calibri" panose="020F0502020204030204" pitchFamily="34" charset="0"/>
              </a:rPr>
              <a:t>City</a:t>
            </a:r>
          </a:p>
          <a:p>
            <a:r>
              <a:rPr lang="en-US" sz="1600" dirty="0">
                <a:solidFill>
                  <a:schemeClr val="bg1"/>
                </a:solidFill>
                <a:latin typeface="Calibri" panose="020F0502020204030204" pitchFamily="34" charset="0"/>
                <a:cs typeface="Calibri" panose="020F0502020204030204" pitchFamily="34" charset="0"/>
              </a:rPr>
              <a:t>15,787</a:t>
            </a:r>
          </a:p>
          <a:p>
            <a:endParaRPr lang="en-US" sz="1600" dirty="0">
              <a:solidFill>
                <a:schemeClr val="bg1"/>
              </a:solidFill>
              <a:latin typeface="Calibri" panose="020F0502020204030204" pitchFamily="34" charset="0"/>
              <a:cs typeface="Calibri" panose="020F0502020204030204" pitchFamily="34" charset="0"/>
            </a:endParaRPr>
          </a:p>
        </p:txBody>
      </p:sp>
      <p:sp>
        <p:nvSpPr>
          <p:cNvPr id="9" name="TextBox 8">
            <a:extLst>
              <a:ext uri="{FF2B5EF4-FFF2-40B4-BE49-F238E27FC236}">
                <a16:creationId xmlns:a16="http://schemas.microsoft.com/office/drawing/2014/main" id="{11B4A11C-F32A-DB40-C54D-6F46EB0ABED9}"/>
              </a:ext>
            </a:extLst>
          </p:cNvPr>
          <p:cNvSpPr txBox="1"/>
          <p:nvPr/>
        </p:nvSpPr>
        <p:spPr>
          <a:xfrm>
            <a:off x="6577731" y="3437581"/>
            <a:ext cx="1863972" cy="584775"/>
          </a:xfrm>
          <a:prstGeom prst="rect">
            <a:avLst/>
          </a:prstGeom>
          <a:noFill/>
        </p:spPr>
        <p:txBody>
          <a:bodyPr wrap="none" rtlCol="0">
            <a:spAutoFit/>
          </a:bodyPr>
          <a:lstStyle/>
          <a:p>
            <a:r>
              <a:rPr lang="en-US" sz="1600" dirty="0">
                <a:solidFill>
                  <a:schemeClr val="accent3"/>
                </a:solidFill>
                <a:latin typeface="Calibri" panose="020F0502020204030204" pitchFamily="34" charset="0"/>
                <a:cs typeface="Calibri" panose="020F0502020204030204" pitchFamily="34" charset="0"/>
              </a:rPr>
              <a:t>Parks &amp; Institutional</a:t>
            </a:r>
          </a:p>
          <a:p>
            <a:r>
              <a:rPr lang="en-US" sz="1600" dirty="0">
                <a:solidFill>
                  <a:schemeClr val="accent3"/>
                </a:solidFill>
                <a:latin typeface="Calibri" panose="020F0502020204030204" pitchFamily="34" charset="0"/>
                <a:cs typeface="Calibri" panose="020F0502020204030204" pitchFamily="34" charset="0"/>
              </a:rPr>
              <a:t>742</a:t>
            </a:r>
          </a:p>
        </p:txBody>
      </p:sp>
      <p:sp>
        <p:nvSpPr>
          <p:cNvPr id="10" name="TextBox 9">
            <a:extLst>
              <a:ext uri="{FF2B5EF4-FFF2-40B4-BE49-F238E27FC236}">
                <a16:creationId xmlns:a16="http://schemas.microsoft.com/office/drawing/2014/main" id="{DA2421EA-7F4F-F7F7-1DF2-ECF088DEBC47}"/>
              </a:ext>
            </a:extLst>
          </p:cNvPr>
          <p:cNvSpPr txBox="1"/>
          <p:nvPr/>
        </p:nvSpPr>
        <p:spPr>
          <a:xfrm>
            <a:off x="3600498" y="4283621"/>
            <a:ext cx="777457" cy="584775"/>
          </a:xfrm>
          <a:prstGeom prst="rect">
            <a:avLst/>
          </a:prstGeom>
          <a:noFill/>
        </p:spPr>
        <p:txBody>
          <a:bodyPr wrap="none" rtlCol="0">
            <a:spAutoFit/>
          </a:bodyPr>
          <a:lstStyle/>
          <a:p>
            <a:r>
              <a:rPr lang="en-US" sz="1600" dirty="0">
                <a:solidFill>
                  <a:schemeClr val="bg1"/>
                </a:solidFill>
                <a:latin typeface="Calibri" panose="020F0502020204030204" pitchFamily="34" charset="0"/>
                <a:cs typeface="Calibri" panose="020F0502020204030204" pitchFamily="34" charset="0"/>
              </a:rPr>
              <a:t>County</a:t>
            </a:r>
          </a:p>
          <a:p>
            <a:r>
              <a:rPr lang="en-US" sz="1600" dirty="0">
                <a:solidFill>
                  <a:schemeClr val="bg1"/>
                </a:solidFill>
                <a:latin typeface="Calibri" panose="020F0502020204030204" pitchFamily="34" charset="0"/>
                <a:cs typeface="Calibri" panose="020F0502020204030204" pitchFamily="34" charset="0"/>
              </a:rPr>
              <a:t>89,586</a:t>
            </a:r>
          </a:p>
        </p:txBody>
      </p:sp>
      <p:sp>
        <p:nvSpPr>
          <p:cNvPr id="12" name="TextBox 11">
            <a:extLst>
              <a:ext uri="{FF2B5EF4-FFF2-40B4-BE49-F238E27FC236}">
                <a16:creationId xmlns:a16="http://schemas.microsoft.com/office/drawing/2014/main" id="{C2529BF3-A5D8-D97D-5B4B-CD19BB067AD0}"/>
              </a:ext>
            </a:extLst>
          </p:cNvPr>
          <p:cNvSpPr txBox="1"/>
          <p:nvPr/>
        </p:nvSpPr>
        <p:spPr>
          <a:xfrm>
            <a:off x="543855" y="3950248"/>
            <a:ext cx="1163588" cy="584775"/>
          </a:xfrm>
          <a:prstGeom prst="rect">
            <a:avLst/>
          </a:prstGeom>
          <a:noFill/>
        </p:spPr>
        <p:txBody>
          <a:bodyPr wrap="none" rtlCol="0">
            <a:spAutoFit/>
          </a:bodyPr>
          <a:lstStyle/>
          <a:p>
            <a:r>
              <a:rPr lang="en-US" sz="1600" b="1" dirty="0">
                <a:latin typeface="Calibri" panose="020F0502020204030204" pitchFamily="34" charset="0"/>
                <a:cs typeface="Calibri" panose="020F0502020204030204" pitchFamily="34" charset="0"/>
              </a:rPr>
              <a:t>Total Miles:</a:t>
            </a:r>
          </a:p>
          <a:p>
            <a:r>
              <a:rPr lang="en-US" sz="1600" b="1" dirty="0">
                <a:latin typeface="Calibri" panose="020F0502020204030204" pitchFamily="34" charset="0"/>
                <a:cs typeface="Calibri" panose="020F0502020204030204" pitchFamily="34" charset="0"/>
              </a:rPr>
              <a:t>115,739</a:t>
            </a:r>
          </a:p>
        </p:txBody>
      </p:sp>
      <p:sp>
        <p:nvSpPr>
          <p:cNvPr id="13" name="TextBox 12">
            <a:extLst>
              <a:ext uri="{FF2B5EF4-FFF2-40B4-BE49-F238E27FC236}">
                <a16:creationId xmlns:a16="http://schemas.microsoft.com/office/drawing/2014/main" id="{6EB521E5-23BB-B36F-AC69-E3D2BB8C250E}"/>
              </a:ext>
            </a:extLst>
          </p:cNvPr>
          <p:cNvSpPr txBox="1"/>
          <p:nvPr/>
        </p:nvSpPr>
        <p:spPr>
          <a:xfrm>
            <a:off x="1065303" y="4615382"/>
            <a:ext cx="681405" cy="338554"/>
          </a:xfrm>
          <a:prstGeom prst="rect">
            <a:avLst/>
          </a:prstGeom>
          <a:noFill/>
        </p:spPr>
        <p:txBody>
          <a:bodyPr wrap="none" rtlCol="0">
            <a:spAutoFit/>
          </a:bodyPr>
          <a:lstStyle/>
          <a:p>
            <a:r>
              <a:rPr lang="en-US" sz="1600" dirty="0">
                <a:latin typeface="Calibri" panose="020F0502020204030204" pitchFamily="34" charset="0"/>
                <a:cs typeface="Calibri" panose="020F0502020204030204" pitchFamily="34" charset="0"/>
              </a:rPr>
              <a:t>Paved</a:t>
            </a:r>
          </a:p>
        </p:txBody>
      </p:sp>
      <p:sp>
        <p:nvSpPr>
          <p:cNvPr id="15" name="Rectangle: Rounded Corners 14">
            <a:extLst>
              <a:ext uri="{FF2B5EF4-FFF2-40B4-BE49-F238E27FC236}">
                <a16:creationId xmlns:a16="http://schemas.microsoft.com/office/drawing/2014/main" id="{B268B530-2FAB-AF4B-45F4-943DB0E789F7}"/>
              </a:ext>
            </a:extLst>
          </p:cNvPr>
          <p:cNvSpPr/>
          <p:nvPr/>
        </p:nvSpPr>
        <p:spPr>
          <a:xfrm>
            <a:off x="545866" y="4660215"/>
            <a:ext cx="521448" cy="248889"/>
          </a:xfrm>
          <a:prstGeom prst="roundRect">
            <a:avLst/>
          </a:prstGeom>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7A60AC8F-FFF2-B40B-FC4C-7E78757FCE9A}"/>
              </a:ext>
            </a:extLst>
          </p:cNvPr>
          <p:cNvSpPr/>
          <p:nvPr/>
        </p:nvSpPr>
        <p:spPr>
          <a:xfrm>
            <a:off x="543855" y="5048511"/>
            <a:ext cx="521448" cy="248889"/>
          </a:xfrm>
          <a:prstGeom prst="roundRect">
            <a:avLst/>
          </a:prstGeom>
          <a:blipFill>
            <a:blip r:embed="rId4"/>
            <a:tile tx="0" ty="0" sx="100000" sy="100000" flip="none" algn="tl"/>
          </a:blip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28D1285C-F6F4-AECD-2587-092688563B70}"/>
              </a:ext>
            </a:extLst>
          </p:cNvPr>
          <p:cNvSpPr txBox="1"/>
          <p:nvPr/>
        </p:nvSpPr>
        <p:spPr>
          <a:xfrm>
            <a:off x="1065302" y="5003530"/>
            <a:ext cx="1038874" cy="338554"/>
          </a:xfrm>
          <a:prstGeom prst="rect">
            <a:avLst/>
          </a:prstGeom>
          <a:noFill/>
        </p:spPr>
        <p:txBody>
          <a:bodyPr wrap="none" rtlCol="0">
            <a:spAutoFit/>
          </a:bodyPr>
          <a:lstStyle/>
          <a:p>
            <a:r>
              <a:rPr lang="en-US" sz="1600" dirty="0">
                <a:latin typeface="Calibri" panose="020F0502020204030204" pitchFamily="34" charset="0"/>
                <a:cs typeface="Calibri" panose="020F0502020204030204" pitchFamily="34" charset="0"/>
              </a:rPr>
              <a:t>Not Paved</a:t>
            </a:r>
          </a:p>
        </p:txBody>
      </p:sp>
    </p:spTree>
    <p:extLst>
      <p:ext uri="{BB962C8B-B14F-4D97-AF65-F5344CB8AC3E}">
        <p14:creationId xmlns:p14="http://schemas.microsoft.com/office/powerpoint/2010/main" val="13556987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TextBox 56">
            <a:extLst>
              <a:ext uri="{FF2B5EF4-FFF2-40B4-BE49-F238E27FC236}">
                <a16:creationId xmlns:a16="http://schemas.microsoft.com/office/drawing/2014/main" id="{2485C31B-0A53-74EC-5909-ED126E4821E1}"/>
              </a:ext>
            </a:extLst>
          </p:cNvPr>
          <p:cNvSpPr txBox="1"/>
          <p:nvPr/>
        </p:nvSpPr>
        <p:spPr>
          <a:xfrm>
            <a:off x="420449" y="6087483"/>
            <a:ext cx="3149457" cy="253916"/>
          </a:xfrm>
          <a:prstGeom prst="rect">
            <a:avLst/>
          </a:prstGeom>
          <a:noFill/>
        </p:spPr>
        <p:txBody>
          <a:bodyPr wrap="square" rtlCol="0">
            <a:spAutoFit/>
          </a:bodyPr>
          <a:lstStyle/>
          <a:p>
            <a:pPr algn="ctr"/>
            <a:r>
              <a:rPr lang="en-US" sz="1050" i="1" dirty="0">
                <a:latin typeface="Calibri" panose="020F0502020204030204" pitchFamily="34" charset="0"/>
                <a:cs typeface="Calibri" panose="020F0502020204030204" pitchFamily="34" charset="0"/>
              </a:rPr>
              <a:t>Does not include Park &amp; Institutional Roads</a:t>
            </a:r>
          </a:p>
        </p:txBody>
      </p:sp>
      <p:grpSp>
        <p:nvGrpSpPr>
          <p:cNvPr id="76" name="Group 75">
            <a:extLst>
              <a:ext uri="{FF2B5EF4-FFF2-40B4-BE49-F238E27FC236}">
                <a16:creationId xmlns:a16="http://schemas.microsoft.com/office/drawing/2014/main" id="{7919EBE2-63EF-8326-F329-B6A671F36B49}"/>
              </a:ext>
            </a:extLst>
          </p:cNvPr>
          <p:cNvGrpSpPr/>
          <p:nvPr/>
        </p:nvGrpSpPr>
        <p:grpSpPr>
          <a:xfrm>
            <a:off x="776505" y="1282339"/>
            <a:ext cx="2511770" cy="2517866"/>
            <a:chOff x="412747" y="1048903"/>
            <a:chExt cx="2511770" cy="2517866"/>
          </a:xfrm>
        </p:grpSpPr>
        <p:pic>
          <p:nvPicPr>
            <p:cNvPr id="77" name="Picture 76">
              <a:extLst>
                <a:ext uri="{FF2B5EF4-FFF2-40B4-BE49-F238E27FC236}">
                  <a16:creationId xmlns:a16="http://schemas.microsoft.com/office/drawing/2014/main" id="{D884FB3C-473C-3682-DF40-6355597174C3}"/>
                </a:ext>
              </a:extLst>
            </p:cNvPr>
            <p:cNvPicPr>
              <a:picLocks noChangeAspect="1"/>
            </p:cNvPicPr>
            <p:nvPr/>
          </p:nvPicPr>
          <p:blipFill>
            <a:blip r:embed="rId3"/>
            <a:stretch>
              <a:fillRect/>
            </a:stretch>
          </p:blipFill>
          <p:spPr>
            <a:xfrm>
              <a:off x="412747" y="1048903"/>
              <a:ext cx="2511770" cy="2517866"/>
            </a:xfrm>
            <a:prstGeom prst="rect">
              <a:avLst/>
            </a:prstGeom>
            <a:ln w="19050">
              <a:solidFill>
                <a:schemeClr val="tx1"/>
              </a:solidFill>
            </a:ln>
          </p:spPr>
        </p:pic>
        <p:sp>
          <p:nvSpPr>
            <p:cNvPr id="78" name="TextBox 77">
              <a:extLst>
                <a:ext uri="{FF2B5EF4-FFF2-40B4-BE49-F238E27FC236}">
                  <a16:creationId xmlns:a16="http://schemas.microsoft.com/office/drawing/2014/main" id="{62DA0AA8-D407-9D49-E9F7-A77957299DDE}"/>
                </a:ext>
              </a:extLst>
            </p:cNvPr>
            <p:cNvSpPr txBox="1"/>
            <p:nvPr/>
          </p:nvSpPr>
          <p:spPr>
            <a:xfrm>
              <a:off x="1035789" y="2532717"/>
              <a:ext cx="1240468" cy="307777"/>
            </a:xfrm>
            <a:prstGeom prst="rect">
              <a:avLst/>
            </a:prstGeom>
            <a:noFill/>
          </p:spPr>
          <p:txBody>
            <a:bodyPr wrap="none" rtlCol="0">
              <a:spAutoFit/>
            </a:bodyPr>
            <a:lstStyle/>
            <a:p>
              <a:pPr algn="ctr"/>
              <a:r>
                <a:rPr lang="en-US" sz="1400" b="1" dirty="0">
                  <a:latin typeface="Calibri" panose="020F0502020204030204" pitchFamily="34" charset="0"/>
                  <a:cs typeface="Calibri" panose="020F0502020204030204" pitchFamily="34" charset="0"/>
                </a:rPr>
                <a:t>Miles of roads</a:t>
              </a:r>
            </a:p>
          </p:txBody>
        </p:sp>
        <p:sp>
          <p:nvSpPr>
            <p:cNvPr id="79" name="TextBox 78">
              <a:extLst>
                <a:ext uri="{FF2B5EF4-FFF2-40B4-BE49-F238E27FC236}">
                  <a16:creationId xmlns:a16="http://schemas.microsoft.com/office/drawing/2014/main" id="{803D25AB-CF08-F4FB-1385-222A1415395A}"/>
                </a:ext>
              </a:extLst>
            </p:cNvPr>
            <p:cNvSpPr txBox="1"/>
            <p:nvPr/>
          </p:nvSpPr>
          <p:spPr>
            <a:xfrm>
              <a:off x="1019589" y="1288239"/>
              <a:ext cx="453970" cy="276999"/>
            </a:xfrm>
            <a:prstGeom prst="rect">
              <a:avLst/>
            </a:prstGeom>
            <a:noFill/>
          </p:spPr>
          <p:txBody>
            <a:bodyPr wrap="none" rtlCol="0">
              <a:spAutoFit/>
            </a:bodyPr>
            <a:lstStyle/>
            <a:p>
              <a:r>
                <a:rPr lang="en-US" sz="1200" b="1" dirty="0">
                  <a:solidFill>
                    <a:schemeClr val="bg1"/>
                  </a:solidFill>
                  <a:latin typeface="Calibri" panose="020F0502020204030204" pitchFamily="34" charset="0"/>
                  <a:cs typeface="Calibri" panose="020F0502020204030204" pitchFamily="34" charset="0"/>
                </a:rPr>
                <a:t>14%</a:t>
              </a:r>
            </a:p>
          </p:txBody>
        </p:sp>
        <p:sp>
          <p:nvSpPr>
            <p:cNvPr id="80" name="TextBox 79">
              <a:extLst>
                <a:ext uri="{FF2B5EF4-FFF2-40B4-BE49-F238E27FC236}">
                  <a16:creationId xmlns:a16="http://schemas.microsoft.com/office/drawing/2014/main" id="{37B756C7-47EE-0DE4-4347-E2D543A0BA37}"/>
                </a:ext>
              </a:extLst>
            </p:cNvPr>
            <p:cNvSpPr txBox="1"/>
            <p:nvPr/>
          </p:nvSpPr>
          <p:spPr>
            <a:xfrm>
              <a:off x="1770630" y="1221303"/>
              <a:ext cx="375424" cy="276999"/>
            </a:xfrm>
            <a:prstGeom prst="rect">
              <a:avLst/>
            </a:prstGeom>
            <a:noFill/>
          </p:spPr>
          <p:txBody>
            <a:bodyPr wrap="none" rtlCol="0">
              <a:spAutoFit/>
            </a:bodyPr>
            <a:lstStyle/>
            <a:p>
              <a:r>
                <a:rPr lang="en-US" sz="1200" b="1" dirty="0">
                  <a:solidFill>
                    <a:schemeClr val="bg1"/>
                  </a:solidFill>
                  <a:latin typeface="Calibri" panose="020F0502020204030204" pitchFamily="34" charset="0"/>
                  <a:cs typeface="Calibri" panose="020F0502020204030204" pitchFamily="34" charset="0"/>
                </a:rPr>
                <a:t>7%</a:t>
              </a:r>
            </a:p>
          </p:txBody>
        </p:sp>
        <p:sp>
          <p:nvSpPr>
            <p:cNvPr id="81" name="TextBox 80">
              <a:extLst>
                <a:ext uri="{FF2B5EF4-FFF2-40B4-BE49-F238E27FC236}">
                  <a16:creationId xmlns:a16="http://schemas.microsoft.com/office/drawing/2014/main" id="{156E22C3-610F-F15C-1964-2455E2C61C93}"/>
                </a:ext>
              </a:extLst>
            </p:cNvPr>
            <p:cNvSpPr txBox="1"/>
            <p:nvPr/>
          </p:nvSpPr>
          <p:spPr>
            <a:xfrm>
              <a:off x="1419204" y="3121024"/>
              <a:ext cx="453970" cy="276999"/>
            </a:xfrm>
            <a:prstGeom prst="rect">
              <a:avLst/>
            </a:prstGeom>
            <a:noFill/>
          </p:spPr>
          <p:txBody>
            <a:bodyPr wrap="none" rtlCol="0">
              <a:spAutoFit/>
            </a:bodyPr>
            <a:lstStyle/>
            <a:p>
              <a:r>
                <a:rPr lang="en-US" sz="1200" b="1" dirty="0">
                  <a:solidFill>
                    <a:schemeClr val="bg1"/>
                  </a:solidFill>
                  <a:latin typeface="Calibri" panose="020F0502020204030204" pitchFamily="34" charset="0"/>
                  <a:cs typeface="Calibri" panose="020F0502020204030204" pitchFamily="34" charset="0"/>
                </a:rPr>
                <a:t>78%</a:t>
              </a:r>
            </a:p>
          </p:txBody>
        </p:sp>
        <p:sp>
          <p:nvSpPr>
            <p:cNvPr id="82" name="TextBox 81">
              <a:extLst>
                <a:ext uri="{FF2B5EF4-FFF2-40B4-BE49-F238E27FC236}">
                  <a16:creationId xmlns:a16="http://schemas.microsoft.com/office/drawing/2014/main" id="{3CF54D87-1920-48AD-E048-188408BED30A}"/>
                </a:ext>
              </a:extLst>
            </p:cNvPr>
            <p:cNvSpPr txBox="1"/>
            <p:nvPr/>
          </p:nvSpPr>
          <p:spPr>
            <a:xfrm>
              <a:off x="1510575" y="1403061"/>
              <a:ext cx="375424" cy="276999"/>
            </a:xfrm>
            <a:prstGeom prst="rect">
              <a:avLst/>
            </a:prstGeom>
            <a:noFill/>
          </p:spPr>
          <p:txBody>
            <a:bodyPr wrap="none" rtlCol="0">
              <a:spAutoFit/>
            </a:bodyPr>
            <a:lstStyle/>
            <a:p>
              <a:r>
                <a:rPr lang="en-US" sz="1200" b="1" dirty="0">
                  <a:solidFill>
                    <a:schemeClr val="accent4"/>
                  </a:solidFill>
                  <a:latin typeface="Calibri" panose="020F0502020204030204" pitchFamily="34" charset="0"/>
                  <a:cs typeface="Calibri" panose="020F0502020204030204" pitchFamily="34" charset="0"/>
                </a:rPr>
                <a:t>1%</a:t>
              </a:r>
            </a:p>
          </p:txBody>
        </p:sp>
        <p:pic>
          <p:nvPicPr>
            <p:cNvPr id="83" name="Graphic 82">
              <a:extLst>
                <a:ext uri="{FF2B5EF4-FFF2-40B4-BE49-F238E27FC236}">
                  <a16:creationId xmlns:a16="http://schemas.microsoft.com/office/drawing/2014/main" id="{75C4CFFF-3BA9-9915-A2A5-1C9BE6DC6AE0}"/>
                </a:ext>
              </a:extLst>
            </p:cNvPr>
            <p:cNvPicPr>
              <a:picLocks noChangeAspect="1"/>
            </p:cNvPicPr>
            <p:nvPr/>
          </p:nvPicPr>
          <p:blipFill>
            <a:blip r:embed="rId4" cstate="screen">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269002" y="1797982"/>
              <a:ext cx="784075" cy="784075"/>
            </a:xfrm>
            <a:prstGeom prst="rect">
              <a:avLst/>
            </a:prstGeom>
          </p:spPr>
        </p:pic>
      </p:grpSp>
      <p:sp>
        <p:nvSpPr>
          <p:cNvPr id="84" name="Text Placeholder 5">
            <a:extLst>
              <a:ext uri="{FF2B5EF4-FFF2-40B4-BE49-F238E27FC236}">
                <a16:creationId xmlns:a16="http://schemas.microsoft.com/office/drawing/2014/main" id="{A1101EAB-DC44-FF87-25A7-E5DE6FEEB57B}"/>
              </a:ext>
            </a:extLst>
          </p:cNvPr>
          <p:cNvSpPr txBox="1">
            <a:spLocks/>
          </p:cNvSpPr>
          <p:nvPr/>
        </p:nvSpPr>
        <p:spPr>
          <a:xfrm>
            <a:off x="716743" y="545139"/>
            <a:ext cx="6047014" cy="430667"/>
          </a:xfrm>
          <a:prstGeom prst="rect">
            <a:avLst/>
          </a:prstGeom>
        </p:spPr>
        <p:txBody>
          <a:bodyPr lIns="0" rIns="0" anchor="b"/>
          <a:lstStyle>
            <a:lvl1pPr marL="171446" indent="-171446" algn="l" defTabSz="685783"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37" indent="-171446" algn="l" defTabSz="685783"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28"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20"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2400" b="1" dirty="0">
                <a:solidFill>
                  <a:schemeClr val="accent1"/>
                </a:solidFill>
                <a:latin typeface="+mj-lt"/>
              </a:rPr>
              <a:t>Iowa Public Road System – 2023 </a:t>
            </a:r>
          </a:p>
        </p:txBody>
      </p:sp>
      <p:grpSp>
        <p:nvGrpSpPr>
          <p:cNvPr id="85" name="Group 84">
            <a:extLst>
              <a:ext uri="{FF2B5EF4-FFF2-40B4-BE49-F238E27FC236}">
                <a16:creationId xmlns:a16="http://schemas.microsoft.com/office/drawing/2014/main" id="{B6DD553B-3F25-F44E-3AC0-C79DFE47A499}"/>
              </a:ext>
            </a:extLst>
          </p:cNvPr>
          <p:cNvGrpSpPr/>
          <p:nvPr/>
        </p:nvGrpSpPr>
        <p:grpSpPr>
          <a:xfrm>
            <a:off x="3315724" y="1281802"/>
            <a:ext cx="2517866" cy="2514600"/>
            <a:chOff x="1691094" y="3741191"/>
            <a:chExt cx="2517866" cy="2487384"/>
          </a:xfrm>
        </p:grpSpPr>
        <p:pic>
          <p:nvPicPr>
            <p:cNvPr id="86" name="Picture 85">
              <a:extLst>
                <a:ext uri="{FF2B5EF4-FFF2-40B4-BE49-F238E27FC236}">
                  <a16:creationId xmlns:a16="http://schemas.microsoft.com/office/drawing/2014/main" id="{300C6FFC-0663-62AF-AFD1-CB2117773D91}"/>
                </a:ext>
              </a:extLst>
            </p:cNvPr>
            <p:cNvPicPr>
              <a:picLocks noChangeAspect="1"/>
            </p:cNvPicPr>
            <p:nvPr/>
          </p:nvPicPr>
          <p:blipFill>
            <a:blip r:embed="rId6"/>
            <a:stretch>
              <a:fillRect/>
            </a:stretch>
          </p:blipFill>
          <p:spPr>
            <a:xfrm>
              <a:off x="1691094" y="3741191"/>
              <a:ext cx="2517866" cy="2487384"/>
            </a:xfrm>
            <a:prstGeom prst="rect">
              <a:avLst/>
            </a:prstGeom>
            <a:ln w="19050">
              <a:solidFill>
                <a:schemeClr val="tx1"/>
              </a:solidFill>
            </a:ln>
          </p:spPr>
        </p:pic>
        <p:pic>
          <p:nvPicPr>
            <p:cNvPr id="87" name="Graphic 86">
              <a:extLst>
                <a:ext uri="{FF2B5EF4-FFF2-40B4-BE49-F238E27FC236}">
                  <a16:creationId xmlns:a16="http://schemas.microsoft.com/office/drawing/2014/main" id="{68565125-8D53-0751-47F8-80BD9F61E62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552787" y="4541078"/>
              <a:ext cx="758952" cy="758952"/>
            </a:xfrm>
            <a:prstGeom prst="rect">
              <a:avLst/>
            </a:prstGeom>
          </p:spPr>
        </p:pic>
        <p:sp>
          <p:nvSpPr>
            <p:cNvPr id="88" name="TextBox 87">
              <a:extLst>
                <a:ext uri="{FF2B5EF4-FFF2-40B4-BE49-F238E27FC236}">
                  <a16:creationId xmlns:a16="http://schemas.microsoft.com/office/drawing/2014/main" id="{1F8EF6F2-314A-E343-F89C-72D5DAE16AEF}"/>
                </a:ext>
              </a:extLst>
            </p:cNvPr>
            <p:cNvSpPr txBox="1"/>
            <p:nvPr/>
          </p:nvSpPr>
          <p:spPr>
            <a:xfrm>
              <a:off x="2152795" y="5212191"/>
              <a:ext cx="1574149" cy="307777"/>
            </a:xfrm>
            <a:prstGeom prst="rect">
              <a:avLst/>
            </a:prstGeom>
            <a:noFill/>
          </p:spPr>
          <p:txBody>
            <a:bodyPr wrap="none" rtlCol="0">
              <a:spAutoFit/>
            </a:bodyPr>
            <a:lstStyle/>
            <a:p>
              <a:pPr algn="ctr"/>
              <a:r>
                <a:rPr lang="en-US" sz="1400" b="1" dirty="0">
                  <a:latin typeface="Calibri" panose="020F0502020204030204" pitchFamily="34" charset="0"/>
                  <a:cs typeface="Calibri" panose="020F0502020204030204" pitchFamily="34" charset="0"/>
                </a:rPr>
                <a:t>Number of bridges</a:t>
              </a:r>
            </a:p>
          </p:txBody>
        </p:sp>
        <p:sp>
          <p:nvSpPr>
            <p:cNvPr id="89" name="TextBox 88">
              <a:extLst>
                <a:ext uri="{FF2B5EF4-FFF2-40B4-BE49-F238E27FC236}">
                  <a16:creationId xmlns:a16="http://schemas.microsoft.com/office/drawing/2014/main" id="{92204CB2-5891-BA70-8FEE-40DC42D3D43D}"/>
                </a:ext>
              </a:extLst>
            </p:cNvPr>
            <p:cNvSpPr txBox="1"/>
            <p:nvPr/>
          </p:nvSpPr>
          <p:spPr>
            <a:xfrm>
              <a:off x="2533015" y="3915347"/>
              <a:ext cx="375424" cy="276999"/>
            </a:xfrm>
            <a:prstGeom prst="rect">
              <a:avLst/>
            </a:prstGeom>
            <a:noFill/>
          </p:spPr>
          <p:txBody>
            <a:bodyPr wrap="none" rtlCol="0">
              <a:spAutoFit/>
            </a:bodyPr>
            <a:lstStyle/>
            <a:p>
              <a:r>
                <a:rPr lang="en-US" sz="1200" b="1" dirty="0">
                  <a:solidFill>
                    <a:schemeClr val="bg1"/>
                  </a:solidFill>
                  <a:latin typeface="Calibri" panose="020F0502020204030204" pitchFamily="34" charset="0"/>
                  <a:cs typeface="Calibri" panose="020F0502020204030204" pitchFamily="34" charset="0"/>
                </a:rPr>
                <a:t>7%</a:t>
              </a:r>
            </a:p>
          </p:txBody>
        </p:sp>
        <p:sp>
          <p:nvSpPr>
            <p:cNvPr id="90" name="TextBox 89">
              <a:extLst>
                <a:ext uri="{FF2B5EF4-FFF2-40B4-BE49-F238E27FC236}">
                  <a16:creationId xmlns:a16="http://schemas.microsoft.com/office/drawing/2014/main" id="{EE7371A9-5FF3-A5DB-D9B8-35D1B9806D26}"/>
                </a:ext>
              </a:extLst>
            </p:cNvPr>
            <p:cNvSpPr txBox="1"/>
            <p:nvPr/>
          </p:nvSpPr>
          <p:spPr>
            <a:xfrm>
              <a:off x="3198567" y="3986943"/>
              <a:ext cx="453970" cy="276999"/>
            </a:xfrm>
            <a:prstGeom prst="rect">
              <a:avLst/>
            </a:prstGeom>
            <a:noFill/>
          </p:spPr>
          <p:txBody>
            <a:bodyPr wrap="square" rtlCol="0">
              <a:spAutoFit/>
            </a:bodyPr>
            <a:lstStyle/>
            <a:p>
              <a:r>
                <a:rPr lang="en-US" sz="1200" b="1" dirty="0">
                  <a:solidFill>
                    <a:schemeClr val="bg1"/>
                  </a:solidFill>
                  <a:latin typeface="Calibri" panose="020F0502020204030204" pitchFamily="34" charset="0"/>
                  <a:cs typeface="Calibri" panose="020F0502020204030204" pitchFamily="34" charset="0"/>
                </a:rPr>
                <a:t>12%</a:t>
              </a:r>
            </a:p>
          </p:txBody>
        </p:sp>
        <p:sp>
          <p:nvSpPr>
            <p:cNvPr id="91" name="TextBox 90">
              <a:extLst>
                <a:ext uri="{FF2B5EF4-FFF2-40B4-BE49-F238E27FC236}">
                  <a16:creationId xmlns:a16="http://schemas.microsoft.com/office/drawing/2014/main" id="{E909E1B7-5487-C2A4-C288-F203EDE2C9EE}"/>
                </a:ext>
              </a:extLst>
            </p:cNvPr>
            <p:cNvSpPr txBox="1"/>
            <p:nvPr/>
          </p:nvSpPr>
          <p:spPr>
            <a:xfrm>
              <a:off x="2703046" y="5800498"/>
              <a:ext cx="453970" cy="276999"/>
            </a:xfrm>
            <a:prstGeom prst="rect">
              <a:avLst/>
            </a:prstGeom>
            <a:noFill/>
          </p:spPr>
          <p:txBody>
            <a:bodyPr wrap="none" rtlCol="0">
              <a:spAutoFit/>
            </a:bodyPr>
            <a:lstStyle/>
            <a:p>
              <a:r>
                <a:rPr lang="en-US" sz="1200" b="1" dirty="0">
                  <a:solidFill>
                    <a:schemeClr val="bg1"/>
                  </a:solidFill>
                  <a:latin typeface="Calibri" panose="020F0502020204030204" pitchFamily="34" charset="0"/>
                  <a:cs typeface="Calibri" panose="020F0502020204030204" pitchFamily="34" charset="0"/>
                </a:rPr>
                <a:t>78%</a:t>
              </a:r>
            </a:p>
          </p:txBody>
        </p:sp>
        <p:sp>
          <p:nvSpPr>
            <p:cNvPr id="92" name="TextBox 91">
              <a:extLst>
                <a:ext uri="{FF2B5EF4-FFF2-40B4-BE49-F238E27FC236}">
                  <a16:creationId xmlns:a16="http://schemas.microsoft.com/office/drawing/2014/main" id="{FFA0D973-D397-F388-F333-B7F85CEE9AAA}"/>
                </a:ext>
              </a:extLst>
            </p:cNvPr>
            <p:cNvSpPr txBox="1"/>
            <p:nvPr/>
          </p:nvSpPr>
          <p:spPr>
            <a:xfrm>
              <a:off x="2877757" y="4098339"/>
              <a:ext cx="375424" cy="276999"/>
            </a:xfrm>
            <a:prstGeom prst="rect">
              <a:avLst/>
            </a:prstGeom>
            <a:noFill/>
          </p:spPr>
          <p:txBody>
            <a:bodyPr wrap="none" rtlCol="0">
              <a:spAutoFit/>
            </a:bodyPr>
            <a:lstStyle/>
            <a:p>
              <a:r>
                <a:rPr lang="en-US" sz="1200" b="1" dirty="0">
                  <a:solidFill>
                    <a:schemeClr val="accent4"/>
                  </a:solidFill>
                  <a:latin typeface="Calibri" panose="020F0502020204030204" pitchFamily="34" charset="0"/>
                  <a:cs typeface="Calibri" panose="020F0502020204030204" pitchFamily="34" charset="0"/>
                </a:rPr>
                <a:t>3%</a:t>
              </a:r>
            </a:p>
          </p:txBody>
        </p:sp>
      </p:grpSp>
      <p:sp>
        <p:nvSpPr>
          <p:cNvPr id="93" name="Trapezoid 92">
            <a:extLst>
              <a:ext uri="{FF2B5EF4-FFF2-40B4-BE49-F238E27FC236}">
                <a16:creationId xmlns:a16="http://schemas.microsoft.com/office/drawing/2014/main" id="{8DEDDDC3-B585-0430-A554-86ED2166B9D3}"/>
              </a:ext>
            </a:extLst>
          </p:cNvPr>
          <p:cNvSpPr/>
          <p:nvPr/>
        </p:nvSpPr>
        <p:spPr>
          <a:xfrm rot="10800000">
            <a:off x="1356491" y="5106120"/>
            <a:ext cx="1286164" cy="297932"/>
          </a:xfrm>
          <a:prstGeom prst="trapezoid">
            <a:avLst/>
          </a:prstGeom>
          <a:solidFill>
            <a:schemeClr val="accent2">
              <a:lumMod val="75000"/>
            </a:schemeClr>
          </a:solid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94" name="TextBox 93">
            <a:extLst>
              <a:ext uri="{FF2B5EF4-FFF2-40B4-BE49-F238E27FC236}">
                <a16:creationId xmlns:a16="http://schemas.microsoft.com/office/drawing/2014/main" id="{12F60AFA-5D7A-DA70-F0E5-73F567970309}"/>
              </a:ext>
            </a:extLst>
          </p:cNvPr>
          <p:cNvSpPr txBox="1"/>
          <p:nvPr/>
        </p:nvSpPr>
        <p:spPr>
          <a:xfrm>
            <a:off x="1640395" y="5097481"/>
            <a:ext cx="713593" cy="307777"/>
          </a:xfrm>
          <a:prstGeom prst="rect">
            <a:avLst/>
          </a:prstGeom>
          <a:noFill/>
        </p:spPr>
        <p:txBody>
          <a:bodyPr wrap="none" rtlCol="0">
            <a:spAutoFit/>
          </a:bodyPr>
          <a:lstStyle/>
          <a:p>
            <a:pPr algn="ctr"/>
            <a:r>
              <a:rPr lang="en-US" sz="1400" b="1" dirty="0">
                <a:solidFill>
                  <a:schemeClr val="bg1"/>
                </a:solidFill>
                <a:latin typeface="Calibri" panose="020F0502020204030204" pitchFamily="34" charset="0"/>
                <a:cs typeface="Calibri" panose="020F0502020204030204" pitchFamily="34" charset="0"/>
              </a:rPr>
              <a:t>County</a:t>
            </a:r>
          </a:p>
        </p:txBody>
      </p:sp>
      <p:sp>
        <p:nvSpPr>
          <p:cNvPr id="95" name="Trapezoid 94">
            <a:extLst>
              <a:ext uri="{FF2B5EF4-FFF2-40B4-BE49-F238E27FC236}">
                <a16:creationId xmlns:a16="http://schemas.microsoft.com/office/drawing/2014/main" id="{8B6A9B81-D3A8-C659-4C2F-35F74E30260E}"/>
              </a:ext>
            </a:extLst>
          </p:cNvPr>
          <p:cNvSpPr/>
          <p:nvPr/>
        </p:nvSpPr>
        <p:spPr>
          <a:xfrm rot="10800000">
            <a:off x="1356491" y="5532618"/>
            <a:ext cx="1286164" cy="297932"/>
          </a:xfrm>
          <a:prstGeom prst="trapezoid">
            <a:avLst/>
          </a:prstGeom>
          <a:solidFill>
            <a:schemeClr val="accent5"/>
          </a:solid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96" name="TextBox 95">
            <a:extLst>
              <a:ext uri="{FF2B5EF4-FFF2-40B4-BE49-F238E27FC236}">
                <a16:creationId xmlns:a16="http://schemas.microsoft.com/office/drawing/2014/main" id="{FC88AF2D-C1A5-A8D7-FAFD-ED702E037537}"/>
              </a:ext>
            </a:extLst>
          </p:cNvPr>
          <p:cNvSpPr txBox="1"/>
          <p:nvPr/>
        </p:nvSpPr>
        <p:spPr>
          <a:xfrm>
            <a:off x="1761391" y="5523979"/>
            <a:ext cx="471604" cy="307777"/>
          </a:xfrm>
          <a:prstGeom prst="rect">
            <a:avLst/>
          </a:prstGeom>
          <a:noFill/>
        </p:spPr>
        <p:txBody>
          <a:bodyPr wrap="none" rtlCol="0">
            <a:spAutoFit/>
          </a:bodyPr>
          <a:lstStyle/>
          <a:p>
            <a:pPr algn="ctr"/>
            <a:r>
              <a:rPr lang="en-US" sz="1400" b="1" dirty="0">
                <a:solidFill>
                  <a:schemeClr val="bg1"/>
                </a:solidFill>
                <a:latin typeface="Calibri" panose="020F0502020204030204" pitchFamily="34" charset="0"/>
                <a:cs typeface="Calibri" panose="020F0502020204030204" pitchFamily="34" charset="0"/>
              </a:rPr>
              <a:t>City</a:t>
            </a:r>
          </a:p>
        </p:txBody>
      </p:sp>
      <p:sp>
        <p:nvSpPr>
          <p:cNvPr id="97" name="Trapezoid 96">
            <a:extLst>
              <a:ext uri="{FF2B5EF4-FFF2-40B4-BE49-F238E27FC236}">
                <a16:creationId xmlns:a16="http://schemas.microsoft.com/office/drawing/2014/main" id="{B9CE00A4-B482-8DA0-8A87-A9C181C47F5F}"/>
              </a:ext>
            </a:extLst>
          </p:cNvPr>
          <p:cNvSpPr/>
          <p:nvPr/>
        </p:nvSpPr>
        <p:spPr>
          <a:xfrm rot="10800000">
            <a:off x="1356491" y="4675187"/>
            <a:ext cx="1286164" cy="297932"/>
          </a:xfrm>
          <a:prstGeom prst="trapezoid">
            <a:avLst/>
          </a:prstGeom>
          <a:solidFill>
            <a:schemeClr val="accent1"/>
          </a:solid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98" name="TextBox 97">
            <a:extLst>
              <a:ext uri="{FF2B5EF4-FFF2-40B4-BE49-F238E27FC236}">
                <a16:creationId xmlns:a16="http://schemas.microsoft.com/office/drawing/2014/main" id="{0DA626C7-8F3E-FCBE-AC83-C33A1A0F059F}"/>
              </a:ext>
            </a:extLst>
          </p:cNvPr>
          <p:cNvSpPr txBox="1"/>
          <p:nvPr/>
        </p:nvSpPr>
        <p:spPr>
          <a:xfrm>
            <a:off x="1373079" y="4666548"/>
            <a:ext cx="1248227" cy="307777"/>
          </a:xfrm>
          <a:prstGeom prst="rect">
            <a:avLst/>
          </a:prstGeom>
          <a:noFill/>
        </p:spPr>
        <p:txBody>
          <a:bodyPr wrap="none" rtlCol="0">
            <a:spAutoFit/>
          </a:bodyPr>
          <a:lstStyle/>
          <a:p>
            <a:pPr algn="ctr"/>
            <a:r>
              <a:rPr lang="en-US" sz="1400" b="1" dirty="0">
                <a:solidFill>
                  <a:schemeClr val="bg1"/>
                </a:solidFill>
                <a:latin typeface="Calibri" panose="020F0502020204030204" pitchFamily="34" charset="0"/>
                <a:cs typeface="Calibri" panose="020F0502020204030204" pitchFamily="34" charset="0"/>
              </a:rPr>
              <a:t>Other Primary</a:t>
            </a:r>
          </a:p>
        </p:txBody>
      </p:sp>
      <p:sp>
        <p:nvSpPr>
          <p:cNvPr id="99" name="Trapezoid 98">
            <a:extLst>
              <a:ext uri="{FF2B5EF4-FFF2-40B4-BE49-F238E27FC236}">
                <a16:creationId xmlns:a16="http://schemas.microsoft.com/office/drawing/2014/main" id="{60C2C989-90FB-4974-C172-0BCA2EB6EE53}"/>
              </a:ext>
            </a:extLst>
          </p:cNvPr>
          <p:cNvSpPr/>
          <p:nvPr/>
        </p:nvSpPr>
        <p:spPr>
          <a:xfrm rot="10800000">
            <a:off x="1355876" y="4276608"/>
            <a:ext cx="1286164" cy="297932"/>
          </a:xfrm>
          <a:prstGeom prst="trapezoid">
            <a:avLst/>
          </a:prstGeom>
          <a:solidFill>
            <a:schemeClr val="accent4"/>
          </a:solid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100" name="TextBox 99">
            <a:extLst>
              <a:ext uri="{FF2B5EF4-FFF2-40B4-BE49-F238E27FC236}">
                <a16:creationId xmlns:a16="http://schemas.microsoft.com/office/drawing/2014/main" id="{F60A86DC-DFAD-436C-E305-8DCD3F8B9744}"/>
              </a:ext>
            </a:extLst>
          </p:cNvPr>
          <p:cNvSpPr txBox="1"/>
          <p:nvPr/>
        </p:nvSpPr>
        <p:spPr>
          <a:xfrm>
            <a:off x="1543152" y="4267969"/>
            <a:ext cx="906851" cy="307777"/>
          </a:xfrm>
          <a:prstGeom prst="rect">
            <a:avLst/>
          </a:prstGeom>
          <a:noFill/>
        </p:spPr>
        <p:txBody>
          <a:bodyPr wrap="none" rtlCol="0">
            <a:spAutoFit/>
          </a:bodyPr>
          <a:lstStyle/>
          <a:p>
            <a:pPr algn="ctr"/>
            <a:r>
              <a:rPr lang="en-US" sz="1400" b="1" dirty="0">
                <a:solidFill>
                  <a:schemeClr val="bg1"/>
                </a:solidFill>
                <a:latin typeface="Calibri" panose="020F0502020204030204" pitchFamily="34" charset="0"/>
                <a:cs typeface="Calibri" panose="020F0502020204030204" pitchFamily="34" charset="0"/>
              </a:rPr>
              <a:t>Interstate</a:t>
            </a:r>
          </a:p>
        </p:txBody>
      </p:sp>
      <p:grpSp>
        <p:nvGrpSpPr>
          <p:cNvPr id="101" name="Group 100">
            <a:extLst>
              <a:ext uri="{FF2B5EF4-FFF2-40B4-BE49-F238E27FC236}">
                <a16:creationId xmlns:a16="http://schemas.microsoft.com/office/drawing/2014/main" id="{46C83A74-77C3-F98C-D652-69628DF2D08F}"/>
              </a:ext>
            </a:extLst>
          </p:cNvPr>
          <p:cNvGrpSpPr/>
          <p:nvPr/>
        </p:nvGrpSpPr>
        <p:grpSpPr>
          <a:xfrm>
            <a:off x="5854939" y="1281852"/>
            <a:ext cx="2517866" cy="2514600"/>
            <a:chOff x="4825486" y="3634905"/>
            <a:chExt cx="2517866" cy="2487384"/>
          </a:xfrm>
        </p:grpSpPr>
        <p:pic>
          <p:nvPicPr>
            <p:cNvPr id="102" name="Picture 101">
              <a:extLst>
                <a:ext uri="{FF2B5EF4-FFF2-40B4-BE49-F238E27FC236}">
                  <a16:creationId xmlns:a16="http://schemas.microsoft.com/office/drawing/2014/main" id="{A9F20B26-C258-D28C-95B9-B7FF1D759BB4}"/>
                </a:ext>
              </a:extLst>
            </p:cNvPr>
            <p:cNvPicPr>
              <a:picLocks noChangeAspect="1"/>
            </p:cNvPicPr>
            <p:nvPr/>
          </p:nvPicPr>
          <p:blipFill>
            <a:blip r:embed="rId9"/>
            <a:stretch>
              <a:fillRect/>
            </a:stretch>
          </p:blipFill>
          <p:spPr>
            <a:xfrm>
              <a:off x="4825486" y="3634905"/>
              <a:ext cx="2517866" cy="2487384"/>
            </a:xfrm>
            <a:prstGeom prst="rect">
              <a:avLst/>
            </a:prstGeom>
            <a:ln w="19050">
              <a:solidFill>
                <a:schemeClr val="tx1"/>
              </a:solidFill>
            </a:ln>
          </p:spPr>
        </p:pic>
        <p:sp>
          <p:nvSpPr>
            <p:cNvPr id="103" name="TextBox 102">
              <a:extLst>
                <a:ext uri="{FF2B5EF4-FFF2-40B4-BE49-F238E27FC236}">
                  <a16:creationId xmlns:a16="http://schemas.microsoft.com/office/drawing/2014/main" id="{25DB7533-D014-A217-3597-58B38C779623}"/>
                </a:ext>
              </a:extLst>
            </p:cNvPr>
            <p:cNvSpPr txBox="1"/>
            <p:nvPr/>
          </p:nvSpPr>
          <p:spPr>
            <a:xfrm>
              <a:off x="5653347" y="5104469"/>
              <a:ext cx="923330" cy="523220"/>
            </a:xfrm>
            <a:prstGeom prst="rect">
              <a:avLst/>
            </a:prstGeom>
            <a:noFill/>
          </p:spPr>
          <p:txBody>
            <a:bodyPr wrap="none" rtlCol="0">
              <a:spAutoFit/>
            </a:bodyPr>
            <a:lstStyle/>
            <a:p>
              <a:pPr algn="ctr"/>
              <a:r>
                <a:rPr lang="en-US" sz="1400" b="1" dirty="0">
                  <a:latin typeface="Calibri" panose="020F0502020204030204" pitchFamily="34" charset="0"/>
                  <a:cs typeface="Calibri" panose="020F0502020204030204" pitchFamily="34" charset="0"/>
                </a:rPr>
                <a:t>Deck area</a:t>
              </a:r>
            </a:p>
            <a:p>
              <a:pPr algn="ctr"/>
              <a:r>
                <a:rPr lang="en-US" sz="1400" b="1" dirty="0">
                  <a:latin typeface="Calibri" panose="020F0502020204030204" pitchFamily="34" charset="0"/>
                  <a:cs typeface="Calibri" panose="020F0502020204030204" pitchFamily="34" charset="0"/>
                </a:rPr>
                <a:t>of bridges</a:t>
              </a:r>
            </a:p>
          </p:txBody>
        </p:sp>
        <p:sp>
          <p:nvSpPr>
            <p:cNvPr id="104" name="TextBox 103">
              <a:extLst>
                <a:ext uri="{FF2B5EF4-FFF2-40B4-BE49-F238E27FC236}">
                  <a16:creationId xmlns:a16="http://schemas.microsoft.com/office/drawing/2014/main" id="{51A127FB-A68F-0B85-55A8-7BF8BD92B944}"/>
                </a:ext>
              </a:extLst>
            </p:cNvPr>
            <p:cNvSpPr txBox="1"/>
            <p:nvPr/>
          </p:nvSpPr>
          <p:spPr>
            <a:xfrm>
              <a:off x="5472675" y="3849413"/>
              <a:ext cx="453970" cy="276999"/>
            </a:xfrm>
            <a:prstGeom prst="rect">
              <a:avLst/>
            </a:prstGeom>
            <a:noFill/>
          </p:spPr>
          <p:txBody>
            <a:bodyPr wrap="none" rtlCol="0">
              <a:spAutoFit/>
            </a:bodyPr>
            <a:lstStyle/>
            <a:p>
              <a:r>
                <a:rPr lang="en-US" sz="1200" b="1" dirty="0">
                  <a:solidFill>
                    <a:schemeClr val="bg1"/>
                  </a:solidFill>
                  <a:latin typeface="Calibri" panose="020F0502020204030204" pitchFamily="34" charset="0"/>
                  <a:cs typeface="Calibri" panose="020F0502020204030204" pitchFamily="34" charset="0"/>
                </a:rPr>
                <a:t>12%</a:t>
              </a:r>
            </a:p>
          </p:txBody>
        </p:sp>
        <p:sp>
          <p:nvSpPr>
            <p:cNvPr id="105" name="TextBox 104">
              <a:extLst>
                <a:ext uri="{FF2B5EF4-FFF2-40B4-BE49-F238E27FC236}">
                  <a16:creationId xmlns:a16="http://schemas.microsoft.com/office/drawing/2014/main" id="{2B1569A9-D4CC-89F4-C566-0EDC3A77413C}"/>
                </a:ext>
              </a:extLst>
            </p:cNvPr>
            <p:cNvSpPr txBox="1"/>
            <p:nvPr/>
          </p:nvSpPr>
          <p:spPr>
            <a:xfrm>
              <a:off x="6271387" y="3853297"/>
              <a:ext cx="453970" cy="276999"/>
            </a:xfrm>
            <a:prstGeom prst="rect">
              <a:avLst/>
            </a:prstGeom>
            <a:noFill/>
          </p:spPr>
          <p:txBody>
            <a:bodyPr wrap="none" rtlCol="0">
              <a:spAutoFit/>
            </a:bodyPr>
            <a:lstStyle/>
            <a:p>
              <a:r>
                <a:rPr lang="en-US" sz="1200" b="1" dirty="0">
                  <a:solidFill>
                    <a:schemeClr val="bg1"/>
                  </a:solidFill>
                  <a:latin typeface="Calibri" panose="020F0502020204030204" pitchFamily="34" charset="0"/>
                  <a:cs typeface="Calibri" panose="020F0502020204030204" pitchFamily="34" charset="0"/>
                </a:rPr>
                <a:t>13%</a:t>
              </a:r>
            </a:p>
          </p:txBody>
        </p:sp>
        <p:sp>
          <p:nvSpPr>
            <p:cNvPr id="106" name="TextBox 105">
              <a:extLst>
                <a:ext uri="{FF2B5EF4-FFF2-40B4-BE49-F238E27FC236}">
                  <a16:creationId xmlns:a16="http://schemas.microsoft.com/office/drawing/2014/main" id="{EC81F6F8-FD2D-E111-219A-FD01EE5F932D}"/>
                </a:ext>
              </a:extLst>
            </p:cNvPr>
            <p:cNvSpPr txBox="1"/>
            <p:nvPr/>
          </p:nvSpPr>
          <p:spPr>
            <a:xfrm>
              <a:off x="6690411" y="5237761"/>
              <a:ext cx="453970" cy="276999"/>
            </a:xfrm>
            <a:prstGeom prst="rect">
              <a:avLst/>
            </a:prstGeom>
            <a:noFill/>
          </p:spPr>
          <p:txBody>
            <a:bodyPr wrap="none" rtlCol="0">
              <a:spAutoFit/>
            </a:bodyPr>
            <a:lstStyle/>
            <a:p>
              <a:r>
                <a:rPr lang="en-US" sz="1200" b="1" dirty="0">
                  <a:solidFill>
                    <a:schemeClr val="bg1"/>
                  </a:solidFill>
                  <a:latin typeface="Calibri" panose="020F0502020204030204" pitchFamily="34" charset="0"/>
                  <a:cs typeface="Calibri" panose="020F0502020204030204" pitchFamily="34" charset="0"/>
                </a:rPr>
                <a:t>30%</a:t>
              </a:r>
            </a:p>
          </p:txBody>
        </p:sp>
        <p:sp>
          <p:nvSpPr>
            <p:cNvPr id="107" name="TextBox 106">
              <a:extLst>
                <a:ext uri="{FF2B5EF4-FFF2-40B4-BE49-F238E27FC236}">
                  <a16:creationId xmlns:a16="http://schemas.microsoft.com/office/drawing/2014/main" id="{B5C2065C-9A53-127A-2A70-BD4E9CDA83E2}"/>
                </a:ext>
              </a:extLst>
            </p:cNvPr>
            <p:cNvSpPr txBox="1"/>
            <p:nvPr/>
          </p:nvSpPr>
          <p:spPr>
            <a:xfrm>
              <a:off x="5156825" y="5397908"/>
              <a:ext cx="453970" cy="276999"/>
            </a:xfrm>
            <a:prstGeom prst="rect">
              <a:avLst/>
            </a:prstGeom>
            <a:noFill/>
          </p:spPr>
          <p:txBody>
            <a:bodyPr wrap="none" rtlCol="0">
              <a:spAutoFit/>
            </a:bodyPr>
            <a:lstStyle/>
            <a:p>
              <a:r>
                <a:rPr lang="en-US" sz="1200" b="1" dirty="0">
                  <a:solidFill>
                    <a:schemeClr val="bg1"/>
                  </a:solidFill>
                  <a:latin typeface="Calibri" panose="020F0502020204030204" pitchFamily="34" charset="0"/>
                  <a:cs typeface="Calibri" panose="020F0502020204030204" pitchFamily="34" charset="0"/>
                </a:rPr>
                <a:t>45%</a:t>
              </a:r>
            </a:p>
          </p:txBody>
        </p:sp>
        <p:pic>
          <p:nvPicPr>
            <p:cNvPr id="108" name="Graphic 107">
              <a:extLst>
                <a:ext uri="{FF2B5EF4-FFF2-40B4-BE49-F238E27FC236}">
                  <a16:creationId xmlns:a16="http://schemas.microsoft.com/office/drawing/2014/main" id="{145924FC-B244-658B-61A4-AF2663C5EB84}"/>
                </a:ext>
              </a:extLst>
            </p:cNvPr>
            <p:cNvPicPr>
              <a:picLocks noChangeAspect="1"/>
            </p:cNvPicPr>
            <p:nvPr/>
          </p:nvPicPr>
          <p:blipFill>
            <a:blip r:embed="rId10" cstate="screen">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5642867" y="4342296"/>
              <a:ext cx="914400" cy="914400"/>
            </a:xfrm>
            <a:prstGeom prst="rect">
              <a:avLst/>
            </a:prstGeom>
          </p:spPr>
        </p:pic>
        <p:sp>
          <p:nvSpPr>
            <p:cNvPr id="109" name="TextBox 108">
              <a:extLst>
                <a:ext uri="{FF2B5EF4-FFF2-40B4-BE49-F238E27FC236}">
                  <a16:creationId xmlns:a16="http://schemas.microsoft.com/office/drawing/2014/main" id="{4404A0B1-ABAB-ED1F-92F1-87404678E60F}"/>
                </a:ext>
              </a:extLst>
            </p:cNvPr>
            <p:cNvSpPr txBox="1"/>
            <p:nvPr/>
          </p:nvSpPr>
          <p:spPr>
            <a:xfrm>
              <a:off x="6038654" y="4538130"/>
              <a:ext cx="364202" cy="307777"/>
            </a:xfrm>
            <a:prstGeom prst="rect">
              <a:avLst/>
            </a:prstGeom>
            <a:noFill/>
          </p:spPr>
          <p:txBody>
            <a:bodyPr wrap="none" rtlCol="0">
              <a:spAutoFit/>
            </a:bodyPr>
            <a:lstStyle/>
            <a:p>
              <a:pPr algn="ctr"/>
              <a:r>
                <a:rPr lang="en-US" sz="1400" b="1" dirty="0">
                  <a:latin typeface="Calibri" panose="020F0502020204030204" pitchFamily="34" charset="0"/>
                  <a:cs typeface="Calibri" panose="020F0502020204030204" pitchFamily="34" charset="0"/>
                </a:rPr>
                <a:t>ft</a:t>
              </a:r>
              <a:r>
                <a:rPr lang="en-US" sz="1400" b="1" baseline="30000" dirty="0">
                  <a:latin typeface="Calibri" panose="020F0502020204030204" pitchFamily="34" charset="0"/>
                  <a:cs typeface="Calibri" panose="020F0502020204030204" pitchFamily="34" charset="0"/>
                </a:rPr>
                <a:t>2</a:t>
              </a:r>
            </a:p>
          </p:txBody>
        </p:sp>
      </p:grpSp>
      <p:grpSp>
        <p:nvGrpSpPr>
          <p:cNvPr id="2" name="Group 1">
            <a:extLst>
              <a:ext uri="{FF2B5EF4-FFF2-40B4-BE49-F238E27FC236}">
                <a16:creationId xmlns:a16="http://schemas.microsoft.com/office/drawing/2014/main" id="{4EA4BB41-BC68-BCC0-5232-FC3FE639A14B}"/>
              </a:ext>
            </a:extLst>
          </p:cNvPr>
          <p:cNvGrpSpPr/>
          <p:nvPr/>
        </p:nvGrpSpPr>
        <p:grpSpPr>
          <a:xfrm>
            <a:off x="3316551" y="3818258"/>
            <a:ext cx="2517866" cy="2517866"/>
            <a:chOff x="3135481" y="1055202"/>
            <a:chExt cx="2517866" cy="2517866"/>
          </a:xfrm>
        </p:grpSpPr>
        <p:pic>
          <p:nvPicPr>
            <p:cNvPr id="3" name="Picture 2">
              <a:extLst>
                <a:ext uri="{FF2B5EF4-FFF2-40B4-BE49-F238E27FC236}">
                  <a16:creationId xmlns:a16="http://schemas.microsoft.com/office/drawing/2014/main" id="{76A1C001-9FBB-F44A-04D2-38E054CE798A}"/>
                </a:ext>
              </a:extLst>
            </p:cNvPr>
            <p:cNvPicPr>
              <a:picLocks noChangeAspect="1"/>
            </p:cNvPicPr>
            <p:nvPr/>
          </p:nvPicPr>
          <p:blipFill>
            <a:blip r:embed="rId12"/>
            <a:stretch>
              <a:fillRect/>
            </a:stretch>
          </p:blipFill>
          <p:spPr>
            <a:xfrm>
              <a:off x="3135481" y="1055202"/>
              <a:ext cx="2517866" cy="2517866"/>
            </a:xfrm>
            <a:prstGeom prst="rect">
              <a:avLst/>
            </a:prstGeom>
            <a:ln w="19050">
              <a:solidFill>
                <a:schemeClr val="tx1"/>
              </a:solidFill>
            </a:ln>
          </p:spPr>
        </p:pic>
        <p:sp>
          <p:nvSpPr>
            <p:cNvPr id="4" name="TextBox 3">
              <a:extLst>
                <a:ext uri="{FF2B5EF4-FFF2-40B4-BE49-F238E27FC236}">
                  <a16:creationId xmlns:a16="http://schemas.microsoft.com/office/drawing/2014/main" id="{D62B6599-AA84-78D3-E4BD-11344EDA91D0}"/>
                </a:ext>
              </a:extLst>
            </p:cNvPr>
            <p:cNvSpPr txBox="1"/>
            <p:nvPr/>
          </p:nvSpPr>
          <p:spPr>
            <a:xfrm>
              <a:off x="3961507" y="2532717"/>
              <a:ext cx="865814" cy="307777"/>
            </a:xfrm>
            <a:prstGeom prst="rect">
              <a:avLst/>
            </a:prstGeom>
            <a:noFill/>
          </p:spPr>
          <p:txBody>
            <a:bodyPr wrap="none" rtlCol="0">
              <a:spAutoFit/>
            </a:bodyPr>
            <a:lstStyle/>
            <a:p>
              <a:pPr algn="ctr"/>
              <a:r>
                <a:rPr lang="en-US" sz="1400" b="1" dirty="0">
                  <a:latin typeface="Calibri" panose="020F0502020204030204" pitchFamily="34" charset="0"/>
                  <a:cs typeface="Calibri" panose="020F0502020204030204" pitchFamily="34" charset="0"/>
                </a:rPr>
                <a:t>All traffic</a:t>
              </a:r>
            </a:p>
          </p:txBody>
        </p:sp>
        <p:pic>
          <p:nvPicPr>
            <p:cNvPr id="5" name="Picture 4" descr="A picture containing shape&#10;&#10;Description automatically generated">
              <a:extLst>
                <a:ext uri="{FF2B5EF4-FFF2-40B4-BE49-F238E27FC236}">
                  <a16:creationId xmlns:a16="http://schemas.microsoft.com/office/drawing/2014/main" id="{82096F01-D83E-A692-7C95-E8F59848C0C1}"/>
                </a:ext>
              </a:extLst>
            </p:cNvPr>
            <p:cNvPicPr>
              <a:picLocks noChangeAspect="1"/>
            </p:cNvPicPr>
            <p:nvPr/>
          </p:nvPicPr>
          <p:blipFill rotWithShape="1">
            <a:blip r:embed="rId13" cstate="screen">
              <a:extLst>
                <a:ext uri="{28A0092B-C50C-407E-A947-70E740481C1C}">
                  <a14:useLocalDpi xmlns:a14="http://schemas.microsoft.com/office/drawing/2010/main" val="0"/>
                </a:ext>
              </a:extLst>
            </a:blip>
            <a:srcRect/>
            <a:stretch/>
          </p:blipFill>
          <p:spPr>
            <a:xfrm>
              <a:off x="4414936" y="1749140"/>
              <a:ext cx="593735" cy="401956"/>
            </a:xfrm>
            <a:prstGeom prst="rect">
              <a:avLst/>
            </a:prstGeom>
          </p:spPr>
        </p:pic>
        <p:pic>
          <p:nvPicPr>
            <p:cNvPr id="6" name="Picture 5" descr="A picture containing shape&#10;&#10;Description automatically generated">
              <a:extLst>
                <a:ext uri="{FF2B5EF4-FFF2-40B4-BE49-F238E27FC236}">
                  <a16:creationId xmlns:a16="http://schemas.microsoft.com/office/drawing/2014/main" id="{915BD4F5-5710-CBD3-D31B-569709136EC0}"/>
                </a:ext>
              </a:extLst>
            </p:cNvPr>
            <p:cNvPicPr>
              <a:picLocks noChangeAspect="1"/>
            </p:cNvPicPr>
            <p:nvPr/>
          </p:nvPicPr>
          <p:blipFill rotWithShape="1">
            <a:blip r:embed="rId14" cstate="screen">
              <a:extLst>
                <a:ext uri="{28A0092B-C50C-407E-A947-70E740481C1C}">
                  <a14:useLocalDpi xmlns:a14="http://schemas.microsoft.com/office/drawing/2010/main" val="0"/>
                </a:ext>
              </a:extLst>
            </a:blip>
            <a:srcRect/>
            <a:stretch/>
          </p:blipFill>
          <p:spPr>
            <a:xfrm>
              <a:off x="3920157" y="2121427"/>
              <a:ext cx="989558" cy="458034"/>
            </a:xfrm>
            <a:prstGeom prst="rect">
              <a:avLst/>
            </a:prstGeom>
          </p:spPr>
        </p:pic>
        <p:pic>
          <p:nvPicPr>
            <p:cNvPr id="7" name="Picture 6" descr="Icon&#10;&#10;Description automatically generated">
              <a:extLst>
                <a:ext uri="{FF2B5EF4-FFF2-40B4-BE49-F238E27FC236}">
                  <a16:creationId xmlns:a16="http://schemas.microsoft.com/office/drawing/2014/main" id="{1CAFBE1E-5279-6560-74D2-3A3B041F3404}"/>
                </a:ext>
              </a:extLst>
            </p:cNvPr>
            <p:cNvPicPr>
              <a:picLocks noChangeAspect="1"/>
            </p:cNvPicPr>
            <p:nvPr/>
          </p:nvPicPr>
          <p:blipFill rotWithShape="1">
            <a:blip r:embed="rId15" cstate="screen">
              <a:extLst>
                <a:ext uri="{28A0092B-C50C-407E-A947-70E740481C1C}">
                  <a14:useLocalDpi xmlns:a14="http://schemas.microsoft.com/office/drawing/2010/main" val="0"/>
                </a:ext>
              </a:extLst>
            </a:blip>
            <a:srcRect/>
            <a:stretch/>
          </p:blipFill>
          <p:spPr>
            <a:xfrm>
              <a:off x="3760443" y="1780602"/>
              <a:ext cx="593735" cy="281963"/>
            </a:xfrm>
            <a:prstGeom prst="rect">
              <a:avLst/>
            </a:prstGeom>
          </p:spPr>
        </p:pic>
        <p:sp>
          <p:nvSpPr>
            <p:cNvPr id="8" name="TextBox 7">
              <a:extLst>
                <a:ext uri="{FF2B5EF4-FFF2-40B4-BE49-F238E27FC236}">
                  <a16:creationId xmlns:a16="http://schemas.microsoft.com/office/drawing/2014/main" id="{E6979ACE-D173-7952-625E-044B9D0875C8}"/>
                </a:ext>
              </a:extLst>
            </p:cNvPr>
            <p:cNvSpPr txBox="1"/>
            <p:nvPr/>
          </p:nvSpPr>
          <p:spPr>
            <a:xfrm>
              <a:off x="3726870" y="1302865"/>
              <a:ext cx="453970" cy="276999"/>
            </a:xfrm>
            <a:prstGeom prst="rect">
              <a:avLst/>
            </a:prstGeom>
            <a:noFill/>
          </p:spPr>
          <p:txBody>
            <a:bodyPr wrap="none" rtlCol="0">
              <a:spAutoFit/>
            </a:bodyPr>
            <a:lstStyle/>
            <a:p>
              <a:r>
                <a:rPr lang="en-US" sz="1200" b="1" dirty="0">
                  <a:solidFill>
                    <a:schemeClr val="bg1"/>
                  </a:solidFill>
                  <a:latin typeface="Calibri" panose="020F0502020204030204" pitchFamily="34" charset="0"/>
                  <a:cs typeface="Calibri" panose="020F0502020204030204" pitchFamily="34" charset="0"/>
                </a:rPr>
                <a:t>21%</a:t>
              </a:r>
            </a:p>
          </p:txBody>
        </p:sp>
        <p:sp>
          <p:nvSpPr>
            <p:cNvPr id="9" name="TextBox 8">
              <a:extLst>
                <a:ext uri="{FF2B5EF4-FFF2-40B4-BE49-F238E27FC236}">
                  <a16:creationId xmlns:a16="http://schemas.microsoft.com/office/drawing/2014/main" id="{C8952B65-CC50-3DAF-8489-1B0692A046DB}"/>
                </a:ext>
              </a:extLst>
            </p:cNvPr>
            <p:cNvSpPr txBox="1"/>
            <p:nvPr/>
          </p:nvSpPr>
          <p:spPr>
            <a:xfrm>
              <a:off x="4610875" y="1304211"/>
              <a:ext cx="453970" cy="276999"/>
            </a:xfrm>
            <a:prstGeom prst="rect">
              <a:avLst/>
            </a:prstGeom>
            <a:noFill/>
          </p:spPr>
          <p:txBody>
            <a:bodyPr wrap="none" rtlCol="0">
              <a:spAutoFit/>
            </a:bodyPr>
            <a:lstStyle/>
            <a:p>
              <a:r>
                <a:rPr lang="en-US" sz="1200" b="1" dirty="0">
                  <a:solidFill>
                    <a:schemeClr val="bg1"/>
                  </a:solidFill>
                  <a:latin typeface="Calibri" panose="020F0502020204030204" pitchFamily="34" charset="0"/>
                  <a:cs typeface="Calibri" panose="020F0502020204030204" pitchFamily="34" charset="0"/>
                </a:rPr>
                <a:t>25%</a:t>
              </a:r>
            </a:p>
          </p:txBody>
        </p:sp>
        <p:sp>
          <p:nvSpPr>
            <p:cNvPr id="10" name="TextBox 9">
              <a:extLst>
                <a:ext uri="{FF2B5EF4-FFF2-40B4-BE49-F238E27FC236}">
                  <a16:creationId xmlns:a16="http://schemas.microsoft.com/office/drawing/2014/main" id="{C0E0C872-6EB4-4DE5-E879-BB80CEBBCE2B}"/>
                </a:ext>
              </a:extLst>
            </p:cNvPr>
            <p:cNvSpPr txBox="1"/>
            <p:nvPr/>
          </p:nvSpPr>
          <p:spPr>
            <a:xfrm>
              <a:off x="4711803" y="2987603"/>
              <a:ext cx="453970" cy="276999"/>
            </a:xfrm>
            <a:prstGeom prst="rect">
              <a:avLst/>
            </a:prstGeom>
            <a:noFill/>
          </p:spPr>
          <p:txBody>
            <a:bodyPr wrap="none" rtlCol="0">
              <a:spAutoFit/>
            </a:bodyPr>
            <a:lstStyle/>
            <a:p>
              <a:r>
                <a:rPr lang="en-US" sz="1200" b="1" dirty="0">
                  <a:solidFill>
                    <a:schemeClr val="bg1"/>
                  </a:solidFill>
                  <a:latin typeface="Calibri" panose="020F0502020204030204" pitchFamily="34" charset="0"/>
                  <a:cs typeface="Calibri" panose="020F0502020204030204" pitchFamily="34" charset="0"/>
                </a:rPr>
                <a:t>38%</a:t>
              </a:r>
            </a:p>
          </p:txBody>
        </p:sp>
        <p:sp>
          <p:nvSpPr>
            <p:cNvPr id="11" name="TextBox 10">
              <a:extLst>
                <a:ext uri="{FF2B5EF4-FFF2-40B4-BE49-F238E27FC236}">
                  <a16:creationId xmlns:a16="http://schemas.microsoft.com/office/drawing/2014/main" id="{9CC9DCD6-3CF8-DB41-B41F-FEA18D11EBA7}"/>
                </a:ext>
              </a:extLst>
            </p:cNvPr>
            <p:cNvSpPr txBox="1"/>
            <p:nvPr/>
          </p:nvSpPr>
          <p:spPr>
            <a:xfrm>
              <a:off x="3211674" y="2363942"/>
              <a:ext cx="453970" cy="276999"/>
            </a:xfrm>
            <a:prstGeom prst="rect">
              <a:avLst/>
            </a:prstGeom>
            <a:noFill/>
          </p:spPr>
          <p:txBody>
            <a:bodyPr wrap="none" rtlCol="0">
              <a:spAutoFit/>
            </a:bodyPr>
            <a:lstStyle/>
            <a:p>
              <a:r>
                <a:rPr lang="en-US" sz="1200" b="1" dirty="0">
                  <a:solidFill>
                    <a:schemeClr val="bg1"/>
                  </a:solidFill>
                  <a:latin typeface="Calibri" panose="020F0502020204030204" pitchFamily="34" charset="0"/>
                  <a:cs typeface="Calibri" panose="020F0502020204030204" pitchFamily="34" charset="0"/>
                </a:rPr>
                <a:t>16%</a:t>
              </a:r>
            </a:p>
          </p:txBody>
        </p:sp>
      </p:grpSp>
      <p:grpSp>
        <p:nvGrpSpPr>
          <p:cNvPr id="12" name="Group 11">
            <a:extLst>
              <a:ext uri="{FF2B5EF4-FFF2-40B4-BE49-F238E27FC236}">
                <a16:creationId xmlns:a16="http://schemas.microsoft.com/office/drawing/2014/main" id="{E5B403A7-FA49-CD28-805F-D06E8B620192}"/>
              </a:ext>
            </a:extLst>
          </p:cNvPr>
          <p:cNvGrpSpPr/>
          <p:nvPr/>
        </p:nvGrpSpPr>
        <p:grpSpPr>
          <a:xfrm>
            <a:off x="5854939" y="3820029"/>
            <a:ext cx="2517866" cy="2517866"/>
            <a:chOff x="5847673" y="1048903"/>
            <a:chExt cx="2517866" cy="2517866"/>
          </a:xfrm>
        </p:grpSpPr>
        <p:pic>
          <p:nvPicPr>
            <p:cNvPr id="13" name="Picture 12">
              <a:extLst>
                <a:ext uri="{FF2B5EF4-FFF2-40B4-BE49-F238E27FC236}">
                  <a16:creationId xmlns:a16="http://schemas.microsoft.com/office/drawing/2014/main" id="{3B04B37A-8963-C9FA-E2C7-2C022C40DCE3}"/>
                </a:ext>
              </a:extLst>
            </p:cNvPr>
            <p:cNvPicPr>
              <a:picLocks noChangeAspect="1"/>
            </p:cNvPicPr>
            <p:nvPr/>
          </p:nvPicPr>
          <p:blipFill>
            <a:blip r:embed="rId16"/>
            <a:stretch>
              <a:fillRect/>
            </a:stretch>
          </p:blipFill>
          <p:spPr>
            <a:xfrm>
              <a:off x="5847673" y="1048903"/>
              <a:ext cx="2517866" cy="2517866"/>
            </a:xfrm>
            <a:prstGeom prst="rect">
              <a:avLst/>
            </a:prstGeom>
            <a:ln w="19050">
              <a:solidFill>
                <a:schemeClr val="tx1"/>
              </a:solidFill>
            </a:ln>
          </p:spPr>
        </p:pic>
        <p:sp>
          <p:nvSpPr>
            <p:cNvPr id="14" name="TextBox 13">
              <a:extLst>
                <a:ext uri="{FF2B5EF4-FFF2-40B4-BE49-F238E27FC236}">
                  <a16:creationId xmlns:a16="http://schemas.microsoft.com/office/drawing/2014/main" id="{6D988A5C-F904-9312-84F4-6F4110DF98F3}"/>
                </a:ext>
              </a:extLst>
            </p:cNvPr>
            <p:cNvSpPr txBox="1"/>
            <p:nvPr/>
          </p:nvSpPr>
          <p:spPr>
            <a:xfrm>
              <a:off x="6368986" y="2532717"/>
              <a:ext cx="1490152" cy="307777"/>
            </a:xfrm>
            <a:prstGeom prst="rect">
              <a:avLst/>
            </a:prstGeom>
            <a:noFill/>
          </p:spPr>
          <p:txBody>
            <a:bodyPr wrap="none" rtlCol="0">
              <a:spAutoFit/>
            </a:bodyPr>
            <a:lstStyle/>
            <a:p>
              <a:pPr algn="ctr"/>
              <a:r>
                <a:rPr lang="en-US" sz="1400" b="1" dirty="0">
                  <a:latin typeface="Calibri" panose="020F0502020204030204" pitchFamily="34" charset="0"/>
                  <a:cs typeface="Calibri" panose="020F0502020204030204" pitchFamily="34" charset="0"/>
                </a:rPr>
                <a:t>Large truck traffic</a:t>
              </a:r>
            </a:p>
          </p:txBody>
        </p:sp>
        <p:pic>
          <p:nvPicPr>
            <p:cNvPr id="15" name="Picture 14" descr="A picture containing shape&#10;&#10;Description automatically generated">
              <a:extLst>
                <a:ext uri="{FF2B5EF4-FFF2-40B4-BE49-F238E27FC236}">
                  <a16:creationId xmlns:a16="http://schemas.microsoft.com/office/drawing/2014/main" id="{D738987B-498D-B6ED-FFD5-CEC897C67D37}"/>
                </a:ext>
              </a:extLst>
            </p:cNvPr>
            <p:cNvPicPr>
              <a:picLocks noChangeAspect="1"/>
            </p:cNvPicPr>
            <p:nvPr/>
          </p:nvPicPr>
          <p:blipFill rotWithShape="1">
            <a:blip r:embed="rId14" cstate="screen">
              <a:extLst>
                <a:ext uri="{28A0092B-C50C-407E-A947-70E740481C1C}">
                  <a14:useLocalDpi xmlns:a14="http://schemas.microsoft.com/office/drawing/2010/main" val="0"/>
                </a:ext>
              </a:extLst>
            </a:blip>
            <a:srcRect/>
            <a:stretch/>
          </p:blipFill>
          <p:spPr>
            <a:xfrm>
              <a:off x="6674479" y="2034208"/>
              <a:ext cx="989558" cy="458034"/>
            </a:xfrm>
            <a:prstGeom prst="rect">
              <a:avLst/>
            </a:prstGeom>
          </p:spPr>
        </p:pic>
        <p:sp>
          <p:nvSpPr>
            <p:cNvPr id="16" name="TextBox 15">
              <a:extLst>
                <a:ext uri="{FF2B5EF4-FFF2-40B4-BE49-F238E27FC236}">
                  <a16:creationId xmlns:a16="http://schemas.microsoft.com/office/drawing/2014/main" id="{BABC8F7C-221D-C27C-7FE3-BA1BA3819254}"/>
                </a:ext>
              </a:extLst>
            </p:cNvPr>
            <p:cNvSpPr txBox="1"/>
            <p:nvPr/>
          </p:nvSpPr>
          <p:spPr>
            <a:xfrm>
              <a:off x="7775290" y="1763223"/>
              <a:ext cx="453970" cy="276999"/>
            </a:xfrm>
            <a:prstGeom prst="rect">
              <a:avLst/>
            </a:prstGeom>
            <a:noFill/>
          </p:spPr>
          <p:txBody>
            <a:bodyPr wrap="none" rtlCol="0">
              <a:spAutoFit/>
            </a:bodyPr>
            <a:lstStyle/>
            <a:p>
              <a:r>
                <a:rPr lang="en-US" sz="1200" b="1" dirty="0">
                  <a:solidFill>
                    <a:schemeClr val="bg1"/>
                  </a:solidFill>
                  <a:latin typeface="Calibri" panose="020F0502020204030204" pitchFamily="34" charset="0"/>
                  <a:cs typeface="Calibri" panose="020F0502020204030204" pitchFamily="34" charset="0"/>
                </a:rPr>
                <a:t>55%</a:t>
              </a:r>
            </a:p>
          </p:txBody>
        </p:sp>
        <p:sp>
          <p:nvSpPr>
            <p:cNvPr id="17" name="TextBox 16">
              <a:extLst>
                <a:ext uri="{FF2B5EF4-FFF2-40B4-BE49-F238E27FC236}">
                  <a16:creationId xmlns:a16="http://schemas.microsoft.com/office/drawing/2014/main" id="{849A957D-C7D9-2D8C-E9BE-3A8A7537449E}"/>
                </a:ext>
              </a:extLst>
            </p:cNvPr>
            <p:cNvSpPr txBox="1"/>
            <p:nvPr/>
          </p:nvSpPr>
          <p:spPr>
            <a:xfrm>
              <a:off x="5961581" y="2475251"/>
              <a:ext cx="453970" cy="276999"/>
            </a:xfrm>
            <a:prstGeom prst="rect">
              <a:avLst/>
            </a:prstGeom>
            <a:noFill/>
          </p:spPr>
          <p:txBody>
            <a:bodyPr wrap="none" rtlCol="0">
              <a:spAutoFit/>
            </a:bodyPr>
            <a:lstStyle/>
            <a:p>
              <a:r>
                <a:rPr lang="en-US" sz="1200" b="1" dirty="0">
                  <a:solidFill>
                    <a:schemeClr val="bg1"/>
                  </a:solidFill>
                  <a:latin typeface="Calibri" panose="020F0502020204030204" pitchFamily="34" charset="0"/>
                  <a:cs typeface="Calibri" panose="020F0502020204030204" pitchFamily="34" charset="0"/>
                </a:rPr>
                <a:t>37%</a:t>
              </a:r>
            </a:p>
          </p:txBody>
        </p:sp>
        <p:sp>
          <p:nvSpPr>
            <p:cNvPr id="18" name="TextBox 17">
              <a:extLst>
                <a:ext uri="{FF2B5EF4-FFF2-40B4-BE49-F238E27FC236}">
                  <a16:creationId xmlns:a16="http://schemas.microsoft.com/office/drawing/2014/main" id="{E6A22621-8E3E-0E19-D2BB-2A4ECC15B947}"/>
                </a:ext>
              </a:extLst>
            </p:cNvPr>
            <p:cNvSpPr txBox="1"/>
            <p:nvPr/>
          </p:nvSpPr>
          <p:spPr>
            <a:xfrm>
              <a:off x="6674479" y="1219844"/>
              <a:ext cx="375424" cy="276999"/>
            </a:xfrm>
            <a:prstGeom prst="rect">
              <a:avLst/>
            </a:prstGeom>
            <a:noFill/>
          </p:spPr>
          <p:txBody>
            <a:bodyPr wrap="none" rtlCol="0">
              <a:spAutoFit/>
            </a:bodyPr>
            <a:lstStyle/>
            <a:p>
              <a:r>
                <a:rPr lang="en-US" sz="1200" b="1" dirty="0">
                  <a:solidFill>
                    <a:schemeClr val="bg1"/>
                  </a:solidFill>
                  <a:latin typeface="Calibri" panose="020F0502020204030204" pitchFamily="34" charset="0"/>
                  <a:cs typeface="Calibri" panose="020F0502020204030204" pitchFamily="34" charset="0"/>
                </a:rPr>
                <a:t>8%</a:t>
              </a:r>
            </a:p>
          </p:txBody>
        </p:sp>
        <p:sp>
          <p:nvSpPr>
            <p:cNvPr id="19" name="TextBox 18">
              <a:extLst>
                <a:ext uri="{FF2B5EF4-FFF2-40B4-BE49-F238E27FC236}">
                  <a16:creationId xmlns:a16="http://schemas.microsoft.com/office/drawing/2014/main" id="{98C7923F-E8C3-54A0-5351-958609CD64C1}"/>
                </a:ext>
              </a:extLst>
            </p:cNvPr>
            <p:cNvSpPr txBox="1"/>
            <p:nvPr/>
          </p:nvSpPr>
          <p:spPr>
            <a:xfrm>
              <a:off x="6887878" y="1485098"/>
              <a:ext cx="452368" cy="276999"/>
            </a:xfrm>
            <a:prstGeom prst="rect">
              <a:avLst/>
            </a:prstGeom>
            <a:noFill/>
          </p:spPr>
          <p:txBody>
            <a:bodyPr wrap="none" rtlCol="0">
              <a:spAutoFit/>
            </a:bodyPr>
            <a:lstStyle/>
            <a:p>
              <a:r>
                <a:rPr lang="en-US" sz="1200" b="1" dirty="0">
                  <a:solidFill>
                    <a:schemeClr val="accent5"/>
                  </a:solidFill>
                  <a:latin typeface="Calibri" panose="020F0502020204030204" pitchFamily="34" charset="0"/>
                  <a:cs typeface="Calibri" panose="020F0502020204030204" pitchFamily="34" charset="0"/>
                </a:rPr>
                <a:t>&lt;1%</a:t>
              </a:r>
            </a:p>
          </p:txBody>
        </p:sp>
      </p:grpSp>
    </p:spTree>
    <p:extLst>
      <p:ext uri="{BB962C8B-B14F-4D97-AF65-F5344CB8AC3E}">
        <p14:creationId xmlns:p14="http://schemas.microsoft.com/office/powerpoint/2010/main" val="8647690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DD5F5660-F6B8-485C-94CC-0A886850689E}"/>
              </a:ext>
            </a:extLst>
          </p:cNvPr>
          <p:cNvSpPr>
            <a:spLocks noGrp="1"/>
          </p:cNvSpPr>
          <p:nvPr>
            <p:ph type="sldNum" sz="quarter" idx="4294967295"/>
          </p:nvPr>
        </p:nvSpPr>
        <p:spPr>
          <a:xfrm>
            <a:off x="6836572" y="5624515"/>
            <a:ext cx="2307431" cy="273844"/>
          </a:xfrm>
          <a:prstGeom prst="rect">
            <a:avLst/>
          </a:prstGeom>
        </p:spPr>
        <p:txBody>
          <a:bodyPr/>
          <a:lstStyle/>
          <a:p>
            <a:fld id="{18D65601-5AE2-46FC-B138-694DDD2B510D}" type="slidenum">
              <a:rPr lang="en-US" smtClean="0"/>
              <a:pPr/>
              <a:t>6</a:t>
            </a:fld>
            <a:endParaRPr lang="en-US" dirty="0"/>
          </a:p>
        </p:txBody>
      </p:sp>
      <p:sp>
        <p:nvSpPr>
          <p:cNvPr id="2" name="TextBox 1">
            <a:extLst>
              <a:ext uri="{FF2B5EF4-FFF2-40B4-BE49-F238E27FC236}">
                <a16:creationId xmlns:a16="http://schemas.microsoft.com/office/drawing/2014/main" id="{4E0BBA14-C946-3406-C406-C33EBD903CC1}"/>
              </a:ext>
            </a:extLst>
          </p:cNvPr>
          <p:cNvSpPr txBox="1"/>
          <p:nvPr/>
        </p:nvSpPr>
        <p:spPr>
          <a:xfrm>
            <a:off x="1698" y="2217310"/>
            <a:ext cx="3514218" cy="1107996"/>
          </a:xfrm>
          <a:prstGeom prst="rect">
            <a:avLst/>
          </a:prstGeom>
          <a:noFill/>
        </p:spPr>
        <p:txBody>
          <a:bodyPr wrap="square" lIns="342900" rIns="274320" rtlCol="0" anchor="ctr">
            <a:spAutoFit/>
          </a:bodyPr>
          <a:lstStyle/>
          <a:p>
            <a:r>
              <a:rPr lang="en-US" sz="3300" spc="38" dirty="0">
                <a:solidFill>
                  <a:schemeClr val="bg1"/>
                </a:solidFill>
                <a:latin typeface="+mj-lt"/>
              </a:rPr>
              <a:t>Highway</a:t>
            </a:r>
            <a:endParaRPr lang="en-US" sz="3300" b="1" spc="38" dirty="0">
              <a:solidFill>
                <a:schemeClr val="bg1"/>
              </a:solidFill>
              <a:latin typeface="+mj-lt"/>
            </a:endParaRPr>
          </a:p>
          <a:p>
            <a:r>
              <a:rPr lang="en-US" sz="3300" b="1" spc="38" dirty="0">
                <a:solidFill>
                  <a:schemeClr val="bg1"/>
                </a:solidFill>
                <a:latin typeface="+mj-lt"/>
              </a:rPr>
              <a:t>Networks</a:t>
            </a:r>
          </a:p>
        </p:txBody>
      </p:sp>
      <p:cxnSp>
        <p:nvCxnSpPr>
          <p:cNvPr id="4" name="Straight Connector 3">
            <a:extLst>
              <a:ext uri="{FF2B5EF4-FFF2-40B4-BE49-F238E27FC236}">
                <a16:creationId xmlns:a16="http://schemas.microsoft.com/office/drawing/2014/main" id="{B9DF004C-54EC-05C3-B16E-BD71F4E102A3}"/>
              </a:ext>
            </a:extLst>
          </p:cNvPr>
          <p:cNvCxnSpPr/>
          <p:nvPr/>
        </p:nvCxnSpPr>
        <p:spPr>
          <a:xfrm>
            <a:off x="358574" y="3463290"/>
            <a:ext cx="480060" cy="0"/>
          </a:xfrm>
          <a:prstGeom prst="line">
            <a:avLst/>
          </a:prstGeom>
          <a:ln w="57150">
            <a:solidFill>
              <a:schemeClr val="accent5">
                <a:lumMod val="20000"/>
                <a:lumOff val="80000"/>
                <a:alpha val="50000"/>
              </a:schemeClr>
            </a:solidFill>
          </a:ln>
        </p:spPr>
        <p:style>
          <a:lnRef idx="1">
            <a:schemeClr val="accent1"/>
          </a:lnRef>
          <a:fillRef idx="0">
            <a:schemeClr val="accent1"/>
          </a:fillRef>
          <a:effectRef idx="0">
            <a:schemeClr val="accent1"/>
          </a:effectRef>
          <a:fontRef idx="minor">
            <a:schemeClr val="tx1"/>
          </a:fontRef>
        </p:style>
      </p:cxnSp>
      <p:pic>
        <p:nvPicPr>
          <p:cNvPr id="9" name="Picture Placeholder 8" descr="A high angle view of a road&#10;&#10;Description automatically generated with low confidence">
            <a:extLst>
              <a:ext uri="{FF2B5EF4-FFF2-40B4-BE49-F238E27FC236}">
                <a16:creationId xmlns:a16="http://schemas.microsoft.com/office/drawing/2014/main" id="{DE2179AC-FCD2-E601-B8ED-A36B030BA945}"/>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val="0"/>
              </a:ext>
            </a:extLst>
          </a:blip>
          <a:srcRect/>
          <a:stretch>
            <a:fillRect/>
          </a:stretch>
        </p:blipFill>
        <p:spPr/>
      </p:pic>
    </p:spTree>
    <p:extLst>
      <p:ext uri="{BB962C8B-B14F-4D97-AF65-F5344CB8AC3E}">
        <p14:creationId xmlns:p14="http://schemas.microsoft.com/office/powerpoint/2010/main" val="30585769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7B6AA95-A29D-0EFC-BD89-38311A1A97B9}"/>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a:stretch/>
        </p:blipFill>
        <p:spPr>
          <a:xfrm>
            <a:off x="3840480" y="2473234"/>
            <a:ext cx="4885510" cy="3335383"/>
          </a:xfrm>
          <a:prstGeom prst="rect">
            <a:avLst/>
          </a:prstGeom>
        </p:spPr>
      </p:pic>
      <p:sp>
        <p:nvSpPr>
          <p:cNvPr id="19" name="Content Placeholder 18">
            <a:extLst>
              <a:ext uri="{FF2B5EF4-FFF2-40B4-BE49-F238E27FC236}">
                <a16:creationId xmlns:a16="http://schemas.microsoft.com/office/drawing/2014/main" id="{544C4064-B69B-4ECE-8110-639CB21C9067}"/>
              </a:ext>
            </a:extLst>
          </p:cNvPr>
          <p:cNvSpPr>
            <a:spLocks noGrp="1"/>
          </p:cNvSpPr>
          <p:nvPr>
            <p:ph sz="quarter" idx="16"/>
          </p:nvPr>
        </p:nvSpPr>
        <p:spPr>
          <a:xfrm>
            <a:off x="754381" y="1349831"/>
            <a:ext cx="3486752" cy="624043"/>
          </a:xfrm>
          <a:prstGeom prst="rect">
            <a:avLst/>
          </a:prstGeom>
        </p:spPr>
        <p:txBody>
          <a:bodyPr lIns="0" rIns="0"/>
          <a:lstStyle/>
          <a:p>
            <a:pPr marL="0" indent="0">
              <a:spcAft>
                <a:spcPts val="1800"/>
              </a:spcAft>
              <a:buNone/>
            </a:pPr>
            <a:r>
              <a:rPr lang="en-US" sz="2400" b="1" dirty="0">
                <a:solidFill>
                  <a:schemeClr val="accent1"/>
                </a:solidFill>
                <a:latin typeface="+mj-lt"/>
              </a:rPr>
              <a:t>Commercial and Industrial Network</a:t>
            </a:r>
          </a:p>
          <a:p>
            <a:pPr>
              <a:spcBef>
                <a:spcPts val="0"/>
              </a:spcBef>
              <a:buFont typeface="Arial" panose="020B0604020202020204" pitchFamily="34" charset="0"/>
              <a:buChar char="•"/>
            </a:pPr>
            <a:r>
              <a:rPr lang="en-US" sz="1700" dirty="0">
                <a:latin typeface="Calibri" panose="020F0502020204030204" pitchFamily="34" charset="0"/>
                <a:cs typeface="Calibri" panose="020F0502020204030204" pitchFamily="34" charset="0"/>
              </a:rPr>
              <a:t>State legislature directed Commission to designate a network of commercial and industrial highways</a:t>
            </a:r>
          </a:p>
          <a:p>
            <a:pPr>
              <a:spcBef>
                <a:spcPts val="0"/>
              </a:spcBef>
              <a:buFont typeface="Arial" panose="020B0604020202020204" pitchFamily="34" charset="0"/>
              <a:buChar char="•"/>
            </a:pPr>
            <a:r>
              <a:rPr lang="en-US" sz="1700" dirty="0">
                <a:latin typeface="Calibri" panose="020F0502020204030204" pitchFamily="34" charset="0"/>
                <a:cs typeface="Calibri" panose="020F0502020204030204" pitchFamily="34" charset="0"/>
              </a:rPr>
              <a:t>Purpose:</a:t>
            </a:r>
          </a:p>
          <a:p>
            <a:pPr lvl="1"/>
            <a:r>
              <a:rPr lang="en-US" sz="1700" dirty="0">
                <a:latin typeface="Calibri" panose="020F0502020204030204" pitchFamily="34" charset="0"/>
                <a:cs typeface="Calibri" panose="020F0502020204030204" pitchFamily="34" charset="0"/>
              </a:rPr>
              <a:t>Improve the flow of commerce</a:t>
            </a:r>
          </a:p>
          <a:p>
            <a:pPr lvl="1"/>
            <a:r>
              <a:rPr lang="en-US" sz="1700" dirty="0">
                <a:latin typeface="Calibri" panose="020F0502020204030204" pitchFamily="34" charset="0"/>
                <a:cs typeface="Calibri" panose="020F0502020204030204" pitchFamily="34" charset="0"/>
              </a:rPr>
              <a:t>Make travel more convenient, safe, and efficient</a:t>
            </a:r>
          </a:p>
          <a:p>
            <a:pPr lvl="1"/>
            <a:r>
              <a:rPr lang="en-US" sz="1700" dirty="0">
                <a:latin typeface="Calibri" panose="020F0502020204030204" pitchFamily="34" charset="0"/>
                <a:cs typeface="Calibri" panose="020F0502020204030204" pitchFamily="34" charset="0"/>
              </a:rPr>
              <a:t>Better connect Iowa with regional, national, and international markets</a:t>
            </a:r>
          </a:p>
          <a:p>
            <a:pPr lvl="1"/>
            <a:r>
              <a:rPr lang="en-US" sz="1700" dirty="0">
                <a:latin typeface="Calibri" panose="020F0502020204030204" pitchFamily="34" charset="0"/>
                <a:cs typeface="Calibri" panose="020F0502020204030204" pitchFamily="34" charset="0"/>
              </a:rPr>
              <a:t>Enhance opportunities for the development and diversification of the state’s economy</a:t>
            </a:r>
          </a:p>
        </p:txBody>
      </p:sp>
      <p:cxnSp>
        <p:nvCxnSpPr>
          <p:cNvPr id="2" name="Straight Connector 1">
            <a:extLst>
              <a:ext uri="{FF2B5EF4-FFF2-40B4-BE49-F238E27FC236}">
                <a16:creationId xmlns:a16="http://schemas.microsoft.com/office/drawing/2014/main" id="{3E977FFC-DB3A-DBA4-13A0-D6E05AE3B169}"/>
              </a:ext>
            </a:extLst>
          </p:cNvPr>
          <p:cNvCxnSpPr>
            <a:cxnSpLocks/>
          </p:cNvCxnSpPr>
          <p:nvPr/>
        </p:nvCxnSpPr>
        <p:spPr>
          <a:xfrm>
            <a:off x="754382" y="2173128"/>
            <a:ext cx="478786" cy="0"/>
          </a:xfrm>
          <a:prstGeom prst="line">
            <a:avLst/>
          </a:prstGeom>
          <a:ln w="57150">
            <a:solidFill>
              <a:schemeClr val="accent3"/>
            </a:solidFill>
          </a:ln>
        </p:spPr>
        <p:style>
          <a:lnRef idx="1">
            <a:schemeClr val="accent1"/>
          </a:lnRef>
          <a:fillRef idx="0">
            <a:schemeClr val="accent1"/>
          </a:fillRef>
          <a:effectRef idx="0">
            <a:schemeClr val="accent1"/>
          </a:effectRef>
          <a:fontRef idx="minor">
            <a:schemeClr val="tx1"/>
          </a:fontRef>
        </p:style>
      </p:cxnSp>
      <p:sp>
        <p:nvSpPr>
          <p:cNvPr id="13" name="Isosceles Triangle 30">
            <a:extLst>
              <a:ext uri="{FF2B5EF4-FFF2-40B4-BE49-F238E27FC236}">
                <a16:creationId xmlns:a16="http://schemas.microsoft.com/office/drawing/2014/main" id="{AB07B503-248C-1FEF-890B-637257E2741C}"/>
              </a:ext>
            </a:extLst>
          </p:cNvPr>
          <p:cNvSpPr>
            <a:spLocks noGrp="1" noRot="1" noMove="1" noResize="1" noEditPoints="1" noAdjustHandles="1" noChangeArrowheads="1" noChangeShapeType="1"/>
          </p:cNvSpPr>
          <p:nvPr/>
        </p:nvSpPr>
        <p:spPr>
          <a:xfrm rot="16200000">
            <a:off x="6642628" y="4010554"/>
            <a:ext cx="422330" cy="4580417"/>
          </a:xfrm>
          <a:custGeom>
            <a:avLst/>
            <a:gdLst>
              <a:gd name="connsiteX0" fmla="*/ 0 w 508884"/>
              <a:gd name="connsiteY0" fmla="*/ 4908336 h 4908336"/>
              <a:gd name="connsiteX1" fmla="*/ 254442 w 508884"/>
              <a:gd name="connsiteY1" fmla="*/ 0 h 4908336"/>
              <a:gd name="connsiteX2" fmla="*/ 508884 w 508884"/>
              <a:gd name="connsiteY2" fmla="*/ 4908336 h 4908336"/>
              <a:gd name="connsiteX3" fmla="*/ 0 w 508884"/>
              <a:gd name="connsiteY3" fmla="*/ 4908336 h 4908336"/>
              <a:gd name="connsiteX0" fmla="*/ 63610 w 572494"/>
              <a:gd name="connsiteY0" fmla="*/ 4924239 h 4924239"/>
              <a:gd name="connsiteX1" fmla="*/ 0 w 572494"/>
              <a:gd name="connsiteY1" fmla="*/ 0 h 4924239"/>
              <a:gd name="connsiteX2" fmla="*/ 572494 w 572494"/>
              <a:gd name="connsiteY2" fmla="*/ 4924239 h 4924239"/>
              <a:gd name="connsiteX3" fmla="*/ 63610 w 572494"/>
              <a:gd name="connsiteY3" fmla="*/ 4924239 h 4924239"/>
              <a:gd name="connsiteX0" fmla="*/ 63610 w 580447"/>
              <a:gd name="connsiteY0" fmla="*/ 4924239 h 4924241"/>
              <a:gd name="connsiteX1" fmla="*/ 0 w 580447"/>
              <a:gd name="connsiteY1" fmla="*/ 0 h 4924241"/>
              <a:gd name="connsiteX2" fmla="*/ 580447 w 580447"/>
              <a:gd name="connsiteY2" fmla="*/ 4924241 h 4924241"/>
              <a:gd name="connsiteX3" fmla="*/ 63610 w 580447"/>
              <a:gd name="connsiteY3" fmla="*/ 4924239 h 4924241"/>
              <a:gd name="connsiteX0" fmla="*/ 0 w 1161888"/>
              <a:gd name="connsiteY0" fmla="*/ 4932672 h 4932672"/>
              <a:gd name="connsiteX1" fmla="*/ 581441 w 1161888"/>
              <a:gd name="connsiteY1" fmla="*/ 0 h 4932672"/>
              <a:gd name="connsiteX2" fmla="*/ 1161888 w 1161888"/>
              <a:gd name="connsiteY2" fmla="*/ 4924241 h 4932672"/>
              <a:gd name="connsiteX3" fmla="*/ 0 w 1161888"/>
              <a:gd name="connsiteY3" fmla="*/ 4932672 h 4932672"/>
              <a:gd name="connsiteX0" fmla="*/ 0 w 592483"/>
              <a:gd name="connsiteY0" fmla="*/ 4932672 h 4932672"/>
              <a:gd name="connsiteX1" fmla="*/ 12036 w 592483"/>
              <a:gd name="connsiteY1" fmla="*/ 0 h 4932672"/>
              <a:gd name="connsiteX2" fmla="*/ 592483 w 592483"/>
              <a:gd name="connsiteY2" fmla="*/ 4924241 h 4932672"/>
              <a:gd name="connsiteX3" fmla="*/ 0 w 592483"/>
              <a:gd name="connsiteY3" fmla="*/ 4932672 h 4932672"/>
              <a:gd name="connsiteX0" fmla="*/ 68354 w 580447"/>
              <a:gd name="connsiteY0" fmla="*/ 4902481 h 4924241"/>
              <a:gd name="connsiteX1" fmla="*/ 0 w 580447"/>
              <a:gd name="connsiteY1" fmla="*/ 0 h 4924241"/>
              <a:gd name="connsiteX2" fmla="*/ 580447 w 580447"/>
              <a:gd name="connsiteY2" fmla="*/ 4924241 h 4924241"/>
              <a:gd name="connsiteX3" fmla="*/ 68354 w 580447"/>
              <a:gd name="connsiteY3" fmla="*/ 4902481 h 4924241"/>
              <a:gd name="connsiteX0" fmla="*/ 3039 w 580447"/>
              <a:gd name="connsiteY0" fmla="*/ 4927642 h 4927642"/>
              <a:gd name="connsiteX1" fmla="*/ 0 w 580447"/>
              <a:gd name="connsiteY1" fmla="*/ 0 h 4927642"/>
              <a:gd name="connsiteX2" fmla="*/ 580447 w 580447"/>
              <a:gd name="connsiteY2" fmla="*/ 4924241 h 4927642"/>
              <a:gd name="connsiteX3" fmla="*/ 3039 w 580447"/>
              <a:gd name="connsiteY3" fmla="*/ 4927642 h 4927642"/>
              <a:gd name="connsiteX0" fmla="*/ 3039 w 580447"/>
              <a:gd name="connsiteY0" fmla="*/ 4937204 h 4937204"/>
              <a:gd name="connsiteX1" fmla="*/ 0 w 580447"/>
              <a:gd name="connsiteY1" fmla="*/ 0 h 4937204"/>
              <a:gd name="connsiteX2" fmla="*/ 580447 w 580447"/>
              <a:gd name="connsiteY2" fmla="*/ 4924241 h 4937204"/>
              <a:gd name="connsiteX3" fmla="*/ 3039 w 580447"/>
              <a:gd name="connsiteY3" fmla="*/ 4937204 h 4937204"/>
              <a:gd name="connsiteX0" fmla="*/ 14813 w 592221"/>
              <a:gd name="connsiteY0" fmla="*/ 5063201 h 5063201"/>
              <a:gd name="connsiteX1" fmla="*/ 0 w 592221"/>
              <a:gd name="connsiteY1" fmla="*/ 0 h 5063201"/>
              <a:gd name="connsiteX2" fmla="*/ 592221 w 592221"/>
              <a:gd name="connsiteY2" fmla="*/ 5050238 h 5063201"/>
              <a:gd name="connsiteX3" fmla="*/ 14813 w 592221"/>
              <a:gd name="connsiteY3" fmla="*/ 5063201 h 5063201"/>
              <a:gd name="connsiteX0" fmla="*/ 14813 w 592221"/>
              <a:gd name="connsiteY0" fmla="*/ 5027198 h 5027198"/>
              <a:gd name="connsiteX1" fmla="*/ 0 w 592221"/>
              <a:gd name="connsiteY1" fmla="*/ 0 h 5027198"/>
              <a:gd name="connsiteX2" fmla="*/ 592221 w 592221"/>
              <a:gd name="connsiteY2" fmla="*/ 5014235 h 5027198"/>
              <a:gd name="connsiteX3" fmla="*/ 14813 w 592221"/>
              <a:gd name="connsiteY3" fmla="*/ 5027198 h 5027198"/>
              <a:gd name="connsiteX0" fmla="*/ 661 w 607505"/>
              <a:gd name="connsiteY0" fmla="*/ 5021201 h 5021201"/>
              <a:gd name="connsiteX1" fmla="*/ 15284 w 607505"/>
              <a:gd name="connsiteY1" fmla="*/ 0 h 5021201"/>
              <a:gd name="connsiteX2" fmla="*/ 607505 w 607505"/>
              <a:gd name="connsiteY2" fmla="*/ 5014235 h 5021201"/>
              <a:gd name="connsiteX3" fmla="*/ 661 w 607505"/>
              <a:gd name="connsiteY3" fmla="*/ 5021201 h 5021201"/>
              <a:gd name="connsiteX0" fmla="*/ 808 w 607652"/>
              <a:gd name="connsiteY0" fmla="*/ 5028682 h 5028682"/>
              <a:gd name="connsiteX1" fmla="*/ 10438 w 607652"/>
              <a:gd name="connsiteY1" fmla="*/ 0 h 5028682"/>
              <a:gd name="connsiteX2" fmla="*/ 607652 w 607652"/>
              <a:gd name="connsiteY2" fmla="*/ 5021716 h 5028682"/>
              <a:gd name="connsiteX3" fmla="*/ 808 w 607652"/>
              <a:gd name="connsiteY3" fmla="*/ 5028682 h 5028682"/>
            </a:gdLst>
            <a:ahLst/>
            <a:cxnLst>
              <a:cxn ang="0">
                <a:pos x="connsiteX0" y="connsiteY0"/>
              </a:cxn>
              <a:cxn ang="0">
                <a:pos x="connsiteX1" y="connsiteY1"/>
              </a:cxn>
              <a:cxn ang="0">
                <a:pos x="connsiteX2" y="connsiteY2"/>
              </a:cxn>
              <a:cxn ang="0">
                <a:pos x="connsiteX3" y="connsiteY3"/>
              </a:cxn>
            </a:cxnLst>
            <a:rect l="l" t="t" r="r" b="b"/>
            <a:pathLst>
              <a:path w="607652" h="5028682">
                <a:moveTo>
                  <a:pt x="808" y="5028682"/>
                </a:moveTo>
                <a:cubicBezTo>
                  <a:pt x="-4130" y="3340948"/>
                  <a:pt x="15376" y="1687734"/>
                  <a:pt x="10438" y="0"/>
                </a:cubicBezTo>
                <a:lnTo>
                  <a:pt x="607652" y="5021716"/>
                </a:lnTo>
                <a:lnTo>
                  <a:pt x="808" y="5028682"/>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30372672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22C89A0-8DBE-AC10-6DDA-B9ED73813C2F}"/>
              </a:ext>
            </a:extLst>
          </p:cNvPr>
          <p:cNvPicPr>
            <a:picLocks noChangeAspect="1"/>
          </p:cNvPicPr>
          <p:nvPr/>
        </p:nvPicPr>
        <p:blipFill rotWithShape="1">
          <a:blip r:embed="rId2" cstate="screen">
            <a:alphaModFix/>
            <a:extLst>
              <a:ext uri="{28A0092B-C50C-407E-A947-70E740481C1C}">
                <a14:useLocalDpi xmlns:a14="http://schemas.microsoft.com/office/drawing/2010/main" val="0"/>
              </a:ext>
            </a:extLst>
          </a:blip>
          <a:srcRect/>
          <a:stretch/>
        </p:blipFill>
        <p:spPr>
          <a:xfrm>
            <a:off x="3840480" y="2473234"/>
            <a:ext cx="4885510" cy="3335383"/>
          </a:xfrm>
          <a:prstGeom prst="rect">
            <a:avLst/>
          </a:prstGeom>
        </p:spPr>
      </p:pic>
      <p:sp>
        <p:nvSpPr>
          <p:cNvPr id="19" name="Content Placeholder 18">
            <a:extLst>
              <a:ext uri="{FF2B5EF4-FFF2-40B4-BE49-F238E27FC236}">
                <a16:creationId xmlns:a16="http://schemas.microsoft.com/office/drawing/2014/main" id="{544C4064-B69B-4ECE-8110-639CB21C9067}"/>
              </a:ext>
            </a:extLst>
          </p:cNvPr>
          <p:cNvSpPr>
            <a:spLocks noGrp="1"/>
          </p:cNvSpPr>
          <p:nvPr>
            <p:ph sz="quarter" idx="16"/>
          </p:nvPr>
        </p:nvSpPr>
        <p:spPr>
          <a:xfrm>
            <a:off x="754381" y="1663338"/>
            <a:ext cx="2990305" cy="509790"/>
          </a:xfrm>
          <a:prstGeom prst="rect">
            <a:avLst/>
          </a:prstGeom>
        </p:spPr>
        <p:txBody>
          <a:bodyPr lIns="0" rIns="0"/>
          <a:lstStyle/>
          <a:p>
            <a:pPr marL="0" indent="0">
              <a:spcAft>
                <a:spcPts val="1800"/>
              </a:spcAft>
              <a:buNone/>
            </a:pPr>
            <a:r>
              <a:rPr lang="en-US" sz="2400" b="1" dirty="0">
                <a:solidFill>
                  <a:schemeClr val="accent1"/>
                </a:solidFill>
                <a:latin typeface="+mj-lt"/>
              </a:rPr>
              <a:t>Access Iowa</a:t>
            </a:r>
          </a:p>
          <a:p>
            <a:pPr>
              <a:buFont typeface="Arial" panose="020B0604020202020204" pitchFamily="34" charset="0"/>
              <a:buChar char="•"/>
            </a:pPr>
            <a:r>
              <a:rPr lang="en-US" dirty="0">
                <a:latin typeface="Calibri" panose="020F0502020204030204" pitchFamily="34" charset="0"/>
                <a:cs typeface="Calibri" panose="020F0502020204030204" pitchFamily="34" charset="0"/>
              </a:rPr>
              <a:t>State legislature directed DOT to designate sub-system of CIN to connect areas with 20,000 population or greater</a:t>
            </a:r>
          </a:p>
          <a:p>
            <a:pPr>
              <a:buFont typeface="Arial" panose="020B0604020202020204" pitchFamily="34" charset="0"/>
              <a:buChar char="•"/>
            </a:pPr>
            <a:r>
              <a:rPr lang="en-US" dirty="0">
                <a:latin typeface="Calibri" panose="020F0502020204030204" pitchFamily="34" charset="0"/>
                <a:cs typeface="Calibri" panose="020F0502020204030204" pitchFamily="34" charset="0"/>
              </a:rPr>
              <a:t>Access Iowa represents approximately half of the CIN network</a:t>
            </a:r>
          </a:p>
        </p:txBody>
      </p:sp>
      <p:cxnSp>
        <p:nvCxnSpPr>
          <p:cNvPr id="2" name="Straight Connector 1">
            <a:extLst>
              <a:ext uri="{FF2B5EF4-FFF2-40B4-BE49-F238E27FC236}">
                <a16:creationId xmlns:a16="http://schemas.microsoft.com/office/drawing/2014/main" id="{3E977FFC-DB3A-DBA4-13A0-D6E05AE3B169}"/>
              </a:ext>
            </a:extLst>
          </p:cNvPr>
          <p:cNvCxnSpPr>
            <a:cxnSpLocks/>
          </p:cNvCxnSpPr>
          <p:nvPr/>
        </p:nvCxnSpPr>
        <p:spPr>
          <a:xfrm>
            <a:off x="754382" y="2173128"/>
            <a:ext cx="478786" cy="0"/>
          </a:xfrm>
          <a:prstGeom prst="line">
            <a:avLst/>
          </a:prstGeom>
          <a:ln w="57150">
            <a:solidFill>
              <a:schemeClr val="accent3"/>
            </a:solidFill>
          </a:ln>
        </p:spPr>
        <p:style>
          <a:lnRef idx="1">
            <a:schemeClr val="accent1"/>
          </a:lnRef>
          <a:fillRef idx="0">
            <a:schemeClr val="accent1"/>
          </a:fillRef>
          <a:effectRef idx="0">
            <a:schemeClr val="accent1"/>
          </a:effectRef>
          <a:fontRef idx="minor">
            <a:schemeClr val="tx1"/>
          </a:fontRef>
        </p:style>
      </p:cxnSp>
      <p:sp>
        <p:nvSpPr>
          <p:cNvPr id="13" name="Isosceles Triangle 30">
            <a:extLst>
              <a:ext uri="{FF2B5EF4-FFF2-40B4-BE49-F238E27FC236}">
                <a16:creationId xmlns:a16="http://schemas.microsoft.com/office/drawing/2014/main" id="{AB07B503-248C-1FEF-890B-637257E2741C}"/>
              </a:ext>
            </a:extLst>
          </p:cNvPr>
          <p:cNvSpPr>
            <a:spLocks noGrp="1" noRot="1" noMove="1" noResize="1" noEditPoints="1" noAdjustHandles="1" noChangeArrowheads="1" noChangeShapeType="1"/>
          </p:cNvSpPr>
          <p:nvPr/>
        </p:nvSpPr>
        <p:spPr>
          <a:xfrm rot="16200000">
            <a:off x="6642628" y="4010554"/>
            <a:ext cx="422330" cy="4580417"/>
          </a:xfrm>
          <a:custGeom>
            <a:avLst/>
            <a:gdLst>
              <a:gd name="connsiteX0" fmla="*/ 0 w 508884"/>
              <a:gd name="connsiteY0" fmla="*/ 4908336 h 4908336"/>
              <a:gd name="connsiteX1" fmla="*/ 254442 w 508884"/>
              <a:gd name="connsiteY1" fmla="*/ 0 h 4908336"/>
              <a:gd name="connsiteX2" fmla="*/ 508884 w 508884"/>
              <a:gd name="connsiteY2" fmla="*/ 4908336 h 4908336"/>
              <a:gd name="connsiteX3" fmla="*/ 0 w 508884"/>
              <a:gd name="connsiteY3" fmla="*/ 4908336 h 4908336"/>
              <a:gd name="connsiteX0" fmla="*/ 63610 w 572494"/>
              <a:gd name="connsiteY0" fmla="*/ 4924239 h 4924239"/>
              <a:gd name="connsiteX1" fmla="*/ 0 w 572494"/>
              <a:gd name="connsiteY1" fmla="*/ 0 h 4924239"/>
              <a:gd name="connsiteX2" fmla="*/ 572494 w 572494"/>
              <a:gd name="connsiteY2" fmla="*/ 4924239 h 4924239"/>
              <a:gd name="connsiteX3" fmla="*/ 63610 w 572494"/>
              <a:gd name="connsiteY3" fmla="*/ 4924239 h 4924239"/>
              <a:gd name="connsiteX0" fmla="*/ 63610 w 580447"/>
              <a:gd name="connsiteY0" fmla="*/ 4924239 h 4924241"/>
              <a:gd name="connsiteX1" fmla="*/ 0 w 580447"/>
              <a:gd name="connsiteY1" fmla="*/ 0 h 4924241"/>
              <a:gd name="connsiteX2" fmla="*/ 580447 w 580447"/>
              <a:gd name="connsiteY2" fmla="*/ 4924241 h 4924241"/>
              <a:gd name="connsiteX3" fmla="*/ 63610 w 580447"/>
              <a:gd name="connsiteY3" fmla="*/ 4924239 h 4924241"/>
              <a:gd name="connsiteX0" fmla="*/ 0 w 1161888"/>
              <a:gd name="connsiteY0" fmla="*/ 4932672 h 4932672"/>
              <a:gd name="connsiteX1" fmla="*/ 581441 w 1161888"/>
              <a:gd name="connsiteY1" fmla="*/ 0 h 4932672"/>
              <a:gd name="connsiteX2" fmla="*/ 1161888 w 1161888"/>
              <a:gd name="connsiteY2" fmla="*/ 4924241 h 4932672"/>
              <a:gd name="connsiteX3" fmla="*/ 0 w 1161888"/>
              <a:gd name="connsiteY3" fmla="*/ 4932672 h 4932672"/>
              <a:gd name="connsiteX0" fmla="*/ 0 w 592483"/>
              <a:gd name="connsiteY0" fmla="*/ 4932672 h 4932672"/>
              <a:gd name="connsiteX1" fmla="*/ 12036 w 592483"/>
              <a:gd name="connsiteY1" fmla="*/ 0 h 4932672"/>
              <a:gd name="connsiteX2" fmla="*/ 592483 w 592483"/>
              <a:gd name="connsiteY2" fmla="*/ 4924241 h 4932672"/>
              <a:gd name="connsiteX3" fmla="*/ 0 w 592483"/>
              <a:gd name="connsiteY3" fmla="*/ 4932672 h 4932672"/>
              <a:gd name="connsiteX0" fmla="*/ 68354 w 580447"/>
              <a:gd name="connsiteY0" fmla="*/ 4902481 h 4924241"/>
              <a:gd name="connsiteX1" fmla="*/ 0 w 580447"/>
              <a:gd name="connsiteY1" fmla="*/ 0 h 4924241"/>
              <a:gd name="connsiteX2" fmla="*/ 580447 w 580447"/>
              <a:gd name="connsiteY2" fmla="*/ 4924241 h 4924241"/>
              <a:gd name="connsiteX3" fmla="*/ 68354 w 580447"/>
              <a:gd name="connsiteY3" fmla="*/ 4902481 h 4924241"/>
              <a:gd name="connsiteX0" fmla="*/ 3039 w 580447"/>
              <a:gd name="connsiteY0" fmla="*/ 4927642 h 4927642"/>
              <a:gd name="connsiteX1" fmla="*/ 0 w 580447"/>
              <a:gd name="connsiteY1" fmla="*/ 0 h 4927642"/>
              <a:gd name="connsiteX2" fmla="*/ 580447 w 580447"/>
              <a:gd name="connsiteY2" fmla="*/ 4924241 h 4927642"/>
              <a:gd name="connsiteX3" fmla="*/ 3039 w 580447"/>
              <a:gd name="connsiteY3" fmla="*/ 4927642 h 4927642"/>
              <a:gd name="connsiteX0" fmla="*/ 3039 w 580447"/>
              <a:gd name="connsiteY0" fmla="*/ 4937204 h 4937204"/>
              <a:gd name="connsiteX1" fmla="*/ 0 w 580447"/>
              <a:gd name="connsiteY1" fmla="*/ 0 h 4937204"/>
              <a:gd name="connsiteX2" fmla="*/ 580447 w 580447"/>
              <a:gd name="connsiteY2" fmla="*/ 4924241 h 4937204"/>
              <a:gd name="connsiteX3" fmla="*/ 3039 w 580447"/>
              <a:gd name="connsiteY3" fmla="*/ 4937204 h 4937204"/>
              <a:gd name="connsiteX0" fmla="*/ 14813 w 592221"/>
              <a:gd name="connsiteY0" fmla="*/ 5063201 h 5063201"/>
              <a:gd name="connsiteX1" fmla="*/ 0 w 592221"/>
              <a:gd name="connsiteY1" fmla="*/ 0 h 5063201"/>
              <a:gd name="connsiteX2" fmla="*/ 592221 w 592221"/>
              <a:gd name="connsiteY2" fmla="*/ 5050238 h 5063201"/>
              <a:gd name="connsiteX3" fmla="*/ 14813 w 592221"/>
              <a:gd name="connsiteY3" fmla="*/ 5063201 h 5063201"/>
              <a:gd name="connsiteX0" fmla="*/ 14813 w 592221"/>
              <a:gd name="connsiteY0" fmla="*/ 5027198 h 5027198"/>
              <a:gd name="connsiteX1" fmla="*/ 0 w 592221"/>
              <a:gd name="connsiteY1" fmla="*/ 0 h 5027198"/>
              <a:gd name="connsiteX2" fmla="*/ 592221 w 592221"/>
              <a:gd name="connsiteY2" fmla="*/ 5014235 h 5027198"/>
              <a:gd name="connsiteX3" fmla="*/ 14813 w 592221"/>
              <a:gd name="connsiteY3" fmla="*/ 5027198 h 5027198"/>
              <a:gd name="connsiteX0" fmla="*/ 661 w 607505"/>
              <a:gd name="connsiteY0" fmla="*/ 5021201 h 5021201"/>
              <a:gd name="connsiteX1" fmla="*/ 15284 w 607505"/>
              <a:gd name="connsiteY1" fmla="*/ 0 h 5021201"/>
              <a:gd name="connsiteX2" fmla="*/ 607505 w 607505"/>
              <a:gd name="connsiteY2" fmla="*/ 5014235 h 5021201"/>
              <a:gd name="connsiteX3" fmla="*/ 661 w 607505"/>
              <a:gd name="connsiteY3" fmla="*/ 5021201 h 5021201"/>
              <a:gd name="connsiteX0" fmla="*/ 808 w 607652"/>
              <a:gd name="connsiteY0" fmla="*/ 5028682 h 5028682"/>
              <a:gd name="connsiteX1" fmla="*/ 10438 w 607652"/>
              <a:gd name="connsiteY1" fmla="*/ 0 h 5028682"/>
              <a:gd name="connsiteX2" fmla="*/ 607652 w 607652"/>
              <a:gd name="connsiteY2" fmla="*/ 5021716 h 5028682"/>
              <a:gd name="connsiteX3" fmla="*/ 808 w 607652"/>
              <a:gd name="connsiteY3" fmla="*/ 5028682 h 5028682"/>
            </a:gdLst>
            <a:ahLst/>
            <a:cxnLst>
              <a:cxn ang="0">
                <a:pos x="connsiteX0" y="connsiteY0"/>
              </a:cxn>
              <a:cxn ang="0">
                <a:pos x="connsiteX1" y="connsiteY1"/>
              </a:cxn>
              <a:cxn ang="0">
                <a:pos x="connsiteX2" y="connsiteY2"/>
              </a:cxn>
              <a:cxn ang="0">
                <a:pos x="connsiteX3" y="connsiteY3"/>
              </a:cxn>
            </a:cxnLst>
            <a:rect l="l" t="t" r="r" b="b"/>
            <a:pathLst>
              <a:path w="607652" h="5028682">
                <a:moveTo>
                  <a:pt x="808" y="5028682"/>
                </a:moveTo>
                <a:cubicBezTo>
                  <a:pt x="-4130" y="3340948"/>
                  <a:pt x="15376" y="1687734"/>
                  <a:pt x="10438" y="0"/>
                </a:cubicBezTo>
                <a:lnTo>
                  <a:pt x="607652" y="5021716"/>
                </a:lnTo>
                <a:lnTo>
                  <a:pt x="808" y="5028682"/>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37613342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FE2B140-083B-616F-D048-9EC4E7410B0C}"/>
              </a:ext>
            </a:extLst>
          </p:cNvPr>
          <p:cNvPicPr>
            <a:picLocks noChangeAspect="1"/>
          </p:cNvPicPr>
          <p:nvPr/>
        </p:nvPicPr>
        <p:blipFill rotWithShape="1">
          <a:blip r:embed="rId2" cstate="screen">
            <a:extLst>
              <a:ext uri="{28A0092B-C50C-407E-A947-70E740481C1C}">
                <a14:useLocalDpi xmlns:a14="http://schemas.microsoft.com/office/drawing/2010/main" val="0"/>
              </a:ext>
            </a:extLst>
          </a:blip>
          <a:srcRect/>
          <a:stretch/>
        </p:blipFill>
        <p:spPr>
          <a:xfrm>
            <a:off x="3840480" y="2455816"/>
            <a:ext cx="4882896" cy="3405053"/>
          </a:xfrm>
          <a:prstGeom prst="rect">
            <a:avLst/>
          </a:prstGeom>
        </p:spPr>
      </p:pic>
      <p:sp>
        <p:nvSpPr>
          <p:cNvPr id="19" name="Content Placeholder 18">
            <a:extLst>
              <a:ext uri="{FF2B5EF4-FFF2-40B4-BE49-F238E27FC236}">
                <a16:creationId xmlns:a16="http://schemas.microsoft.com/office/drawing/2014/main" id="{544C4064-B69B-4ECE-8110-639CB21C9067}"/>
              </a:ext>
            </a:extLst>
          </p:cNvPr>
          <p:cNvSpPr>
            <a:spLocks noGrp="1"/>
          </p:cNvSpPr>
          <p:nvPr>
            <p:ph sz="quarter" idx="16"/>
          </p:nvPr>
        </p:nvSpPr>
        <p:spPr>
          <a:xfrm>
            <a:off x="754381" y="1349831"/>
            <a:ext cx="3378348" cy="624043"/>
          </a:xfrm>
          <a:prstGeom prst="rect">
            <a:avLst/>
          </a:prstGeom>
        </p:spPr>
        <p:txBody>
          <a:bodyPr lIns="0" rIns="0"/>
          <a:lstStyle/>
          <a:p>
            <a:pPr marL="0" indent="0">
              <a:spcAft>
                <a:spcPts val="1800"/>
              </a:spcAft>
              <a:buNone/>
            </a:pPr>
            <a:endParaRPr lang="en-US" sz="2400" b="1" dirty="0">
              <a:solidFill>
                <a:schemeClr val="accent1"/>
              </a:solidFill>
              <a:latin typeface="+mj-lt"/>
            </a:endParaRPr>
          </a:p>
          <a:p>
            <a:pPr>
              <a:spcBef>
                <a:spcPts val="0"/>
              </a:spcBef>
              <a:buFont typeface="Arial" panose="020B0604020202020204" pitchFamily="34" charset="0"/>
              <a:buChar char="•"/>
            </a:pPr>
            <a:endParaRPr lang="en-US" sz="2400" b="1" dirty="0">
              <a:solidFill>
                <a:schemeClr val="accent1"/>
              </a:solidFill>
              <a:latin typeface="+mj-lt"/>
              <a:cs typeface="Calibri" panose="020F0502020204030204" pitchFamily="34" charset="0"/>
            </a:endParaRPr>
          </a:p>
          <a:p>
            <a:pPr>
              <a:spcBef>
                <a:spcPts val="0"/>
              </a:spcBef>
              <a:buFont typeface="Arial" panose="020B0604020202020204" pitchFamily="34" charset="0"/>
              <a:buChar char="•"/>
            </a:pPr>
            <a:r>
              <a:rPr lang="en-US" sz="1700" dirty="0">
                <a:latin typeface="Calibri" panose="020F0502020204030204" pitchFamily="34" charset="0"/>
                <a:cs typeface="Calibri" panose="020F0502020204030204" pitchFamily="34" charset="0"/>
              </a:rPr>
              <a:t>Federally-designated system</a:t>
            </a:r>
          </a:p>
          <a:p>
            <a:pPr>
              <a:spcBef>
                <a:spcPts val="0"/>
              </a:spcBef>
              <a:buFont typeface="Arial" panose="020B0604020202020204" pitchFamily="34" charset="0"/>
              <a:buChar char="•"/>
            </a:pPr>
            <a:r>
              <a:rPr lang="en-US" sz="1700" dirty="0">
                <a:latin typeface="Calibri" panose="020F0502020204030204" pitchFamily="34" charset="0"/>
                <a:cs typeface="Calibri" panose="020F0502020204030204" pitchFamily="34" charset="0"/>
              </a:rPr>
              <a:t>Includes Interstate System and other “Principal Arterial” routes</a:t>
            </a:r>
          </a:p>
          <a:p>
            <a:pPr>
              <a:spcBef>
                <a:spcPts val="0"/>
              </a:spcBef>
              <a:buFont typeface="Arial" panose="020B0604020202020204" pitchFamily="34" charset="0"/>
              <a:buChar char="•"/>
            </a:pPr>
            <a:r>
              <a:rPr lang="en-US" sz="1700" dirty="0">
                <a:latin typeface="Calibri" panose="020F0502020204030204" pitchFamily="34" charset="0"/>
                <a:cs typeface="Calibri" panose="020F0502020204030204" pitchFamily="34" charset="0"/>
              </a:rPr>
              <a:t>Includes full CIN</a:t>
            </a:r>
          </a:p>
          <a:p>
            <a:pPr>
              <a:spcBef>
                <a:spcPts val="0"/>
              </a:spcBef>
              <a:buFont typeface="Arial" panose="020B0604020202020204" pitchFamily="34" charset="0"/>
              <a:buChar char="•"/>
            </a:pPr>
            <a:r>
              <a:rPr lang="en-US" sz="1700" dirty="0">
                <a:latin typeface="Calibri" panose="020F0502020204030204" pitchFamily="34" charset="0"/>
                <a:cs typeface="Calibri" panose="020F0502020204030204" pitchFamily="34" charset="0"/>
              </a:rPr>
              <a:t>Small portion is locally-owned</a:t>
            </a:r>
          </a:p>
          <a:p>
            <a:pPr>
              <a:spcBef>
                <a:spcPts val="0"/>
              </a:spcBef>
              <a:buFont typeface="Arial" panose="020B0604020202020204" pitchFamily="34" charset="0"/>
              <a:buChar char="•"/>
            </a:pPr>
            <a:r>
              <a:rPr lang="en-US" sz="1700" dirty="0">
                <a:latin typeface="Calibri" panose="020F0502020204030204" pitchFamily="34" charset="0"/>
                <a:cs typeface="Calibri" panose="020F0502020204030204" pitchFamily="34" charset="0"/>
              </a:rPr>
              <a:t>Purpose:</a:t>
            </a:r>
          </a:p>
          <a:p>
            <a:pPr lvl="1">
              <a:spcBef>
                <a:spcPts val="0"/>
              </a:spcBef>
            </a:pPr>
            <a:r>
              <a:rPr lang="en-US" sz="1700" dirty="0">
                <a:latin typeface="Calibri" panose="020F0502020204030204" pitchFamily="34" charset="0"/>
                <a:cs typeface="Calibri" panose="020F0502020204030204" pitchFamily="34" charset="0"/>
              </a:rPr>
              <a:t>“National Highway System consists of roadways important to the nation's economy, defense, and mobility”</a:t>
            </a:r>
          </a:p>
          <a:p>
            <a:pPr lvl="1">
              <a:spcBef>
                <a:spcPts val="0"/>
              </a:spcBef>
            </a:pPr>
            <a:r>
              <a:rPr lang="en-US" sz="1700" dirty="0">
                <a:latin typeface="Calibri" panose="020F0502020204030204" pitchFamily="34" charset="0"/>
                <a:cs typeface="Calibri" panose="020F0502020204030204" pitchFamily="34" charset="0"/>
              </a:rPr>
              <a:t>Eligible for federal National Highway Performance Program (NHPP) funding</a:t>
            </a:r>
          </a:p>
          <a:p>
            <a:pPr lvl="1">
              <a:spcBef>
                <a:spcPts val="0"/>
              </a:spcBef>
            </a:pPr>
            <a:r>
              <a:rPr lang="en-US" sz="1700" dirty="0">
                <a:latin typeface="Calibri" panose="020F0502020204030204" pitchFamily="34" charset="0"/>
                <a:cs typeface="Calibri" panose="020F0502020204030204" pitchFamily="34" charset="0"/>
              </a:rPr>
              <a:t>Performance management reporting</a:t>
            </a:r>
          </a:p>
        </p:txBody>
      </p:sp>
      <p:cxnSp>
        <p:nvCxnSpPr>
          <p:cNvPr id="2" name="Straight Connector 1">
            <a:extLst>
              <a:ext uri="{FF2B5EF4-FFF2-40B4-BE49-F238E27FC236}">
                <a16:creationId xmlns:a16="http://schemas.microsoft.com/office/drawing/2014/main" id="{3E977FFC-DB3A-DBA4-13A0-D6E05AE3B169}"/>
              </a:ext>
            </a:extLst>
          </p:cNvPr>
          <p:cNvCxnSpPr>
            <a:cxnSpLocks/>
          </p:cNvCxnSpPr>
          <p:nvPr/>
        </p:nvCxnSpPr>
        <p:spPr>
          <a:xfrm>
            <a:off x="754382" y="2173128"/>
            <a:ext cx="478786" cy="0"/>
          </a:xfrm>
          <a:prstGeom prst="line">
            <a:avLst/>
          </a:prstGeom>
          <a:ln w="57150">
            <a:solidFill>
              <a:schemeClr val="accent3"/>
            </a:solidFill>
          </a:ln>
        </p:spPr>
        <p:style>
          <a:lnRef idx="1">
            <a:schemeClr val="accent1"/>
          </a:lnRef>
          <a:fillRef idx="0">
            <a:schemeClr val="accent1"/>
          </a:fillRef>
          <a:effectRef idx="0">
            <a:schemeClr val="accent1"/>
          </a:effectRef>
          <a:fontRef idx="minor">
            <a:schemeClr val="tx1"/>
          </a:fontRef>
        </p:style>
      </p:cxnSp>
      <p:sp>
        <p:nvSpPr>
          <p:cNvPr id="13" name="Isosceles Triangle 30">
            <a:extLst>
              <a:ext uri="{FF2B5EF4-FFF2-40B4-BE49-F238E27FC236}">
                <a16:creationId xmlns:a16="http://schemas.microsoft.com/office/drawing/2014/main" id="{AB07B503-248C-1FEF-890B-637257E2741C}"/>
              </a:ext>
            </a:extLst>
          </p:cNvPr>
          <p:cNvSpPr>
            <a:spLocks noGrp="1" noRot="1" noMove="1" noResize="1" noEditPoints="1" noAdjustHandles="1" noChangeArrowheads="1" noChangeShapeType="1"/>
          </p:cNvSpPr>
          <p:nvPr/>
        </p:nvSpPr>
        <p:spPr>
          <a:xfrm rot="16200000">
            <a:off x="6642628" y="4010554"/>
            <a:ext cx="422330" cy="4580417"/>
          </a:xfrm>
          <a:custGeom>
            <a:avLst/>
            <a:gdLst>
              <a:gd name="connsiteX0" fmla="*/ 0 w 508884"/>
              <a:gd name="connsiteY0" fmla="*/ 4908336 h 4908336"/>
              <a:gd name="connsiteX1" fmla="*/ 254442 w 508884"/>
              <a:gd name="connsiteY1" fmla="*/ 0 h 4908336"/>
              <a:gd name="connsiteX2" fmla="*/ 508884 w 508884"/>
              <a:gd name="connsiteY2" fmla="*/ 4908336 h 4908336"/>
              <a:gd name="connsiteX3" fmla="*/ 0 w 508884"/>
              <a:gd name="connsiteY3" fmla="*/ 4908336 h 4908336"/>
              <a:gd name="connsiteX0" fmla="*/ 63610 w 572494"/>
              <a:gd name="connsiteY0" fmla="*/ 4924239 h 4924239"/>
              <a:gd name="connsiteX1" fmla="*/ 0 w 572494"/>
              <a:gd name="connsiteY1" fmla="*/ 0 h 4924239"/>
              <a:gd name="connsiteX2" fmla="*/ 572494 w 572494"/>
              <a:gd name="connsiteY2" fmla="*/ 4924239 h 4924239"/>
              <a:gd name="connsiteX3" fmla="*/ 63610 w 572494"/>
              <a:gd name="connsiteY3" fmla="*/ 4924239 h 4924239"/>
              <a:gd name="connsiteX0" fmla="*/ 63610 w 580447"/>
              <a:gd name="connsiteY0" fmla="*/ 4924239 h 4924241"/>
              <a:gd name="connsiteX1" fmla="*/ 0 w 580447"/>
              <a:gd name="connsiteY1" fmla="*/ 0 h 4924241"/>
              <a:gd name="connsiteX2" fmla="*/ 580447 w 580447"/>
              <a:gd name="connsiteY2" fmla="*/ 4924241 h 4924241"/>
              <a:gd name="connsiteX3" fmla="*/ 63610 w 580447"/>
              <a:gd name="connsiteY3" fmla="*/ 4924239 h 4924241"/>
              <a:gd name="connsiteX0" fmla="*/ 0 w 1161888"/>
              <a:gd name="connsiteY0" fmla="*/ 4932672 h 4932672"/>
              <a:gd name="connsiteX1" fmla="*/ 581441 w 1161888"/>
              <a:gd name="connsiteY1" fmla="*/ 0 h 4932672"/>
              <a:gd name="connsiteX2" fmla="*/ 1161888 w 1161888"/>
              <a:gd name="connsiteY2" fmla="*/ 4924241 h 4932672"/>
              <a:gd name="connsiteX3" fmla="*/ 0 w 1161888"/>
              <a:gd name="connsiteY3" fmla="*/ 4932672 h 4932672"/>
              <a:gd name="connsiteX0" fmla="*/ 0 w 592483"/>
              <a:gd name="connsiteY0" fmla="*/ 4932672 h 4932672"/>
              <a:gd name="connsiteX1" fmla="*/ 12036 w 592483"/>
              <a:gd name="connsiteY1" fmla="*/ 0 h 4932672"/>
              <a:gd name="connsiteX2" fmla="*/ 592483 w 592483"/>
              <a:gd name="connsiteY2" fmla="*/ 4924241 h 4932672"/>
              <a:gd name="connsiteX3" fmla="*/ 0 w 592483"/>
              <a:gd name="connsiteY3" fmla="*/ 4932672 h 4932672"/>
              <a:gd name="connsiteX0" fmla="*/ 68354 w 580447"/>
              <a:gd name="connsiteY0" fmla="*/ 4902481 h 4924241"/>
              <a:gd name="connsiteX1" fmla="*/ 0 w 580447"/>
              <a:gd name="connsiteY1" fmla="*/ 0 h 4924241"/>
              <a:gd name="connsiteX2" fmla="*/ 580447 w 580447"/>
              <a:gd name="connsiteY2" fmla="*/ 4924241 h 4924241"/>
              <a:gd name="connsiteX3" fmla="*/ 68354 w 580447"/>
              <a:gd name="connsiteY3" fmla="*/ 4902481 h 4924241"/>
              <a:gd name="connsiteX0" fmla="*/ 3039 w 580447"/>
              <a:gd name="connsiteY0" fmla="*/ 4927642 h 4927642"/>
              <a:gd name="connsiteX1" fmla="*/ 0 w 580447"/>
              <a:gd name="connsiteY1" fmla="*/ 0 h 4927642"/>
              <a:gd name="connsiteX2" fmla="*/ 580447 w 580447"/>
              <a:gd name="connsiteY2" fmla="*/ 4924241 h 4927642"/>
              <a:gd name="connsiteX3" fmla="*/ 3039 w 580447"/>
              <a:gd name="connsiteY3" fmla="*/ 4927642 h 4927642"/>
              <a:gd name="connsiteX0" fmla="*/ 3039 w 580447"/>
              <a:gd name="connsiteY0" fmla="*/ 4937204 h 4937204"/>
              <a:gd name="connsiteX1" fmla="*/ 0 w 580447"/>
              <a:gd name="connsiteY1" fmla="*/ 0 h 4937204"/>
              <a:gd name="connsiteX2" fmla="*/ 580447 w 580447"/>
              <a:gd name="connsiteY2" fmla="*/ 4924241 h 4937204"/>
              <a:gd name="connsiteX3" fmla="*/ 3039 w 580447"/>
              <a:gd name="connsiteY3" fmla="*/ 4937204 h 4937204"/>
              <a:gd name="connsiteX0" fmla="*/ 14813 w 592221"/>
              <a:gd name="connsiteY0" fmla="*/ 5063201 h 5063201"/>
              <a:gd name="connsiteX1" fmla="*/ 0 w 592221"/>
              <a:gd name="connsiteY1" fmla="*/ 0 h 5063201"/>
              <a:gd name="connsiteX2" fmla="*/ 592221 w 592221"/>
              <a:gd name="connsiteY2" fmla="*/ 5050238 h 5063201"/>
              <a:gd name="connsiteX3" fmla="*/ 14813 w 592221"/>
              <a:gd name="connsiteY3" fmla="*/ 5063201 h 5063201"/>
              <a:gd name="connsiteX0" fmla="*/ 14813 w 592221"/>
              <a:gd name="connsiteY0" fmla="*/ 5027198 h 5027198"/>
              <a:gd name="connsiteX1" fmla="*/ 0 w 592221"/>
              <a:gd name="connsiteY1" fmla="*/ 0 h 5027198"/>
              <a:gd name="connsiteX2" fmla="*/ 592221 w 592221"/>
              <a:gd name="connsiteY2" fmla="*/ 5014235 h 5027198"/>
              <a:gd name="connsiteX3" fmla="*/ 14813 w 592221"/>
              <a:gd name="connsiteY3" fmla="*/ 5027198 h 5027198"/>
              <a:gd name="connsiteX0" fmla="*/ 661 w 607505"/>
              <a:gd name="connsiteY0" fmla="*/ 5021201 h 5021201"/>
              <a:gd name="connsiteX1" fmla="*/ 15284 w 607505"/>
              <a:gd name="connsiteY1" fmla="*/ 0 h 5021201"/>
              <a:gd name="connsiteX2" fmla="*/ 607505 w 607505"/>
              <a:gd name="connsiteY2" fmla="*/ 5014235 h 5021201"/>
              <a:gd name="connsiteX3" fmla="*/ 661 w 607505"/>
              <a:gd name="connsiteY3" fmla="*/ 5021201 h 5021201"/>
              <a:gd name="connsiteX0" fmla="*/ 808 w 607652"/>
              <a:gd name="connsiteY0" fmla="*/ 5028682 h 5028682"/>
              <a:gd name="connsiteX1" fmla="*/ 10438 w 607652"/>
              <a:gd name="connsiteY1" fmla="*/ 0 h 5028682"/>
              <a:gd name="connsiteX2" fmla="*/ 607652 w 607652"/>
              <a:gd name="connsiteY2" fmla="*/ 5021716 h 5028682"/>
              <a:gd name="connsiteX3" fmla="*/ 808 w 607652"/>
              <a:gd name="connsiteY3" fmla="*/ 5028682 h 5028682"/>
            </a:gdLst>
            <a:ahLst/>
            <a:cxnLst>
              <a:cxn ang="0">
                <a:pos x="connsiteX0" y="connsiteY0"/>
              </a:cxn>
              <a:cxn ang="0">
                <a:pos x="connsiteX1" y="connsiteY1"/>
              </a:cxn>
              <a:cxn ang="0">
                <a:pos x="connsiteX2" y="connsiteY2"/>
              </a:cxn>
              <a:cxn ang="0">
                <a:pos x="connsiteX3" y="connsiteY3"/>
              </a:cxn>
            </a:cxnLst>
            <a:rect l="l" t="t" r="r" b="b"/>
            <a:pathLst>
              <a:path w="607652" h="5028682">
                <a:moveTo>
                  <a:pt x="808" y="5028682"/>
                </a:moveTo>
                <a:cubicBezTo>
                  <a:pt x="-4130" y="3340948"/>
                  <a:pt x="15376" y="1687734"/>
                  <a:pt x="10438" y="0"/>
                </a:cubicBezTo>
                <a:lnTo>
                  <a:pt x="607652" y="5021716"/>
                </a:lnTo>
                <a:lnTo>
                  <a:pt x="808" y="5028682"/>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Content Placeholder 18">
            <a:extLst>
              <a:ext uri="{FF2B5EF4-FFF2-40B4-BE49-F238E27FC236}">
                <a16:creationId xmlns:a16="http://schemas.microsoft.com/office/drawing/2014/main" id="{92B08277-AAFC-D19F-DCB9-3EDD8243C090}"/>
              </a:ext>
            </a:extLst>
          </p:cNvPr>
          <p:cNvSpPr txBox="1">
            <a:spLocks/>
          </p:cNvSpPr>
          <p:nvPr/>
        </p:nvSpPr>
        <p:spPr>
          <a:xfrm>
            <a:off x="754381" y="1350877"/>
            <a:ext cx="4958442" cy="624043"/>
          </a:xfrm>
          <a:prstGeom prst="rect">
            <a:avLst/>
          </a:prstGeom>
        </p:spPr>
        <p:txBody>
          <a:bodyPr lIns="0" rIns="0"/>
          <a:lstStyle>
            <a:lvl1pPr marL="214308" indent="-214308" algn="l" defTabSz="685783" rtl="0" eaLnBrk="1" latinLnBrk="0" hangingPunct="1">
              <a:lnSpc>
                <a:spcPct val="100000"/>
              </a:lnSpc>
              <a:spcBef>
                <a:spcPts val="900"/>
              </a:spcBef>
              <a:spcAft>
                <a:spcPts val="0"/>
              </a:spcAft>
              <a:buFont typeface="Arial" panose="020B0604020202020204" pitchFamily="34" charset="0"/>
              <a:buChar char="•"/>
              <a:defRPr sz="1800" kern="1200" spc="38" baseline="0">
                <a:solidFill>
                  <a:schemeClr val="tx1"/>
                </a:solidFill>
                <a:latin typeface="Calibri" panose="020F0502020204030204" pitchFamily="34" charset="0"/>
                <a:ea typeface="+mn-ea"/>
                <a:cs typeface="Calibri" panose="020F0502020204030204" pitchFamily="34" charset="0"/>
              </a:defRPr>
            </a:lvl1pPr>
            <a:lvl2pPr marL="427424" indent="-169065" algn="l" defTabSz="685783" rtl="0" eaLnBrk="1" latinLnBrk="0" hangingPunct="1">
              <a:lnSpc>
                <a:spcPct val="90000"/>
              </a:lnSpc>
              <a:spcBef>
                <a:spcPts val="450"/>
              </a:spcBef>
              <a:spcAft>
                <a:spcPts val="0"/>
              </a:spcAft>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2pPr>
            <a:lvl3pPr marL="601251" indent="-173827" algn="l" defTabSz="685783" rtl="0" eaLnBrk="1" latinLnBrk="0" hangingPunct="1">
              <a:lnSpc>
                <a:spcPct val="90000"/>
              </a:lnSpc>
              <a:spcBef>
                <a:spcPts val="450"/>
              </a:spcBef>
              <a:spcAft>
                <a:spcPts val="0"/>
              </a:spcAft>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3pPr>
            <a:lvl4pPr marL="1200120"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spcAft>
                <a:spcPts val="1800"/>
              </a:spcAft>
              <a:buFont typeface="Arial" panose="020B0604020202020204" pitchFamily="34" charset="0"/>
              <a:buNone/>
            </a:pPr>
            <a:r>
              <a:rPr lang="en-US" sz="2400" b="1" dirty="0">
                <a:solidFill>
                  <a:schemeClr val="accent1"/>
                </a:solidFill>
                <a:latin typeface="+mj-lt"/>
              </a:rPr>
              <a:t>National Highway System (NHS)</a:t>
            </a:r>
            <a:endParaRPr lang="en-US" sz="1700" dirty="0"/>
          </a:p>
        </p:txBody>
      </p:sp>
    </p:spTree>
    <p:extLst>
      <p:ext uri="{BB962C8B-B14F-4D97-AF65-F5344CB8AC3E}">
        <p14:creationId xmlns:p14="http://schemas.microsoft.com/office/powerpoint/2010/main" val="410891274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22"/>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New Iowa Branding">
      <a:dk1>
        <a:sysClr val="windowText" lastClr="000000"/>
      </a:dk1>
      <a:lt1>
        <a:sysClr val="window" lastClr="FFFFFF"/>
      </a:lt1>
      <a:dk2>
        <a:srgbClr val="4D4D4F"/>
      </a:dk2>
      <a:lt2>
        <a:srgbClr val="BFBFBF"/>
      </a:lt2>
      <a:accent1>
        <a:srgbClr val="03617A"/>
      </a:accent1>
      <a:accent2>
        <a:srgbClr val="C6D667"/>
      </a:accent2>
      <a:accent3>
        <a:srgbClr val="E0A624"/>
      </a:accent3>
      <a:accent4>
        <a:srgbClr val="19405B"/>
      </a:accent4>
      <a:accent5>
        <a:srgbClr val="70C8B8"/>
      </a:accent5>
      <a:accent6>
        <a:srgbClr val="2A6357"/>
      </a:accent6>
      <a:hlink>
        <a:srgbClr val="1C5DBA"/>
      </a:hlink>
      <a:folHlink>
        <a:srgbClr val="694B5F"/>
      </a:folHlink>
    </a:clrScheme>
    <a:fontScheme name="Iowa DOT">
      <a:majorFont>
        <a:latin typeface="Neue Haas Grotesk Text Pro"/>
        <a:ea typeface=""/>
        <a:cs typeface=""/>
      </a:majorFont>
      <a:minorFont>
        <a:latin typeface="PT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a:solidFill>
            <a:schemeClr val="accent5">
              <a:lumMod val="20000"/>
              <a:lumOff val="80000"/>
            </a:schemeClr>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Modern Conference PPT_TM78544816_Win32_JC_v2.potx" id="{35CB27CA-E61E-4531-88B2-D5572B8A3A01}" vid="{854ED03E-8373-4C81-B2CB-0118884FF57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MediaServiceKeyPoints xmlns="71af3243-3dd4-4a8d-8c0d-dd76da1f02a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1" ma:contentTypeDescription="Create a new document." ma:contentTypeScope="" ma:versionID="64dfb1555687e0874b4304b796b5b0c7">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e6e4c555b5e194d05b7203de9c4567b3"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element ref="ns1:_ip_UnifiedCompliancePolicyProperties" minOccurs="0"/>
                <xsd:element ref="ns1:_ip_UnifiedCompliancePolicyUIAction" minOccurs="0"/>
                <xsd:element ref="ns2:Image" minOccurs="0"/>
                <xsd:element ref="ns4:TaxCatchAll" minOccurs="0"/>
                <xsd:element ref="ns2:ImageTagsTaxHTField"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element name="Image" ma:index="22" nillable="true" ma:displayName="Image" ma:format="Image" ma:internalName="Image">
      <xsd:complexType>
        <xsd:complexContent>
          <xsd:extension base="dms:URL">
            <xsd:sequence>
              <xsd:element name="Url" type="dms:ValidUrl" minOccurs="0" nillable="true"/>
              <xsd:element name="Description" type="xsd:string" nillable="true"/>
            </xsd:sequence>
          </xsd:extension>
        </xsd:complexContent>
      </xsd:complex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59B3369-3F0F-499C-9EE7-8EC46B6E8A79}">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customXml/itemProps2.xml><?xml version="1.0" encoding="utf-8"?>
<ds:datastoreItem xmlns:ds="http://schemas.openxmlformats.org/officeDocument/2006/customXml" ds:itemID="{11DE3569-F02A-48B1-8F6E-F11E8BF8707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AC34B31-7353-4357-814E-0E5916A110F2}">
  <ds:schemaRefs>
    <ds:schemaRef ds:uri="http://schemas.microsoft.com/sharepoint/v3/contenttype/forms"/>
  </ds:schemaRefs>
</ds:datastoreItem>
</file>

<file path=docMetadata/LabelInfo.xml><?xml version="1.0" encoding="utf-8"?>
<clbl:labelList xmlns:clbl="http://schemas.microsoft.com/office/2020/mipLabelMetadata">
  <clbl:label id="{f42aa342-8706-4288-bd11-ebb85995028c}" enabled="1" method="Standard" siteId="{72f988bf-86f1-41af-91ab-2d7cd011db47}" removed="0"/>
</clbl:labelList>
</file>

<file path=docProps/app.xml><?xml version="1.0" encoding="utf-8"?>
<Properties xmlns="http://schemas.openxmlformats.org/officeDocument/2006/extended-properties" xmlns:vt="http://schemas.openxmlformats.org/officeDocument/2006/docPropsVTypes">
  <Template>Modern conference presentation</Template>
  <TotalTime>3229</TotalTime>
  <Words>998</Words>
  <Application>Microsoft Office PowerPoint</Application>
  <PresentationFormat>On-screen Show (4:3)</PresentationFormat>
  <Paragraphs>157</Paragraphs>
  <Slides>21</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Roboto Slab</vt:lpstr>
      <vt:lpstr>PT Sans</vt:lpstr>
      <vt:lpstr>Calibri</vt:lpstr>
      <vt:lpstr>Neue Haas Grotesk Text Pro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Iowa Department of Transportation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Meyer, Hillary</dc:creator>
  <cp:lastModifiedBy>White, Andrea</cp:lastModifiedBy>
  <cp:revision>58</cp:revision>
  <dcterms:created xsi:type="dcterms:W3CDTF">2023-12-21T16:39:01Z</dcterms:created>
  <dcterms:modified xsi:type="dcterms:W3CDTF">2024-09-04T12:30:58Z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y fmtid="{D5CDD505-2E9C-101B-9397-08002B2CF9AE}" pid="3" name="MediaServiceImageTags">
    <vt:lpwstr/>
  </property>
  <property fmtid="{D5CDD505-2E9C-101B-9397-08002B2CF9AE}" pid="4" name="ArticulateGUID">
    <vt:lpwstr>9DFC2674-CBAD-4243-8E3F-A62D1A9F64C9</vt:lpwstr>
  </property>
  <property fmtid="{D5CDD505-2E9C-101B-9397-08002B2CF9AE}" pid="5" name="ArticulatePath">
    <vt:lpwstr>Iowa-DOT-PPT-Template-Standard</vt:lpwstr>
  </property>
</Properties>
</file>