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7.xml" ContentType="application/vnd.openxmlformats-officedocument.presentationml.notesSlide+xml"/>
  <Override PartName="/ppt/charts/chart2.xml" ContentType="application/vnd.openxmlformats-officedocument.drawingml.chart+xml"/>
  <Override PartName="/ppt/drawings/drawing1.xml" ContentType="application/vnd.openxmlformats-officedocument.drawingml.chartshape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6" r:id="rId1"/>
    <p:sldMasterId id="2147483683" r:id="rId2"/>
  </p:sldMasterIdLst>
  <p:notesMasterIdLst>
    <p:notesMasterId r:id="rId20"/>
  </p:notesMasterIdLst>
  <p:sldIdLst>
    <p:sldId id="256" r:id="rId3"/>
    <p:sldId id="257" r:id="rId4"/>
    <p:sldId id="281" r:id="rId5"/>
    <p:sldId id="409" r:id="rId6"/>
    <p:sldId id="410" r:id="rId7"/>
    <p:sldId id="369" r:id="rId8"/>
    <p:sldId id="285" r:id="rId9"/>
    <p:sldId id="286" r:id="rId10"/>
    <p:sldId id="294" r:id="rId11"/>
    <p:sldId id="297" r:id="rId12"/>
    <p:sldId id="299" r:id="rId13"/>
    <p:sldId id="302" r:id="rId14"/>
    <p:sldId id="303" r:id="rId15"/>
    <p:sldId id="411" r:id="rId16"/>
    <p:sldId id="408" r:id="rId17"/>
    <p:sldId id="406" r:id="rId18"/>
    <p:sldId id="284" r:id="rId19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B96850B-4491-F2F9-995D-2812E5332F5D}" name="Jerkins, Katie" initials="JK" userId="S::Katie.Jerkins@iowadot.us::bd2da4ad-0bd8-4656-94a3-7e2ea7bd70d5" providerId="AD"/>
  <p188:author id="{52E18F49-0BB2-3AFE-4D33-D2C1D78C8A6E}" name="Tolander, Veronica" initials="VT" userId="S::Veronica.Tolander@iowadot.us::c6831f8b-aba6-4364-ae86-ef489836ed25" providerId="AD"/>
  <p188:author id="{6B864A63-FE56-6DE2-CAAD-AC50EFA7AA41}" name="Jamison, Jennifer" initials="JJ" userId="S::Jennifer.Jamison@iowadot.us::ca6d0832-ad0d-41ff-b562-390c0d28f8cb" providerId="AD"/>
  <p188:author id="{C986386D-410B-05EF-C55F-71769B5E9D2B}" name="Peiffer, Brandon" initials="PB" userId="S::Brandon.Peiffer@iowadot.us::1ef437ab-f80e-462c-ad5a-86da68365c3b" providerId="AD"/>
  <p188:author id="{05F1DE90-8C4D-F423-54C2-6FA42FCF5D02}" name="Peiffer, Brandon" initials="PB" userId="S::brandon.peiffer@iowadot.us::1ef437ab-f80e-462c-ad5a-86da68365c3b" providerId="AD"/>
  <p188:author id="{A241F39B-F75C-8138-8013-81DD0650A896}" name="Meyer, Hillary" initials="MH" userId="S::hillary.meyer@iowadot.us::3ddedf08-59b4-4eab-a8ae-3206e8adacdd" providerId="AD"/>
  <p188:author id="{A47076B4-76D8-35F6-A38F-E73CC79790FF}" name="Jamison, Jennifer" initials="JJ" userId="S::jennifer.jamison@iowadot.us::ca6d0832-ad0d-41ff-b562-390c0d28f8cb" providerId="AD"/>
  <p188:author id="{B6F477D0-689C-D7B7-74DA-2EAB619785A7}" name="Anderson, Stuart" initials="AS" userId="S::stuart.anderson@iowadot.us::77d4166d-abbd-4d8e-87f7-dcb93abe6d0d" providerId="AD"/>
  <p188:author id="{395990E3-3223-4818-8332-0627F47CEEF1}" name="Beichley, Kevin" initials="BK" userId="S::kevin.beichley@iowadot.us::b6e459d7-90ba-4d44-b2bb-5388061536a6" providerId="AD"/>
  <p188:author id="{5F76BBEA-CEAE-6430-2137-467D05F93F0C}" name="Meyer, Hillary" initials="HM" userId="S::Hillary.Meyer@iowadot.us::3ddedf08-59b4-4eab-a8ae-3206e8adacdd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3617A"/>
    <a:srgbClr val="FF33CC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899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1500" y="102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3870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microsoft.com/office/2018/10/relationships/authors" Target="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118049066405001"/>
          <c:y val="0.12340169232577269"/>
          <c:w val="0.67142343509777891"/>
          <c:h val="0.84274885415442469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C131-4194-8809-9BE749F9BC9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131-4194-8809-9BE749F9BC9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7862-4B1F-8BF1-F09F3976BD0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7862-4B1F-8BF1-F09F3976BD06}"/>
              </c:ext>
            </c:extLst>
          </c:dPt>
          <c:dLbls>
            <c:dLbl>
              <c:idx val="0"/>
              <c:layout>
                <c:manualLayout>
                  <c:x val="-0.26190144023250456"/>
                  <c:y val="-5.891732283464580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131-4194-8809-9BE749F9BC96}"/>
                </c:ext>
              </c:extLst>
            </c:dLbl>
            <c:dLbl>
              <c:idx val="1"/>
              <c:layout>
                <c:manualLayout>
                  <c:x val="2.6364437654248438E-2"/>
                  <c:y val="6.194617463861776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131-4194-8809-9BE749F9BC9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3"/>
                <c:pt idx="0">
                  <c:v>FY26 Operations</c:v>
                </c:pt>
                <c:pt idx="1">
                  <c:v>FY26 Special Purpose</c:v>
                </c:pt>
                <c:pt idx="2">
                  <c:v>FY26 Capital</c:v>
                </c:pt>
              </c:strCache>
            </c:strRef>
          </c:cat>
          <c:val>
            <c:numRef>
              <c:f>Sheet1!$B$2:$B$5</c:f>
              <c:numCache>
                <c:formatCode>_("$"* #,##0_);_("$"* \(#,##0\);_("$"* "-"??_);_(@_)</c:formatCode>
                <c:ptCount val="4"/>
                <c:pt idx="0">
                  <c:v>397848489</c:v>
                </c:pt>
                <c:pt idx="1">
                  <c:v>51093467</c:v>
                </c:pt>
                <c:pt idx="2">
                  <c:v>33647387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131-4194-8809-9BE749F9BC9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336"/>
      </c:pieChart>
      <c:spPr>
        <a:noFill/>
        <a:ln>
          <a:noFill/>
        </a:ln>
        <a:effectLst/>
      </c:spPr>
    </c:plotArea>
    <c:legend>
      <c:legendPos val="t"/>
      <c:legendEntry>
        <c:idx val="3"/>
        <c:delete val="1"/>
      </c:legendEntry>
      <c:layout>
        <c:manualLayout>
          <c:xMode val="edge"/>
          <c:yMode val="edge"/>
          <c:x val="4.9999906368969921E-2"/>
          <c:y val="7.462686567164179E-3"/>
          <c:w val="0.89999995318448489"/>
          <c:h val="7.018862381008343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  </c:v>
                </c:pt>
              </c:strCache>
            </c:strRef>
          </c:tx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0-BD37-46BF-82C5-AC02951A683F}"/>
              </c:ext>
            </c:extLst>
          </c:dPt>
          <c:dPt>
            <c:idx val="1"/>
            <c:bubble3D val="0"/>
            <c:extLst>
              <c:ext xmlns:c16="http://schemas.microsoft.com/office/drawing/2014/chart" uri="{C3380CC4-5D6E-409C-BE32-E72D297353CC}">
                <c16:uniqueId val="{00000001-BD37-46BF-82C5-AC02951A683F}"/>
              </c:ext>
            </c:extLst>
          </c:dPt>
          <c:dLbls>
            <c:dLbl>
              <c:idx val="0"/>
              <c:tx>
                <c:rich>
                  <a:bodyPr rot="0" spcFirstLastPara="1" vertOverflow="clip" horzOverflow="clip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200" b="0" i="0" u="none" strike="noStrike" kern="1200" baseline="0">
                        <a:solidFill>
                          <a:schemeClr val="tx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398476D4-1EC9-4D0A-8EFD-D7D14435D09A}" type="CATEGORYNAME">
                      <a:rPr lang="en-US" sz="1200" smtClean="0"/>
                      <a:pPr>
                        <a:defRPr sz="1200" b="0" i="0" u="none" strike="noStrike" kern="1200" baseline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[CATEGORY NAME]</a:t>
                    </a:fld>
                    <a:endParaRPr lang="en-US" sz="1200" baseline="0"/>
                  </a:p>
                  <a:p>
                    <a:pPr>
                      <a:defRPr sz="1200" b="0" i="0" u="none" strike="noStrike" kern="1200" baseline="0">
                        <a:solidFill>
                          <a:schemeClr val="tx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aseline="0"/>
                      <a:t>$429,218,620
</a:t>
                    </a:r>
                    <a:fld id="{FEF83AE0-95C7-4D9B-AEED-74C700BFAA0B}" type="PERCENTAGE">
                      <a:rPr lang="en-US" sz="1200" baseline="0"/>
                      <a:pPr>
                        <a:defRPr sz="1200" b="0" i="0" u="none" strike="noStrike" kern="1200" baseline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[PERCENTAGE]</a:t>
                    </a:fld>
                    <a:endParaRPr lang="en-US" sz="1200" baseline="0"/>
                  </a:p>
                </c:rich>
              </c:tx>
              <c:spPr>
                <a:solidFill>
                  <a:prstClr val="white"/>
                </a:solidFill>
                <a:ln>
                  <a:solidFill>
                    <a:srgbClr val="54565A">
                      <a:lumMod val="25000"/>
                      <a:lumOff val="75000"/>
                    </a:srgbClr>
                  </a:solidFill>
                </a:ln>
                <a:effectLst/>
              </c:spPr>
              <c:dLblPos val="outEnd"/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</c15:spPr>
                  <c15:layout>
                    <c:manualLayout>
                      <c:w val="0.22757004593175853"/>
                      <c:h val="0.175125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BD37-46BF-82C5-AC02951A683F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44F035A9-3E6B-42F2-BAFB-0BDF063109F1}" type="CATEGORYNAME">
                      <a:rPr lang="en-US"/>
                      <a:pPr/>
                      <a:t>[CATEGORY NAME]</a:t>
                    </a:fld>
                    <a:r>
                      <a:rPr lang="en-US" baseline="0"/>
                      <a:t>
$53,370,723
</a:t>
                    </a:r>
                    <a:fld id="{01BA7C8B-1AFF-47A8-A48B-1FDCE0734270}" type="PERCENTAGE">
                      <a:rPr lang="en-US" baseline="0"/>
                      <a:pPr/>
                      <a:t>[PERCENTAGE]</a:t>
                    </a:fld>
                    <a:endParaRPr lang="en-US" baseline="0"/>
                  </a:p>
                </c:rich>
              </c:tx>
              <c:dLblPos val="outEnd"/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2710728346456693"/>
                      <c:h val="0.19387499999999999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BD37-46BF-82C5-AC02951A683F}"/>
                </c:ext>
              </c:extLst>
            </c:dLbl>
            <c:spPr>
              <a:solidFill>
                <a:prstClr val="white"/>
              </a:solidFill>
              <a:ln>
                <a:solidFill>
                  <a:srgbClr val="54565A">
                    <a:lumMod val="25000"/>
                    <a:lumOff val="75000"/>
                  </a:srgb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1"/>
            <c:showSerName val="0"/>
            <c:showPercent val="1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</c15:spPr>
              </c:ext>
            </c:extLst>
          </c:dLbls>
          <c:cat>
            <c:strRef>
              <c:f>Sheet1!$A$2:$A$3</c:f>
              <c:strCache>
                <c:ptCount val="2"/>
                <c:pt idx="0">
                  <c:v>Primary Road Fund</c:v>
                </c:pt>
                <c:pt idx="1">
                  <c:v>Road Use Tax Fund</c:v>
                </c:pt>
              </c:strCache>
            </c:strRef>
          </c:cat>
          <c:val>
            <c:numRef>
              <c:f>Sheet1!$B$2:$B$3</c:f>
              <c:numCache>
                <c:formatCode>"$"* #,##0;"$"* \-#,###;"$"* "-";_(@_)</c:formatCode>
                <c:ptCount val="2"/>
                <c:pt idx="0" formatCode="* #,##0;* \-#,###;* &quot;-&quot;;_(@_)">
                  <c:v>429218620</c:v>
                </c:pt>
                <c:pt idx="1">
                  <c:v>53370723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D37-46BF-82C5-AC02951A683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3-BD37-46BF-82C5-AC02951A683F}"/>
              </c:ext>
            </c:extLst>
          </c:dPt>
          <c:dPt>
            <c:idx val="1"/>
            <c:bubble3D val="0"/>
            <c:extLst>
              <c:ext xmlns:c16="http://schemas.microsoft.com/office/drawing/2014/chart" uri="{C3380CC4-5D6E-409C-BE32-E72D297353CC}">
                <c16:uniqueId val="{00000004-BD37-46BF-82C5-AC02951A683F}"/>
              </c:ext>
            </c:extLst>
          </c:dPt>
          <c:cat>
            <c:strRef>
              <c:f>Sheet1!$A$2:$A$3</c:f>
              <c:strCache>
                <c:ptCount val="2"/>
                <c:pt idx="0">
                  <c:v>Primary Road Fund</c:v>
                </c:pt>
                <c:pt idx="1">
                  <c:v>Road Use Tax Fund</c:v>
                </c:pt>
              </c:strCache>
            </c:strRef>
          </c:cat>
          <c:val>
            <c:numRef>
              <c:f>Sheet1!$C$2:$C$3</c:f>
              <c:numCache>
                <c:formatCode>0.0%</c:formatCode>
                <c:ptCount val="2"/>
                <c:pt idx="0">
                  <c:v>0.88900000000000001</c:v>
                </c:pt>
                <c:pt idx="1">
                  <c:v>0.111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BD37-46BF-82C5-AC02951A683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108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  <c:userShapes r:id="rId2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0.23738</cdr:x>
      <cdr:y>0.95141</cdr:y>
    </cdr:from>
    <cdr:to>
      <cdr:x>0.78655</cdr:x>
      <cdr:y>1</cdr:y>
    </cdr:to>
    <cdr:sp macro="" textlink="">
      <cdr:nvSpPr>
        <cdr:cNvPr id="2" name="object 4">
          <a:extLst xmlns:a="http://schemas.openxmlformats.org/drawingml/2006/main">
            <a:ext uri="{FF2B5EF4-FFF2-40B4-BE49-F238E27FC236}">
              <a16:creationId xmlns:a16="http://schemas.microsoft.com/office/drawing/2014/main" id="{48C3BB86-7C6B-0BAC-ED66-B39B73B49C70}"/>
            </a:ext>
          </a:extLst>
        </cdr:cNvPr>
        <cdr:cNvSpPr txBox="1"/>
      </cdr:nvSpPr>
      <cdr:spPr>
        <a:xfrm xmlns:a="http://schemas.openxmlformats.org/drawingml/2006/main">
          <a:off x="1447086" y="3866510"/>
          <a:ext cx="3347720" cy="19749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="horz" wrap="square" lIns="0" tIns="12700" rIns="0" bIns="0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12700" marR="0" lvl="0" indent="0" algn="l" defTabSz="914400" rtl="0" eaLnBrk="1" fontAlgn="auto" latinLnBrk="0" hangingPunct="1">
            <a:lnSpc>
              <a:spcPct val="100000"/>
            </a:lnSpc>
            <a:spcBef>
              <a:spcPts val="10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kumimoji="0" sz="1200" b="0" i="1" u="none" strike="noStrike" kern="1200" cap="none" spc="-1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Sans"/>
              <a:ea typeface="+mn-ea"/>
              <a:cs typeface="PT Sans"/>
            </a:rPr>
            <a:t>*Excludes </a:t>
          </a:r>
          <a:r>
            <a:rPr kumimoji="0" sz="1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Sans"/>
              <a:ea typeface="+mn-ea"/>
              <a:cs typeface="PT Sans"/>
            </a:rPr>
            <a:t>MVD </a:t>
          </a:r>
          <a:r>
            <a:rPr lang="en-US" sz="1200" i="1" spc="-10" dirty="0">
              <a:solidFill>
                <a:prstClr val="black"/>
              </a:solidFill>
              <a:latin typeface="PT Sans"/>
              <a:cs typeface="PT Sans"/>
            </a:rPr>
            <a:t>S</a:t>
          </a:r>
          <a:r>
            <a:rPr kumimoji="0" sz="1200" b="0" i="1" u="none" strike="noStrike" kern="1200" cap="none" spc="-10" normalizeH="0" baseline="0" noProof="0" dirty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Sans"/>
              <a:ea typeface="+mn-ea"/>
              <a:cs typeface="PT Sans"/>
            </a:rPr>
            <a:t>ystems</a:t>
          </a:r>
          <a:r>
            <a:rPr kumimoji="0" sz="1200" b="0" i="1" u="none" strike="noStrike" kern="1200" cap="none" spc="-1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Sans"/>
              <a:ea typeface="+mn-ea"/>
              <a:cs typeface="PT Sans"/>
            </a:rPr>
            <a:t> </a:t>
          </a:r>
          <a:r>
            <a:rPr lang="en-US" sz="1200" i="1" spc="-5" dirty="0">
              <a:solidFill>
                <a:prstClr val="black"/>
              </a:solidFill>
              <a:latin typeface="PT Sans"/>
              <a:cs typeface="PT Sans"/>
            </a:rPr>
            <a:t>M</a:t>
          </a:r>
          <a:r>
            <a:rPr kumimoji="0" sz="1200" b="0" i="1" u="none" strike="noStrike" kern="1200" cap="none" spc="-5" normalizeH="0" baseline="0" noProof="0" dirty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Sans"/>
              <a:ea typeface="+mn-ea"/>
              <a:cs typeface="PT Sans"/>
            </a:rPr>
            <a:t>odernization</a:t>
          </a:r>
          <a:r>
            <a:rPr kumimoji="0" sz="1200" b="0" i="1" u="none" strike="noStrike" kern="1200" cap="none" spc="-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Sans"/>
              <a:ea typeface="+mn-ea"/>
              <a:cs typeface="PT Sans"/>
            </a:rPr>
            <a:t> </a:t>
          </a:r>
          <a:r>
            <a:rPr kumimoji="0" sz="1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Sans"/>
              <a:ea typeface="+mn-ea"/>
              <a:cs typeface="PT Sans"/>
            </a:rPr>
            <a:t>capital</a:t>
          </a:r>
          <a:r>
            <a:rPr kumimoji="0" sz="1200" b="0" i="1" u="none" strike="noStrike" kern="1200" cap="none" spc="-2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Sans"/>
              <a:ea typeface="+mn-ea"/>
              <a:cs typeface="PT Sans"/>
            </a:rPr>
            <a:t> </a:t>
          </a:r>
          <a:r>
            <a:rPr kumimoji="0" sz="1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Sans"/>
              <a:ea typeface="+mn-ea"/>
              <a:cs typeface="PT Sans"/>
            </a:rPr>
            <a:t>request</a:t>
          </a:r>
          <a:endParaRPr kumimoji="0" sz="1200" b="0" i="0" u="none" strike="noStrike" kern="1200" cap="none" spc="0" normalizeH="0" baseline="0" noProof="0" dirty="0">
            <a:ln>
              <a:noFill/>
            </a:ln>
            <a:solidFill>
              <a:prstClr val="black"/>
            </a:solidFill>
            <a:effectLst/>
            <a:uLnTx/>
            <a:uFillTx/>
            <a:latin typeface="PT Sans"/>
            <a:ea typeface="+mn-ea"/>
            <a:cs typeface="PT Sans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6972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1344" y="1"/>
            <a:ext cx="3037840" cy="466972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B51D80FC-D332-426A-A871-D08DCC928B58}" type="datetimeFigureOut">
              <a:rPr lang="en-US" smtClean="0"/>
              <a:t>2/27/2025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5"/>
            <a:ext cx="5608320" cy="3660456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430"/>
            <a:ext cx="3037840" cy="466971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1344" y="8829430"/>
            <a:ext cx="3037840" cy="466971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9D791806-D958-4EF3-AFAE-80481848C1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903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791806-D958-4EF3-AFAE-80481848C14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3810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791806-D958-4EF3-AFAE-80481848C14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604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791806-D958-4EF3-AFAE-80481848C14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4454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791806-D958-4EF3-AFAE-80481848C14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4223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791806-D958-4EF3-AFAE-80481848C14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5327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791806-D958-4EF3-AFAE-80481848C14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0943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791806-D958-4EF3-AFAE-80481848C14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0299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791806-D958-4EF3-AFAE-80481848C14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8780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791806-D958-4EF3-AFAE-80481848C14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694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791806-D958-4EF3-AFAE-80481848C14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2689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791806-D958-4EF3-AFAE-80481848C14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0173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791806-D958-4EF3-AFAE-80481848C14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5662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791806-D958-4EF3-AFAE-80481848C14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1540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791806-D958-4EF3-AFAE-80481848C14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3928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791806-D958-4EF3-AFAE-80481848C14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3392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791806-D958-4EF3-AFAE-80481848C14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270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791806-D958-4EF3-AFAE-80481848C14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7877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rame">
    <p:bg>
      <p:bgPr>
        <a:solidFill>
          <a:schemeClr val="bg1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4DAF0714-05F3-0032-F5CA-3E9020090869}"/>
              </a:ext>
            </a:extLst>
          </p:cNvPr>
          <p:cNvSpPr>
            <a:spLocks/>
          </p:cNvSpPr>
          <p:nvPr/>
        </p:nvSpPr>
        <p:spPr>
          <a:xfrm rot="16200000">
            <a:off x="4120688" y="1833506"/>
            <a:ext cx="903803" cy="9145186"/>
          </a:xfrm>
          <a:custGeom>
            <a:avLst/>
            <a:gdLst>
              <a:gd name="connsiteX0" fmla="*/ 903803 w 903803"/>
              <a:gd name="connsiteY0" fmla="*/ 12193581 h 12193581"/>
              <a:gd name="connsiteX1" fmla="*/ 350824 w 903803"/>
              <a:gd name="connsiteY1" fmla="*/ 12192013 h 12193581"/>
              <a:gd name="connsiteX2" fmla="*/ 350824 w 903803"/>
              <a:gd name="connsiteY2" fmla="*/ 12192001 h 12193581"/>
              <a:gd name="connsiteX3" fmla="*/ 0 w 903803"/>
              <a:gd name="connsiteY3" fmla="*/ 12192001 h 12193581"/>
              <a:gd name="connsiteX4" fmla="*/ 1 w 903803"/>
              <a:gd name="connsiteY4" fmla="*/ 2 h 12193581"/>
              <a:gd name="connsiteX5" fmla="*/ 365759 w 903803"/>
              <a:gd name="connsiteY5" fmla="*/ 2 h 12193581"/>
              <a:gd name="connsiteX6" fmla="*/ 365759 w 903803"/>
              <a:gd name="connsiteY6" fmla="*/ 1533 h 12193581"/>
              <a:gd name="connsiteX7" fmla="*/ 903802 w 903803"/>
              <a:gd name="connsiteY7" fmla="*/ 0 h 12193581"/>
              <a:gd name="connsiteX8" fmla="*/ 365759 w 903803"/>
              <a:gd name="connsiteY8" fmla="*/ 6048638 h 12193581"/>
              <a:gd name="connsiteX9" fmla="*/ 365759 w 903803"/>
              <a:gd name="connsiteY9" fmla="*/ 6176118 h 12193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03803" h="12193581">
                <a:moveTo>
                  <a:pt x="903803" y="12193581"/>
                </a:moveTo>
                <a:lnTo>
                  <a:pt x="350824" y="12192013"/>
                </a:lnTo>
                <a:lnTo>
                  <a:pt x="350824" y="12192001"/>
                </a:lnTo>
                <a:lnTo>
                  <a:pt x="0" y="12192001"/>
                </a:lnTo>
                <a:lnTo>
                  <a:pt x="1" y="2"/>
                </a:lnTo>
                <a:lnTo>
                  <a:pt x="365759" y="2"/>
                </a:lnTo>
                <a:lnTo>
                  <a:pt x="365759" y="1533"/>
                </a:lnTo>
                <a:lnTo>
                  <a:pt x="903802" y="0"/>
                </a:lnTo>
                <a:lnTo>
                  <a:pt x="365759" y="6048638"/>
                </a:lnTo>
                <a:lnTo>
                  <a:pt x="365759" y="6176118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3" name="Content Placeholder 15">
            <a:extLst>
              <a:ext uri="{FF2B5EF4-FFF2-40B4-BE49-F238E27FC236}">
                <a16:creationId xmlns:a16="http://schemas.microsoft.com/office/drawing/2014/main" id="{A25AFECF-0C52-4AD9-7A75-9BDCD4CDC9EB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754380" y="1920240"/>
            <a:ext cx="7610952" cy="3752963"/>
          </a:xfrm>
          <a:prstGeom prst="rect">
            <a:avLst/>
          </a:prstGeom>
        </p:spPr>
        <p:txBody>
          <a:bodyPr/>
          <a:lstStyle>
            <a:lvl1pPr marL="214313" indent="-214313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350" spc="38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27435" indent="-169069">
              <a:spcBef>
                <a:spcPts val="45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601266" indent="-173831">
              <a:spcBef>
                <a:spcPts val="45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50">
                <a:latin typeface="Calibri" panose="020F0502020204030204" pitchFamily="34" charset="0"/>
                <a:cs typeface="Calibri" panose="020F0502020204030204" pitchFamily="34" charset="0"/>
              </a:defRPr>
            </a:lvl3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Click to add text</a:t>
            </a:r>
          </a:p>
          <a:p>
            <a:pPr lvl="2"/>
            <a:r>
              <a:rPr lang="en-US"/>
              <a:t>Click to add text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9BF6E8-FE26-DC6A-E66C-C899DECCA75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54381" y="1005840"/>
            <a:ext cx="7610951" cy="5742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 spc="38" baseline="0">
                <a:solidFill>
                  <a:schemeClr val="accent1"/>
                </a:solidFill>
                <a:latin typeface="+mj-lt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Headline Here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05A17F4-8DD1-4400-C949-ADC6D5E12907}"/>
              </a:ext>
            </a:extLst>
          </p:cNvPr>
          <p:cNvSpPr/>
          <p:nvPr/>
        </p:nvSpPr>
        <p:spPr>
          <a:xfrm>
            <a:off x="378620" y="631627"/>
            <a:ext cx="8386760" cy="6089848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B33F4350-BDB8-F442-158E-E9948ECD25BB}"/>
              </a:ext>
            </a:extLst>
          </p:cNvPr>
          <p:cNvSpPr txBox="1">
            <a:spLocks/>
          </p:cNvSpPr>
          <p:nvPr/>
        </p:nvSpPr>
        <p:spPr>
          <a:xfrm>
            <a:off x="377409" y="6356351"/>
            <a:ext cx="2437442" cy="365125"/>
          </a:xfrm>
          <a:prstGeom prst="rect">
            <a:avLst/>
          </a:prstGeom>
        </p:spPr>
        <p:txBody>
          <a:bodyPr lIns="0" rIns="0" anchor="b"/>
          <a:lstStyle>
            <a:defPPr>
              <a:defRPr lang="en-US"/>
            </a:defPPr>
            <a:lvl1pPr marL="0" algn="l" defTabSz="914400" rtl="0" eaLnBrk="1" latinLnBrk="0" hangingPunct="1">
              <a:defRPr sz="800" kern="1200" spc="1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" spc="113" baseline="0" dirty="0">
                <a:latin typeface="Calibri" panose="020F0502020204030204" pitchFamily="34" charset="0"/>
                <a:cs typeface="Calibri" panose="020F0502020204030204" pitchFamily="34" charset="0"/>
              </a:rPr>
              <a:t>IOWA DOT  </a:t>
            </a:r>
            <a:r>
              <a:rPr lang="en-US" sz="600" b="1" spc="113" baseline="0" dirty="0">
                <a:latin typeface="Calibri" panose="020F0502020204030204" pitchFamily="34" charset="0"/>
                <a:cs typeface="Calibri" panose="020F0502020204030204" pitchFamily="34" charset="0"/>
              </a:rPr>
              <a:t>|</a:t>
            </a:r>
            <a:r>
              <a:rPr lang="en-US" sz="600" spc="113" baseline="0" dirty="0">
                <a:latin typeface="Calibri" panose="020F0502020204030204" pitchFamily="34" charset="0"/>
                <a:cs typeface="Calibri" panose="020F0502020204030204" pitchFamily="34" charset="0"/>
              </a:rPr>
              <a:t>  BUDGET PRESENTATION </a:t>
            </a:r>
            <a:r>
              <a:rPr lang="en-US" sz="600" b="1" spc="113" baseline="0" dirty="0">
                <a:latin typeface="Calibri" panose="020F0502020204030204" pitchFamily="34" charset="0"/>
                <a:cs typeface="Calibri" panose="020F0502020204030204" pitchFamily="34" charset="0"/>
              </a:rPr>
              <a:t> |  </a:t>
            </a:r>
            <a:r>
              <a:rPr lang="en-US" sz="600" spc="113" baseline="0" dirty="0">
                <a:latin typeface="Calibri" panose="020F0502020204030204" pitchFamily="34" charset="0"/>
                <a:cs typeface="Calibri" panose="020F0502020204030204" pitchFamily="34" charset="0"/>
              </a:rPr>
              <a:t>FY26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1F952649-AA3B-C06C-E042-C84208E9F92E}"/>
              </a:ext>
            </a:extLst>
          </p:cNvPr>
          <p:cNvSpPr txBox="1">
            <a:spLocks/>
          </p:cNvSpPr>
          <p:nvPr/>
        </p:nvSpPr>
        <p:spPr>
          <a:xfrm>
            <a:off x="7882759" y="6356351"/>
            <a:ext cx="883814" cy="365125"/>
          </a:xfrm>
          <a:prstGeom prst="rect">
            <a:avLst/>
          </a:prstGeom>
        </p:spPr>
        <p:txBody>
          <a:bodyPr lIns="0" rIns="0" anchor="b"/>
          <a:lstStyle>
            <a:defPPr>
              <a:defRPr lang="en-US"/>
            </a:defPPr>
            <a:lvl1pPr marL="0" algn="r" defTabSz="914400" rtl="0" eaLnBrk="1" latinLnBrk="0" hangingPunct="1">
              <a:defRPr sz="800" kern="1200" spc="1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8D65601-5AE2-46FC-B138-694DDD2B510D}" type="slidenum">
              <a:rPr lang="en-US" sz="600" spc="113" baseline="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‹#›</a:t>
            </a:fld>
            <a:endParaRPr lang="en-US" sz="600" spc="113" baseline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13542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lor block">
    <p:bg>
      <p:bgPr>
        <a:solidFill>
          <a:schemeClr val="accent2">
            <a:lumMod val="20000"/>
            <a:lumOff val="80000"/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0796CDC-3154-4ACA-A920-8CBE431C2A1A}"/>
              </a:ext>
            </a:extLst>
          </p:cNvPr>
          <p:cNvSpPr/>
          <p:nvPr/>
        </p:nvSpPr>
        <p:spPr>
          <a:xfrm>
            <a:off x="0" y="0"/>
            <a:ext cx="351571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61FBC4E-A834-3A9B-8A81-BDBC0D6422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882759" y="6356351"/>
            <a:ext cx="883814" cy="365125"/>
          </a:xfrm>
          <a:prstGeom prst="rect">
            <a:avLst/>
          </a:prstGeom>
        </p:spPr>
        <p:txBody>
          <a:bodyPr lIns="0" rIns="0" anchor="b"/>
          <a:lstStyle>
            <a:lvl1pPr algn="r">
              <a:defRPr sz="600" spc="113" baseline="0">
                <a:solidFill>
                  <a:schemeClr val="tx2"/>
                </a:solidFill>
              </a:defRPr>
            </a:lvl1pPr>
          </a:lstStyle>
          <a:p>
            <a:fld id="{18D65601-5AE2-46FC-B138-694DDD2B510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2190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olor block">
    <p:bg>
      <p:bgPr>
        <a:solidFill>
          <a:schemeClr val="accent3">
            <a:lumMod val="20000"/>
            <a:lumOff val="80000"/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0796CDC-3154-4ACA-A920-8CBE431C2A1A}"/>
              </a:ext>
            </a:extLst>
          </p:cNvPr>
          <p:cNvSpPr/>
          <p:nvPr/>
        </p:nvSpPr>
        <p:spPr>
          <a:xfrm>
            <a:off x="0" y="0"/>
            <a:ext cx="3515711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DA67448-4435-D20A-B854-D1F45E3455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882759" y="6356351"/>
            <a:ext cx="883814" cy="365125"/>
          </a:xfrm>
          <a:prstGeom prst="rect">
            <a:avLst/>
          </a:prstGeom>
        </p:spPr>
        <p:txBody>
          <a:bodyPr lIns="0" rIns="0" anchor="b"/>
          <a:lstStyle>
            <a:lvl1pPr algn="r">
              <a:defRPr sz="600" spc="113" baseline="0">
                <a:solidFill>
                  <a:schemeClr val="tx2"/>
                </a:solidFill>
              </a:defRPr>
            </a:lvl1pPr>
          </a:lstStyle>
          <a:p>
            <a:fld id="{18D65601-5AE2-46FC-B138-694DDD2B510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3887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Color block">
    <p:bg>
      <p:bgPr>
        <a:solidFill>
          <a:schemeClr val="accent6">
            <a:lumMod val="20000"/>
            <a:lumOff val="80000"/>
            <a:alpha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0796CDC-3154-4ACA-A920-8CBE431C2A1A}"/>
              </a:ext>
            </a:extLst>
          </p:cNvPr>
          <p:cNvSpPr/>
          <p:nvPr/>
        </p:nvSpPr>
        <p:spPr>
          <a:xfrm>
            <a:off x="0" y="0"/>
            <a:ext cx="3515711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344BD20-CD77-6297-5667-62E9351976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882759" y="6356351"/>
            <a:ext cx="883814" cy="365125"/>
          </a:xfrm>
          <a:prstGeom prst="rect">
            <a:avLst/>
          </a:prstGeom>
        </p:spPr>
        <p:txBody>
          <a:bodyPr lIns="0" rIns="0" anchor="b"/>
          <a:lstStyle>
            <a:lvl1pPr algn="r">
              <a:defRPr sz="600" spc="113" baseline="0">
                <a:solidFill>
                  <a:schemeClr val="tx2"/>
                </a:solidFill>
              </a:defRPr>
            </a:lvl1pPr>
          </a:lstStyle>
          <a:p>
            <a:fld id="{18D65601-5AE2-46FC-B138-694DDD2B510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73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03517" y="1268094"/>
            <a:ext cx="8736965" cy="878839"/>
          </a:xfrm>
          <a:prstGeom prst="rect">
            <a:avLst/>
          </a:prstGeom>
        </p:spPr>
        <p:txBody>
          <a:bodyPr lIns="0" tIns="0" rIns="0" bIns="0"/>
          <a:lstStyle>
            <a:lvl1pPr>
              <a:defRPr sz="2750" b="1" i="0">
                <a:solidFill>
                  <a:srgbClr val="53555A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775652" y="1492186"/>
            <a:ext cx="7920990" cy="4574540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 b="0" i="0">
                <a:solidFill>
                  <a:srgbClr val="53555A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2/27/2025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4478401" y="6518440"/>
            <a:ext cx="209550" cy="173354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 b="1" i="0">
                <a:solidFill>
                  <a:schemeClr val="bg1"/>
                </a:solidFill>
                <a:latin typeface="PT Sans"/>
                <a:cs typeface="PT Sans"/>
              </a:defRPr>
            </a:lvl1pPr>
          </a:lstStyle>
          <a:p>
            <a:pPr marL="38100">
              <a:lnSpc>
                <a:spcPct val="100000"/>
              </a:lnSpc>
              <a:spcBef>
                <a:spcPts val="114"/>
              </a:spcBef>
            </a:pPr>
            <a:fld id="{81D60167-4931-47E6-BA6A-407CBD079E47}" type="slidenum">
              <a:rPr dirty="0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674127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03517" y="1268094"/>
            <a:ext cx="8736965" cy="878839"/>
          </a:xfrm>
          <a:prstGeom prst="rect">
            <a:avLst/>
          </a:prstGeom>
        </p:spPr>
        <p:txBody>
          <a:bodyPr lIns="0" tIns="0" rIns="0" bIns="0"/>
          <a:lstStyle>
            <a:lvl1pPr>
              <a:defRPr sz="2750" b="1" i="0">
                <a:solidFill>
                  <a:srgbClr val="53555A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2/27/2025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>
          <a:xfrm>
            <a:off x="4478401" y="6518440"/>
            <a:ext cx="209550" cy="173354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 b="1" i="0">
                <a:solidFill>
                  <a:schemeClr val="bg1"/>
                </a:solidFill>
                <a:latin typeface="PT Sans"/>
                <a:cs typeface="PT Sans"/>
              </a:defRPr>
            </a:lvl1pPr>
          </a:lstStyle>
          <a:p>
            <a:pPr marL="38100">
              <a:lnSpc>
                <a:spcPct val="100000"/>
              </a:lnSpc>
              <a:spcBef>
                <a:spcPts val="114"/>
              </a:spcBef>
            </a:pPr>
            <a:fld id="{81D60167-4931-47E6-BA6A-407CBD079E47}" type="slidenum">
              <a:rPr dirty="0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843643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7077075" y="152400"/>
            <a:ext cx="1819275" cy="4476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353377" y="2091055"/>
            <a:ext cx="8437244" cy="96646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6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12700">
              <a:spcBef>
                <a:spcPts val="70"/>
              </a:spcBef>
            </a:pPr>
            <a:r>
              <a:rPr lang="pt-BR" dirty="0"/>
              <a:t>I </a:t>
            </a:r>
            <a:r>
              <a:rPr lang="pt-BR" spc="25" dirty="0"/>
              <a:t>OW </a:t>
            </a:r>
            <a:r>
              <a:rPr lang="pt-BR" dirty="0"/>
              <a:t>A D O T </a:t>
            </a:r>
            <a:r>
              <a:rPr lang="pt-BR" b="1" dirty="0"/>
              <a:t>| </a:t>
            </a:r>
            <a:r>
              <a:rPr lang="pt-BR" dirty="0"/>
              <a:t>B U D G E T </a:t>
            </a:r>
            <a:r>
              <a:rPr lang="pt-BR" spc="30" dirty="0"/>
              <a:t>PR </a:t>
            </a:r>
            <a:r>
              <a:rPr lang="pt-BR" dirty="0"/>
              <a:t>E S E N T A T I O N </a:t>
            </a:r>
            <a:r>
              <a:rPr lang="pt-BR" b="1" dirty="0"/>
              <a:t>| </a:t>
            </a:r>
            <a:r>
              <a:rPr lang="pt-BR" dirty="0"/>
              <a:t>F Y</a:t>
            </a:r>
            <a:r>
              <a:rPr lang="pt-BR" spc="-35" dirty="0"/>
              <a:t> </a:t>
            </a:r>
            <a:r>
              <a:rPr lang="pt-BR" spc="35" dirty="0"/>
              <a:t>26</a:t>
            </a: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6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dirty="0"/>
              <a:t>‹#›</a:t>
            </a:fld>
            <a:r>
              <a:rPr spc="1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903212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750" b="1" i="0">
                <a:solidFill>
                  <a:srgbClr val="036079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400" b="1" i="0">
                <a:solidFill>
                  <a:schemeClr val="tx1"/>
                </a:solidFill>
                <a:latin typeface="PT Sans"/>
                <a:cs typeface="PT San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65125" y="6574943"/>
            <a:ext cx="2219960" cy="92333"/>
          </a:xfrm>
        </p:spPr>
        <p:txBody>
          <a:bodyPr lIns="0" tIns="0" rIns="0" bIns="0"/>
          <a:lstStyle>
            <a:lvl1pPr>
              <a:defRPr sz="6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/>
              <a:t>I </a:t>
            </a:r>
            <a:r>
              <a:rPr spc="25" dirty="0"/>
              <a:t>OW </a:t>
            </a:r>
            <a:r>
              <a:rPr dirty="0"/>
              <a:t>A D O T </a:t>
            </a:r>
            <a:r>
              <a:rPr b="1" dirty="0">
                <a:latin typeface="Calibri"/>
                <a:cs typeface="Calibri"/>
              </a:rPr>
              <a:t>| </a:t>
            </a:r>
            <a:r>
              <a:rPr dirty="0"/>
              <a:t>B U D G E T </a:t>
            </a:r>
            <a:r>
              <a:rPr spc="30" dirty="0"/>
              <a:t>PR </a:t>
            </a:r>
            <a:r>
              <a:rPr dirty="0"/>
              <a:t>E S E N T A T I O N </a:t>
            </a:r>
            <a:r>
              <a:rPr b="1" dirty="0">
                <a:latin typeface="Calibri"/>
                <a:cs typeface="Calibri"/>
              </a:rPr>
              <a:t>| </a:t>
            </a:r>
            <a:r>
              <a:rPr dirty="0"/>
              <a:t>F Y</a:t>
            </a:r>
            <a:r>
              <a:rPr spc="-35" dirty="0"/>
              <a:t> </a:t>
            </a:r>
            <a:r>
              <a:rPr spc="35" dirty="0"/>
              <a:t>26</a:t>
            </a: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6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dirty="0"/>
              <a:t>‹#›</a:t>
            </a:fld>
            <a:r>
              <a:rPr spc="1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831380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750" b="1" i="0">
                <a:solidFill>
                  <a:srgbClr val="036079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>
          <a:xfrm>
            <a:off x="365125" y="6574943"/>
            <a:ext cx="2219960" cy="92333"/>
          </a:xfrm>
        </p:spPr>
        <p:txBody>
          <a:bodyPr lIns="0" tIns="0" rIns="0" bIns="0"/>
          <a:lstStyle>
            <a:lvl1pPr>
              <a:defRPr sz="6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/>
              <a:t>I </a:t>
            </a:r>
            <a:r>
              <a:rPr spc="25" dirty="0"/>
              <a:t>OW </a:t>
            </a:r>
            <a:r>
              <a:rPr dirty="0"/>
              <a:t>A D O T </a:t>
            </a:r>
            <a:r>
              <a:rPr b="1" dirty="0">
                <a:latin typeface="Calibri"/>
                <a:cs typeface="Calibri"/>
              </a:rPr>
              <a:t>| </a:t>
            </a:r>
            <a:r>
              <a:rPr dirty="0"/>
              <a:t>B U D G E T </a:t>
            </a:r>
            <a:r>
              <a:rPr spc="30" dirty="0"/>
              <a:t>PR </a:t>
            </a:r>
            <a:r>
              <a:rPr dirty="0"/>
              <a:t>E S E N T A T I O N </a:t>
            </a:r>
            <a:r>
              <a:rPr b="1" dirty="0">
                <a:latin typeface="Calibri"/>
                <a:cs typeface="Calibri"/>
              </a:rPr>
              <a:t>| </a:t>
            </a:r>
            <a:r>
              <a:rPr dirty="0"/>
              <a:t>F Y</a:t>
            </a:r>
            <a:r>
              <a:rPr spc="-35" dirty="0"/>
              <a:t> </a:t>
            </a:r>
            <a:r>
              <a:rPr spc="35" dirty="0"/>
              <a:t>26</a:t>
            </a: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6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dirty="0"/>
              <a:t>‹#›</a:t>
            </a:fld>
            <a:r>
              <a:rPr spc="1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275109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7077075" y="152400"/>
            <a:ext cx="1819275" cy="4476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750" b="1" i="0">
                <a:solidFill>
                  <a:srgbClr val="036079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600" b="0" i="0">
                <a:solidFill>
                  <a:schemeClr val="bg2"/>
                </a:solidFill>
                <a:latin typeface="Calibri"/>
                <a:cs typeface="Calibri"/>
              </a:defRPr>
            </a:lvl1pPr>
          </a:lstStyle>
          <a:p>
            <a:pPr marL="12700">
              <a:spcBef>
                <a:spcPts val="70"/>
              </a:spcBef>
            </a:pPr>
            <a:r>
              <a:rPr lang="pt-BR" dirty="0"/>
              <a:t>I </a:t>
            </a:r>
            <a:r>
              <a:rPr lang="pt-BR" spc="25" dirty="0"/>
              <a:t>OW </a:t>
            </a:r>
            <a:r>
              <a:rPr lang="pt-BR" dirty="0"/>
              <a:t>A D O T </a:t>
            </a:r>
            <a:r>
              <a:rPr lang="pt-BR" b="1" dirty="0"/>
              <a:t>| </a:t>
            </a:r>
            <a:r>
              <a:rPr lang="pt-BR" dirty="0"/>
              <a:t>B U D G E T </a:t>
            </a:r>
            <a:r>
              <a:rPr lang="pt-BR" spc="30" dirty="0"/>
              <a:t>PR </a:t>
            </a:r>
            <a:r>
              <a:rPr lang="pt-BR" dirty="0"/>
              <a:t>E S E N T A T I O N </a:t>
            </a:r>
            <a:r>
              <a:rPr lang="pt-BR" b="1" dirty="0"/>
              <a:t>| </a:t>
            </a:r>
            <a:r>
              <a:rPr lang="pt-BR" dirty="0"/>
              <a:t>F Y</a:t>
            </a:r>
            <a:r>
              <a:rPr lang="pt-BR" spc="-35" dirty="0"/>
              <a:t> </a:t>
            </a:r>
            <a:r>
              <a:rPr lang="pt-BR" spc="35" dirty="0"/>
              <a:t>26</a:t>
            </a: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6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dirty="0"/>
              <a:t>‹#›</a:t>
            </a:fld>
            <a:r>
              <a:rPr spc="1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087793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7193068" y="277749"/>
            <a:ext cx="1587286" cy="20294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0" y="5953125"/>
            <a:ext cx="9144000" cy="904875"/>
          </a:xfrm>
          <a:custGeom>
            <a:avLst/>
            <a:gdLst/>
            <a:ahLst/>
            <a:cxnLst/>
            <a:rect l="l" t="t" r="r" b="b"/>
            <a:pathLst>
              <a:path w="9144000" h="904875">
                <a:moveTo>
                  <a:pt x="9144000" y="0"/>
                </a:moveTo>
                <a:lnTo>
                  <a:pt x="4631436" y="538683"/>
                </a:lnTo>
                <a:lnTo>
                  <a:pt x="1" y="538683"/>
                </a:lnTo>
                <a:lnTo>
                  <a:pt x="1" y="904874"/>
                </a:lnTo>
                <a:lnTo>
                  <a:pt x="9142857" y="904875"/>
                </a:lnTo>
                <a:lnTo>
                  <a:pt x="9142888" y="538683"/>
                </a:lnTo>
                <a:lnTo>
                  <a:pt x="9144000" y="0"/>
                </a:lnTo>
                <a:close/>
              </a:path>
              <a:path w="9144000" h="904875">
                <a:moveTo>
                  <a:pt x="0" y="0"/>
                </a:moveTo>
                <a:lnTo>
                  <a:pt x="1149" y="538683"/>
                </a:lnTo>
                <a:lnTo>
                  <a:pt x="4535932" y="538683"/>
                </a:lnTo>
                <a:lnTo>
                  <a:pt x="0" y="0"/>
                </a:lnTo>
                <a:close/>
              </a:path>
            </a:pathLst>
          </a:custGeom>
          <a:solidFill>
            <a:srgbClr val="03607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>
          <a:xfrm>
            <a:off x="365125" y="6574943"/>
            <a:ext cx="2219960" cy="92333"/>
          </a:xfrm>
        </p:spPr>
        <p:txBody>
          <a:bodyPr lIns="0" tIns="0" rIns="0" bIns="0"/>
          <a:lstStyle>
            <a:lvl1pPr>
              <a:defRPr sz="6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/>
              <a:t>I </a:t>
            </a:r>
            <a:r>
              <a:rPr spc="25" dirty="0"/>
              <a:t>OW </a:t>
            </a:r>
            <a:r>
              <a:rPr dirty="0"/>
              <a:t>A D O T </a:t>
            </a:r>
            <a:r>
              <a:rPr b="1" dirty="0">
                <a:latin typeface="Calibri"/>
                <a:cs typeface="Calibri"/>
              </a:rPr>
              <a:t>| </a:t>
            </a:r>
            <a:r>
              <a:rPr dirty="0"/>
              <a:t>B U D G E T </a:t>
            </a:r>
            <a:r>
              <a:rPr spc="30" dirty="0"/>
              <a:t>PR </a:t>
            </a:r>
            <a:r>
              <a:rPr dirty="0"/>
              <a:t>E S E N T A T I O N </a:t>
            </a:r>
            <a:r>
              <a:rPr b="1" dirty="0">
                <a:latin typeface="Calibri"/>
                <a:cs typeface="Calibri"/>
              </a:rPr>
              <a:t>| </a:t>
            </a:r>
            <a:r>
              <a:rPr dirty="0"/>
              <a:t>F Y</a:t>
            </a:r>
            <a:r>
              <a:rPr spc="-35" dirty="0"/>
              <a:t> </a:t>
            </a:r>
            <a:r>
              <a:rPr spc="35" dirty="0"/>
              <a:t>26</a:t>
            </a: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6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dirty="0"/>
              <a:t>‹#›</a:t>
            </a:fld>
            <a:r>
              <a:rPr spc="1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597581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Frame L logo">
    <p:bg>
      <p:bgPr>
        <a:solidFill>
          <a:schemeClr val="bg1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4DAF0714-05F3-0032-F5CA-3E9020090869}"/>
              </a:ext>
            </a:extLst>
          </p:cNvPr>
          <p:cNvSpPr>
            <a:spLocks/>
          </p:cNvSpPr>
          <p:nvPr/>
        </p:nvSpPr>
        <p:spPr>
          <a:xfrm rot="16200000">
            <a:off x="4120688" y="1833506"/>
            <a:ext cx="903803" cy="9145186"/>
          </a:xfrm>
          <a:custGeom>
            <a:avLst/>
            <a:gdLst>
              <a:gd name="connsiteX0" fmla="*/ 903803 w 903803"/>
              <a:gd name="connsiteY0" fmla="*/ 12193581 h 12193581"/>
              <a:gd name="connsiteX1" fmla="*/ 350824 w 903803"/>
              <a:gd name="connsiteY1" fmla="*/ 12192013 h 12193581"/>
              <a:gd name="connsiteX2" fmla="*/ 350824 w 903803"/>
              <a:gd name="connsiteY2" fmla="*/ 12192001 h 12193581"/>
              <a:gd name="connsiteX3" fmla="*/ 0 w 903803"/>
              <a:gd name="connsiteY3" fmla="*/ 12192001 h 12193581"/>
              <a:gd name="connsiteX4" fmla="*/ 1 w 903803"/>
              <a:gd name="connsiteY4" fmla="*/ 2 h 12193581"/>
              <a:gd name="connsiteX5" fmla="*/ 365759 w 903803"/>
              <a:gd name="connsiteY5" fmla="*/ 2 h 12193581"/>
              <a:gd name="connsiteX6" fmla="*/ 365759 w 903803"/>
              <a:gd name="connsiteY6" fmla="*/ 1533 h 12193581"/>
              <a:gd name="connsiteX7" fmla="*/ 903802 w 903803"/>
              <a:gd name="connsiteY7" fmla="*/ 0 h 12193581"/>
              <a:gd name="connsiteX8" fmla="*/ 365759 w 903803"/>
              <a:gd name="connsiteY8" fmla="*/ 6048638 h 12193581"/>
              <a:gd name="connsiteX9" fmla="*/ 365759 w 903803"/>
              <a:gd name="connsiteY9" fmla="*/ 6176118 h 12193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03803" h="12193581">
                <a:moveTo>
                  <a:pt x="903803" y="12193581"/>
                </a:moveTo>
                <a:lnTo>
                  <a:pt x="350824" y="12192013"/>
                </a:lnTo>
                <a:lnTo>
                  <a:pt x="350824" y="12192001"/>
                </a:lnTo>
                <a:lnTo>
                  <a:pt x="0" y="12192001"/>
                </a:lnTo>
                <a:lnTo>
                  <a:pt x="1" y="2"/>
                </a:lnTo>
                <a:lnTo>
                  <a:pt x="365759" y="2"/>
                </a:lnTo>
                <a:lnTo>
                  <a:pt x="365759" y="1533"/>
                </a:lnTo>
                <a:lnTo>
                  <a:pt x="903802" y="0"/>
                </a:lnTo>
                <a:lnTo>
                  <a:pt x="365759" y="6048638"/>
                </a:lnTo>
                <a:lnTo>
                  <a:pt x="365759" y="6176118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3" name="Content Placeholder 15">
            <a:extLst>
              <a:ext uri="{FF2B5EF4-FFF2-40B4-BE49-F238E27FC236}">
                <a16:creationId xmlns:a16="http://schemas.microsoft.com/office/drawing/2014/main" id="{A25AFECF-0C52-4AD9-7A75-9BDCD4CDC9EB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754380" y="1920240"/>
            <a:ext cx="7610952" cy="3752963"/>
          </a:xfrm>
          <a:prstGeom prst="rect">
            <a:avLst/>
          </a:prstGeom>
        </p:spPr>
        <p:txBody>
          <a:bodyPr/>
          <a:lstStyle>
            <a:lvl1pPr marL="214313" indent="-214313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350" spc="38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27435" indent="-169069">
              <a:spcBef>
                <a:spcPts val="45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601266" indent="-173831">
              <a:spcBef>
                <a:spcPts val="45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50">
                <a:latin typeface="Calibri" panose="020F0502020204030204" pitchFamily="34" charset="0"/>
                <a:cs typeface="Calibri" panose="020F0502020204030204" pitchFamily="34" charset="0"/>
              </a:defRPr>
            </a:lvl3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Click to add text</a:t>
            </a:r>
          </a:p>
          <a:p>
            <a:pPr lvl="2"/>
            <a:r>
              <a:rPr lang="en-US"/>
              <a:t>Click to add text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9BF6E8-FE26-DC6A-E66C-C899DECCA75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54381" y="1005840"/>
            <a:ext cx="7610951" cy="5742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 spc="38" baseline="0">
                <a:solidFill>
                  <a:schemeClr val="accent1"/>
                </a:solidFill>
                <a:latin typeface="+mj-lt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Headline Here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05A17F4-8DD1-4400-C949-ADC6D5E12907}"/>
              </a:ext>
            </a:extLst>
          </p:cNvPr>
          <p:cNvSpPr/>
          <p:nvPr/>
        </p:nvSpPr>
        <p:spPr>
          <a:xfrm>
            <a:off x="378620" y="631627"/>
            <a:ext cx="8386760" cy="6089848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B33F4350-BDB8-F442-158E-E9948ECD25BB}"/>
              </a:ext>
            </a:extLst>
          </p:cNvPr>
          <p:cNvSpPr txBox="1">
            <a:spLocks/>
          </p:cNvSpPr>
          <p:nvPr/>
        </p:nvSpPr>
        <p:spPr>
          <a:xfrm>
            <a:off x="377409" y="6356351"/>
            <a:ext cx="2437442" cy="365125"/>
          </a:xfrm>
          <a:prstGeom prst="rect">
            <a:avLst/>
          </a:prstGeom>
        </p:spPr>
        <p:txBody>
          <a:bodyPr lIns="0" rIns="0" anchor="b"/>
          <a:lstStyle>
            <a:defPPr>
              <a:defRPr lang="en-US"/>
            </a:defPPr>
            <a:lvl1pPr marL="0" algn="l" defTabSz="914400" rtl="0" eaLnBrk="1" latinLnBrk="0" hangingPunct="1">
              <a:defRPr sz="800" kern="1200" spc="1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" spc="113" baseline="0" dirty="0">
                <a:latin typeface="Calibri" panose="020F0502020204030204" pitchFamily="34" charset="0"/>
                <a:cs typeface="Calibri" panose="020F0502020204030204" pitchFamily="34" charset="0"/>
              </a:rPr>
              <a:t>IOWA DOT  </a:t>
            </a:r>
            <a:r>
              <a:rPr lang="en-US" sz="600" b="1" spc="113" baseline="0" dirty="0">
                <a:latin typeface="Calibri" panose="020F0502020204030204" pitchFamily="34" charset="0"/>
                <a:cs typeface="Calibri" panose="020F0502020204030204" pitchFamily="34" charset="0"/>
              </a:rPr>
              <a:t>|</a:t>
            </a:r>
            <a:r>
              <a:rPr lang="en-US" sz="600" spc="113" baseline="0" dirty="0">
                <a:latin typeface="Calibri" panose="020F0502020204030204" pitchFamily="34" charset="0"/>
                <a:cs typeface="Calibri" panose="020F0502020204030204" pitchFamily="34" charset="0"/>
              </a:rPr>
              <a:t> BUDGET PRESENTATION </a:t>
            </a:r>
            <a:r>
              <a:rPr lang="en-US" sz="600" b="1" spc="113" baseline="0" dirty="0">
                <a:latin typeface="Calibri" panose="020F0502020204030204" pitchFamily="34" charset="0"/>
                <a:cs typeface="Calibri" panose="020F0502020204030204" pitchFamily="34" charset="0"/>
              </a:rPr>
              <a:t> |  </a:t>
            </a:r>
            <a:r>
              <a:rPr lang="en-US" sz="600" spc="113" baseline="0" dirty="0">
                <a:latin typeface="Calibri" panose="020F0502020204030204" pitchFamily="34" charset="0"/>
                <a:cs typeface="Calibri" panose="020F0502020204030204" pitchFamily="34" charset="0"/>
              </a:rPr>
              <a:t>FY26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1F952649-AA3B-C06C-E042-C84208E9F92E}"/>
              </a:ext>
            </a:extLst>
          </p:cNvPr>
          <p:cNvSpPr txBox="1">
            <a:spLocks/>
          </p:cNvSpPr>
          <p:nvPr/>
        </p:nvSpPr>
        <p:spPr>
          <a:xfrm>
            <a:off x="7882759" y="6356351"/>
            <a:ext cx="883814" cy="365125"/>
          </a:xfrm>
          <a:prstGeom prst="rect">
            <a:avLst/>
          </a:prstGeom>
        </p:spPr>
        <p:txBody>
          <a:bodyPr lIns="0" rIns="0" anchor="b"/>
          <a:lstStyle>
            <a:defPPr>
              <a:defRPr lang="en-US"/>
            </a:defPPr>
            <a:lvl1pPr marL="0" algn="r" defTabSz="914400" rtl="0" eaLnBrk="1" latinLnBrk="0" hangingPunct="1">
              <a:defRPr sz="800" kern="1200" spc="1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8D65601-5AE2-46FC-B138-694DDD2B510D}" type="slidenum">
              <a:rPr lang="en-US" sz="600" spc="113" baseline="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‹#›</a:t>
            </a:fld>
            <a:endParaRPr lang="en-US" sz="600" spc="113" baseline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71A4A22-7640-FABD-9958-358C3076F7A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0988" y="157163"/>
            <a:ext cx="1733550" cy="428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1141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b_Footer Only">
    <p:bg>
      <p:bgPr>
        <a:solidFill>
          <a:schemeClr val="bg1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4DAF0714-05F3-0032-F5CA-3E9020090869}"/>
              </a:ext>
            </a:extLst>
          </p:cNvPr>
          <p:cNvSpPr>
            <a:spLocks/>
          </p:cNvSpPr>
          <p:nvPr/>
        </p:nvSpPr>
        <p:spPr>
          <a:xfrm rot="16200000">
            <a:off x="4120688" y="1833506"/>
            <a:ext cx="903803" cy="9145186"/>
          </a:xfrm>
          <a:custGeom>
            <a:avLst/>
            <a:gdLst>
              <a:gd name="connsiteX0" fmla="*/ 903803 w 903803"/>
              <a:gd name="connsiteY0" fmla="*/ 12193581 h 12193581"/>
              <a:gd name="connsiteX1" fmla="*/ 350824 w 903803"/>
              <a:gd name="connsiteY1" fmla="*/ 12192013 h 12193581"/>
              <a:gd name="connsiteX2" fmla="*/ 350824 w 903803"/>
              <a:gd name="connsiteY2" fmla="*/ 12192001 h 12193581"/>
              <a:gd name="connsiteX3" fmla="*/ 0 w 903803"/>
              <a:gd name="connsiteY3" fmla="*/ 12192001 h 12193581"/>
              <a:gd name="connsiteX4" fmla="*/ 1 w 903803"/>
              <a:gd name="connsiteY4" fmla="*/ 2 h 12193581"/>
              <a:gd name="connsiteX5" fmla="*/ 365759 w 903803"/>
              <a:gd name="connsiteY5" fmla="*/ 2 h 12193581"/>
              <a:gd name="connsiteX6" fmla="*/ 365759 w 903803"/>
              <a:gd name="connsiteY6" fmla="*/ 1533 h 12193581"/>
              <a:gd name="connsiteX7" fmla="*/ 903802 w 903803"/>
              <a:gd name="connsiteY7" fmla="*/ 0 h 12193581"/>
              <a:gd name="connsiteX8" fmla="*/ 365759 w 903803"/>
              <a:gd name="connsiteY8" fmla="*/ 6048638 h 12193581"/>
              <a:gd name="connsiteX9" fmla="*/ 365759 w 903803"/>
              <a:gd name="connsiteY9" fmla="*/ 6176118 h 12193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03803" h="12193581">
                <a:moveTo>
                  <a:pt x="903803" y="12193581"/>
                </a:moveTo>
                <a:lnTo>
                  <a:pt x="350824" y="12192013"/>
                </a:lnTo>
                <a:lnTo>
                  <a:pt x="350824" y="12192001"/>
                </a:lnTo>
                <a:lnTo>
                  <a:pt x="0" y="12192001"/>
                </a:lnTo>
                <a:lnTo>
                  <a:pt x="1" y="2"/>
                </a:lnTo>
                <a:lnTo>
                  <a:pt x="365759" y="2"/>
                </a:lnTo>
                <a:lnTo>
                  <a:pt x="365759" y="1533"/>
                </a:lnTo>
                <a:lnTo>
                  <a:pt x="903802" y="0"/>
                </a:lnTo>
                <a:lnTo>
                  <a:pt x="365759" y="6048638"/>
                </a:lnTo>
                <a:lnTo>
                  <a:pt x="365759" y="6176118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B33F4350-BDB8-F442-158E-E9948ECD25BB}"/>
              </a:ext>
            </a:extLst>
          </p:cNvPr>
          <p:cNvSpPr txBox="1">
            <a:spLocks/>
          </p:cNvSpPr>
          <p:nvPr/>
        </p:nvSpPr>
        <p:spPr>
          <a:xfrm>
            <a:off x="377409" y="6356351"/>
            <a:ext cx="2437442" cy="365125"/>
          </a:xfrm>
          <a:prstGeom prst="rect">
            <a:avLst/>
          </a:prstGeom>
        </p:spPr>
        <p:txBody>
          <a:bodyPr lIns="0" rIns="0" anchor="b"/>
          <a:lstStyle>
            <a:defPPr>
              <a:defRPr lang="en-US"/>
            </a:defPPr>
            <a:lvl1pPr marL="0" algn="l" defTabSz="914400" rtl="0" eaLnBrk="1" latinLnBrk="0" hangingPunct="1">
              <a:defRPr sz="800" kern="1200" spc="1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" spc="113" baseline="0" dirty="0">
                <a:latin typeface="Calibri" panose="020F0502020204030204" pitchFamily="34" charset="0"/>
                <a:cs typeface="Calibri" panose="020F0502020204030204" pitchFamily="34" charset="0"/>
              </a:rPr>
              <a:t>IOWA DOT  </a:t>
            </a:r>
            <a:r>
              <a:rPr lang="en-US" sz="600" b="1" spc="113" baseline="0" dirty="0">
                <a:latin typeface="Calibri" panose="020F0502020204030204" pitchFamily="34" charset="0"/>
                <a:cs typeface="Calibri" panose="020F0502020204030204" pitchFamily="34" charset="0"/>
              </a:rPr>
              <a:t>|</a:t>
            </a:r>
            <a:r>
              <a:rPr lang="en-US" sz="600" spc="113" baseline="0" dirty="0">
                <a:latin typeface="Calibri" panose="020F0502020204030204" pitchFamily="34" charset="0"/>
                <a:cs typeface="Calibri" panose="020F0502020204030204" pitchFamily="34" charset="0"/>
              </a:rPr>
              <a:t>  BUDGET PRESENTATION </a:t>
            </a:r>
            <a:r>
              <a:rPr lang="en-US" sz="600" b="1" spc="113" baseline="0" dirty="0">
                <a:latin typeface="Calibri" panose="020F0502020204030204" pitchFamily="34" charset="0"/>
                <a:cs typeface="Calibri" panose="020F0502020204030204" pitchFamily="34" charset="0"/>
              </a:rPr>
              <a:t> |  </a:t>
            </a:r>
            <a:r>
              <a:rPr lang="en-US" sz="600" spc="113" baseline="0" dirty="0">
                <a:latin typeface="Calibri" panose="020F0502020204030204" pitchFamily="34" charset="0"/>
                <a:cs typeface="Calibri" panose="020F0502020204030204" pitchFamily="34" charset="0"/>
              </a:rPr>
              <a:t>FY26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1F952649-AA3B-C06C-E042-C84208E9F92E}"/>
              </a:ext>
            </a:extLst>
          </p:cNvPr>
          <p:cNvSpPr txBox="1">
            <a:spLocks/>
          </p:cNvSpPr>
          <p:nvPr/>
        </p:nvSpPr>
        <p:spPr>
          <a:xfrm>
            <a:off x="7882759" y="6356351"/>
            <a:ext cx="883814" cy="365125"/>
          </a:xfrm>
          <a:prstGeom prst="rect">
            <a:avLst/>
          </a:prstGeom>
        </p:spPr>
        <p:txBody>
          <a:bodyPr lIns="0" rIns="0" anchor="b"/>
          <a:lstStyle>
            <a:defPPr>
              <a:defRPr lang="en-US"/>
            </a:defPPr>
            <a:lvl1pPr marL="0" algn="r" defTabSz="914400" rtl="0" eaLnBrk="1" latinLnBrk="0" hangingPunct="1">
              <a:defRPr sz="800" kern="1200" spc="1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8D65601-5AE2-46FC-B138-694DDD2B510D}" type="slidenum">
              <a:rPr lang="en-US" sz="600" spc="113" baseline="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‹#›</a:t>
            </a:fld>
            <a:endParaRPr lang="en-US" sz="600" spc="113" baseline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76393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91011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Divider_1">
    <p:bg>
      <p:bgPr>
        <a:solidFill>
          <a:schemeClr val="accent3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5A322BF-82BA-C699-B774-DC0222F4B15C}"/>
              </a:ext>
            </a:extLst>
          </p:cNvPr>
          <p:cNvSpPr/>
          <p:nvPr/>
        </p:nvSpPr>
        <p:spPr>
          <a:xfrm>
            <a:off x="3515710" y="0"/>
            <a:ext cx="562829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0796CDC-3154-4ACA-A920-8CBE431C2A1A}"/>
              </a:ext>
            </a:extLst>
          </p:cNvPr>
          <p:cNvSpPr/>
          <p:nvPr/>
        </p:nvSpPr>
        <p:spPr>
          <a:xfrm>
            <a:off x="0" y="0"/>
            <a:ext cx="3515711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Arrow: Chevron 1">
            <a:extLst>
              <a:ext uri="{FF2B5EF4-FFF2-40B4-BE49-F238E27FC236}">
                <a16:creationId xmlns:a16="http://schemas.microsoft.com/office/drawing/2014/main" id="{FDC02647-34B5-00DF-A8EA-E7FC13A346D1}"/>
              </a:ext>
            </a:extLst>
          </p:cNvPr>
          <p:cNvSpPr/>
          <p:nvPr/>
        </p:nvSpPr>
        <p:spPr>
          <a:xfrm rot="16200000">
            <a:off x="548181" y="5100145"/>
            <a:ext cx="2419349" cy="3515710"/>
          </a:xfrm>
          <a:prstGeom prst="chevron">
            <a:avLst>
              <a:gd name="adj" fmla="val 47999"/>
            </a:avLst>
          </a:prstGeom>
          <a:solidFill>
            <a:schemeClr val="bg1"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5" name="Arrow: Chevron 4">
            <a:extLst>
              <a:ext uri="{FF2B5EF4-FFF2-40B4-BE49-F238E27FC236}">
                <a16:creationId xmlns:a16="http://schemas.microsoft.com/office/drawing/2014/main" id="{81888F90-00E8-869F-17D4-E6C8DB714F42}"/>
              </a:ext>
            </a:extLst>
          </p:cNvPr>
          <p:cNvSpPr/>
          <p:nvPr/>
        </p:nvSpPr>
        <p:spPr>
          <a:xfrm rot="16200000">
            <a:off x="548181" y="4461976"/>
            <a:ext cx="2419349" cy="3515710"/>
          </a:xfrm>
          <a:prstGeom prst="chevron">
            <a:avLst>
              <a:gd name="adj" fmla="val 47999"/>
            </a:avLst>
          </a:prstGeom>
          <a:solidFill>
            <a:schemeClr val="bg1"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5E68AD97-B9A7-8FA7-0145-DF72EBC5F92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15709" y="0"/>
            <a:ext cx="5628084" cy="6858000"/>
          </a:xfrm>
          <a:prstGeom prst="rect">
            <a:avLst/>
          </a:prstGeom>
          <a:effectLst>
            <a:outerShdw blurRad="101600" dist="63500" dir="10800000" algn="r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CB0C6D3-6D93-E446-450A-A73BA5C8389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5751" y="148931"/>
            <a:ext cx="1815611" cy="455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37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Divider_2">
    <p:bg>
      <p:bgPr>
        <a:solidFill>
          <a:schemeClr val="accent5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78BC479-7D9E-D5B0-195B-3338C7ADE0FB}"/>
              </a:ext>
            </a:extLst>
          </p:cNvPr>
          <p:cNvSpPr/>
          <p:nvPr/>
        </p:nvSpPr>
        <p:spPr>
          <a:xfrm>
            <a:off x="3515710" y="0"/>
            <a:ext cx="5628084" cy="6858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0796CDC-3154-4ACA-A920-8CBE431C2A1A}"/>
              </a:ext>
            </a:extLst>
          </p:cNvPr>
          <p:cNvSpPr/>
          <p:nvPr/>
        </p:nvSpPr>
        <p:spPr>
          <a:xfrm>
            <a:off x="0" y="0"/>
            <a:ext cx="414263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Arrow: Chevron 1">
            <a:extLst>
              <a:ext uri="{FF2B5EF4-FFF2-40B4-BE49-F238E27FC236}">
                <a16:creationId xmlns:a16="http://schemas.microsoft.com/office/drawing/2014/main" id="{FDC02647-34B5-00DF-A8EA-E7FC13A346D1}"/>
              </a:ext>
            </a:extLst>
          </p:cNvPr>
          <p:cNvSpPr/>
          <p:nvPr/>
        </p:nvSpPr>
        <p:spPr>
          <a:xfrm rot="16200000">
            <a:off x="645932" y="4743660"/>
            <a:ext cx="2850767" cy="4142631"/>
          </a:xfrm>
          <a:prstGeom prst="chevron">
            <a:avLst>
              <a:gd name="adj" fmla="val 47999"/>
            </a:avLst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5" name="Arrow: Chevron 4">
            <a:extLst>
              <a:ext uri="{FF2B5EF4-FFF2-40B4-BE49-F238E27FC236}">
                <a16:creationId xmlns:a16="http://schemas.microsoft.com/office/drawing/2014/main" id="{81888F90-00E8-869F-17D4-E6C8DB714F42}"/>
              </a:ext>
            </a:extLst>
          </p:cNvPr>
          <p:cNvSpPr/>
          <p:nvPr/>
        </p:nvSpPr>
        <p:spPr>
          <a:xfrm rot="16200000">
            <a:off x="645933" y="4105492"/>
            <a:ext cx="2850766" cy="4142630"/>
          </a:xfrm>
          <a:prstGeom prst="chevron">
            <a:avLst>
              <a:gd name="adj" fmla="val 47999"/>
            </a:avLst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6B84F1BA-DF39-6E64-7400-15BE49C7D29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42630" y="0"/>
            <a:ext cx="5001370" cy="6858000"/>
          </a:xfrm>
          <a:prstGeom prst="rect">
            <a:avLst/>
          </a:prstGeom>
          <a:effectLst>
            <a:outerShdw blurRad="101600" dist="63500" dir="10800000" algn="r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4F692B0-7D93-2E57-EAA2-7AAB4A65198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5751" y="148931"/>
            <a:ext cx="1815611" cy="455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0089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Divider_3">
    <p:bg>
      <p:bgPr>
        <a:solidFill>
          <a:schemeClr val="accent2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398A732-26A8-A525-B413-7C704695F5B9}"/>
              </a:ext>
            </a:extLst>
          </p:cNvPr>
          <p:cNvSpPr/>
          <p:nvPr/>
        </p:nvSpPr>
        <p:spPr>
          <a:xfrm>
            <a:off x="3515710" y="0"/>
            <a:ext cx="5628084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0796CDC-3154-4ACA-A920-8CBE431C2A1A}"/>
              </a:ext>
            </a:extLst>
          </p:cNvPr>
          <p:cNvSpPr/>
          <p:nvPr/>
        </p:nvSpPr>
        <p:spPr>
          <a:xfrm>
            <a:off x="0" y="0"/>
            <a:ext cx="4124325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Arrow: Chevron 1">
            <a:extLst>
              <a:ext uri="{FF2B5EF4-FFF2-40B4-BE49-F238E27FC236}">
                <a16:creationId xmlns:a16="http://schemas.microsoft.com/office/drawing/2014/main" id="{FDC02647-34B5-00DF-A8EA-E7FC13A346D1}"/>
              </a:ext>
            </a:extLst>
          </p:cNvPr>
          <p:cNvSpPr/>
          <p:nvPr/>
        </p:nvSpPr>
        <p:spPr>
          <a:xfrm rot="16200000">
            <a:off x="611009" y="4826704"/>
            <a:ext cx="2696636" cy="3918653"/>
          </a:xfrm>
          <a:prstGeom prst="chevron">
            <a:avLst>
              <a:gd name="adj" fmla="val 47999"/>
            </a:avLst>
          </a:prstGeom>
          <a:solidFill>
            <a:schemeClr val="bg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5" name="Arrow: Chevron 4">
            <a:extLst>
              <a:ext uri="{FF2B5EF4-FFF2-40B4-BE49-F238E27FC236}">
                <a16:creationId xmlns:a16="http://schemas.microsoft.com/office/drawing/2014/main" id="{81888F90-00E8-869F-17D4-E6C8DB714F42}"/>
              </a:ext>
            </a:extLst>
          </p:cNvPr>
          <p:cNvSpPr/>
          <p:nvPr/>
        </p:nvSpPr>
        <p:spPr>
          <a:xfrm rot="16200000">
            <a:off x="643046" y="4015105"/>
            <a:ext cx="2838029" cy="4124121"/>
          </a:xfrm>
          <a:prstGeom prst="chevron">
            <a:avLst>
              <a:gd name="adj" fmla="val 47999"/>
            </a:avLst>
          </a:prstGeom>
          <a:solidFill>
            <a:schemeClr val="bg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6DA5683-EC86-E73C-75F8-1505F0EE507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24325" y="0"/>
            <a:ext cx="5019674" cy="6858000"/>
          </a:xfrm>
          <a:prstGeom prst="rect">
            <a:avLst/>
          </a:prstGeom>
          <a:effectLst>
            <a:outerShdw blurRad="101600" dist="63500" dir="10800000" algn="r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3E81D12-9192-4B55-3ABE-4BFE7B7B3F6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5751" y="148931"/>
            <a:ext cx="1815611" cy="455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2637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Divider_4">
    <p:bg>
      <p:bgPr>
        <a:solidFill>
          <a:schemeClr val="accent6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FC1E08E-31F3-0870-CE34-1BE1FD668A98}"/>
              </a:ext>
            </a:extLst>
          </p:cNvPr>
          <p:cNvSpPr/>
          <p:nvPr/>
        </p:nvSpPr>
        <p:spPr>
          <a:xfrm>
            <a:off x="3515710" y="0"/>
            <a:ext cx="5628084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0796CDC-3154-4ACA-A920-8CBE431C2A1A}"/>
              </a:ext>
            </a:extLst>
          </p:cNvPr>
          <p:cNvSpPr/>
          <p:nvPr/>
        </p:nvSpPr>
        <p:spPr>
          <a:xfrm>
            <a:off x="0" y="0"/>
            <a:ext cx="4118776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Arrow: Chevron 1">
            <a:extLst>
              <a:ext uri="{FF2B5EF4-FFF2-40B4-BE49-F238E27FC236}">
                <a16:creationId xmlns:a16="http://schemas.microsoft.com/office/drawing/2014/main" id="{FDC02647-34B5-00DF-A8EA-E7FC13A346D1}"/>
              </a:ext>
            </a:extLst>
          </p:cNvPr>
          <p:cNvSpPr/>
          <p:nvPr/>
        </p:nvSpPr>
        <p:spPr>
          <a:xfrm rot="16200000">
            <a:off x="642213" y="4771999"/>
            <a:ext cx="2834353" cy="4118778"/>
          </a:xfrm>
          <a:prstGeom prst="chevron">
            <a:avLst>
              <a:gd name="adj" fmla="val 47999"/>
            </a:avLst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5" name="Arrow: Chevron 4">
            <a:extLst>
              <a:ext uri="{FF2B5EF4-FFF2-40B4-BE49-F238E27FC236}">
                <a16:creationId xmlns:a16="http://schemas.microsoft.com/office/drawing/2014/main" id="{81888F90-00E8-869F-17D4-E6C8DB714F42}"/>
              </a:ext>
            </a:extLst>
          </p:cNvPr>
          <p:cNvSpPr/>
          <p:nvPr/>
        </p:nvSpPr>
        <p:spPr>
          <a:xfrm rot="16200000">
            <a:off x="642213" y="4133830"/>
            <a:ext cx="2834352" cy="4118777"/>
          </a:xfrm>
          <a:prstGeom prst="chevron">
            <a:avLst>
              <a:gd name="adj" fmla="val 47999"/>
            </a:avLst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0946A1BC-3827-B021-D2CE-5ED3AD4C7E2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18775" y="0"/>
            <a:ext cx="5025017" cy="6858000"/>
          </a:xfrm>
          <a:prstGeom prst="rect">
            <a:avLst/>
          </a:prstGeom>
          <a:effectLst>
            <a:outerShdw blurRad="101600" dist="63500" dir="10800000" algn="r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456C57C-5168-9CB2-59FB-0C55B43DEF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5751" y="148931"/>
            <a:ext cx="1815611" cy="455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2012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or block">
    <p:bg>
      <p:bgPr>
        <a:solidFill>
          <a:schemeClr val="accent5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0796CDC-3154-4ACA-A920-8CBE431C2A1A}"/>
              </a:ext>
            </a:extLst>
          </p:cNvPr>
          <p:cNvSpPr/>
          <p:nvPr/>
        </p:nvSpPr>
        <p:spPr>
          <a:xfrm>
            <a:off x="0" y="0"/>
            <a:ext cx="351571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353CF9D-DF5C-B6A2-D308-E8A5E24C78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882759" y="6356351"/>
            <a:ext cx="883814" cy="365125"/>
          </a:xfrm>
          <a:prstGeom prst="rect">
            <a:avLst/>
          </a:prstGeom>
        </p:spPr>
        <p:txBody>
          <a:bodyPr lIns="0" rIns="0" anchor="b"/>
          <a:lstStyle>
            <a:lvl1pPr algn="r">
              <a:defRPr sz="600" spc="113" baseline="0">
                <a:solidFill>
                  <a:schemeClr val="bg1"/>
                </a:solidFill>
              </a:defRPr>
            </a:lvl1pPr>
          </a:lstStyle>
          <a:p>
            <a:fld id="{18D65601-5AE2-46FC-B138-694DDD2B510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1034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44571705-2E20-024A-15CB-E3138EDEC6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77410" y="6356351"/>
            <a:ext cx="2191106" cy="365125"/>
          </a:xfrm>
          <a:prstGeom prst="rect">
            <a:avLst/>
          </a:prstGeom>
        </p:spPr>
        <p:txBody>
          <a:bodyPr lIns="0" rIns="0" anchor="ctr"/>
          <a:lstStyle>
            <a:lvl1pPr algn="l">
              <a:defRPr sz="600" spc="113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30EE630-9E25-FA1D-173D-B34329DA95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882759" y="6356351"/>
            <a:ext cx="883814" cy="365125"/>
          </a:xfrm>
          <a:prstGeom prst="rect">
            <a:avLst/>
          </a:prstGeom>
        </p:spPr>
        <p:txBody>
          <a:bodyPr lIns="0" rIns="0" anchor="ctr"/>
          <a:lstStyle>
            <a:lvl1pPr algn="r">
              <a:defRPr sz="600" spc="113" baseline="0">
                <a:solidFill>
                  <a:schemeClr val="bg1"/>
                </a:solidFill>
              </a:defRPr>
            </a:lvl1pPr>
          </a:lstStyle>
          <a:p>
            <a:fld id="{18D65601-5AE2-46FC-B138-694DDD2B510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939E5833-C06C-D71D-C3DC-8A011CE284AC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7810" y="148931"/>
            <a:ext cx="1815614" cy="455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399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82" r:id="rId2"/>
    <p:sldLayoutId id="2147483681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7" r:id="rId13"/>
    <p:sldLayoutId id="2147483679" r:id="rId14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7193068" y="277749"/>
            <a:ext cx="1587286" cy="20294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0" y="5953125"/>
            <a:ext cx="9144000" cy="904875"/>
          </a:xfrm>
          <a:custGeom>
            <a:avLst/>
            <a:gdLst/>
            <a:ahLst/>
            <a:cxnLst/>
            <a:rect l="l" t="t" r="r" b="b"/>
            <a:pathLst>
              <a:path w="9144000" h="904875">
                <a:moveTo>
                  <a:pt x="9144000" y="0"/>
                </a:moveTo>
                <a:lnTo>
                  <a:pt x="4631436" y="538683"/>
                </a:lnTo>
                <a:lnTo>
                  <a:pt x="1" y="538683"/>
                </a:lnTo>
                <a:lnTo>
                  <a:pt x="1" y="904874"/>
                </a:lnTo>
                <a:lnTo>
                  <a:pt x="9142857" y="904875"/>
                </a:lnTo>
                <a:lnTo>
                  <a:pt x="9142888" y="538683"/>
                </a:lnTo>
                <a:lnTo>
                  <a:pt x="9144000" y="0"/>
                </a:lnTo>
                <a:close/>
              </a:path>
              <a:path w="9144000" h="904875">
                <a:moveTo>
                  <a:pt x="0" y="0"/>
                </a:moveTo>
                <a:lnTo>
                  <a:pt x="1149" y="538683"/>
                </a:lnTo>
                <a:lnTo>
                  <a:pt x="4535932" y="538683"/>
                </a:lnTo>
                <a:lnTo>
                  <a:pt x="0" y="0"/>
                </a:lnTo>
                <a:close/>
              </a:path>
            </a:pathLst>
          </a:custGeom>
          <a:solidFill>
            <a:srgbClr val="03607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385762" y="633412"/>
            <a:ext cx="8382000" cy="6096000"/>
          </a:xfrm>
          <a:custGeom>
            <a:avLst/>
            <a:gdLst/>
            <a:ahLst/>
            <a:cxnLst/>
            <a:rect l="l" t="t" r="r" b="b"/>
            <a:pathLst>
              <a:path w="8382000" h="6096000">
                <a:moveTo>
                  <a:pt x="0" y="6096000"/>
                </a:moveTo>
                <a:lnTo>
                  <a:pt x="8382000" y="6096000"/>
                </a:lnTo>
                <a:lnTo>
                  <a:pt x="8382000" y="0"/>
                </a:lnTo>
                <a:lnTo>
                  <a:pt x="0" y="0"/>
                </a:lnTo>
                <a:lnTo>
                  <a:pt x="0" y="6096000"/>
                </a:lnTo>
                <a:close/>
              </a:path>
            </a:pathLst>
          </a:custGeom>
          <a:ln w="12700">
            <a:solidFill>
              <a:srgbClr val="03607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42315" y="964818"/>
            <a:ext cx="7659369" cy="13081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750" b="1" i="0">
                <a:solidFill>
                  <a:srgbClr val="036079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80643" y="1618297"/>
            <a:ext cx="7982712" cy="44056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1" i="0">
                <a:solidFill>
                  <a:schemeClr val="tx1"/>
                </a:solidFill>
                <a:latin typeface="PT Sans"/>
                <a:cs typeface="PT San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65125" y="6574943"/>
            <a:ext cx="2219960" cy="9233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/>
              <a:t>I </a:t>
            </a:r>
            <a:r>
              <a:rPr spc="25" dirty="0"/>
              <a:t>OW </a:t>
            </a:r>
            <a:r>
              <a:rPr dirty="0"/>
              <a:t>A D O T </a:t>
            </a:r>
            <a:r>
              <a:rPr b="1" dirty="0">
                <a:latin typeface="Calibri"/>
                <a:cs typeface="Calibri"/>
              </a:rPr>
              <a:t>| </a:t>
            </a:r>
            <a:r>
              <a:rPr dirty="0"/>
              <a:t>B U D G E T </a:t>
            </a:r>
            <a:r>
              <a:rPr spc="30" dirty="0"/>
              <a:t>PR </a:t>
            </a:r>
            <a:r>
              <a:rPr dirty="0"/>
              <a:t>E S E N T A T I O N </a:t>
            </a:r>
            <a:r>
              <a:rPr b="1" dirty="0">
                <a:latin typeface="Calibri"/>
                <a:cs typeface="Calibri"/>
              </a:rPr>
              <a:t>| </a:t>
            </a:r>
            <a:r>
              <a:rPr dirty="0"/>
              <a:t>F Y</a:t>
            </a:r>
            <a:r>
              <a:rPr spc="-35" dirty="0"/>
              <a:t> </a:t>
            </a:r>
            <a:r>
              <a:rPr spc="35" dirty="0"/>
              <a:t>26</a:t>
            </a: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631301" y="6574943"/>
            <a:ext cx="191134" cy="1187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dirty="0"/>
              <a:t>‹#›</a:t>
            </a:fld>
            <a:r>
              <a:rPr spc="1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57412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7.jp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raphic 2">
            <a:extLst>
              <a:ext uri="{FF2B5EF4-FFF2-40B4-BE49-F238E27FC236}">
                <a16:creationId xmlns:a16="http://schemas.microsoft.com/office/drawing/2014/main" id="{7DB8539E-9820-2CED-7C2F-39272549C90A}"/>
              </a:ext>
            </a:extLst>
          </p:cNvPr>
          <p:cNvSpPr>
            <a:spLocks/>
          </p:cNvSpPr>
          <p:nvPr/>
        </p:nvSpPr>
        <p:spPr bwMode="auto">
          <a:xfrm>
            <a:off x="12231" y="3915706"/>
            <a:ext cx="9143999" cy="2813889"/>
          </a:xfrm>
          <a:custGeom>
            <a:avLst/>
            <a:gdLst>
              <a:gd name="T0" fmla="*/ 53211096 w 18294857"/>
              <a:gd name="T1" fmla="*/ 8668539 h 5362670"/>
              <a:gd name="T2" fmla="*/ 53211096 w 18294857"/>
              <a:gd name="T3" fmla="*/ 8726178 h 5362670"/>
              <a:gd name="T4" fmla="*/ 0 w 18294857"/>
              <a:gd name="T5" fmla="*/ 58264 h 5362670"/>
              <a:gd name="T6" fmla="*/ 0 w 18294857"/>
              <a:gd name="T7" fmla="*/ 26801920 h 5362670"/>
              <a:gd name="T8" fmla="*/ 53211096 w 18294857"/>
              <a:gd name="T9" fmla="*/ 35273730 h 5362670"/>
              <a:gd name="T10" fmla="*/ 53211096 w 18294857"/>
              <a:gd name="T11" fmla="*/ 35215464 h 5362670"/>
              <a:gd name="T12" fmla="*/ 106422181 w 18294857"/>
              <a:gd name="T13" fmla="*/ 26743646 h 5362670"/>
              <a:gd name="T14" fmla="*/ 106422181 w 18294857"/>
              <a:gd name="T15" fmla="*/ 0 h 5362670"/>
              <a:gd name="T16" fmla="*/ 53211096 w 18294857"/>
              <a:gd name="T17" fmla="*/ 8668539 h 536267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8294857" h="5362670">
                <a:moveTo>
                  <a:pt x="9147429" y="1317879"/>
                </a:moveTo>
                <a:lnTo>
                  <a:pt x="9147429" y="1326642"/>
                </a:lnTo>
                <a:lnTo>
                  <a:pt x="0" y="8858"/>
                </a:lnTo>
                <a:lnTo>
                  <a:pt x="0" y="4074700"/>
                </a:lnTo>
                <a:lnTo>
                  <a:pt x="9147429" y="5362671"/>
                </a:lnTo>
                <a:lnTo>
                  <a:pt x="9147429" y="5353812"/>
                </a:lnTo>
                <a:lnTo>
                  <a:pt x="18294858" y="4065841"/>
                </a:lnTo>
                <a:lnTo>
                  <a:pt x="18294858" y="0"/>
                </a:lnTo>
                <a:lnTo>
                  <a:pt x="9147429" y="1317879"/>
                </a:lnTo>
                <a:close/>
              </a:path>
            </a:pathLst>
          </a:custGeom>
          <a:solidFill>
            <a:srgbClr val="231F20">
              <a:alpha val="70000"/>
            </a:srgbClr>
          </a:solidFill>
          <a:ln>
            <a:noFill/>
          </a:ln>
        </p:spPr>
        <p:txBody>
          <a:bodyPr anchor="ctr"/>
          <a:lstStyle/>
          <a:p>
            <a:endParaRPr lang="en-US" sz="1350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002ECB5A-64DB-C387-6515-24F78B1532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7512" y="4842628"/>
            <a:ext cx="9161511" cy="480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en-US" altLang="en-US" sz="3200" b="1" dirty="0">
                <a:solidFill>
                  <a:schemeClr val="bg1"/>
                </a:solidFill>
                <a:latin typeface="+mj-lt"/>
                <a:ea typeface="Roboto Slab" pitchFamily="2" charset="0"/>
                <a:cs typeface="Roboto Slab" pitchFamily="2" charset="0"/>
              </a:rPr>
              <a:t>Iowa Transportation Commission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FEDC38DB-EEE8-68C1-F088-1F83C170F8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1396" y="5534482"/>
            <a:ext cx="9143999" cy="846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1370013" indent="-455613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2284413" indent="-455613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3198813" indent="-455613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4113213" indent="-455613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0413" indent="-455613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5027613" indent="-455613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5484813" indent="-455613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5942013" indent="-455613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ts val="300"/>
              </a:spcBef>
            </a:pPr>
            <a:r>
              <a:rPr lang="en-US" altLang="en-US" spc="150" dirty="0">
                <a:solidFill>
                  <a:schemeClr val="bg1"/>
                </a:solidFill>
                <a:latin typeface="+mj-lt"/>
                <a:ea typeface="Roboto Slab" pitchFamily="2" charset="0"/>
                <a:cs typeface="PT Sans" panose="020B0503020203020204" pitchFamily="34" charset="0"/>
              </a:rPr>
              <a:t>BUDGET PRESENTATION</a:t>
            </a:r>
          </a:p>
          <a:p>
            <a:pPr algn="ctr">
              <a:spcBef>
                <a:spcPts val="300"/>
              </a:spcBef>
            </a:pPr>
            <a:r>
              <a:rPr lang="en-US" altLang="en-US" sz="1400" spc="150" dirty="0">
                <a:solidFill>
                  <a:schemeClr val="bg1"/>
                </a:solidFill>
                <a:latin typeface="+mj-lt"/>
                <a:ea typeface="Roboto Slab" pitchFamily="2" charset="0"/>
                <a:cs typeface="PT Sans" panose="020B0503020203020204" pitchFamily="34" charset="0"/>
              </a:rPr>
              <a:t>March 11</a:t>
            </a:r>
            <a:r>
              <a:rPr lang="en-US" altLang="en-US" sz="1400" spc="150">
                <a:solidFill>
                  <a:schemeClr val="bg1"/>
                </a:solidFill>
                <a:latin typeface="+mj-lt"/>
                <a:ea typeface="Roboto Slab" pitchFamily="2" charset="0"/>
                <a:cs typeface="PT Sans" panose="020B0503020203020204" pitchFamily="34" charset="0"/>
              </a:rPr>
              <a:t>, 2025</a:t>
            </a:r>
            <a:endParaRPr lang="en-US" altLang="en-US" sz="1400" spc="150" dirty="0">
              <a:solidFill>
                <a:schemeClr val="bg1"/>
              </a:solidFill>
              <a:latin typeface="+mj-lt"/>
              <a:ea typeface="Roboto Slab" pitchFamily="2" charset="0"/>
              <a:cs typeface="PT Sans" panose="020B0503020203020204" pitchFamily="34" charset="0"/>
            </a:endParaRPr>
          </a:p>
          <a:p>
            <a:pPr algn="ctr">
              <a:spcBef>
                <a:spcPts val="300"/>
              </a:spcBef>
            </a:pPr>
            <a:r>
              <a:rPr lang="en-US" altLang="en-US" sz="1400" spc="150" dirty="0">
                <a:solidFill>
                  <a:schemeClr val="bg1"/>
                </a:solidFill>
                <a:latin typeface="+mj-lt"/>
                <a:ea typeface="Roboto Slab" pitchFamily="2" charset="0"/>
                <a:cs typeface="PT Sans" panose="020B0503020203020204" pitchFamily="34" charset="0"/>
              </a:rPr>
              <a:t>FY2026</a:t>
            </a:r>
            <a:endParaRPr lang="en-US" altLang="en-US" sz="2000" spc="150" dirty="0">
              <a:solidFill>
                <a:schemeClr val="bg1"/>
              </a:solidFill>
              <a:latin typeface="+mj-lt"/>
              <a:ea typeface="Roboto Slab" pitchFamily="2" charset="0"/>
              <a:cs typeface="PT Sans" panose="020B0503020203020204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1A44984-6834-8E90-4BCE-3EDF5624D67F}"/>
              </a:ext>
            </a:extLst>
          </p:cNvPr>
          <p:cNvCxnSpPr/>
          <p:nvPr/>
        </p:nvCxnSpPr>
        <p:spPr>
          <a:xfrm>
            <a:off x="4269092" y="5497041"/>
            <a:ext cx="605815" cy="1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Graphic 13">
            <a:extLst>
              <a:ext uri="{FF2B5EF4-FFF2-40B4-BE49-F238E27FC236}">
                <a16:creationId xmlns:a16="http://schemas.microsoft.com/office/drawing/2014/main" id="{A212A192-627A-83EB-7ED9-9362DEE235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17512" y="5990956"/>
            <a:ext cx="9167626" cy="863883"/>
          </a:xfrm>
          <a:prstGeom prst="rect">
            <a:avLst/>
          </a:prstGeom>
        </p:spPr>
      </p:pic>
      <p:pic>
        <p:nvPicPr>
          <p:cNvPr id="16" name="Picture 1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4A701AB-1CC0-E7F9-F010-C3002CDFB7A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432" y="6342454"/>
            <a:ext cx="1898968" cy="474743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846480" y="1658492"/>
          <a:ext cx="7717154" cy="400046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6315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820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461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573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97027">
                <a:tc>
                  <a:txBody>
                    <a:bodyPr/>
                    <a:lstStyle/>
                    <a:p>
                      <a:pPr marL="57785" algn="ctr">
                        <a:lnSpc>
                          <a:spcPct val="100000"/>
                        </a:lnSpc>
                        <a:spcBef>
                          <a:spcPts val="1405"/>
                        </a:spcBef>
                      </a:pPr>
                      <a:r>
                        <a:rPr sz="1400" b="1" spc="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Item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784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36079"/>
                    </a:solidFill>
                  </a:tcPr>
                </a:tc>
                <a:tc>
                  <a:txBody>
                    <a:bodyPr/>
                    <a:lstStyle/>
                    <a:p>
                      <a:pPr marL="19050" algn="ctr">
                        <a:lnSpc>
                          <a:spcPct val="100000"/>
                        </a:lnSpc>
                        <a:spcBef>
                          <a:spcPts val="565"/>
                        </a:spcBef>
                      </a:pPr>
                      <a:r>
                        <a:rPr sz="1400" b="1" spc="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FY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9525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400" b="1" spc="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2025</a:t>
                      </a:r>
                      <a:r>
                        <a:rPr sz="1400" b="1" spc="-6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Budget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717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C5D567"/>
                    </a:solidFill>
                  </a:tcPr>
                </a:tc>
                <a:tc>
                  <a:txBody>
                    <a:bodyPr/>
                    <a:lstStyle/>
                    <a:p>
                      <a:pPr marL="29209" algn="ctr">
                        <a:lnSpc>
                          <a:spcPct val="100000"/>
                        </a:lnSpc>
                        <a:spcBef>
                          <a:spcPts val="1405"/>
                        </a:spcBef>
                      </a:pPr>
                      <a:r>
                        <a:rPr sz="14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Adjustments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784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DFA623"/>
                    </a:solidFill>
                  </a:tcPr>
                </a:tc>
                <a:tc>
                  <a:txBody>
                    <a:bodyPr/>
                    <a:lstStyle/>
                    <a:p>
                      <a:pPr marL="123825">
                        <a:lnSpc>
                          <a:spcPct val="100000"/>
                        </a:lnSpc>
                        <a:spcBef>
                          <a:spcPts val="565"/>
                        </a:spcBef>
                      </a:pPr>
                      <a:r>
                        <a:rPr sz="1400" b="1" spc="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FY </a:t>
                      </a:r>
                      <a:r>
                        <a:rPr sz="1400" b="1" spc="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2026</a:t>
                      </a:r>
                      <a:r>
                        <a:rPr sz="1400" b="1" spc="-1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Governor’s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182880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4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Recommendation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717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6FC7B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0664">
                <a:tc>
                  <a:txBody>
                    <a:bodyPr/>
                    <a:lstStyle/>
                    <a:p>
                      <a:pPr marR="122555" algn="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250" b="1" spc="15" dirty="0">
                          <a:latin typeface="Calibri"/>
                          <a:cs typeface="Calibri"/>
                        </a:rPr>
                        <a:t>Replacement</a:t>
                      </a:r>
                      <a:r>
                        <a:rPr sz="1250" b="1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b="1" spc="20" dirty="0">
                          <a:latin typeface="Calibri"/>
                          <a:cs typeface="Calibri"/>
                        </a:rPr>
                        <a:t>Equipment</a:t>
                      </a:r>
                      <a:endParaRPr sz="1250">
                        <a:latin typeface="Calibri"/>
                        <a:cs typeface="Calibri"/>
                      </a:endParaRPr>
                    </a:p>
                  </a:txBody>
                  <a:tcPr marL="0" marR="0" marT="184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FD2"/>
                    </a:solidFill>
                  </a:tcPr>
                </a:tc>
                <a:tc>
                  <a:txBody>
                    <a:bodyPr/>
                    <a:lstStyle/>
                    <a:p>
                      <a:pPr marR="348615" algn="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250" b="1" spc="25" dirty="0">
                          <a:latin typeface="Calibri"/>
                          <a:cs typeface="Calibri"/>
                        </a:rPr>
                        <a:t>$29</a:t>
                      </a:r>
                      <a:r>
                        <a:rPr sz="1250" b="1" spc="-30" dirty="0">
                          <a:latin typeface="Calibri"/>
                          <a:cs typeface="Calibri"/>
                        </a:rPr>
                        <a:t>,</a:t>
                      </a:r>
                      <a:r>
                        <a:rPr sz="1250" b="1" spc="25" dirty="0">
                          <a:latin typeface="Calibri"/>
                          <a:cs typeface="Calibri"/>
                        </a:rPr>
                        <a:t>62</a:t>
                      </a:r>
                      <a:r>
                        <a:rPr sz="1250" b="1" dirty="0">
                          <a:latin typeface="Calibri"/>
                          <a:cs typeface="Calibri"/>
                        </a:rPr>
                        <a:t>6</a:t>
                      </a:r>
                      <a:endParaRPr sz="1250">
                        <a:latin typeface="Calibri"/>
                        <a:cs typeface="Calibri"/>
                      </a:endParaRPr>
                    </a:p>
                  </a:txBody>
                  <a:tcPr marL="0" marR="0" marT="184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FD2"/>
                    </a:solidFill>
                  </a:tcPr>
                </a:tc>
                <a:tc>
                  <a:txBody>
                    <a:bodyPr/>
                    <a:lstStyle/>
                    <a:p>
                      <a:pPr marL="18415"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250" b="1" spc="25" dirty="0">
                          <a:latin typeface="Calibri"/>
                          <a:cs typeface="Calibri"/>
                        </a:rPr>
                        <a:t>$10,156</a:t>
                      </a:r>
                      <a:endParaRPr sz="1250">
                        <a:latin typeface="Calibri"/>
                        <a:cs typeface="Calibri"/>
                      </a:endParaRPr>
                    </a:p>
                  </a:txBody>
                  <a:tcPr marL="0" marR="0" marT="184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FD2"/>
                    </a:solidFill>
                  </a:tcPr>
                </a:tc>
                <a:tc>
                  <a:txBody>
                    <a:bodyPr/>
                    <a:lstStyle/>
                    <a:p>
                      <a:pPr marL="23495"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250" b="1" spc="25" dirty="0">
                          <a:latin typeface="Calibri"/>
                          <a:cs typeface="Calibri"/>
                        </a:rPr>
                        <a:t>$39,782</a:t>
                      </a:r>
                      <a:endParaRPr sz="1250">
                        <a:latin typeface="Calibri"/>
                        <a:cs typeface="Calibri"/>
                      </a:endParaRPr>
                    </a:p>
                  </a:txBody>
                  <a:tcPr marL="0" marR="0" marT="184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F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0664">
                <a:tc>
                  <a:txBody>
                    <a:bodyPr/>
                    <a:lstStyle/>
                    <a:p>
                      <a:pPr marR="115570" algn="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250" b="1" spc="5" dirty="0">
                          <a:latin typeface="Calibri"/>
                          <a:cs typeface="Calibri"/>
                        </a:rPr>
                        <a:t>Workers’</a:t>
                      </a:r>
                      <a:r>
                        <a:rPr sz="1250" b="1" spc="-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b="1" spc="20" dirty="0">
                          <a:latin typeface="Calibri"/>
                          <a:cs typeface="Calibri"/>
                        </a:rPr>
                        <a:t>Compensation</a:t>
                      </a:r>
                      <a:endParaRPr sz="1250">
                        <a:latin typeface="Calibri"/>
                        <a:cs typeface="Calibri"/>
                      </a:endParaRPr>
                    </a:p>
                  </a:txBody>
                  <a:tcPr marL="0" marR="0" marT="184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5F8EB"/>
                    </a:solidFill>
                  </a:tcPr>
                </a:tc>
                <a:tc>
                  <a:txBody>
                    <a:bodyPr/>
                    <a:lstStyle/>
                    <a:p>
                      <a:pPr marR="391795" algn="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250" b="1" spc="25" dirty="0">
                          <a:latin typeface="Calibri"/>
                          <a:cs typeface="Calibri"/>
                        </a:rPr>
                        <a:t>$3</a:t>
                      </a:r>
                      <a:r>
                        <a:rPr sz="1250" b="1" spc="-30" dirty="0">
                          <a:latin typeface="Calibri"/>
                          <a:cs typeface="Calibri"/>
                        </a:rPr>
                        <a:t>,</a:t>
                      </a:r>
                      <a:r>
                        <a:rPr sz="1250" b="1" spc="25" dirty="0">
                          <a:latin typeface="Calibri"/>
                          <a:cs typeface="Calibri"/>
                        </a:rPr>
                        <a:t>57</a:t>
                      </a:r>
                      <a:r>
                        <a:rPr sz="1250" b="1" dirty="0">
                          <a:latin typeface="Calibri"/>
                          <a:cs typeface="Calibri"/>
                        </a:rPr>
                        <a:t>5</a:t>
                      </a:r>
                      <a:endParaRPr sz="1250">
                        <a:latin typeface="Calibri"/>
                        <a:cs typeface="Calibri"/>
                      </a:endParaRPr>
                    </a:p>
                  </a:txBody>
                  <a:tcPr marL="0" marR="0" marT="184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5F8EB"/>
                    </a:solidFill>
                  </a:tcPr>
                </a:tc>
                <a:tc>
                  <a:txBody>
                    <a:bodyPr/>
                    <a:lstStyle/>
                    <a:p>
                      <a:pPr marL="19050"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250" b="1" spc="35" dirty="0">
                          <a:latin typeface="Calibri"/>
                          <a:cs typeface="Calibri"/>
                        </a:rPr>
                        <a:t>$305</a:t>
                      </a:r>
                      <a:endParaRPr sz="1250">
                        <a:latin typeface="Calibri"/>
                        <a:cs typeface="Calibri"/>
                      </a:endParaRPr>
                    </a:p>
                  </a:txBody>
                  <a:tcPr marL="0" marR="0" marT="184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5F8EB"/>
                    </a:solidFill>
                  </a:tcPr>
                </a:tc>
                <a:tc>
                  <a:txBody>
                    <a:bodyPr/>
                    <a:lstStyle/>
                    <a:p>
                      <a:pPr marL="22860"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250" b="1" spc="20" dirty="0">
                          <a:latin typeface="Calibri"/>
                          <a:cs typeface="Calibri"/>
                        </a:rPr>
                        <a:t>$3,880</a:t>
                      </a:r>
                      <a:endParaRPr sz="1250">
                        <a:latin typeface="Calibri"/>
                        <a:cs typeface="Calibri"/>
                      </a:endParaRPr>
                    </a:p>
                  </a:txBody>
                  <a:tcPr marL="0" marR="0" marT="184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5F8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0791">
                <a:tc>
                  <a:txBody>
                    <a:bodyPr/>
                    <a:lstStyle/>
                    <a:p>
                      <a:pPr marR="122555" algn="r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250" b="1" spc="25" dirty="0">
                          <a:latin typeface="Calibri"/>
                          <a:cs typeface="Calibri"/>
                        </a:rPr>
                        <a:t>Unemployment</a:t>
                      </a:r>
                      <a:r>
                        <a:rPr sz="1250" b="1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b="1" spc="15" dirty="0">
                          <a:latin typeface="Calibri"/>
                          <a:cs typeface="Calibri"/>
                        </a:rPr>
                        <a:t>Compensation</a:t>
                      </a:r>
                      <a:endParaRPr sz="1250">
                        <a:latin typeface="Calibri"/>
                        <a:cs typeface="Calibri"/>
                      </a:endParaRPr>
                    </a:p>
                  </a:txBody>
                  <a:tcPr marL="0" marR="0" marT="190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FD2"/>
                    </a:solidFill>
                  </a:tcPr>
                </a:tc>
                <a:tc>
                  <a:txBody>
                    <a:bodyPr/>
                    <a:lstStyle/>
                    <a:p>
                      <a:pPr marL="21590" algn="ctr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250" b="1" spc="35" dirty="0">
                          <a:latin typeface="Calibri"/>
                          <a:cs typeface="Calibri"/>
                        </a:rPr>
                        <a:t>$145</a:t>
                      </a:r>
                      <a:endParaRPr sz="1250">
                        <a:latin typeface="Calibri"/>
                        <a:cs typeface="Calibri"/>
                      </a:endParaRPr>
                    </a:p>
                  </a:txBody>
                  <a:tcPr marL="0" marR="0" marT="190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FD2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250" b="1" dirty="0">
                          <a:latin typeface="Calibri"/>
                          <a:cs typeface="Calibri"/>
                        </a:rPr>
                        <a:t>-</a:t>
                      </a:r>
                      <a:endParaRPr sz="1250">
                        <a:latin typeface="Calibri"/>
                        <a:cs typeface="Calibri"/>
                      </a:endParaRPr>
                    </a:p>
                  </a:txBody>
                  <a:tcPr marL="0" marR="0" marT="190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FD2"/>
                    </a:solidFill>
                  </a:tcPr>
                </a:tc>
                <a:tc>
                  <a:txBody>
                    <a:bodyPr/>
                    <a:lstStyle/>
                    <a:p>
                      <a:pPr marL="26670" algn="ctr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250" b="1" spc="35" dirty="0">
                          <a:latin typeface="Calibri"/>
                          <a:cs typeface="Calibri"/>
                        </a:rPr>
                        <a:t>$145</a:t>
                      </a:r>
                      <a:endParaRPr sz="1250">
                        <a:latin typeface="Calibri"/>
                        <a:cs typeface="Calibri"/>
                      </a:endParaRPr>
                    </a:p>
                  </a:txBody>
                  <a:tcPr marL="0" marR="0" marT="190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F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0665">
                <a:tc>
                  <a:txBody>
                    <a:bodyPr/>
                    <a:lstStyle/>
                    <a:p>
                      <a:pPr marR="127000" algn="r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250" b="1" spc="10" dirty="0">
                          <a:latin typeface="Calibri"/>
                          <a:cs typeface="Calibri"/>
                        </a:rPr>
                        <a:t>DAS/IT Utility</a:t>
                      </a:r>
                      <a:r>
                        <a:rPr sz="1250" b="1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b="1" spc="15" dirty="0">
                          <a:latin typeface="Calibri"/>
                          <a:cs typeface="Calibri"/>
                        </a:rPr>
                        <a:t>Service</a:t>
                      </a:r>
                      <a:endParaRPr sz="1250">
                        <a:latin typeface="Calibri"/>
                        <a:cs typeface="Calibri"/>
                      </a:endParaRPr>
                    </a:p>
                  </a:txBody>
                  <a:tcPr marL="0" marR="0" marT="190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5F8EB"/>
                    </a:solidFill>
                  </a:tcPr>
                </a:tc>
                <a:tc>
                  <a:txBody>
                    <a:bodyPr/>
                    <a:lstStyle/>
                    <a:p>
                      <a:pPr marR="391795" algn="r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250" b="1" spc="25" dirty="0">
                          <a:latin typeface="Calibri"/>
                          <a:cs typeface="Calibri"/>
                        </a:rPr>
                        <a:t>$3</a:t>
                      </a:r>
                      <a:r>
                        <a:rPr sz="1250" b="1" spc="-30" dirty="0">
                          <a:latin typeface="Calibri"/>
                          <a:cs typeface="Calibri"/>
                        </a:rPr>
                        <a:t>,</a:t>
                      </a:r>
                      <a:r>
                        <a:rPr sz="1250" b="1" spc="25" dirty="0">
                          <a:latin typeface="Calibri"/>
                          <a:cs typeface="Calibri"/>
                        </a:rPr>
                        <a:t>25</a:t>
                      </a:r>
                      <a:r>
                        <a:rPr sz="1250" b="1" dirty="0">
                          <a:latin typeface="Calibri"/>
                          <a:cs typeface="Calibri"/>
                        </a:rPr>
                        <a:t>5</a:t>
                      </a:r>
                      <a:endParaRPr sz="1250">
                        <a:latin typeface="Calibri"/>
                        <a:cs typeface="Calibri"/>
                      </a:endParaRPr>
                    </a:p>
                  </a:txBody>
                  <a:tcPr marL="0" marR="0" marT="190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5F8EB"/>
                    </a:solidFill>
                  </a:tcPr>
                </a:tc>
                <a:tc>
                  <a:txBody>
                    <a:bodyPr/>
                    <a:lstStyle/>
                    <a:p>
                      <a:pPr marL="19050" algn="ctr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250" b="1" spc="35" dirty="0">
                          <a:latin typeface="Calibri"/>
                          <a:cs typeface="Calibri"/>
                        </a:rPr>
                        <a:t>$323</a:t>
                      </a:r>
                      <a:endParaRPr sz="1250">
                        <a:latin typeface="Calibri"/>
                        <a:cs typeface="Calibri"/>
                      </a:endParaRPr>
                    </a:p>
                  </a:txBody>
                  <a:tcPr marL="0" marR="0" marT="190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5F8EB"/>
                    </a:solidFill>
                  </a:tcPr>
                </a:tc>
                <a:tc>
                  <a:txBody>
                    <a:bodyPr/>
                    <a:lstStyle/>
                    <a:p>
                      <a:pPr marL="22860" algn="ctr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250" b="1" spc="20" dirty="0">
                          <a:latin typeface="Calibri"/>
                          <a:cs typeface="Calibri"/>
                        </a:rPr>
                        <a:t>$3,578</a:t>
                      </a:r>
                      <a:endParaRPr sz="1250">
                        <a:latin typeface="Calibri"/>
                        <a:cs typeface="Calibri"/>
                      </a:endParaRPr>
                    </a:p>
                  </a:txBody>
                  <a:tcPr marL="0" marR="0" marT="190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5F8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0664">
                <a:tc>
                  <a:txBody>
                    <a:bodyPr/>
                    <a:lstStyle/>
                    <a:p>
                      <a:pPr marR="118110" algn="r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250" b="1" spc="5" dirty="0">
                          <a:latin typeface="Calibri"/>
                          <a:cs typeface="Calibri"/>
                        </a:rPr>
                        <a:t>Waste</a:t>
                      </a:r>
                      <a:r>
                        <a:rPr sz="1250" b="1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b="1" spc="20" dirty="0">
                          <a:latin typeface="Calibri"/>
                          <a:cs typeface="Calibri"/>
                        </a:rPr>
                        <a:t>Management</a:t>
                      </a:r>
                      <a:endParaRPr sz="1250">
                        <a:latin typeface="Calibri"/>
                        <a:cs typeface="Calibri"/>
                      </a:endParaRPr>
                    </a:p>
                  </a:txBody>
                  <a:tcPr marL="0" marR="0" marT="196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FD2"/>
                    </a:solidFill>
                  </a:tcPr>
                </a:tc>
                <a:tc>
                  <a:txBody>
                    <a:bodyPr/>
                    <a:lstStyle/>
                    <a:p>
                      <a:pPr marR="391795" algn="r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250" b="1" spc="25" dirty="0">
                          <a:latin typeface="Calibri"/>
                          <a:cs typeface="Calibri"/>
                        </a:rPr>
                        <a:t>$1</a:t>
                      </a:r>
                      <a:r>
                        <a:rPr sz="1250" b="1" spc="-30" dirty="0">
                          <a:latin typeface="Calibri"/>
                          <a:cs typeface="Calibri"/>
                        </a:rPr>
                        <a:t>,</a:t>
                      </a:r>
                      <a:r>
                        <a:rPr sz="1250" b="1" spc="25" dirty="0">
                          <a:latin typeface="Calibri"/>
                          <a:cs typeface="Calibri"/>
                        </a:rPr>
                        <a:t>00</a:t>
                      </a:r>
                      <a:r>
                        <a:rPr sz="1250" b="1" dirty="0">
                          <a:latin typeface="Calibri"/>
                          <a:cs typeface="Calibri"/>
                        </a:rPr>
                        <a:t>0</a:t>
                      </a:r>
                      <a:endParaRPr sz="1250">
                        <a:latin typeface="Calibri"/>
                        <a:cs typeface="Calibri"/>
                      </a:endParaRPr>
                    </a:p>
                  </a:txBody>
                  <a:tcPr marL="0" marR="0" marT="196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FD2"/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250" b="1" spc="20" dirty="0">
                          <a:latin typeface="Calibri"/>
                          <a:cs typeface="Calibri"/>
                        </a:rPr>
                        <a:t>($1,000)</a:t>
                      </a:r>
                      <a:endParaRPr sz="1250">
                        <a:latin typeface="Calibri"/>
                        <a:cs typeface="Calibri"/>
                      </a:endParaRPr>
                    </a:p>
                  </a:txBody>
                  <a:tcPr marL="0" marR="0" marT="196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FD2"/>
                    </a:solidFill>
                  </a:tcPr>
                </a:tc>
                <a:tc>
                  <a:txBody>
                    <a:bodyPr/>
                    <a:lstStyle/>
                    <a:p>
                      <a:pPr marL="23495" algn="ctr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250" b="1" dirty="0">
                          <a:latin typeface="Calibri"/>
                          <a:cs typeface="Calibri"/>
                        </a:rPr>
                        <a:t>-</a:t>
                      </a:r>
                      <a:endParaRPr sz="1250">
                        <a:latin typeface="Calibri"/>
                        <a:cs typeface="Calibri"/>
                      </a:endParaRPr>
                    </a:p>
                  </a:txBody>
                  <a:tcPr marL="0" marR="0" marT="196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F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0791">
                <a:tc>
                  <a:txBody>
                    <a:bodyPr/>
                    <a:lstStyle/>
                    <a:p>
                      <a:pPr marR="122555" algn="r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250" b="1" spc="10" dirty="0">
                          <a:latin typeface="Calibri"/>
                          <a:cs typeface="Calibri"/>
                        </a:rPr>
                        <a:t>Drivers’</a:t>
                      </a:r>
                      <a:r>
                        <a:rPr sz="1250" b="1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b="1" spc="15" dirty="0">
                          <a:latin typeface="Calibri"/>
                          <a:cs typeface="Calibri"/>
                        </a:rPr>
                        <a:t>License</a:t>
                      </a:r>
                      <a:endParaRPr sz="1250">
                        <a:latin typeface="Calibri"/>
                        <a:cs typeface="Calibri"/>
                      </a:endParaRPr>
                    </a:p>
                  </a:txBody>
                  <a:tcPr marL="0" marR="0" marT="196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5F8EB"/>
                    </a:solidFill>
                  </a:tcPr>
                </a:tc>
                <a:tc>
                  <a:txBody>
                    <a:bodyPr/>
                    <a:lstStyle/>
                    <a:p>
                      <a:pPr marR="391795" algn="r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250" b="1" spc="25" dirty="0">
                          <a:latin typeface="Calibri"/>
                          <a:cs typeface="Calibri"/>
                        </a:rPr>
                        <a:t>$1</a:t>
                      </a:r>
                      <a:r>
                        <a:rPr sz="1250" b="1" spc="-30" dirty="0">
                          <a:latin typeface="Calibri"/>
                          <a:cs typeface="Calibri"/>
                        </a:rPr>
                        <a:t>,</a:t>
                      </a:r>
                      <a:r>
                        <a:rPr sz="1250" b="1" spc="25" dirty="0">
                          <a:latin typeface="Calibri"/>
                          <a:cs typeface="Calibri"/>
                        </a:rPr>
                        <a:t>60</a:t>
                      </a:r>
                      <a:r>
                        <a:rPr sz="1250" b="1" dirty="0">
                          <a:latin typeface="Calibri"/>
                          <a:cs typeface="Calibri"/>
                        </a:rPr>
                        <a:t>0</a:t>
                      </a:r>
                      <a:endParaRPr sz="1250">
                        <a:latin typeface="Calibri"/>
                        <a:cs typeface="Calibri"/>
                      </a:endParaRPr>
                    </a:p>
                  </a:txBody>
                  <a:tcPr marL="0" marR="0" marT="196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5F8EB"/>
                    </a:solidFill>
                  </a:tcPr>
                </a:tc>
                <a:tc>
                  <a:txBody>
                    <a:bodyPr/>
                    <a:lstStyle/>
                    <a:p>
                      <a:pPr marL="17145" algn="ctr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250" b="1" spc="20" dirty="0">
                          <a:latin typeface="Calibri"/>
                          <a:cs typeface="Calibri"/>
                        </a:rPr>
                        <a:t>($1,600)</a:t>
                      </a:r>
                      <a:endParaRPr sz="1250">
                        <a:latin typeface="Calibri"/>
                        <a:cs typeface="Calibri"/>
                      </a:endParaRPr>
                    </a:p>
                  </a:txBody>
                  <a:tcPr marL="0" marR="0" marT="196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5F8EB"/>
                    </a:solidFill>
                  </a:tcPr>
                </a:tc>
                <a:tc>
                  <a:txBody>
                    <a:bodyPr/>
                    <a:lstStyle/>
                    <a:p>
                      <a:pPr marL="23495" algn="ctr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250" b="1" dirty="0">
                          <a:latin typeface="Calibri"/>
                          <a:cs typeface="Calibri"/>
                        </a:rPr>
                        <a:t>-</a:t>
                      </a:r>
                      <a:endParaRPr sz="1250">
                        <a:latin typeface="Calibri"/>
                        <a:cs typeface="Calibri"/>
                      </a:endParaRPr>
                    </a:p>
                  </a:txBody>
                  <a:tcPr marL="0" marR="0" marT="196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5F8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0665">
                <a:tc>
                  <a:txBody>
                    <a:bodyPr/>
                    <a:lstStyle/>
                    <a:p>
                      <a:pPr marR="115570" algn="r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1250" b="1" spc="-30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1250" b="1" spc="-80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1250" b="1" spc="45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1250" b="1" spc="-5" dirty="0">
                          <a:latin typeface="Calibri"/>
                          <a:cs typeface="Calibri"/>
                        </a:rPr>
                        <a:t>C</a:t>
                      </a:r>
                      <a:r>
                        <a:rPr sz="1250" b="1" spc="10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1250" b="1" spc="50" dirty="0">
                          <a:latin typeface="Calibri"/>
                          <a:cs typeface="Calibri"/>
                        </a:rPr>
                        <a:t>/</a:t>
                      </a:r>
                      <a:r>
                        <a:rPr sz="1250" b="1" spc="5" dirty="0">
                          <a:latin typeface="Calibri"/>
                          <a:cs typeface="Calibri"/>
                        </a:rPr>
                        <a:t>M</a:t>
                      </a:r>
                      <a:r>
                        <a:rPr sz="1250" b="1" spc="-25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1250" b="1" spc="-5" dirty="0">
                          <a:latin typeface="Calibri"/>
                          <a:cs typeface="Calibri"/>
                        </a:rPr>
                        <a:t>CH</a:t>
                      </a:r>
                      <a:endParaRPr sz="1250">
                        <a:latin typeface="Calibri"/>
                        <a:cs typeface="Calibri"/>
                      </a:endParaRPr>
                    </a:p>
                  </a:txBody>
                  <a:tcPr marL="0" marR="0" marT="203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FD2"/>
                    </a:solidFill>
                  </a:tcPr>
                </a:tc>
                <a:tc>
                  <a:txBody>
                    <a:bodyPr/>
                    <a:lstStyle/>
                    <a:p>
                      <a:pPr marL="21590" algn="ctr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1250" b="1" spc="35" dirty="0">
                          <a:latin typeface="Calibri"/>
                          <a:cs typeface="Calibri"/>
                        </a:rPr>
                        <a:t>$300</a:t>
                      </a:r>
                      <a:endParaRPr sz="1250">
                        <a:latin typeface="Calibri"/>
                        <a:cs typeface="Calibri"/>
                      </a:endParaRPr>
                    </a:p>
                  </a:txBody>
                  <a:tcPr marL="0" marR="0" marT="203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FD2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1250" b="1" dirty="0">
                          <a:latin typeface="Calibri"/>
                          <a:cs typeface="Calibri"/>
                        </a:rPr>
                        <a:t>-</a:t>
                      </a:r>
                      <a:endParaRPr sz="1250">
                        <a:latin typeface="Calibri"/>
                        <a:cs typeface="Calibri"/>
                      </a:endParaRPr>
                    </a:p>
                  </a:txBody>
                  <a:tcPr marL="0" marR="0" marT="203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FD2"/>
                    </a:solidFill>
                  </a:tcPr>
                </a:tc>
                <a:tc>
                  <a:txBody>
                    <a:bodyPr/>
                    <a:lstStyle/>
                    <a:p>
                      <a:pPr marL="26670" algn="ctr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1250" b="1" spc="35" dirty="0">
                          <a:latin typeface="Calibri"/>
                          <a:cs typeface="Calibri"/>
                        </a:rPr>
                        <a:t>$300</a:t>
                      </a:r>
                      <a:endParaRPr sz="1250">
                        <a:latin typeface="Calibri"/>
                        <a:cs typeface="Calibri"/>
                      </a:endParaRPr>
                    </a:p>
                  </a:txBody>
                  <a:tcPr marL="0" marR="0" marT="203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F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0664">
                <a:tc>
                  <a:txBody>
                    <a:bodyPr/>
                    <a:lstStyle/>
                    <a:p>
                      <a:pPr marR="119380" algn="r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1250" b="1" spc="15" dirty="0">
                          <a:latin typeface="Calibri"/>
                          <a:cs typeface="Calibri"/>
                        </a:rPr>
                        <a:t>County </a:t>
                      </a:r>
                      <a:r>
                        <a:rPr sz="1250" b="1" spc="5" dirty="0">
                          <a:latin typeface="Calibri"/>
                          <a:cs typeface="Calibri"/>
                        </a:rPr>
                        <a:t>Treasurer</a:t>
                      </a:r>
                      <a:r>
                        <a:rPr sz="1250" b="1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b="1" spc="20" dirty="0">
                          <a:latin typeface="Calibri"/>
                          <a:cs typeface="Calibri"/>
                        </a:rPr>
                        <a:t>Support</a:t>
                      </a:r>
                      <a:endParaRPr sz="1250">
                        <a:latin typeface="Calibri"/>
                        <a:cs typeface="Calibri"/>
                      </a:endParaRPr>
                    </a:p>
                  </a:txBody>
                  <a:tcPr marL="0" marR="0" marT="203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5F8EB"/>
                    </a:solidFill>
                  </a:tcPr>
                </a:tc>
                <a:tc>
                  <a:txBody>
                    <a:bodyPr/>
                    <a:lstStyle/>
                    <a:p>
                      <a:pPr marR="391795" algn="r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1250" b="1" spc="25" dirty="0">
                          <a:latin typeface="Calibri"/>
                          <a:cs typeface="Calibri"/>
                        </a:rPr>
                        <a:t>$1</a:t>
                      </a:r>
                      <a:r>
                        <a:rPr sz="1250" b="1" spc="-30" dirty="0">
                          <a:latin typeface="Calibri"/>
                          <a:cs typeface="Calibri"/>
                        </a:rPr>
                        <a:t>,</a:t>
                      </a:r>
                      <a:r>
                        <a:rPr sz="1250" b="1" spc="25" dirty="0">
                          <a:latin typeface="Calibri"/>
                          <a:cs typeface="Calibri"/>
                        </a:rPr>
                        <a:t>40</a:t>
                      </a:r>
                      <a:r>
                        <a:rPr sz="1250" b="1" dirty="0">
                          <a:latin typeface="Calibri"/>
                          <a:cs typeface="Calibri"/>
                        </a:rPr>
                        <a:t>6</a:t>
                      </a:r>
                      <a:endParaRPr sz="1250">
                        <a:latin typeface="Calibri"/>
                        <a:cs typeface="Calibri"/>
                      </a:endParaRPr>
                    </a:p>
                  </a:txBody>
                  <a:tcPr marL="0" marR="0" marT="203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5F8EB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1250" b="1" dirty="0">
                          <a:latin typeface="Calibri"/>
                          <a:cs typeface="Calibri"/>
                        </a:rPr>
                        <a:t>-</a:t>
                      </a:r>
                      <a:endParaRPr sz="1250">
                        <a:latin typeface="Calibri"/>
                        <a:cs typeface="Calibri"/>
                      </a:endParaRPr>
                    </a:p>
                  </a:txBody>
                  <a:tcPr marL="0" marR="0" marT="203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5F8EB"/>
                    </a:solidFill>
                  </a:tcPr>
                </a:tc>
                <a:tc>
                  <a:txBody>
                    <a:bodyPr/>
                    <a:lstStyle/>
                    <a:p>
                      <a:pPr marL="22860" algn="ctr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1250" b="1" spc="20" dirty="0">
                          <a:latin typeface="Calibri"/>
                          <a:cs typeface="Calibri"/>
                        </a:rPr>
                        <a:t>$1,406</a:t>
                      </a:r>
                      <a:endParaRPr sz="1250">
                        <a:latin typeface="Calibri"/>
                        <a:cs typeface="Calibri"/>
                      </a:endParaRPr>
                    </a:p>
                  </a:txBody>
                  <a:tcPr marL="0" marR="0" marT="203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5F8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40664">
                <a:tc>
                  <a:txBody>
                    <a:bodyPr/>
                    <a:lstStyle/>
                    <a:p>
                      <a:pPr marR="121920" algn="r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sz="1250" b="1" spc="15" dirty="0">
                          <a:latin typeface="Calibri"/>
                          <a:cs typeface="Calibri"/>
                        </a:rPr>
                        <a:t>Mississippi </a:t>
                      </a:r>
                      <a:r>
                        <a:rPr sz="1250" b="1" dirty="0">
                          <a:latin typeface="Calibri"/>
                          <a:cs typeface="Calibri"/>
                        </a:rPr>
                        <a:t>River Parkway</a:t>
                      </a:r>
                      <a:r>
                        <a:rPr sz="1250" b="1" spc="1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b="1" spc="25" dirty="0">
                          <a:latin typeface="Calibri"/>
                          <a:cs typeface="Calibri"/>
                        </a:rPr>
                        <a:t>Commission</a:t>
                      </a:r>
                      <a:endParaRPr sz="1250">
                        <a:latin typeface="Calibri"/>
                        <a:cs typeface="Calibri"/>
                      </a:endParaRPr>
                    </a:p>
                  </a:txBody>
                  <a:tcPr marL="0" marR="0" marT="209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FD2"/>
                    </a:solidFill>
                  </a:tcPr>
                </a:tc>
                <a:tc>
                  <a:txBody>
                    <a:bodyPr/>
                    <a:lstStyle/>
                    <a:p>
                      <a:pPr marL="20320" algn="ctr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sz="1250" b="1" spc="35" dirty="0">
                          <a:latin typeface="Calibri"/>
                          <a:cs typeface="Calibri"/>
                        </a:rPr>
                        <a:t>$40</a:t>
                      </a:r>
                      <a:endParaRPr sz="1250">
                        <a:latin typeface="Calibri"/>
                        <a:cs typeface="Calibri"/>
                      </a:endParaRPr>
                    </a:p>
                  </a:txBody>
                  <a:tcPr marL="0" marR="0" marT="209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FD2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sz="1250" b="1" dirty="0">
                          <a:latin typeface="Calibri"/>
                          <a:cs typeface="Calibri"/>
                        </a:rPr>
                        <a:t>-</a:t>
                      </a:r>
                      <a:endParaRPr sz="1250">
                        <a:latin typeface="Calibri"/>
                        <a:cs typeface="Calibri"/>
                      </a:endParaRPr>
                    </a:p>
                  </a:txBody>
                  <a:tcPr marL="0" marR="0" marT="209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FD2"/>
                    </a:solidFill>
                  </a:tcPr>
                </a:tc>
                <a:tc>
                  <a:txBody>
                    <a:bodyPr/>
                    <a:lstStyle/>
                    <a:p>
                      <a:pPr marL="24765" algn="ctr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sz="1250" b="1" spc="35" dirty="0">
                          <a:latin typeface="Calibri"/>
                          <a:cs typeface="Calibri"/>
                        </a:rPr>
                        <a:t>$40</a:t>
                      </a:r>
                      <a:endParaRPr sz="1250">
                        <a:latin typeface="Calibri"/>
                        <a:cs typeface="Calibri"/>
                      </a:endParaRPr>
                    </a:p>
                  </a:txBody>
                  <a:tcPr marL="0" marR="0" marT="209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F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40792">
                <a:tc>
                  <a:txBody>
                    <a:bodyPr/>
                    <a:lstStyle/>
                    <a:p>
                      <a:pPr marR="121285" algn="r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sz="1250" b="1" spc="10" dirty="0">
                          <a:latin typeface="Calibri"/>
                          <a:cs typeface="Calibri"/>
                        </a:rPr>
                        <a:t>Transportation</a:t>
                      </a:r>
                      <a:r>
                        <a:rPr sz="1250" b="1" spc="-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b="1" spc="20" dirty="0">
                          <a:latin typeface="Calibri"/>
                          <a:cs typeface="Calibri"/>
                        </a:rPr>
                        <a:t>Maps</a:t>
                      </a:r>
                      <a:endParaRPr sz="1250">
                        <a:latin typeface="Calibri"/>
                        <a:cs typeface="Calibri"/>
                      </a:endParaRPr>
                    </a:p>
                  </a:txBody>
                  <a:tcPr marL="0" marR="0" marT="209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5F8EB"/>
                    </a:solidFill>
                  </a:tcPr>
                </a:tc>
                <a:tc>
                  <a:txBody>
                    <a:bodyPr/>
                    <a:lstStyle/>
                    <a:p>
                      <a:pPr marL="20320" algn="ctr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sz="1250" b="1" spc="35" dirty="0">
                          <a:latin typeface="Calibri"/>
                          <a:cs typeface="Calibri"/>
                        </a:rPr>
                        <a:t>$195</a:t>
                      </a:r>
                      <a:endParaRPr sz="1250">
                        <a:latin typeface="Calibri"/>
                        <a:cs typeface="Calibri"/>
                      </a:endParaRPr>
                    </a:p>
                  </a:txBody>
                  <a:tcPr marL="0" marR="0" marT="209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5F8EB"/>
                    </a:solidFill>
                  </a:tcPr>
                </a:tc>
                <a:tc>
                  <a:txBody>
                    <a:bodyPr/>
                    <a:lstStyle/>
                    <a:p>
                      <a:pPr marL="16510" algn="ctr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sz="1250" b="1" spc="20" dirty="0">
                          <a:latin typeface="Calibri"/>
                          <a:cs typeface="Calibri"/>
                        </a:rPr>
                        <a:t>($195)</a:t>
                      </a:r>
                      <a:endParaRPr sz="1250">
                        <a:latin typeface="Calibri"/>
                        <a:cs typeface="Calibri"/>
                      </a:endParaRPr>
                    </a:p>
                  </a:txBody>
                  <a:tcPr marL="0" marR="0" marT="209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5F8EB"/>
                    </a:solidFill>
                  </a:tcPr>
                </a:tc>
                <a:tc>
                  <a:txBody>
                    <a:bodyPr/>
                    <a:lstStyle/>
                    <a:p>
                      <a:pPr marL="19050" algn="ctr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sz="1250" b="1" dirty="0">
                          <a:latin typeface="Calibri"/>
                          <a:cs typeface="Calibri"/>
                        </a:rPr>
                        <a:t>-</a:t>
                      </a:r>
                      <a:endParaRPr sz="1250">
                        <a:latin typeface="Calibri"/>
                        <a:cs typeface="Calibri"/>
                      </a:endParaRPr>
                    </a:p>
                  </a:txBody>
                  <a:tcPr marL="0" marR="0" marT="209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5F8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40665">
                <a:tc>
                  <a:txBody>
                    <a:bodyPr/>
                    <a:lstStyle/>
                    <a:p>
                      <a:pPr marR="107950" algn="r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sz="1250" b="1" spc="15" dirty="0">
                          <a:latin typeface="Calibri"/>
                          <a:cs typeface="Calibri"/>
                        </a:rPr>
                        <a:t>Indirect </a:t>
                      </a:r>
                      <a:r>
                        <a:rPr sz="1250" b="1" spc="10" dirty="0">
                          <a:latin typeface="Calibri"/>
                          <a:cs typeface="Calibri"/>
                        </a:rPr>
                        <a:t>Cost</a:t>
                      </a:r>
                      <a:r>
                        <a:rPr sz="1250" b="1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b="1" spc="15" dirty="0">
                          <a:latin typeface="Calibri"/>
                          <a:cs typeface="Calibri"/>
                        </a:rPr>
                        <a:t>Allocation</a:t>
                      </a:r>
                      <a:endParaRPr sz="1250">
                        <a:latin typeface="Calibri"/>
                        <a:cs typeface="Calibri"/>
                      </a:endParaRPr>
                    </a:p>
                  </a:txBody>
                  <a:tcPr marL="0" marR="0" marT="215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FD2"/>
                    </a:solidFill>
                  </a:tcPr>
                </a:tc>
                <a:tc>
                  <a:txBody>
                    <a:bodyPr/>
                    <a:lstStyle/>
                    <a:p>
                      <a:pPr marL="21590" algn="ctr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sz="1250" b="1" spc="35" dirty="0">
                          <a:latin typeface="Calibri"/>
                          <a:cs typeface="Calibri"/>
                        </a:rPr>
                        <a:t>$750</a:t>
                      </a:r>
                      <a:endParaRPr sz="1250">
                        <a:latin typeface="Calibri"/>
                        <a:cs typeface="Calibri"/>
                      </a:endParaRPr>
                    </a:p>
                  </a:txBody>
                  <a:tcPr marL="0" marR="0" marT="215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FD2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sz="1250" b="1" dirty="0">
                          <a:latin typeface="Calibri"/>
                          <a:cs typeface="Calibri"/>
                        </a:rPr>
                        <a:t>-</a:t>
                      </a:r>
                      <a:endParaRPr sz="1250">
                        <a:latin typeface="Calibri"/>
                        <a:cs typeface="Calibri"/>
                      </a:endParaRPr>
                    </a:p>
                  </a:txBody>
                  <a:tcPr marL="0" marR="0" marT="215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FD2"/>
                    </a:solidFill>
                  </a:tcPr>
                </a:tc>
                <a:tc>
                  <a:txBody>
                    <a:bodyPr/>
                    <a:lstStyle/>
                    <a:p>
                      <a:pPr marL="26670" algn="ctr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sz="1250" b="1" spc="35" dirty="0">
                          <a:latin typeface="Calibri"/>
                          <a:cs typeface="Calibri"/>
                        </a:rPr>
                        <a:t>$750</a:t>
                      </a:r>
                      <a:endParaRPr sz="1250">
                        <a:latin typeface="Calibri"/>
                        <a:cs typeface="Calibri"/>
                      </a:endParaRPr>
                    </a:p>
                  </a:txBody>
                  <a:tcPr marL="0" marR="0" marT="215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F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40664">
                <a:tc>
                  <a:txBody>
                    <a:bodyPr/>
                    <a:lstStyle/>
                    <a:p>
                      <a:pPr marR="124460" algn="r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sz="1250" b="1" spc="10" dirty="0">
                          <a:latin typeface="Calibri"/>
                          <a:cs typeface="Calibri"/>
                        </a:rPr>
                        <a:t>Statewide </a:t>
                      </a:r>
                      <a:r>
                        <a:rPr sz="1250" b="1" spc="5" dirty="0">
                          <a:latin typeface="Calibri"/>
                          <a:cs typeface="Calibri"/>
                        </a:rPr>
                        <a:t>Interoperable </a:t>
                      </a:r>
                      <a:r>
                        <a:rPr sz="1250" b="1" spc="15" dirty="0">
                          <a:latin typeface="Calibri"/>
                          <a:cs typeface="Calibri"/>
                        </a:rPr>
                        <a:t>Communications</a:t>
                      </a:r>
                      <a:r>
                        <a:rPr sz="1250" b="1" spc="2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b="1" spc="5" dirty="0">
                          <a:latin typeface="Calibri"/>
                          <a:cs typeface="Calibri"/>
                        </a:rPr>
                        <a:t>System</a:t>
                      </a:r>
                      <a:endParaRPr sz="1250">
                        <a:latin typeface="Calibri"/>
                        <a:cs typeface="Calibri"/>
                      </a:endParaRPr>
                    </a:p>
                  </a:txBody>
                  <a:tcPr marL="0" marR="0" marT="215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5F8EB"/>
                    </a:solidFill>
                  </a:tcPr>
                </a:tc>
                <a:tc>
                  <a:txBody>
                    <a:bodyPr/>
                    <a:lstStyle/>
                    <a:p>
                      <a:pPr marL="21590" algn="ctr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sz="1250" b="1" spc="35" dirty="0">
                          <a:latin typeface="Calibri"/>
                          <a:cs typeface="Calibri"/>
                        </a:rPr>
                        <a:t>$442</a:t>
                      </a:r>
                      <a:endParaRPr sz="1250">
                        <a:latin typeface="Calibri"/>
                        <a:cs typeface="Calibri"/>
                      </a:endParaRPr>
                    </a:p>
                  </a:txBody>
                  <a:tcPr marL="0" marR="0" marT="215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5F8EB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sz="1250" b="1" dirty="0">
                          <a:latin typeface="Calibri"/>
                          <a:cs typeface="Calibri"/>
                        </a:rPr>
                        <a:t>-</a:t>
                      </a:r>
                      <a:endParaRPr sz="1250">
                        <a:latin typeface="Calibri"/>
                        <a:cs typeface="Calibri"/>
                      </a:endParaRPr>
                    </a:p>
                  </a:txBody>
                  <a:tcPr marL="0" marR="0" marT="215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5F8EB"/>
                    </a:solidFill>
                  </a:tcPr>
                </a:tc>
                <a:tc>
                  <a:txBody>
                    <a:bodyPr/>
                    <a:lstStyle/>
                    <a:p>
                      <a:pPr marL="26670" algn="ctr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sz="1250" b="1" spc="35" dirty="0">
                          <a:latin typeface="Calibri"/>
                          <a:cs typeface="Calibri"/>
                        </a:rPr>
                        <a:t>$442</a:t>
                      </a:r>
                      <a:endParaRPr sz="1250">
                        <a:latin typeface="Calibri"/>
                        <a:cs typeface="Calibri"/>
                      </a:endParaRPr>
                    </a:p>
                  </a:txBody>
                  <a:tcPr marL="0" marR="0" marT="215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5F8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40791">
                <a:tc>
                  <a:txBody>
                    <a:bodyPr/>
                    <a:lstStyle/>
                    <a:p>
                      <a:pPr marR="120014" algn="r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1250" b="1" spc="5" dirty="0">
                          <a:latin typeface="Calibri"/>
                          <a:cs typeface="Calibri"/>
                        </a:rPr>
                        <a:t>State </a:t>
                      </a:r>
                      <a:r>
                        <a:rPr sz="1250" b="1" spc="10" dirty="0">
                          <a:latin typeface="Calibri"/>
                          <a:cs typeface="Calibri"/>
                        </a:rPr>
                        <a:t>Auditor</a:t>
                      </a:r>
                      <a:r>
                        <a:rPr sz="1250" b="1" spc="9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b="1" spc="15" dirty="0">
                          <a:latin typeface="Calibri"/>
                          <a:cs typeface="Calibri"/>
                        </a:rPr>
                        <a:t>Reimbursement</a:t>
                      </a:r>
                      <a:endParaRPr sz="1250">
                        <a:latin typeface="Calibri"/>
                        <a:cs typeface="Calibri"/>
                      </a:endParaRPr>
                    </a:p>
                  </a:txBody>
                  <a:tcPr marL="0" marR="0" marT="222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FD2"/>
                    </a:solidFill>
                  </a:tcPr>
                </a:tc>
                <a:tc>
                  <a:txBody>
                    <a:bodyPr/>
                    <a:lstStyle/>
                    <a:p>
                      <a:pPr marL="21590" algn="ctr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1250" b="1" spc="35" dirty="0">
                          <a:latin typeface="Calibri"/>
                          <a:cs typeface="Calibri"/>
                        </a:rPr>
                        <a:t>$770</a:t>
                      </a:r>
                      <a:endParaRPr sz="1250">
                        <a:latin typeface="Calibri"/>
                        <a:cs typeface="Calibri"/>
                      </a:endParaRPr>
                    </a:p>
                  </a:txBody>
                  <a:tcPr marL="0" marR="0" marT="222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FD2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1250" b="1" dirty="0">
                          <a:latin typeface="Calibri"/>
                          <a:cs typeface="Calibri"/>
                        </a:rPr>
                        <a:t>-</a:t>
                      </a:r>
                      <a:endParaRPr sz="1250">
                        <a:latin typeface="Calibri"/>
                        <a:cs typeface="Calibri"/>
                      </a:endParaRPr>
                    </a:p>
                  </a:txBody>
                  <a:tcPr marL="0" marR="0" marT="222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FD2"/>
                    </a:solidFill>
                  </a:tcPr>
                </a:tc>
                <a:tc>
                  <a:txBody>
                    <a:bodyPr/>
                    <a:lstStyle/>
                    <a:p>
                      <a:pPr marL="26670" algn="ctr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1250" b="1" spc="35" dirty="0">
                          <a:latin typeface="Calibri"/>
                          <a:cs typeface="Calibri"/>
                        </a:rPr>
                        <a:t>$770</a:t>
                      </a:r>
                      <a:endParaRPr sz="1250">
                        <a:latin typeface="Calibri"/>
                        <a:cs typeface="Calibri"/>
                      </a:endParaRPr>
                    </a:p>
                  </a:txBody>
                  <a:tcPr marL="0" marR="0" marT="222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F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74294">
                <a:tc>
                  <a:txBody>
                    <a:bodyPr/>
                    <a:lstStyle/>
                    <a:p>
                      <a:pPr marR="116205" algn="r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1400" b="1" spc="-3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Total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Special</a:t>
                      </a:r>
                      <a:r>
                        <a:rPr sz="14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Purpose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222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36079"/>
                    </a:solidFill>
                  </a:tcPr>
                </a:tc>
                <a:tc>
                  <a:txBody>
                    <a:bodyPr/>
                    <a:lstStyle/>
                    <a:p>
                      <a:pPr marR="330200" algn="r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1400" b="1" spc="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$</a:t>
                      </a:r>
                      <a:r>
                        <a:rPr sz="1400" b="1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4</a:t>
                      </a:r>
                      <a:r>
                        <a:rPr sz="1400" b="1" spc="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3</a:t>
                      </a:r>
                      <a:r>
                        <a:rPr sz="1400" b="1" spc="-7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,</a:t>
                      </a:r>
                      <a:r>
                        <a:rPr sz="1400" b="1" spc="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</a:t>
                      </a:r>
                      <a:r>
                        <a:rPr sz="1400" b="1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0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4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222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5D567"/>
                    </a:solidFill>
                  </a:tcPr>
                </a:tc>
                <a:tc>
                  <a:txBody>
                    <a:bodyPr/>
                    <a:lstStyle/>
                    <a:p>
                      <a:pPr marL="21590" algn="ctr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1400" b="1" spc="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$7,989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222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FA623"/>
                    </a:solidFill>
                  </a:tcPr>
                </a:tc>
                <a:tc>
                  <a:txBody>
                    <a:bodyPr/>
                    <a:lstStyle/>
                    <a:p>
                      <a:pPr marL="21590" algn="ctr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14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$51,093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222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6FC7B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834072" y="955674"/>
            <a:ext cx="5251450" cy="43986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pc="-30" dirty="0">
                <a:latin typeface="Neue Haas Grotesk Text Pro" panose="020B0504020202020204" pitchFamily="34" charset="0"/>
              </a:rPr>
              <a:t>Special Purpose Budget </a:t>
            </a:r>
            <a:r>
              <a:rPr sz="1100" b="0" dirty="0">
                <a:latin typeface="Calibri"/>
                <a:cs typeface="Calibri"/>
              </a:rPr>
              <a:t>($000 </a:t>
            </a:r>
            <a:r>
              <a:rPr sz="1100" b="0" spc="-10" dirty="0">
                <a:latin typeface="Calibri"/>
                <a:cs typeface="Calibri"/>
              </a:rPr>
              <a:t>Omitted)</a:t>
            </a:r>
            <a:endParaRPr sz="1100" dirty="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857250" y="1524000"/>
            <a:ext cx="478790" cy="0"/>
          </a:xfrm>
          <a:custGeom>
            <a:avLst/>
            <a:gdLst/>
            <a:ahLst/>
            <a:cxnLst/>
            <a:rect l="l" t="t" r="r" b="b"/>
            <a:pathLst>
              <a:path w="478790">
                <a:moveTo>
                  <a:pt x="0" y="0"/>
                </a:moveTo>
                <a:lnTo>
                  <a:pt x="478790" y="0"/>
                </a:lnTo>
              </a:path>
            </a:pathLst>
          </a:custGeom>
          <a:ln w="57150">
            <a:solidFill>
              <a:srgbClr val="DFA62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xfrm>
            <a:off x="365125" y="6574943"/>
            <a:ext cx="2219960" cy="101310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/>
              <a:t>I </a:t>
            </a:r>
            <a:r>
              <a:rPr lang="en-US" dirty="0"/>
              <a:t> </a:t>
            </a:r>
            <a:r>
              <a:rPr spc="25" dirty="0"/>
              <a:t>O</a:t>
            </a:r>
            <a:r>
              <a:rPr lang="en-US" spc="25" dirty="0"/>
              <a:t> </a:t>
            </a:r>
            <a:r>
              <a:rPr spc="25" dirty="0"/>
              <a:t>W </a:t>
            </a:r>
            <a:r>
              <a:rPr dirty="0"/>
              <a:t>A </a:t>
            </a:r>
            <a:r>
              <a:rPr lang="en-US" dirty="0"/>
              <a:t> </a:t>
            </a:r>
            <a:r>
              <a:rPr dirty="0"/>
              <a:t>D O T </a:t>
            </a:r>
            <a:r>
              <a:rPr b="1" dirty="0">
                <a:latin typeface="Calibri"/>
                <a:cs typeface="Calibri"/>
              </a:rPr>
              <a:t>| </a:t>
            </a:r>
            <a:r>
              <a:rPr lang="en-US" b="1" dirty="0">
                <a:latin typeface="Calibri"/>
                <a:cs typeface="Calibri"/>
              </a:rPr>
              <a:t> </a:t>
            </a:r>
            <a:r>
              <a:rPr dirty="0"/>
              <a:t>B U D G E T </a:t>
            </a:r>
            <a:r>
              <a:rPr lang="en-US" dirty="0"/>
              <a:t> </a:t>
            </a:r>
            <a:r>
              <a:rPr spc="30" dirty="0"/>
              <a:t>P</a:t>
            </a:r>
            <a:r>
              <a:rPr lang="en-US" spc="30" dirty="0"/>
              <a:t> </a:t>
            </a:r>
            <a:r>
              <a:rPr spc="30" dirty="0"/>
              <a:t>R </a:t>
            </a:r>
            <a:r>
              <a:rPr dirty="0"/>
              <a:t>E S E N T A T I O N </a:t>
            </a:r>
            <a:r>
              <a:rPr b="1" dirty="0">
                <a:latin typeface="Calibri"/>
                <a:cs typeface="Calibri"/>
              </a:rPr>
              <a:t>| </a:t>
            </a:r>
            <a:r>
              <a:rPr dirty="0"/>
              <a:t>F Y</a:t>
            </a:r>
            <a:r>
              <a:rPr spc="-35" dirty="0"/>
              <a:t> </a:t>
            </a:r>
            <a:r>
              <a:rPr spc="35" dirty="0"/>
              <a:t>26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dirty="0"/>
              <a:t>10</a:t>
            </a:fld>
            <a:r>
              <a:rPr spc="10" dirty="0"/>
              <a:t> 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846480" y="1863470"/>
          <a:ext cx="7609840" cy="339038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6918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483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207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4879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62101">
                <a:tc>
                  <a:txBody>
                    <a:bodyPr/>
                    <a:lstStyle/>
                    <a:p>
                      <a:pPr marL="58419" algn="ctr">
                        <a:lnSpc>
                          <a:spcPct val="100000"/>
                        </a:lnSpc>
                        <a:spcBef>
                          <a:spcPts val="1270"/>
                        </a:spcBef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Item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612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36079"/>
                    </a:solidFill>
                  </a:tcPr>
                </a:tc>
                <a:tc>
                  <a:txBody>
                    <a:bodyPr/>
                    <a:lstStyle/>
                    <a:p>
                      <a:pPr marL="247015">
                        <a:lnSpc>
                          <a:spcPct val="100000"/>
                        </a:lnSpc>
                        <a:spcBef>
                          <a:spcPts val="430"/>
                        </a:spcBef>
                      </a:pPr>
                      <a:r>
                        <a:rPr sz="1400" b="1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FY</a:t>
                      </a:r>
                      <a:r>
                        <a:rPr sz="1400" b="1" spc="-1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2025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263525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Budget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546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C5D567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1270"/>
                        </a:spcBef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Adjustments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612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DFA623"/>
                    </a:solidFill>
                  </a:tcPr>
                </a:tc>
                <a:tc>
                  <a:txBody>
                    <a:bodyPr/>
                    <a:lstStyle/>
                    <a:p>
                      <a:pPr marL="161925">
                        <a:lnSpc>
                          <a:spcPts val="1555"/>
                        </a:lnSpc>
                        <a:spcBef>
                          <a:spcPts val="475"/>
                        </a:spcBef>
                      </a:pPr>
                      <a:r>
                        <a:rPr sz="1400" b="1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FY </a:t>
                      </a:r>
                      <a:r>
                        <a:rPr sz="14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2026</a:t>
                      </a:r>
                      <a:r>
                        <a:rPr sz="1400" b="1" spc="6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Governor’s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219710">
                        <a:lnSpc>
                          <a:spcPts val="1555"/>
                        </a:lnSpc>
                      </a:pPr>
                      <a:r>
                        <a:rPr sz="1400" b="1" spc="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Recommendation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03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6FC7B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3567">
                <a:tc>
                  <a:txBody>
                    <a:bodyPr/>
                    <a:lstStyle/>
                    <a:p>
                      <a:pPr marR="59690" algn="r">
                        <a:lnSpc>
                          <a:spcPct val="100000"/>
                        </a:lnSpc>
                        <a:spcBef>
                          <a:spcPts val="455"/>
                        </a:spcBef>
                      </a:pPr>
                      <a:r>
                        <a:rPr sz="1400" b="1" dirty="0">
                          <a:latin typeface="Calibri"/>
                          <a:cs typeface="Calibri"/>
                        </a:rPr>
                        <a:t>Facility </a:t>
                      </a:r>
                      <a:r>
                        <a:rPr sz="1400" b="1" spc="10" dirty="0">
                          <a:latin typeface="Calibri"/>
                          <a:cs typeface="Calibri"/>
                        </a:rPr>
                        <a:t>Major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Maintenance </a:t>
                      </a:r>
                      <a:r>
                        <a:rPr sz="1400" b="1" spc="15" dirty="0">
                          <a:latin typeface="Calibri"/>
                          <a:cs typeface="Calibri"/>
                        </a:rPr>
                        <a:t>&amp;</a:t>
                      </a:r>
                      <a:r>
                        <a:rPr sz="1400" b="1" spc="-2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Enhancements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577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FD2"/>
                    </a:solidFill>
                  </a:tcPr>
                </a:tc>
                <a:tc>
                  <a:txBody>
                    <a:bodyPr/>
                    <a:lstStyle/>
                    <a:p>
                      <a:pPr marL="10160" algn="ctr">
                        <a:lnSpc>
                          <a:spcPct val="100000"/>
                        </a:lnSpc>
                        <a:spcBef>
                          <a:spcPts val="455"/>
                        </a:spcBef>
                      </a:pPr>
                      <a:r>
                        <a:rPr sz="1400" b="1" spc="-10" dirty="0">
                          <a:latin typeface="Calibri"/>
                          <a:cs typeface="Calibri"/>
                        </a:rPr>
                        <a:t>$6,300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577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FD2"/>
                    </a:solidFill>
                  </a:tcPr>
                </a:tc>
                <a:tc>
                  <a:txBody>
                    <a:bodyPr/>
                    <a:lstStyle/>
                    <a:p>
                      <a:pPr marL="40640" algn="ctr">
                        <a:lnSpc>
                          <a:spcPct val="100000"/>
                        </a:lnSpc>
                        <a:spcBef>
                          <a:spcPts val="455"/>
                        </a:spcBef>
                      </a:pPr>
                      <a:r>
                        <a:rPr sz="1400" b="1" dirty="0">
                          <a:latin typeface="Calibri"/>
                          <a:cs typeface="Calibri"/>
                        </a:rPr>
                        <a:t>-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577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FD2"/>
                    </a:solidFill>
                  </a:tcPr>
                </a:tc>
                <a:tc>
                  <a:txBody>
                    <a:bodyPr/>
                    <a:lstStyle/>
                    <a:p>
                      <a:pPr marL="28575" algn="ctr">
                        <a:lnSpc>
                          <a:spcPct val="100000"/>
                        </a:lnSpc>
                        <a:spcBef>
                          <a:spcPts val="455"/>
                        </a:spcBef>
                      </a:pPr>
                      <a:r>
                        <a:rPr sz="1400" b="1" spc="-10" dirty="0">
                          <a:latin typeface="Calibri"/>
                          <a:cs typeface="Calibri"/>
                        </a:rPr>
                        <a:t>$6,300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577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F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3568">
                <a:tc>
                  <a:txBody>
                    <a:bodyPr/>
                    <a:lstStyle/>
                    <a:p>
                      <a:pPr marR="79375" algn="r">
                        <a:lnSpc>
                          <a:spcPct val="100000"/>
                        </a:lnSpc>
                        <a:spcBef>
                          <a:spcPts val="459"/>
                        </a:spcBef>
                      </a:pPr>
                      <a:r>
                        <a:rPr sz="1400" b="1" spc="-10" dirty="0">
                          <a:latin typeface="Calibri"/>
                          <a:cs typeface="Calibri"/>
                        </a:rPr>
                        <a:t>Facility </a:t>
                      </a:r>
                      <a:r>
                        <a:rPr sz="1400" b="1" spc="15" dirty="0">
                          <a:latin typeface="Calibri"/>
                          <a:cs typeface="Calibri"/>
                        </a:rPr>
                        <a:t>Routine </a:t>
                      </a:r>
                      <a:r>
                        <a:rPr sz="1400" b="1" spc="-10" dirty="0">
                          <a:latin typeface="Calibri"/>
                          <a:cs typeface="Calibri"/>
                        </a:rPr>
                        <a:t>Maintenance</a:t>
                      </a:r>
                      <a:r>
                        <a:rPr sz="1400" b="1" spc="-9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5" dirty="0">
                          <a:latin typeface="Calibri"/>
                          <a:cs typeface="Calibri"/>
                        </a:rPr>
                        <a:t>&amp;Prevention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5841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5F8EB"/>
                    </a:solidFill>
                  </a:tcPr>
                </a:tc>
                <a:tc>
                  <a:txBody>
                    <a:bodyPr/>
                    <a:lstStyle/>
                    <a:p>
                      <a:pPr marL="10160" algn="ctr">
                        <a:lnSpc>
                          <a:spcPct val="100000"/>
                        </a:lnSpc>
                        <a:spcBef>
                          <a:spcPts val="459"/>
                        </a:spcBef>
                      </a:pPr>
                      <a:r>
                        <a:rPr sz="1400" b="1" spc="-10" dirty="0">
                          <a:latin typeface="Calibri"/>
                          <a:cs typeface="Calibri"/>
                        </a:rPr>
                        <a:t>$5,200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5841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5F8EB"/>
                    </a:solidFill>
                  </a:tcPr>
                </a:tc>
                <a:tc>
                  <a:txBody>
                    <a:bodyPr/>
                    <a:lstStyle/>
                    <a:p>
                      <a:pPr marL="342900">
                        <a:lnSpc>
                          <a:spcPct val="100000"/>
                        </a:lnSpc>
                        <a:spcBef>
                          <a:spcPts val="459"/>
                        </a:spcBef>
                      </a:pPr>
                      <a:r>
                        <a:rPr sz="1400" b="1" spc="-10" dirty="0">
                          <a:latin typeface="Calibri"/>
                          <a:cs typeface="Calibri"/>
                        </a:rPr>
                        <a:t>$2,850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5841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5F8EB"/>
                    </a:solidFill>
                  </a:tcPr>
                </a:tc>
                <a:tc>
                  <a:txBody>
                    <a:bodyPr/>
                    <a:lstStyle/>
                    <a:p>
                      <a:pPr marL="28575" algn="ctr">
                        <a:lnSpc>
                          <a:spcPct val="100000"/>
                        </a:lnSpc>
                        <a:spcBef>
                          <a:spcPts val="459"/>
                        </a:spcBef>
                      </a:pPr>
                      <a:r>
                        <a:rPr sz="1400" b="1" spc="-10" dirty="0">
                          <a:latin typeface="Calibri"/>
                          <a:cs typeface="Calibri"/>
                        </a:rPr>
                        <a:t>$8,050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5841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5F8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3567">
                <a:tc>
                  <a:txBody>
                    <a:bodyPr/>
                    <a:lstStyle/>
                    <a:p>
                      <a:pPr marR="69850" algn="r">
                        <a:lnSpc>
                          <a:spcPct val="100000"/>
                        </a:lnSpc>
                        <a:spcBef>
                          <a:spcPts val="459"/>
                        </a:spcBef>
                      </a:pPr>
                      <a:r>
                        <a:rPr sz="1400" b="1" spc="-5" dirty="0">
                          <a:latin typeface="Calibri"/>
                          <a:cs typeface="Calibri"/>
                        </a:rPr>
                        <a:t>MVD Field </a:t>
                      </a:r>
                      <a:r>
                        <a:rPr sz="1400" b="1" spc="-10" dirty="0">
                          <a:latin typeface="Calibri"/>
                          <a:cs typeface="Calibri"/>
                        </a:rPr>
                        <a:t>Facilities</a:t>
                      </a:r>
                      <a:r>
                        <a:rPr sz="1400" b="1" spc="-1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5" dirty="0">
                          <a:latin typeface="Calibri"/>
                          <a:cs typeface="Calibri"/>
                        </a:rPr>
                        <a:t>Maintenance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5841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FD2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459"/>
                        </a:spcBef>
                      </a:pPr>
                      <a:r>
                        <a:rPr sz="1400" b="1" spc="-5" dirty="0">
                          <a:latin typeface="Calibri"/>
                          <a:cs typeface="Calibri"/>
                        </a:rPr>
                        <a:t>$400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5841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FD2"/>
                    </a:solidFill>
                  </a:tcPr>
                </a:tc>
                <a:tc>
                  <a:txBody>
                    <a:bodyPr/>
                    <a:lstStyle/>
                    <a:p>
                      <a:pPr marL="27940" algn="ctr">
                        <a:lnSpc>
                          <a:spcPct val="100000"/>
                        </a:lnSpc>
                        <a:spcBef>
                          <a:spcPts val="459"/>
                        </a:spcBef>
                      </a:pPr>
                      <a:r>
                        <a:rPr sz="1400" b="1" dirty="0">
                          <a:latin typeface="Calibri"/>
                          <a:cs typeface="Calibri"/>
                        </a:rPr>
                        <a:t>-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5841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FD2"/>
                    </a:solidFill>
                  </a:tcPr>
                </a:tc>
                <a:tc>
                  <a:txBody>
                    <a:bodyPr/>
                    <a:lstStyle/>
                    <a:p>
                      <a:pPr marL="27940" algn="ctr">
                        <a:lnSpc>
                          <a:spcPct val="100000"/>
                        </a:lnSpc>
                        <a:spcBef>
                          <a:spcPts val="459"/>
                        </a:spcBef>
                      </a:pPr>
                      <a:r>
                        <a:rPr sz="1400" b="1" spc="-10" dirty="0">
                          <a:latin typeface="Calibri"/>
                          <a:cs typeface="Calibri"/>
                        </a:rPr>
                        <a:t>$400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5841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F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3441">
                <a:tc>
                  <a:txBody>
                    <a:bodyPr/>
                    <a:lstStyle/>
                    <a:p>
                      <a:pPr marR="80010" algn="r">
                        <a:lnSpc>
                          <a:spcPct val="100000"/>
                        </a:lnSpc>
                        <a:spcBef>
                          <a:spcPts val="465"/>
                        </a:spcBef>
                      </a:pPr>
                      <a:r>
                        <a:rPr sz="1400" b="1" spc="5" dirty="0">
                          <a:latin typeface="Calibri"/>
                          <a:cs typeface="Calibri"/>
                        </a:rPr>
                        <a:t>Electronic </a:t>
                      </a:r>
                      <a:r>
                        <a:rPr sz="1400" b="1" spc="-5" dirty="0">
                          <a:latin typeface="Calibri"/>
                          <a:cs typeface="Calibri"/>
                        </a:rPr>
                        <a:t>Record</a:t>
                      </a:r>
                      <a:r>
                        <a:rPr sz="1400" b="1" spc="-19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15" dirty="0">
                          <a:latin typeface="Calibri"/>
                          <a:cs typeface="Calibri"/>
                        </a:rPr>
                        <a:t>Management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590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5F8EB"/>
                    </a:solidFill>
                  </a:tcPr>
                </a:tc>
                <a:tc>
                  <a:txBody>
                    <a:bodyPr/>
                    <a:lstStyle/>
                    <a:p>
                      <a:pPr marL="10160" algn="ctr">
                        <a:lnSpc>
                          <a:spcPct val="100000"/>
                        </a:lnSpc>
                        <a:spcBef>
                          <a:spcPts val="465"/>
                        </a:spcBef>
                      </a:pPr>
                      <a:r>
                        <a:rPr sz="1400" b="1" spc="-10" dirty="0">
                          <a:latin typeface="Calibri"/>
                          <a:cs typeface="Calibri"/>
                        </a:rPr>
                        <a:t>$2,100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590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5F8EB"/>
                    </a:solidFill>
                  </a:tcPr>
                </a:tc>
                <a:tc>
                  <a:txBody>
                    <a:bodyPr/>
                    <a:lstStyle/>
                    <a:p>
                      <a:pPr marL="351155">
                        <a:lnSpc>
                          <a:spcPct val="100000"/>
                        </a:lnSpc>
                        <a:spcBef>
                          <a:spcPts val="465"/>
                        </a:spcBef>
                      </a:pPr>
                      <a:r>
                        <a:rPr sz="1400" b="1" spc="-15" dirty="0">
                          <a:latin typeface="Calibri"/>
                          <a:cs typeface="Calibri"/>
                        </a:rPr>
                        <a:t>($2,100)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590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5F8EB"/>
                    </a:solidFill>
                  </a:tcPr>
                </a:tc>
                <a:tc>
                  <a:txBody>
                    <a:bodyPr/>
                    <a:lstStyle/>
                    <a:p>
                      <a:pPr marL="29209" algn="ctr">
                        <a:lnSpc>
                          <a:spcPct val="100000"/>
                        </a:lnSpc>
                        <a:spcBef>
                          <a:spcPts val="465"/>
                        </a:spcBef>
                      </a:pPr>
                      <a:r>
                        <a:rPr sz="1400" b="1" dirty="0">
                          <a:latin typeface="Calibri"/>
                          <a:cs typeface="Calibri"/>
                        </a:rPr>
                        <a:t>-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590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5F8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3568">
                <a:tc>
                  <a:txBody>
                    <a:bodyPr/>
                    <a:lstStyle/>
                    <a:p>
                      <a:pPr marR="78105" algn="r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sz="1400" b="1" spc="10" dirty="0">
                          <a:latin typeface="Calibri"/>
                          <a:cs typeface="Calibri"/>
                        </a:rPr>
                        <a:t>New </a:t>
                      </a:r>
                      <a:r>
                        <a:rPr sz="1400" b="1" spc="5" dirty="0">
                          <a:latin typeface="Calibri"/>
                          <a:cs typeface="Calibri"/>
                        </a:rPr>
                        <a:t>Albia</a:t>
                      </a:r>
                      <a:r>
                        <a:rPr sz="1400" b="1" spc="-2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10" dirty="0">
                          <a:latin typeface="Calibri"/>
                          <a:cs typeface="Calibri"/>
                        </a:rPr>
                        <a:t>Facility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596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FD2"/>
                    </a:solidFill>
                  </a:tcPr>
                </a:tc>
                <a:tc>
                  <a:txBody>
                    <a:bodyPr/>
                    <a:lstStyle/>
                    <a:p>
                      <a:pPr marL="20955" algn="ctr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sz="1400" b="1" dirty="0">
                          <a:latin typeface="Calibri"/>
                          <a:cs typeface="Calibri"/>
                        </a:rPr>
                        <a:t>$7,291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596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FD2"/>
                    </a:solidFill>
                  </a:tcPr>
                </a:tc>
                <a:tc>
                  <a:txBody>
                    <a:bodyPr/>
                    <a:lstStyle/>
                    <a:p>
                      <a:pPr marL="360680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sz="1400" b="1" spc="-15" dirty="0">
                          <a:latin typeface="Calibri"/>
                          <a:cs typeface="Calibri"/>
                        </a:rPr>
                        <a:t>($7,291)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596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FD2"/>
                    </a:solidFill>
                  </a:tcPr>
                </a:tc>
                <a:tc>
                  <a:txBody>
                    <a:bodyPr/>
                    <a:lstStyle/>
                    <a:p>
                      <a:pPr marL="30480" algn="ctr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sz="1400" b="1" dirty="0">
                          <a:latin typeface="Calibri"/>
                          <a:cs typeface="Calibri"/>
                        </a:rPr>
                        <a:t>-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596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F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3568">
                <a:tc>
                  <a:txBody>
                    <a:bodyPr/>
                    <a:lstStyle/>
                    <a:p>
                      <a:pPr marR="78105" algn="r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sz="1400" b="1" spc="10" dirty="0">
                          <a:latin typeface="Calibri"/>
                          <a:cs typeface="Calibri"/>
                        </a:rPr>
                        <a:t>New </a:t>
                      </a:r>
                      <a:r>
                        <a:rPr sz="1400" b="1" spc="-20" dirty="0">
                          <a:latin typeface="Calibri"/>
                          <a:cs typeface="Calibri"/>
                        </a:rPr>
                        <a:t>Jefferson</a:t>
                      </a:r>
                      <a:r>
                        <a:rPr sz="1400" b="1" spc="-2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10" dirty="0">
                          <a:latin typeface="Calibri"/>
                          <a:cs typeface="Calibri"/>
                        </a:rPr>
                        <a:t>Facility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03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5F8EB"/>
                    </a:solidFill>
                  </a:tcPr>
                </a:tc>
                <a:tc>
                  <a:txBody>
                    <a:bodyPr/>
                    <a:lstStyle/>
                    <a:p>
                      <a:pPr marL="20955" algn="ctr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sz="1400" b="1" dirty="0">
                          <a:latin typeface="Calibri"/>
                          <a:cs typeface="Calibri"/>
                        </a:rPr>
                        <a:t>$6,999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03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5F8EB"/>
                    </a:solidFill>
                  </a:tcPr>
                </a:tc>
                <a:tc>
                  <a:txBody>
                    <a:bodyPr/>
                    <a:lstStyle/>
                    <a:p>
                      <a:pPr marL="360680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sz="1400" b="1" spc="-15" dirty="0">
                          <a:latin typeface="Calibri"/>
                          <a:cs typeface="Calibri"/>
                        </a:rPr>
                        <a:t>($6,999)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03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5F8EB"/>
                    </a:solidFill>
                  </a:tcPr>
                </a:tc>
                <a:tc>
                  <a:txBody>
                    <a:bodyPr/>
                    <a:lstStyle/>
                    <a:p>
                      <a:pPr marL="29209" algn="ctr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sz="1400" b="1" dirty="0">
                          <a:latin typeface="Calibri"/>
                          <a:cs typeface="Calibri"/>
                        </a:rPr>
                        <a:t>-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03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5F8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3568">
                <a:tc>
                  <a:txBody>
                    <a:bodyPr/>
                    <a:lstStyle/>
                    <a:p>
                      <a:pPr marR="40640" algn="r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sz="1400" b="1" spc="10" dirty="0">
                          <a:latin typeface="Calibri"/>
                          <a:cs typeface="Calibri"/>
                        </a:rPr>
                        <a:t>New </a:t>
                      </a:r>
                      <a:r>
                        <a:rPr sz="1400" b="1" spc="-15" dirty="0">
                          <a:latin typeface="Calibri"/>
                          <a:cs typeface="Calibri"/>
                        </a:rPr>
                        <a:t>Waterloo</a:t>
                      </a:r>
                      <a:r>
                        <a:rPr sz="1400" b="1" spc="-1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10" dirty="0">
                          <a:latin typeface="Calibri"/>
                          <a:cs typeface="Calibri"/>
                        </a:rPr>
                        <a:t>Facility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03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FD2"/>
                    </a:solidFill>
                  </a:tcPr>
                </a:tc>
                <a:tc>
                  <a:txBody>
                    <a:bodyPr/>
                    <a:lstStyle/>
                    <a:p>
                      <a:pPr marL="20955" algn="ctr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sz="1400" b="1" dirty="0">
                          <a:latin typeface="Calibri"/>
                          <a:cs typeface="Calibri"/>
                        </a:rPr>
                        <a:t>-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03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FD2"/>
                    </a:solidFill>
                  </a:tcPr>
                </a:tc>
                <a:tc>
                  <a:txBody>
                    <a:bodyPr/>
                    <a:lstStyle/>
                    <a:p>
                      <a:pPr marL="399415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sz="1400" b="1" spc="-5" dirty="0">
                          <a:latin typeface="Calibri"/>
                          <a:cs typeface="Calibri"/>
                        </a:rPr>
                        <a:t>$18,897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03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FD2"/>
                    </a:solidFill>
                  </a:tcPr>
                </a:tc>
                <a:tc>
                  <a:txBody>
                    <a:bodyPr/>
                    <a:lstStyle/>
                    <a:p>
                      <a:pPr marL="33020" algn="ctr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sz="1400" b="1" spc="-5" dirty="0">
                          <a:latin typeface="Calibri"/>
                          <a:cs typeface="Calibri"/>
                        </a:rPr>
                        <a:t>$18,897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03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F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3440">
                <a:tc>
                  <a:txBody>
                    <a:bodyPr/>
                    <a:lstStyle/>
                    <a:p>
                      <a:pPr marR="69850" algn="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sz="1400" b="1" spc="-3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Total</a:t>
                      </a:r>
                      <a:r>
                        <a:rPr sz="1400" b="1" spc="-16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Capital*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09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36079"/>
                    </a:solidFill>
                  </a:tcPr>
                </a:tc>
                <a:tc>
                  <a:txBody>
                    <a:bodyPr/>
                    <a:lstStyle/>
                    <a:p>
                      <a:pPr marL="17780" algn="ct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sz="14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$28,290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09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5D567"/>
                    </a:solidFill>
                  </a:tcPr>
                </a:tc>
                <a:tc>
                  <a:txBody>
                    <a:bodyPr/>
                    <a:lstStyle/>
                    <a:p>
                      <a:pPr marL="312420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sz="14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$5,357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09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FA623"/>
                    </a:solidFill>
                  </a:tcPr>
                </a:tc>
                <a:tc>
                  <a:txBody>
                    <a:bodyPr/>
                    <a:lstStyle/>
                    <a:p>
                      <a:pPr marL="33020" algn="ct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sz="14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$33,647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09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6FC7B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834072" y="1108455"/>
            <a:ext cx="3623310" cy="44958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pc="-30" dirty="0">
                <a:latin typeface="Neue Haas Grotesk Text Pro" panose="020B0504020202020204" pitchFamily="34" charset="0"/>
              </a:rPr>
              <a:t>Capital Budget </a:t>
            </a:r>
            <a:r>
              <a:rPr sz="1100" b="0" dirty="0">
                <a:latin typeface="Calibri"/>
                <a:cs typeface="Calibri"/>
              </a:rPr>
              <a:t>($000</a:t>
            </a:r>
            <a:r>
              <a:rPr sz="1100" b="0" spc="-95" dirty="0">
                <a:latin typeface="Calibri"/>
                <a:cs typeface="Calibri"/>
              </a:rPr>
              <a:t> </a:t>
            </a:r>
            <a:r>
              <a:rPr sz="1100" b="0" spc="-10" dirty="0">
                <a:latin typeface="Calibri"/>
                <a:cs typeface="Calibri"/>
              </a:rPr>
              <a:t>Omitted)</a:t>
            </a:r>
            <a:endParaRPr sz="1100" dirty="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857250" y="1657350"/>
            <a:ext cx="478790" cy="0"/>
          </a:xfrm>
          <a:custGeom>
            <a:avLst/>
            <a:gdLst/>
            <a:ahLst/>
            <a:cxnLst/>
            <a:rect l="l" t="t" r="r" b="b"/>
            <a:pathLst>
              <a:path w="478790">
                <a:moveTo>
                  <a:pt x="0" y="0"/>
                </a:moveTo>
                <a:lnTo>
                  <a:pt x="478790" y="0"/>
                </a:lnTo>
              </a:path>
            </a:pathLst>
          </a:custGeom>
          <a:ln w="57150">
            <a:solidFill>
              <a:srgbClr val="DFA62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2999485" y="5944870"/>
            <a:ext cx="344106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i="1" spc="-5" dirty="0">
                <a:latin typeface="PT Sans"/>
                <a:cs typeface="PT Sans"/>
              </a:rPr>
              <a:t>*Excluding </a:t>
            </a:r>
            <a:r>
              <a:rPr sz="1200" i="1" spc="5" dirty="0">
                <a:latin typeface="PT Sans"/>
                <a:cs typeface="PT Sans"/>
              </a:rPr>
              <a:t>MVD </a:t>
            </a:r>
            <a:r>
              <a:rPr sz="1200" i="1" dirty="0">
                <a:latin typeface="PT Sans"/>
                <a:cs typeface="PT Sans"/>
              </a:rPr>
              <a:t>Systems Modernization </a:t>
            </a:r>
            <a:r>
              <a:rPr sz="1200" i="1" spc="-10" dirty="0">
                <a:latin typeface="PT Sans"/>
                <a:cs typeface="PT Sans"/>
              </a:rPr>
              <a:t>capital</a:t>
            </a:r>
            <a:r>
              <a:rPr sz="1200" i="1" spc="-25" dirty="0">
                <a:latin typeface="PT Sans"/>
                <a:cs typeface="PT Sans"/>
              </a:rPr>
              <a:t> </a:t>
            </a:r>
            <a:r>
              <a:rPr sz="1200" i="1" spc="-10" dirty="0">
                <a:latin typeface="PT Sans"/>
                <a:cs typeface="PT Sans"/>
              </a:rPr>
              <a:t>request</a:t>
            </a:r>
            <a:endParaRPr sz="1200">
              <a:latin typeface="PT Sans"/>
              <a:cs typeface="PT Sans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ftr" sz="quarter" idx="5"/>
          </p:nvPr>
        </p:nvSpPr>
        <p:spPr>
          <a:xfrm>
            <a:off x="365125" y="6574943"/>
            <a:ext cx="2219960" cy="101310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/>
              <a:t>I </a:t>
            </a:r>
            <a:r>
              <a:rPr lang="en-US" dirty="0"/>
              <a:t> </a:t>
            </a:r>
            <a:r>
              <a:rPr spc="25" dirty="0"/>
              <a:t>O</a:t>
            </a:r>
            <a:r>
              <a:rPr lang="en-US" spc="25" dirty="0"/>
              <a:t> </a:t>
            </a:r>
            <a:r>
              <a:rPr spc="25" dirty="0"/>
              <a:t>W</a:t>
            </a:r>
            <a:r>
              <a:rPr lang="en-US" spc="25" dirty="0"/>
              <a:t> </a:t>
            </a:r>
            <a:r>
              <a:rPr dirty="0"/>
              <a:t>A </a:t>
            </a:r>
            <a:r>
              <a:rPr lang="en-US" dirty="0"/>
              <a:t> </a:t>
            </a:r>
            <a:r>
              <a:rPr dirty="0"/>
              <a:t>D O T </a:t>
            </a:r>
            <a:r>
              <a:rPr lang="en-US" dirty="0"/>
              <a:t> </a:t>
            </a:r>
            <a:r>
              <a:rPr b="1" dirty="0">
                <a:latin typeface="Calibri"/>
                <a:cs typeface="Calibri"/>
              </a:rPr>
              <a:t>| </a:t>
            </a:r>
            <a:r>
              <a:rPr lang="en-US" b="1" dirty="0">
                <a:latin typeface="Calibri"/>
                <a:cs typeface="Calibri"/>
              </a:rPr>
              <a:t> </a:t>
            </a:r>
            <a:r>
              <a:rPr dirty="0"/>
              <a:t>B U D G E T </a:t>
            </a:r>
            <a:r>
              <a:rPr lang="en-US" dirty="0"/>
              <a:t> </a:t>
            </a:r>
            <a:r>
              <a:rPr spc="30" dirty="0"/>
              <a:t>P</a:t>
            </a:r>
            <a:r>
              <a:rPr lang="en-US" spc="30" dirty="0"/>
              <a:t> </a:t>
            </a:r>
            <a:r>
              <a:rPr spc="30" dirty="0"/>
              <a:t>R </a:t>
            </a:r>
            <a:r>
              <a:rPr dirty="0"/>
              <a:t>E S E N T A T I O N</a:t>
            </a:r>
            <a:r>
              <a:rPr lang="en-US" dirty="0"/>
              <a:t> </a:t>
            </a:r>
            <a:r>
              <a:rPr dirty="0"/>
              <a:t> </a:t>
            </a:r>
            <a:r>
              <a:rPr b="1" dirty="0">
                <a:latin typeface="Calibri"/>
                <a:cs typeface="Calibri"/>
              </a:rPr>
              <a:t>| </a:t>
            </a:r>
            <a:r>
              <a:rPr dirty="0"/>
              <a:t>F Y</a:t>
            </a:r>
            <a:r>
              <a:rPr spc="-35" dirty="0"/>
              <a:t> </a:t>
            </a:r>
            <a:r>
              <a:rPr spc="35" dirty="0"/>
              <a:t>26</a:t>
            </a: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dirty="0"/>
              <a:t>11</a:t>
            </a:fld>
            <a:r>
              <a:rPr spc="10" dirty="0"/>
              <a:t> 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14725" y="0"/>
            <a:ext cx="5629275" cy="6858000"/>
          </a:xfrm>
          <a:custGeom>
            <a:avLst/>
            <a:gdLst/>
            <a:ahLst/>
            <a:cxnLst/>
            <a:rect l="l" t="t" r="r" b="b"/>
            <a:pathLst>
              <a:path w="5629275" h="6858000">
                <a:moveTo>
                  <a:pt x="0" y="6858000"/>
                </a:moveTo>
                <a:lnTo>
                  <a:pt x="5629275" y="6858000"/>
                </a:lnTo>
                <a:lnTo>
                  <a:pt x="5629275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E1F4F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3514725" cy="6858000"/>
          </a:xfrm>
          <a:custGeom>
            <a:avLst/>
            <a:gdLst/>
            <a:ahLst/>
            <a:cxnLst/>
            <a:rect l="l" t="t" r="r" b="b"/>
            <a:pathLst>
              <a:path w="3514725" h="6858000">
                <a:moveTo>
                  <a:pt x="0" y="6858000"/>
                </a:moveTo>
                <a:lnTo>
                  <a:pt x="3514725" y="6858000"/>
                </a:lnTo>
                <a:lnTo>
                  <a:pt x="3514725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036079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5648325"/>
            <a:ext cx="3514725" cy="1209675"/>
          </a:xfrm>
          <a:custGeom>
            <a:avLst/>
            <a:gdLst/>
            <a:ahLst/>
            <a:cxnLst/>
            <a:rect l="l" t="t" r="r" b="b"/>
            <a:pathLst>
              <a:path w="3514725" h="1209675">
                <a:moveTo>
                  <a:pt x="1757299" y="0"/>
                </a:moveTo>
                <a:lnTo>
                  <a:pt x="0" y="1161262"/>
                </a:lnTo>
                <a:lnTo>
                  <a:pt x="0" y="1209675"/>
                </a:lnTo>
                <a:lnTo>
                  <a:pt x="3514725" y="1209675"/>
                </a:lnTo>
                <a:lnTo>
                  <a:pt x="3514724" y="1161262"/>
                </a:lnTo>
                <a:lnTo>
                  <a:pt x="1757299" y="0"/>
                </a:lnTo>
                <a:close/>
              </a:path>
            </a:pathLst>
          </a:custGeom>
          <a:solidFill>
            <a:srgbClr val="FFFFFF">
              <a:alpha val="5097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0" y="5010150"/>
            <a:ext cx="3514725" cy="1847850"/>
          </a:xfrm>
          <a:custGeom>
            <a:avLst/>
            <a:gdLst/>
            <a:ahLst/>
            <a:cxnLst/>
            <a:rect l="l" t="t" r="r" b="b"/>
            <a:pathLst>
              <a:path w="3514725" h="1847850">
                <a:moveTo>
                  <a:pt x="1757299" y="0"/>
                </a:moveTo>
                <a:lnTo>
                  <a:pt x="0" y="1161262"/>
                </a:lnTo>
                <a:lnTo>
                  <a:pt x="0" y="1847850"/>
                </a:lnTo>
                <a:lnTo>
                  <a:pt x="864831" y="1847850"/>
                </a:lnTo>
                <a:lnTo>
                  <a:pt x="1757299" y="1258087"/>
                </a:lnTo>
                <a:lnTo>
                  <a:pt x="3514725" y="1258087"/>
                </a:lnTo>
                <a:lnTo>
                  <a:pt x="3514724" y="1161262"/>
                </a:lnTo>
                <a:lnTo>
                  <a:pt x="1757299" y="0"/>
                </a:lnTo>
                <a:close/>
              </a:path>
              <a:path w="3514725" h="1847850">
                <a:moveTo>
                  <a:pt x="3514725" y="1258087"/>
                </a:moveTo>
                <a:lnTo>
                  <a:pt x="1757299" y="1258087"/>
                </a:lnTo>
                <a:lnTo>
                  <a:pt x="2649831" y="1847850"/>
                </a:lnTo>
                <a:lnTo>
                  <a:pt x="3514725" y="1847850"/>
                </a:lnTo>
                <a:lnTo>
                  <a:pt x="3514725" y="1258087"/>
                </a:lnTo>
                <a:close/>
              </a:path>
            </a:pathLst>
          </a:custGeom>
          <a:solidFill>
            <a:srgbClr val="FFFFFF">
              <a:alpha val="5097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85750" y="152400"/>
            <a:ext cx="1819275" cy="4476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333750" y="0"/>
            <a:ext cx="5810250" cy="6858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514725" y="0"/>
            <a:ext cx="5629275" cy="685799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332422" y="2205355"/>
            <a:ext cx="3089910" cy="878446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2800" spc="-30" dirty="0">
                <a:solidFill>
                  <a:srgbClr val="FFFFFF"/>
                </a:solidFill>
                <a:latin typeface="Neue Haas Grotesk Text Pro" panose="020B0504020202020204" pitchFamily="34" charset="0"/>
              </a:rPr>
              <a:t>ARTS</a:t>
            </a:r>
            <a:endParaRPr sz="2800" spc="-30" dirty="0">
              <a:latin typeface="Neue Haas Grotesk Text Pro" panose="020B0504020202020204" pitchFamily="34" charset="0"/>
            </a:endParaRPr>
          </a:p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z="2800" spc="-30" dirty="0">
                <a:solidFill>
                  <a:srgbClr val="FFFFFF"/>
                </a:solidFill>
                <a:latin typeface="Neue Haas Grotesk Text Pro" panose="020B0504020202020204" pitchFamily="34" charset="0"/>
              </a:rPr>
              <a:t>Modernization</a:t>
            </a:r>
            <a:endParaRPr sz="2800" spc="-30" dirty="0">
              <a:latin typeface="Neue Haas Grotesk Text Pro" panose="020B0504020202020204" pitchFamily="34" charset="0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61950" y="3467100"/>
            <a:ext cx="480059" cy="0"/>
          </a:xfrm>
          <a:custGeom>
            <a:avLst/>
            <a:gdLst/>
            <a:ahLst/>
            <a:cxnLst/>
            <a:rect l="l" t="t" r="r" b="b"/>
            <a:pathLst>
              <a:path w="480059">
                <a:moveTo>
                  <a:pt x="0" y="0"/>
                </a:moveTo>
                <a:lnTo>
                  <a:pt x="480059" y="0"/>
                </a:lnTo>
              </a:path>
            </a:pathLst>
          </a:custGeom>
          <a:ln w="57150">
            <a:solidFill>
              <a:srgbClr val="C1DCED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477010" y="1903666"/>
            <a:ext cx="2957830" cy="36195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/>
                <a:ea typeface="+mn-ea"/>
                <a:cs typeface="PT Sans"/>
              </a:rPr>
              <a:t>Vehicle </a:t>
            </a:r>
            <a:r>
              <a:rPr kumimoji="0" sz="1800" b="1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/>
                <a:ea typeface="+mn-ea"/>
                <a:cs typeface="PT Sans"/>
              </a:rPr>
              <a:t>titling </a:t>
            </a: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/>
                <a:ea typeface="+mn-ea"/>
                <a:cs typeface="PT Sans"/>
              </a:rPr>
              <a:t>&amp;</a:t>
            </a:r>
            <a:r>
              <a:rPr kumimoji="0" sz="1800" b="1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/>
                <a:ea typeface="+mn-ea"/>
                <a:cs typeface="PT Sans"/>
              </a:rPr>
              <a:t> </a:t>
            </a:r>
            <a:r>
              <a:rPr kumimoji="0" sz="1800" b="1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/>
                <a:ea typeface="+mn-ea"/>
                <a:cs typeface="PT Sans"/>
              </a:rPr>
              <a:t>registration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Sans"/>
              <a:ea typeface="+mn-ea"/>
              <a:cs typeface="PT San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Sans"/>
              <a:ea typeface="+mn-ea"/>
              <a:cs typeface="PT Sans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/>
                <a:ea typeface="+mn-ea"/>
                <a:cs typeface="PT Sans"/>
              </a:rPr>
              <a:t>Driver’s </a:t>
            </a:r>
            <a:r>
              <a:rPr kumimoji="0" sz="1800" b="1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/>
                <a:ea typeface="+mn-ea"/>
                <a:cs typeface="PT Sans"/>
              </a:rPr>
              <a:t>license </a:t>
            </a: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/>
                <a:ea typeface="+mn-ea"/>
                <a:cs typeface="PT Sans"/>
              </a:rPr>
              <a:t>&amp; </a:t>
            </a:r>
            <a:r>
              <a:rPr kumimoji="0" sz="1800" b="1" i="0" u="none" strike="noStrike" kern="1200" cap="none" spc="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/>
                <a:ea typeface="+mn-ea"/>
                <a:cs typeface="PT Sans"/>
              </a:rPr>
              <a:t>ID</a:t>
            </a:r>
            <a:r>
              <a:rPr kumimoji="0" sz="1800" b="1" i="0" u="none" strike="noStrike" kern="1200" cap="none" spc="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/>
                <a:ea typeface="+mn-ea"/>
                <a:cs typeface="PT Sans"/>
              </a:rPr>
              <a:t> </a:t>
            </a:r>
            <a:r>
              <a:rPr kumimoji="0" sz="1800" b="1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/>
                <a:ea typeface="+mn-ea"/>
                <a:cs typeface="PT Sans"/>
              </a:rPr>
              <a:t>cards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Sans"/>
              <a:ea typeface="+mn-ea"/>
              <a:cs typeface="PT San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Sans"/>
              <a:ea typeface="+mn-ea"/>
              <a:cs typeface="PT Sans"/>
            </a:endParaRPr>
          </a:p>
          <a:p>
            <a:pPr marL="12700" marR="641350" lvl="0" indent="0" algn="l" defTabSz="914400" rtl="0" eaLnBrk="1" fontAlgn="auto" latinLnBrk="0" hangingPunct="1">
              <a:lnSpc>
                <a:spcPct val="100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/>
                <a:ea typeface="+mn-ea"/>
                <a:cs typeface="PT Sans"/>
              </a:rPr>
              <a:t>Persons </a:t>
            </a:r>
            <a:r>
              <a:rPr kumimoji="0" sz="1800" b="1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/>
                <a:ea typeface="+mn-ea"/>
                <a:cs typeface="PT Sans"/>
              </a:rPr>
              <a:t>w/ </a:t>
            </a:r>
            <a:r>
              <a:rPr kumimoji="0" sz="1800" b="1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/>
                <a:ea typeface="+mn-ea"/>
                <a:cs typeface="PT Sans"/>
              </a:rPr>
              <a:t>disabilities  product</a:t>
            </a:r>
            <a:r>
              <a:rPr kumimoji="0" sz="1800" b="1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/>
                <a:ea typeface="+mn-ea"/>
                <a:cs typeface="PT Sans"/>
              </a:rPr>
              <a:t> issuance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Sans"/>
              <a:ea typeface="+mn-ea"/>
              <a:cs typeface="PT San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Sans"/>
              <a:ea typeface="+mn-ea"/>
              <a:cs typeface="PT Sans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/>
                <a:ea typeface="+mn-ea"/>
                <a:cs typeface="PT Sans"/>
              </a:rPr>
              <a:t>License </a:t>
            </a:r>
            <a:r>
              <a:rPr kumimoji="0" sz="1800" b="1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/>
                <a:ea typeface="+mn-ea"/>
                <a:cs typeface="PT Sans"/>
              </a:rPr>
              <a:t>plate</a:t>
            </a:r>
            <a:r>
              <a:rPr kumimoji="0" sz="1800" b="1" i="0" u="none" strike="noStrike" kern="1200" cap="none" spc="11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/>
                <a:ea typeface="+mn-ea"/>
                <a:cs typeface="PT Sans"/>
              </a:rPr>
              <a:t> </a:t>
            </a:r>
            <a:r>
              <a:rPr kumimoji="0" sz="1800" b="1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/>
                <a:ea typeface="+mn-ea"/>
                <a:cs typeface="PT Sans"/>
              </a:rPr>
              <a:t>management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Sans"/>
              <a:ea typeface="+mn-ea"/>
              <a:cs typeface="PT Sans"/>
            </a:endParaRPr>
          </a:p>
          <a:p>
            <a:pPr marL="12700" marR="504190" lvl="0" indent="0" algn="l" defTabSz="914400" rtl="0" eaLnBrk="1" fontAlgn="auto" latinLnBrk="0" hangingPunct="1">
              <a:lnSpc>
                <a:spcPct val="20160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/>
                <a:ea typeface="+mn-ea"/>
                <a:cs typeface="PT Sans"/>
              </a:rPr>
              <a:t>Car </a:t>
            </a:r>
            <a:r>
              <a:rPr kumimoji="0" sz="1800" b="1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/>
                <a:ea typeface="+mn-ea"/>
                <a:cs typeface="PT Sans"/>
              </a:rPr>
              <a:t>dealership </a:t>
            </a:r>
            <a:r>
              <a:rPr kumimoji="0" sz="1800" b="1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/>
                <a:ea typeface="+mn-ea"/>
                <a:cs typeface="PT Sans"/>
              </a:rPr>
              <a:t>licensing  </a:t>
            </a:r>
            <a:r>
              <a:rPr kumimoji="0" sz="1800" b="1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/>
                <a:ea typeface="+mn-ea"/>
                <a:cs typeface="PT Sans"/>
              </a:rPr>
              <a:t>Intrastate</a:t>
            </a:r>
            <a:r>
              <a:rPr kumimoji="0" sz="1800" b="1" i="0" u="none" strike="noStrike" kern="1200" cap="none" spc="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/>
                <a:ea typeface="+mn-ea"/>
                <a:cs typeface="PT Sans"/>
              </a:rPr>
              <a:t> </a:t>
            </a:r>
            <a:r>
              <a:rPr kumimoji="0" sz="1800" b="1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/>
                <a:ea typeface="+mn-ea"/>
                <a:cs typeface="PT Sans"/>
              </a:rPr>
              <a:t>motor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Sans"/>
              <a:ea typeface="+mn-ea"/>
              <a:cs typeface="PT Sans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/>
                <a:ea typeface="+mn-ea"/>
                <a:cs typeface="PT Sans"/>
              </a:rPr>
              <a:t>carrier</a:t>
            </a:r>
            <a:r>
              <a:rPr kumimoji="0" sz="1800" b="1" i="0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/>
                <a:ea typeface="+mn-ea"/>
                <a:cs typeface="PT Sans"/>
              </a:rPr>
              <a:t> </a:t>
            </a:r>
            <a:r>
              <a:rPr kumimoji="0" sz="1800" b="1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/>
                <a:ea typeface="+mn-ea"/>
                <a:cs typeface="PT Sans"/>
              </a:rPr>
              <a:t>authority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Sans"/>
              <a:ea typeface="+mn-ea"/>
              <a:cs typeface="PT Sans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838517" y="989330"/>
            <a:ext cx="6732715" cy="447558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2800" spc="-30" dirty="0">
                <a:latin typeface="Neue Haas Grotesk Text Pro" panose="020B0504020202020204" pitchFamily="34" charset="0"/>
              </a:rPr>
              <a:t>What is ARTS &amp; What Does it Do?</a:t>
            </a:r>
          </a:p>
        </p:txBody>
      </p:sp>
      <p:sp>
        <p:nvSpPr>
          <p:cNvPr id="4" name="object 4"/>
          <p:cNvSpPr/>
          <p:nvPr/>
        </p:nvSpPr>
        <p:spPr>
          <a:xfrm>
            <a:off x="857250" y="2457450"/>
            <a:ext cx="457200" cy="457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857250" y="1838325"/>
            <a:ext cx="457200" cy="44767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857250" y="3095625"/>
            <a:ext cx="457200" cy="4572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857250" y="3733800"/>
            <a:ext cx="457200" cy="4572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857250" y="4371975"/>
            <a:ext cx="457200" cy="4572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857250" y="5010150"/>
            <a:ext cx="457200" cy="4572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10" name="object 10"/>
          <p:cNvGraphicFramePr>
            <a:graphicFrameLocks noGrp="1"/>
          </p:cNvGraphicFramePr>
          <p:nvPr/>
        </p:nvGraphicFramePr>
        <p:xfrm>
          <a:off x="4638675" y="1851025"/>
          <a:ext cx="3981449" cy="398600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310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04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51229">
                <a:tc>
                  <a:txBody>
                    <a:bodyPr/>
                    <a:lstStyle/>
                    <a:p>
                      <a:pPr marR="83820" algn="r">
                        <a:lnSpc>
                          <a:spcPct val="100000"/>
                        </a:lnSpc>
                        <a:spcBef>
                          <a:spcPts val="2039"/>
                        </a:spcBef>
                      </a:pPr>
                      <a:r>
                        <a:rPr sz="2750" b="1" spc="10" dirty="0">
                          <a:solidFill>
                            <a:srgbClr val="6C7920"/>
                          </a:solidFill>
                          <a:latin typeface="Roboto Slab"/>
                          <a:cs typeface="Roboto Slab"/>
                        </a:rPr>
                        <a:t>30</a:t>
                      </a:r>
                      <a:r>
                        <a:rPr sz="2750" b="1" spc="-35" dirty="0">
                          <a:solidFill>
                            <a:srgbClr val="6C7920"/>
                          </a:solidFill>
                          <a:latin typeface="Roboto Slab"/>
                          <a:cs typeface="Roboto Slab"/>
                        </a:rPr>
                        <a:t> </a:t>
                      </a:r>
                      <a:r>
                        <a:rPr sz="2750" b="1" spc="25" dirty="0">
                          <a:solidFill>
                            <a:srgbClr val="6C7920"/>
                          </a:solidFill>
                          <a:latin typeface="Roboto Slab"/>
                          <a:cs typeface="Roboto Slab"/>
                        </a:rPr>
                        <a:t>million</a:t>
                      </a:r>
                      <a:endParaRPr sz="2750">
                        <a:latin typeface="Roboto Slab"/>
                        <a:cs typeface="Roboto Slab"/>
                      </a:endParaRPr>
                    </a:p>
                  </a:txBody>
                  <a:tcPr marL="0" marR="0" marT="259079" marB="0">
                    <a:lnT w="12700">
                      <a:solidFill>
                        <a:srgbClr val="C5D567"/>
                      </a:solidFill>
                      <a:prstDash val="solid"/>
                    </a:lnT>
                    <a:solidFill>
                      <a:srgbClr val="C5D567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648335">
                        <a:lnSpc>
                          <a:spcPct val="104900"/>
                        </a:lnSpc>
                        <a:spcBef>
                          <a:spcPts val="1705"/>
                        </a:spcBef>
                      </a:pPr>
                      <a:r>
                        <a:rPr sz="1550" spc="5" dirty="0">
                          <a:latin typeface="PT Sans"/>
                          <a:cs typeface="PT Sans"/>
                        </a:rPr>
                        <a:t>driver </a:t>
                      </a:r>
                      <a:r>
                        <a:rPr sz="1550" spc="35" dirty="0">
                          <a:latin typeface="PT Sans"/>
                          <a:cs typeface="PT Sans"/>
                        </a:rPr>
                        <a:t>and  </a:t>
                      </a:r>
                      <a:r>
                        <a:rPr sz="1550" spc="10" dirty="0">
                          <a:latin typeface="PT Sans"/>
                          <a:cs typeface="PT Sans"/>
                        </a:rPr>
                        <a:t>vehicle </a:t>
                      </a:r>
                      <a:r>
                        <a:rPr sz="1550" spc="5" dirty="0">
                          <a:latin typeface="PT Sans"/>
                          <a:cs typeface="PT Sans"/>
                        </a:rPr>
                        <a:t>records</a:t>
                      </a:r>
                      <a:endParaRPr sz="1550">
                        <a:latin typeface="PT Sans"/>
                        <a:cs typeface="PT Sans"/>
                      </a:endParaRPr>
                    </a:p>
                  </a:txBody>
                  <a:tcPr marL="0" marR="0" marT="216535" marB="0">
                    <a:lnT w="12700">
                      <a:solidFill>
                        <a:srgbClr val="C5D567"/>
                      </a:solidFill>
                      <a:prstDash val="solid"/>
                    </a:lnT>
                    <a:solidFill>
                      <a:srgbClr val="C5D567">
                        <a:alpha val="1999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8134">
                <a:tc>
                  <a:txBody>
                    <a:bodyPr/>
                    <a:lstStyle/>
                    <a:p>
                      <a:pPr marR="83820" algn="r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2750" b="1" spc="10" dirty="0">
                          <a:solidFill>
                            <a:srgbClr val="6C7920"/>
                          </a:solidFill>
                          <a:latin typeface="Roboto Slab"/>
                          <a:cs typeface="Roboto Slab"/>
                        </a:rPr>
                        <a:t>1.5</a:t>
                      </a:r>
                      <a:r>
                        <a:rPr sz="2750" b="1" spc="-45" dirty="0">
                          <a:solidFill>
                            <a:srgbClr val="6C7920"/>
                          </a:solidFill>
                          <a:latin typeface="Roboto Slab"/>
                          <a:cs typeface="Roboto Slab"/>
                        </a:rPr>
                        <a:t> </a:t>
                      </a:r>
                      <a:r>
                        <a:rPr sz="2750" b="1" spc="25" dirty="0">
                          <a:solidFill>
                            <a:srgbClr val="6C7920"/>
                          </a:solidFill>
                          <a:latin typeface="Roboto Slab"/>
                          <a:cs typeface="Roboto Slab"/>
                        </a:rPr>
                        <a:t>million</a:t>
                      </a:r>
                      <a:endParaRPr sz="2750">
                        <a:latin typeface="Roboto Slab"/>
                        <a:cs typeface="Roboto Slab"/>
                      </a:endParaRPr>
                    </a:p>
                  </a:txBody>
                  <a:tcPr marL="0" marR="0" marT="43815" marB="0"/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1065"/>
                        </a:spcBef>
                      </a:pPr>
                      <a:r>
                        <a:rPr sz="1550" spc="15" dirty="0">
                          <a:latin typeface="PT Sans"/>
                          <a:cs typeface="PT Sans"/>
                        </a:rPr>
                        <a:t>transactions/week</a:t>
                      </a:r>
                      <a:endParaRPr sz="1550">
                        <a:latin typeface="PT Sans"/>
                        <a:cs typeface="PT Sans"/>
                      </a:endParaRPr>
                    </a:p>
                  </a:txBody>
                  <a:tcPr marL="0" marR="0" marT="135255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9498">
                <a:tc>
                  <a:txBody>
                    <a:bodyPr/>
                    <a:lstStyle/>
                    <a:p>
                      <a:pPr marR="163195" algn="r">
                        <a:lnSpc>
                          <a:spcPct val="100000"/>
                        </a:lnSpc>
                        <a:spcBef>
                          <a:spcPts val="710"/>
                        </a:spcBef>
                      </a:pPr>
                      <a:r>
                        <a:rPr sz="2750" b="1" spc="45" dirty="0">
                          <a:solidFill>
                            <a:srgbClr val="6C7920"/>
                          </a:solidFill>
                          <a:latin typeface="Roboto Slab"/>
                          <a:cs typeface="Roboto Slab"/>
                        </a:rPr>
                        <a:t>1</a:t>
                      </a:r>
                      <a:r>
                        <a:rPr sz="2750" b="1" spc="-60" dirty="0">
                          <a:solidFill>
                            <a:srgbClr val="6C7920"/>
                          </a:solidFill>
                          <a:latin typeface="Roboto Slab"/>
                          <a:cs typeface="Roboto Slab"/>
                        </a:rPr>
                        <a:t>5</a:t>
                      </a:r>
                      <a:r>
                        <a:rPr sz="2750" b="1" spc="65" dirty="0">
                          <a:solidFill>
                            <a:srgbClr val="6C7920"/>
                          </a:solidFill>
                          <a:latin typeface="Roboto Slab"/>
                          <a:cs typeface="Roboto Slab"/>
                        </a:rPr>
                        <a:t>,</a:t>
                      </a:r>
                      <a:r>
                        <a:rPr sz="2750" b="1" spc="-15" dirty="0">
                          <a:solidFill>
                            <a:srgbClr val="6C7920"/>
                          </a:solidFill>
                          <a:latin typeface="Roboto Slab"/>
                          <a:cs typeface="Roboto Slab"/>
                        </a:rPr>
                        <a:t>80</a:t>
                      </a:r>
                      <a:r>
                        <a:rPr sz="2750" b="1" dirty="0">
                          <a:solidFill>
                            <a:srgbClr val="6C7920"/>
                          </a:solidFill>
                          <a:latin typeface="Roboto Slab"/>
                          <a:cs typeface="Roboto Slab"/>
                        </a:rPr>
                        <a:t>0</a:t>
                      </a:r>
                      <a:endParaRPr sz="2750">
                        <a:latin typeface="Roboto Slab"/>
                        <a:cs typeface="Roboto Slab"/>
                      </a:endParaRPr>
                    </a:p>
                  </a:txBody>
                  <a:tcPr marL="0" marR="0" marT="90170" marB="0">
                    <a:solidFill>
                      <a:srgbClr val="C5D567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465"/>
                        </a:spcBef>
                      </a:pPr>
                      <a:r>
                        <a:rPr sz="1550" spc="10" dirty="0">
                          <a:latin typeface="PT Sans"/>
                          <a:cs typeface="PT Sans"/>
                        </a:rPr>
                        <a:t>active </a:t>
                      </a:r>
                      <a:r>
                        <a:rPr sz="1550" spc="20" dirty="0">
                          <a:latin typeface="PT Sans"/>
                          <a:cs typeface="PT Sans"/>
                        </a:rPr>
                        <a:t>users</a:t>
                      </a:r>
                      <a:r>
                        <a:rPr sz="1550" spc="430" dirty="0">
                          <a:latin typeface="PT Sans"/>
                          <a:cs typeface="PT Sans"/>
                        </a:rPr>
                        <a:t> </a:t>
                      </a:r>
                      <a:r>
                        <a:rPr sz="1550" spc="15" dirty="0">
                          <a:latin typeface="PT Sans"/>
                          <a:cs typeface="PT Sans"/>
                        </a:rPr>
                        <a:t>(internal</a:t>
                      </a:r>
                      <a:endParaRPr sz="1550">
                        <a:latin typeface="PT Sans"/>
                        <a:cs typeface="PT Sans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550" spc="5" dirty="0">
                          <a:latin typeface="PT Sans"/>
                          <a:cs typeface="PT Sans"/>
                        </a:rPr>
                        <a:t>/external)</a:t>
                      </a:r>
                      <a:endParaRPr sz="1550">
                        <a:latin typeface="PT Sans"/>
                        <a:cs typeface="PT Sans"/>
                      </a:endParaRPr>
                    </a:p>
                  </a:txBody>
                  <a:tcPr marL="0" marR="0" marT="59055" marB="0">
                    <a:solidFill>
                      <a:srgbClr val="C5D567">
                        <a:alpha val="1999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40346">
                <a:tc>
                  <a:txBody>
                    <a:bodyPr/>
                    <a:lstStyle/>
                    <a:p>
                      <a:pPr marR="85090" algn="r">
                        <a:lnSpc>
                          <a:spcPct val="100000"/>
                        </a:lnSpc>
                        <a:spcBef>
                          <a:spcPts val="1625"/>
                        </a:spcBef>
                      </a:pPr>
                      <a:r>
                        <a:rPr sz="2750" b="1" dirty="0">
                          <a:solidFill>
                            <a:srgbClr val="6C7920"/>
                          </a:solidFill>
                          <a:latin typeface="Roboto Slab"/>
                          <a:cs typeface="Roboto Slab"/>
                        </a:rPr>
                        <a:t>$</a:t>
                      </a:r>
                      <a:r>
                        <a:rPr sz="2750" b="1" spc="45" dirty="0">
                          <a:solidFill>
                            <a:srgbClr val="6C7920"/>
                          </a:solidFill>
                          <a:latin typeface="Roboto Slab"/>
                          <a:cs typeface="Roboto Slab"/>
                        </a:rPr>
                        <a:t>1</a:t>
                      </a:r>
                      <a:r>
                        <a:rPr sz="2750" b="1" spc="-35" dirty="0">
                          <a:solidFill>
                            <a:srgbClr val="6C7920"/>
                          </a:solidFill>
                          <a:latin typeface="Roboto Slab"/>
                          <a:cs typeface="Roboto Slab"/>
                        </a:rPr>
                        <a:t>.</a:t>
                      </a:r>
                      <a:r>
                        <a:rPr sz="2750" b="1" spc="30" dirty="0">
                          <a:solidFill>
                            <a:srgbClr val="6C7920"/>
                          </a:solidFill>
                          <a:latin typeface="Roboto Slab"/>
                          <a:cs typeface="Roboto Slab"/>
                        </a:rPr>
                        <a:t>2</a:t>
                      </a:r>
                      <a:r>
                        <a:rPr sz="2750" b="1" dirty="0">
                          <a:solidFill>
                            <a:srgbClr val="6C7920"/>
                          </a:solidFill>
                          <a:latin typeface="Roboto Slab"/>
                          <a:cs typeface="Roboto Slab"/>
                        </a:rPr>
                        <a:t>B</a:t>
                      </a:r>
                      <a:endParaRPr sz="2750">
                        <a:latin typeface="Roboto Slab"/>
                        <a:cs typeface="Roboto Slab"/>
                      </a:endParaRPr>
                    </a:p>
                  </a:txBody>
                  <a:tcPr marL="0" marR="0" marT="206375" marB="0"/>
                </a:tc>
                <a:tc>
                  <a:txBody>
                    <a:bodyPr/>
                    <a:lstStyle/>
                    <a:p>
                      <a:pPr marL="91440" marR="708660">
                        <a:lnSpc>
                          <a:spcPct val="103000"/>
                        </a:lnSpc>
                        <a:spcBef>
                          <a:spcPts val="365"/>
                        </a:spcBef>
                      </a:pPr>
                      <a:r>
                        <a:rPr sz="1550" spc="20" dirty="0">
                          <a:latin typeface="PT Sans"/>
                          <a:cs typeface="PT Sans"/>
                        </a:rPr>
                        <a:t>annual </a:t>
                      </a:r>
                      <a:r>
                        <a:rPr sz="1550" dirty="0">
                          <a:latin typeface="PT Sans"/>
                          <a:cs typeface="PT Sans"/>
                        </a:rPr>
                        <a:t>state  </a:t>
                      </a:r>
                      <a:r>
                        <a:rPr sz="1550" spc="-10" dirty="0">
                          <a:latin typeface="PT Sans"/>
                          <a:cs typeface="PT Sans"/>
                        </a:rPr>
                        <a:t>t</a:t>
                      </a:r>
                      <a:r>
                        <a:rPr sz="1550" spc="60" dirty="0">
                          <a:latin typeface="PT Sans"/>
                          <a:cs typeface="PT Sans"/>
                        </a:rPr>
                        <a:t>r</a:t>
                      </a:r>
                      <a:r>
                        <a:rPr sz="1550" spc="-35" dirty="0">
                          <a:latin typeface="PT Sans"/>
                          <a:cs typeface="PT Sans"/>
                        </a:rPr>
                        <a:t>a</a:t>
                      </a:r>
                      <a:r>
                        <a:rPr sz="1550" spc="35" dirty="0">
                          <a:latin typeface="PT Sans"/>
                          <a:cs typeface="PT Sans"/>
                        </a:rPr>
                        <a:t>n</a:t>
                      </a:r>
                      <a:r>
                        <a:rPr sz="1550" spc="5" dirty="0">
                          <a:latin typeface="PT Sans"/>
                          <a:cs typeface="PT Sans"/>
                        </a:rPr>
                        <a:t>s</a:t>
                      </a:r>
                      <a:r>
                        <a:rPr sz="1550" spc="-30" dirty="0">
                          <a:latin typeface="PT Sans"/>
                          <a:cs typeface="PT Sans"/>
                        </a:rPr>
                        <a:t>p</a:t>
                      </a:r>
                      <a:r>
                        <a:rPr sz="1550" spc="50" dirty="0">
                          <a:latin typeface="PT Sans"/>
                          <a:cs typeface="PT Sans"/>
                        </a:rPr>
                        <a:t>o</a:t>
                      </a:r>
                      <a:r>
                        <a:rPr sz="1550" spc="60" dirty="0">
                          <a:latin typeface="PT Sans"/>
                          <a:cs typeface="PT Sans"/>
                        </a:rPr>
                        <a:t>r</a:t>
                      </a:r>
                      <a:r>
                        <a:rPr sz="1550" spc="-10" dirty="0">
                          <a:latin typeface="PT Sans"/>
                          <a:cs typeface="PT Sans"/>
                        </a:rPr>
                        <a:t>t</a:t>
                      </a:r>
                      <a:r>
                        <a:rPr sz="1550" spc="-35" dirty="0">
                          <a:latin typeface="PT Sans"/>
                          <a:cs typeface="PT Sans"/>
                        </a:rPr>
                        <a:t>a</a:t>
                      </a:r>
                      <a:r>
                        <a:rPr sz="1550" spc="-10" dirty="0">
                          <a:latin typeface="PT Sans"/>
                          <a:cs typeface="PT Sans"/>
                        </a:rPr>
                        <a:t>t</a:t>
                      </a:r>
                      <a:r>
                        <a:rPr sz="1550" spc="25" dirty="0">
                          <a:latin typeface="PT Sans"/>
                          <a:cs typeface="PT Sans"/>
                        </a:rPr>
                        <a:t>i</a:t>
                      </a:r>
                      <a:r>
                        <a:rPr sz="1550" spc="50" dirty="0">
                          <a:latin typeface="PT Sans"/>
                          <a:cs typeface="PT Sans"/>
                        </a:rPr>
                        <a:t>o</a:t>
                      </a:r>
                      <a:r>
                        <a:rPr sz="1550" dirty="0">
                          <a:latin typeface="PT Sans"/>
                          <a:cs typeface="PT Sans"/>
                        </a:rPr>
                        <a:t>n  </a:t>
                      </a:r>
                      <a:r>
                        <a:rPr sz="1550" spc="15" dirty="0">
                          <a:latin typeface="PT Sans"/>
                          <a:cs typeface="PT Sans"/>
                        </a:rPr>
                        <a:t>revenue</a:t>
                      </a:r>
                      <a:endParaRPr sz="1550">
                        <a:latin typeface="PT Sans"/>
                        <a:cs typeface="PT Sans"/>
                      </a:endParaRPr>
                    </a:p>
                  </a:txBody>
                  <a:tcPr marL="0" marR="0" marT="46355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66800">
                <a:tc>
                  <a:txBody>
                    <a:bodyPr/>
                    <a:lstStyle/>
                    <a:p>
                      <a:pPr marR="84455" algn="r">
                        <a:lnSpc>
                          <a:spcPct val="100000"/>
                        </a:lnSpc>
                        <a:spcBef>
                          <a:spcPts val="2530"/>
                        </a:spcBef>
                      </a:pPr>
                      <a:r>
                        <a:rPr sz="2750" b="1" dirty="0">
                          <a:solidFill>
                            <a:srgbClr val="6C7920"/>
                          </a:solidFill>
                          <a:latin typeface="Roboto Slab"/>
                          <a:cs typeface="Roboto Slab"/>
                        </a:rPr>
                        <a:t>$4</a:t>
                      </a:r>
                      <a:r>
                        <a:rPr sz="2750" b="1" spc="65" dirty="0">
                          <a:solidFill>
                            <a:srgbClr val="6C7920"/>
                          </a:solidFill>
                          <a:latin typeface="Roboto Slab"/>
                          <a:cs typeface="Roboto Slab"/>
                        </a:rPr>
                        <a:t>0</a:t>
                      </a:r>
                      <a:r>
                        <a:rPr sz="2750" b="1" dirty="0">
                          <a:solidFill>
                            <a:srgbClr val="6C7920"/>
                          </a:solidFill>
                          <a:latin typeface="Roboto Slab"/>
                          <a:cs typeface="Roboto Slab"/>
                        </a:rPr>
                        <a:t>M</a:t>
                      </a:r>
                      <a:endParaRPr sz="2750">
                        <a:latin typeface="Roboto Slab"/>
                        <a:cs typeface="Roboto Slab"/>
                      </a:endParaRPr>
                    </a:p>
                  </a:txBody>
                  <a:tcPr marL="0" marR="0" marT="321310" marB="0">
                    <a:lnB w="12700">
                      <a:solidFill>
                        <a:srgbClr val="C5D567"/>
                      </a:solidFill>
                      <a:prstDash val="solid"/>
                    </a:lnB>
                    <a:solidFill>
                      <a:srgbClr val="C5D567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120650">
                        <a:lnSpc>
                          <a:spcPct val="103000"/>
                        </a:lnSpc>
                        <a:spcBef>
                          <a:spcPts val="305"/>
                        </a:spcBef>
                      </a:pPr>
                      <a:r>
                        <a:rPr sz="1550" spc="20" dirty="0">
                          <a:latin typeface="PT Sans"/>
                          <a:cs typeface="PT Sans"/>
                        </a:rPr>
                        <a:t>annual </a:t>
                      </a:r>
                      <a:r>
                        <a:rPr sz="1550" spc="5" dirty="0">
                          <a:latin typeface="PT Sans"/>
                          <a:cs typeface="PT Sans"/>
                        </a:rPr>
                        <a:t>fees</a:t>
                      </a:r>
                      <a:r>
                        <a:rPr sz="1550" spc="-80" dirty="0">
                          <a:latin typeface="PT Sans"/>
                          <a:cs typeface="PT Sans"/>
                        </a:rPr>
                        <a:t> </a:t>
                      </a:r>
                      <a:r>
                        <a:rPr sz="1550" spc="5" dirty="0">
                          <a:latin typeface="PT Sans"/>
                          <a:cs typeface="PT Sans"/>
                        </a:rPr>
                        <a:t>collected  </a:t>
                      </a:r>
                      <a:r>
                        <a:rPr sz="1550" spc="-5" dirty="0">
                          <a:latin typeface="PT Sans"/>
                          <a:cs typeface="PT Sans"/>
                        </a:rPr>
                        <a:t>by </a:t>
                      </a:r>
                      <a:r>
                        <a:rPr sz="1550" spc="10" dirty="0">
                          <a:latin typeface="PT Sans"/>
                          <a:cs typeface="PT Sans"/>
                        </a:rPr>
                        <a:t>county </a:t>
                      </a:r>
                      <a:r>
                        <a:rPr sz="1550" spc="15" dirty="0">
                          <a:latin typeface="PT Sans"/>
                          <a:cs typeface="PT Sans"/>
                        </a:rPr>
                        <a:t>treasurers  </a:t>
                      </a:r>
                      <a:r>
                        <a:rPr sz="1550" spc="5" dirty="0">
                          <a:latin typeface="PT Sans"/>
                          <a:cs typeface="PT Sans"/>
                        </a:rPr>
                        <a:t>for</a:t>
                      </a:r>
                      <a:r>
                        <a:rPr sz="1550" spc="15" dirty="0">
                          <a:latin typeface="PT Sans"/>
                          <a:cs typeface="PT Sans"/>
                        </a:rPr>
                        <a:t> </a:t>
                      </a:r>
                      <a:r>
                        <a:rPr sz="1550" spc="10" dirty="0">
                          <a:latin typeface="PT Sans"/>
                          <a:cs typeface="PT Sans"/>
                        </a:rPr>
                        <a:t>their</a:t>
                      </a:r>
                      <a:endParaRPr sz="1550">
                        <a:latin typeface="PT Sans"/>
                        <a:cs typeface="PT Sans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550" spc="20" dirty="0">
                          <a:latin typeface="PT Sans"/>
                          <a:cs typeface="PT Sans"/>
                        </a:rPr>
                        <a:t>general</a:t>
                      </a:r>
                      <a:r>
                        <a:rPr sz="1550" spc="-10" dirty="0">
                          <a:latin typeface="PT Sans"/>
                          <a:cs typeface="PT Sans"/>
                        </a:rPr>
                        <a:t> </a:t>
                      </a:r>
                      <a:r>
                        <a:rPr sz="1550" spc="25" dirty="0">
                          <a:latin typeface="PT Sans"/>
                          <a:cs typeface="PT Sans"/>
                        </a:rPr>
                        <a:t>funds</a:t>
                      </a:r>
                      <a:endParaRPr sz="1550">
                        <a:latin typeface="PT Sans"/>
                        <a:cs typeface="PT Sans"/>
                      </a:endParaRPr>
                    </a:p>
                  </a:txBody>
                  <a:tcPr marL="0" marR="0" marT="38735" marB="0">
                    <a:lnB w="12700">
                      <a:solidFill>
                        <a:srgbClr val="C5D567"/>
                      </a:solidFill>
                      <a:prstDash val="solid"/>
                    </a:lnB>
                    <a:solidFill>
                      <a:srgbClr val="C5D567">
                        <a:alpha val="1999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1" name="object 11"/>
          <p:cNvSpPr/>
          <p:nvPr/>
        </p:nvSpPr>
        <p:spPr>
          <a:xfrm>
            <a:off x="4562475" y="6086475"/>
            <a:ext cx="4581525" cy="428625"/>
          </a:xfrm>
          <a:custGeom>
            <a:avLst/>
            <a:gdLst/>
            <a:ahLst/>
            <a:cxnLst/>
            <a:rect l="l" t="t" r="r" b="b"/>
            <a:pathLst>
              <a:path w="4581525" h="428625">
                <a:moveTo>
                  <a:pt x="4581415" y="420697"/>
                </a:moveTo>
                <a:lnTo>
                  <a:pt x="460429" y="420697"/>
                </a:lnTo>
                <a:lnTo>
                  <a:pt x="4121095" y="428614"/>
                </a:lnTo>
                <a:lnTo>
                  <a:pt x="4581525" y="428053"/>
                </a:lnTo>
                <a:lnTo>
                  <a:pt x="4581415" y="420697"/>
                </a:lnTo>
                <a:close/>
              </a:path>
              <a:path w="4581525" h="428625">
                <a:moveTo>
                  <a:pt x="4575175" y="0"/>
                </a:moveTo>
                <a:lnTo>
                  <a:pt x="0" y="421259"/>
                </a:lnTo>
                <a:lnTo>
                  <a:pt x="4581415" y="420697"/>
                </a:lnTo>
                <a:lnTo>
                  <a:pt x="4575175" y="0"/>
                </a:lnTo>
                <a:close/>
              </a:path>
            </a:pathLst>
          </a:custGeom>
          <a:solidFill>
            <a:srgbClr val="036079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857250" y="1562100"/>
            <a:ext cx="480059" cy="0"/>
          </a:xfrm>
          <a:custGeom>
            <a:avLst/>
            <a:gdLst/>
            <a:ahLst/>
            <a:cxnLst/>
            <a:rect l="l" t="t" r="r" b="b"/>
            <a:pathLst>
              <a:path w="480059">
                <a:moveTo>
                  <a:pt x="0" y="0"/>
                </a:moveTo>
                <a:lnTo>
                  <a:pt x="480059" y="0"/>
                </a:lnTo>
              </a:path>
            </a:pathLst>
          </a:custGeom>
          <a:ln w="57150">
            <a:solidFill>
              <a:srgbClr val="DFA623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38100" marR="0" lvl="0" indent="0" algn="l" defTabSz="914400" rtl="0" eaLnBrk="1" fontAlgn="auto" latinLnBrk="0" hangingPunct="1">
              <a:lnSpc>
                <a:spcPct val="100000"/>
              </a:lnSpc>
              <a:spcBef>
                <a:spcPts val="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sz="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pPr marL="381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7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r>
              <a:rPr kumimoji="0" sz="600" b="0" i="0" u="none" strike="noStrike" kern="1200" cap="none" spc="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</a:p>
        </p:txBody>
      </p:sp>
      <p:sp>
        <p:nvSpPr>
          <p:cNvPr id="15" name="object 6">
            <a:extLst>
              <a:ext uri="{FF2B5EF4-FFF2-40B4-BE49-F238E27FC236}">
                <a16:creationId xmlns:a16="http://schemas.microsoft.com/office/drawing/2014/main" id="{67CD2FCE-622B-DF10-BB1D-8702A2A9B85C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365125" y="6574943"/>
            <a:ext cx="2219960" cy="101310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/>
              <a:t>I </a:t>
            </a:r>
            <a:r>
              <a:rPr lang="en-US" dirty="0"/>
              <a:t> </a:t>
            </a:r>
            <a:r>
              <a:rPr spc="25" dirty="0"/>
              <a:t>O</a:t>
            </a:r>
            <a:r>
              <a:rPr lang="en-US" spc="25" dirty="0"/>
              <a:t> </a:t>
            </a:r>
            <a:r>
              <a:rPr spc="25" dirty="0"/>
              <a:t>W</a:t>
            </a:r>
            <a:r>
              <a:rPr lang="en-US" spc="25" dirty="0"/>
              <a:t> </a:t>
            </a:r>
            <a:r>
              <a:rPr dirty="0"/>
              <a:t>A </a:t>
            </a:r>
            <a:r>
              <a:rPr lang="en-US" dirty="0"/>
              <a:t> </a:t>
            </a:r>
            <a:r>
              <a:rPr dirty="0"/>
              <a:t>D O T </a:t>
            </a:r>
            <a:r>
              <a:rPr lang="en-US" dirty="0"/>
              <a:t> </a:t>
            </a:r>
            <a:r>
              <a:rPr b="1" dirty="0">
                <a:latin typeface="Calibri"/>
                <a:cs typeface="Calibri"/>
              </a:rPr>
              <a:t>| </a:t>
            </a:r>
            <a:r>
              <a:rPr lang="en-US" b="1" dirty="0">
                <a:latin typeface="Calibri"/>
                <a:cs typeface="Calibri"/>
              </a:rPr>
              <a:t> </a:t>
            </a:r>
            <a:r>
              <a:rPr dirty="0"/>
              <a:t>B U D G E T </a:t>
            </a:r>
            <a:r>
              <a:rPr lang="en-US" dirty="0"/>
              <a:t> </a:t>
            </a:r>
            <a:r>
              <a:rPr spc="30" dirty="0"/>
              <a:t>P</a:t>
            </a:r>
            <a:r>
              <a:rPr lang="en-US" spc="30" dirty="0"/>
              <a:t> </a:t>
            </a:r>
            <a:r>
              <a:rPr spc="30" dirty="0"/>
              <a:t>R </a:t>
            </a:r>
            <a:r>
              <a:rPr dirty="0"/>
              <a:t>E S E N T A T I O N</a:t>
            </a:r>
            <a:r>
              <a:rPr lang="en-US" dirty="0"/>
              <a:t> </a:t>
            </a:r>
            <a:r>
              <a:rPr dirty="0"/>
              <a:t> </a:t>
            </a:r>
            <a:r>
              <a:rPr b="1" dirty="0">
                <a:latin typeface="Calibri"/>
                <a:cs typeface="Calibri"/>
              </a:rPr>
              <a:t>| </a:t>
            </a:r>
            <a:r>
              <a:rPr dirty="0"/>
              <a:t>F Y</a:t>
            </a:r>
            <a:r>
              <a:rPr spc="-35" dirty="0"/>
              <a:t> </a:t>
            </a:r>
            <a:r>
              <a:rPr spc="35" dirty="0"/>
              <a:t>26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4352924" cy="649605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048884" y="1881187"/>
            <a:ext cx="3152775" cy="4001135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241300" marR="5080" lvl="0" indent="-229235" algn="l" defTabSz="914400" rtl="0" eaLnBrk="1" fontAlgn="auto" latinLnBrk="0" hangingPunct="1">
              <a:lnSpc>
                <a:spcPts val="2180"/>
              </a:lnSpc>
              <a:spcBef>
                <a:spcPts val="38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241300" algn="l"/>
                <a:tab pos="241935" algn="l"/>
              </a:tabLst>
              <a:defRPr/>
            </a:pPr>
            <a:r>
              <a:rPr kumimoji="0" sz="20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/>
                <a:ea typeface="+mn-ea"/>
                <a:cs typeface="PT Sans"/>
              </a:rPr>
              <a:t>Combining </a:t>
            </a:r>
            <a:r>
              <a:rPr kumimoji="0" sz="2000" b="1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/>
                <a:ea typeface="+mn-ea"/>
                <a:cs typeface="PT Sans"/>
              </a:rPr>
              <a:t>multiple  </a:t>
            </a: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/>
                <a:ea typeface="+mn-ea"/>
                <a:cs typeface="PT Sans"/>
              </a:rPr>
              <a:t>systems </a:t>
            </a:r>
            <a:r>
              <a:rPr kumimoji="0" sz="20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/>
                <a:ea typeface="+mn-ea"/>
                <a:cs typeface="PT Sans"/>
              </a:rPr>
              <a:t>onto </a:t>
            </a:r>
            <a:r>
              <a:rPr kumimoji="0" sz="2000" b="1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/>
                <a:ea typeface="+mn-ea"/>
                <a:cs typeface="PT Sans"/>
              </a:rPr>
              <a:t>one</a:t>
            </a:r>
            <a:r>
              <a:rPr kumimoji="0" sz="2000" b="1" i="0" u="none" strike="noStrike" kern="1200" cap="none" spc="-1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/>
                <a:ea typeface="+mn-ea"/>
                <a:cs typeface="PT Sans"/>
              </a:rPr>
              <a:t> </a:t>
            </a: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/>
                <a:ea typeface="+mn-ea"/>
                <a:cs typeface="PT Sans"/>
              </a:rPr>
              <a:t>platform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Sans"/>
              <a:ea typeface="+mn-ea"/>
              <a:cs typeface="PT Sans"/>
            </a:endParaRPr>
          </a:p>
          <a:p>
            <a:pPr marL="241300" marR="0" lvl="0" indent="-229235" algn="l" defTabSz="914400" rtl="0" eaLnBrk="1" fontAlgn="auto" latinLnBrk="0" hangingPunct="1">
              <a:lnSpc>
                <a:spcPct val="1000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241300" algn="l"/>
                <a:tab pos="241935" algn="l"/>
              </a:tabLst>
              <a:defRPr/>
            </a:pP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/>
                <a:ea typeface="+mn-ea"/>
                <a:cs typeface="PT Sans"/>
              </a:rPr>
              <a:t>Outdated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/>
                <a:ea typeface="+mn-ea"/>
                <a:cs typeface="PT Sans"/>
              </a:rPr>
              <a:t>and</a:t>
            </a:r>
            <a:r>
              <a:rPr kumimoji="0" sz="1800" b="0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/>
                <a:ea typeface="+mn-ea"/>
                <a:cs typeface="PT Sans"/>
              </a:rPr>
              <a:t> </a:t>
            </a:r>
            <a:r>
              <a:rPr kumimoji="0" sz="18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/>
                <a:ea typeface="+mn-ea"/>
                <a:cs typeface="PT Sans"/>
              </a:rPr>
              <a:t>complex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Sans"/>
              <a:ea typeface="+mn-ea"/>
              <a:cs typeface="PT Sans"/>
            </a:endParaRPr>
          </a:p>
          <a:p>
            <a:pPr marL="241300" marR="0" lvl="0" indent="-229235" algn="l" defTabSz="914400" rtl="0" eaLnBrk="1" fontAlgn="auto" latinLnBrk="0" hangingPunct="1">
              <a:lnSpc>
                <a:spcPct val="100000"/>
              </a:lnSpc>
              <a:spcBef>
                <a:spcPts val="995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241300" algn="l"/>
                <a:tab pos="241935" algn="l"/>
              </a:tabLst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/>
                <a:ea typeface="+mn-ea"/>
                <a:cs typeface="PT Sans"/>
              </a:rPr>
              <a:t>Inefficient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Sans"/>
              <a:ea typeface="+mn-ea"/>
              <a:cs typeface="PT Sans"/>
            </a:endParaRPr>
          </a:p>
          <a:p>
            <a:pPr marL="241300" marR="143510" lvl="0" indent="-229235" algn="l" defTabSz="914400" rtl="0" eaLnBrk="1" fontAlgn="auto" latinLnBrk="0" hangingPunct="1">
              <a:lnSpc>
                <a:spcPts val="1950"/>
              </a:lnSpc>
              <a:spcBef>
                <a:spcPts val="1235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241300" algn="l"/>
                <a:tab pos="241935" algn="l"/>
              </a:tabLst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/>
                <a:ea typeface="+mn-ea"/>
                <a:cs typeface="PT Sans"/>
              </a:rPr>
              <a:t>Challenging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/>
                <a:ea typeface="+mn-ea"/>
                <a:cs typeface="PT Sans"/>
              </a:rPr>
              <a:t>to </a:t>
            </a: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/>
                <a:ea typeface="+mn-ea"/>
                <a:cs typeface="PT Sans"/>
              </a:rPr>
              <a:t>innovate</a:t>
            </a:r>
            <a:r>
              <a:rPr kumimoji="0" sz="1800" b="0" i="0" u="none" strike="noStrike" kern="1200" cap="none" spc="-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/>
                <a:ea typeface="+mn-ea"/>
                <a:cs typeface="PT Sans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/>
                <a:ea typeface="+mn-ea"/>
                <a:cs typeface="PT Sans"/>
              </a:rPr>
              <a:t>and 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/>
                <a:ea typeface="+mn-ea"/>
                <a:cs typeface="PT Sans"/>
              </a:rPr>
              <a:t>improve</a:t>
            </a:r>
            <a:r>
              <a:rPr kumimoji="0" sz="1800" b="0" i="0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/>
                <a:ea typeface="+mn-ea"/>
                <a:cs typeface="PT Sans"/>
              </a:rPr>
              <a:t>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/>
                <a:ea typeface="+mn-ea"/>
                <a:cs typeface="PT Sans"/>
              </a:rPr>
              <a:t>service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Sans"/>
              <a:ea typeface="+mn-ea"/>
              <a:cs typeface="PT Sans"/>
            </a:endParaRPr>
          </a:p>
          <a:p>
            <a:pPr marL="241300" marR="208279" lvl="0" indent="-229235" algn="l" defTabSz="914400" rtl="0" eaLnBrk="1" fontAlgn="auto" latinLnBrk="0" hangingPunct="1">
              <a:lnSpc>
                <a:spcPts val="1950"/>
              </a:lnSpc>
              <a:spcBef>
                <a:spcPts val="1205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241300" algn="l"/>
                <a:tab pos="241935" algn="l"/>
              </a:tabLst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/>
                <a:ea typeface="+mn-ea"/>
                <a:cs typeface="PT Sans"/>
              </a:rPr>
              <a:t>Lack </a:t>
            </a:r>
            <a:r>
              <a:rPr kumimoji="0" sz="180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/>
                <a:ea typeface="+mn-ea"/>
                <a:cs typeface="PT Sans"/>
              </a:rPr>
              <a:t>of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/>
                <a:ea typeface="+mn-ea"/>
                <a:cs typeface="PT Sans"/>
              </a:rPr>
              <a:t>revenue 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/>
                <a:ea typeface="+mn-ea"/>
                <a:cs typeface="PT Sans"/>
              </a:rPr>
              <a:t>enforcement/financial</a:t>
            </a:r>
            <a:r>
              <a:rPr kumimoji="0" sz="18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/>
                <a:ea typeface="+mn-ea"/>
                <a:cs typeface="PT Sans"/>
              </a:rPr>
              <a:t> </a:t>
            </a: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/>
                <a:ea typeface="+mn-ea"/>
                <a:cs typeface="PT Sans"/>
              </a:rPr>
              <a:t>tools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Sans"/>
              <a:ea typeface="+mn-ea"/>
              <a:cs typeface="PT Sans"/>
            </a:endParaRPr>
          </a:p>
          <a:p>
            <a:pPr marL="241300" marR="102235" lvl="0" indent="-229235" algn="l" defTabSz="914400" rtl="0" eaLnBrk="1" fontAlgn="auto" latinLnBrk="0" hangingPunct="1">
              <a:lnSpc>
                <a:spcPts val="1950"/>
              </a:lnSpc>
              <a:spcBef>
                <a:spcPts val="1205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241300" algn="l"/>
                <a:tab pos="241935" algn="l"/>
              </a:tabLst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/>
                <a:ea typeface="+mn-ea"/>
                <a:cs typeface="PT Sans"/>
              </a:rPr>
              <a:t>Difficult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/>
                <a:ea typeface="+mn-ea"/>
                <a:cs typeface="PT Sans"/>
              </a:rPr>
              <a:t>to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/>
                <a:ea typeface="+mn-ea"/>
                <a:cs typeface="PT Sans"/>
              </a:rPr>
              <a:t>meet</a:t>
            </a:r>
            <a:r>
              <a:rPr kumimoji="0" sz="1800" b="0" i="0" u="none" strike="noStrike" kern="1200" cap="none" spc="-1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/>
                <a:ea typeface="+mn-ea"/>
                <a:cs typeface="PT Sans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/>
                <a:ea typeface="+mn-ea"/>
                <a:cs typeface="PT Sans"/>
              </a:rPr>
              <a:t>stakeholder 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/>
                <a:ea typeface="+mn-ea"/>
                <a:cs typeface="PT Sans"/>
              </a:rPr>
              <a:t>needs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Sans"/>
              <a:ea typeface="+mn-ea"/>
              <a:cs typeface="PT Sans"/>
            </a:endParaRPr>
          </a:p>
          <a:p>
            <a:pPr marL="241300" marR="95250" lvl="0" indent="-229235" algn="l" defTabSz="914400" rtl="0" eaLnBrk="1" fontAlgn="auto" latinLnBrk="0" hangingPunct="1">
              <a:lnSpc>
                <a:spcPts val="1950"/>
              </a:lnSpc>
              <a:spcBef>
                <a:spcPts val="121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241300" algn="l"/>
                <a:tab pos="241935" algn="l"/>
              </a:tabLst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/>
                <a:ea typeface="+mn-ea"/>
                <a:cs typeface="PT Sans"/>
              </a:rPr>
              <a:t>Many functions not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/>
                <a:ea typeface="+mn-ea"/>
                <a:cs typeface="PT Sans"/>
              </a:rPr>
              <a:t>currently 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/>
                <a:ea typeface="+mn-ea"/>
                <a:cs typeface="PT Sans"/>
              </a:rPr>
              <a:t>available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Sans"/>
              <a:ea typeface="+mn-ea"/>
              <a:cs typeface="PT Sans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953000" y="967105"/>
            <a:ext cx="3152775" cy="447558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2800" spc="-30" dirty="0">
                <a:latin typeface="Neue Haas Grotesk Text Pro" panose="020B0504020202020204" pitchFamily="34" charset="0"/>
              </a:rPr>
              <a:t>Why Modernize?</a:t>
            </a:r>
          </a:p>
        </p:txBody>
      </p:sp>
      <p:sp>
        <p:nvSpPr>
          <p:cNvPr id="5" name="object 5"/>
          <p:cNvSpPr/>
          <p:nvPr/>
        </p:nvSpPr>
        <p:spPr>
          <a:xfrm>
            <a:off x="4962525" y="1619250"/>
            <a:ext cx="480059" cy="0"/>
          </a:xfrm>
          <a:custGeom>
            <a:avLst/>
            <a:gdLst/>
            <a:ahLst/>
            <a:cxnLst/>
            <a:rect l="l" t="t" r="r" b="b"/>
            <a:pathLst>
              <a:path w="480060">
                <a:moveTo>
                  <a:pt x="0" y="0"/>
                </a:moveTo>
                <a:lnTo>
                  <a:pt x="480060" y="0"/>
                </a:lnTo>
              </a:path>
            </a:pathLst>
          </a:custGeom>
          <a:ln w="57150">
            <a:solidFill>
              <a:srgbClr val="DFA623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0" y="6086475"/>
            <a:ext cx="4581525" cy="419100"/>
          </a:xfrm>
          <a:custGeom>
            <a:avLst/>
            <a:gdLst/>
            <a:ahLst/>
            <a:cxnLst/>
            <a:rect l="l" t="t" r="r" b="b"/>
            <a:pathLst>
              <a:path w="4581525" h="419100">
                <a:moveTo>
                  <a:pt x="6346" y="0"/>
                </a:moveTo>
                <a:lnTo>
                  <a:pt x="0" y="418541"/>
                </a:lnTo>
                <a:lnTo>
                  <a:pt x="460429" y="419090"/>
                </a:lnTo>
                <a:lnTo>
                  <a:pt x="4575425" y="411349"/>
                </a:lnTo>
                <a:lnTo>
                  <a:pt x="6346" y="0"/>
                </a:lnTo>
                <a:close/>
              </a:path>
              <a:path w="4581525" h="419100">
                <a:moveTo>
                  <a:pt x="4575425" y="411349"/>
                </a:moveTo>
                <a:lnTo>
                  <a:pt x="4121096" y="411349"/>
                </a:lnTo>
                <a:lnTo>
                  <a:pt x="4581525" y="411899"/>
                </a:lnTo>
                <a:lnTo>
                  <a:pt x="4575425" y="411349"/>
                </a:lnTo>
                <a:close/>
              </a:path>
            </a:pathLst>
          </a:custGeom>
          <a:solidFill>
            <a:srgbClr val="036079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38100" marR="0" lvl="0" indent="0" algn="l" defTabSz="914400" rtl="0" eaLnBrk="1" fontAlgn="auto" latinLnBrk="0" hangingPunct="1">
              <a:lnSpc>
                <a:spcPct val="100000"/>
              </a:lnSpc>
              <a:spcBef>
                <a:spcPts val="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sz="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pPr marL="381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7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r>
              <a:rPr kumimoji="0" sz="600" b="0" i="0" u="none" strike="noStrike" kern="1200" cap="none" spc="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</a:p>
        </p:txBody>
      </p:sp>
      <p:sp>
        <p:nvSpPr>
          <p:cNvPr id="9" name="object 6">
            <a:extLst>
              <a:ext uri="{FF2B5EF4-FFF2-40B4-BE49-F238E27FC236}">
                <a16:creationId xmlns:a16="http://schemas.microsoft.com/office/drawing/2014/main" id="{0C7B6DAF-D54C-CF98-F0DA-666E875DD49A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365125" y="6574943"/>
            <a:ext cx="2219960" cy="101310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/>
              <a:t>I </a:t>
            </a:r>
            <a:r>
              <a:rPr lang="en-US" dirty="0"/>
              <a:t> </a:t>
            </a:r>
            <a:r>
              <a:rPr spc="25" dirty="0"/>
              <a:t>O</a:t>
            </a:r>
            <a:r>
              <a:rPr lang="en-US" spc="25" dirty="0"/>
              <a:t> </a:t>
            </a:r>
            <a:r>
              <a:rPr spc="25" dirty="0"/>
              <a:t>W</a:t>
            </a:r>
            <a:r>
              <a:rPr lang="en-US" spc="25" dirty="0"/>
              <a:t> </a:t>
            </a:r>
            <a:r>
              <a:rPr dirty="0"/>
              <a:t>A </a:t>
            </a:r>
            <a:r>
              <a:rPr lang="en-US" dirty="0"/>
              <a:t> </a:t>
            </a:r>
            <a:r>
              <a:rPr dirty="0"/>
              <a:t>D O T </a:t>
            </a:r>
            <a:r>
              <a:rPr lang="en-US" dirty="0"/>
              <a:t> </a:t>
            </a:r>
            <a:r>
              <a:rPr b="1" dirty="0">
                <a:latin typeface="Calibri"/>
                <a:cs typeface="Calibri"/>
              </a:rPr>
              <a:t>| </a:t>
            </a:r>
            <a:r>
              <a:rPr lang="en-US" b="1" dirty="0">
                <a:latin typeface="Calibri"/>
                <a:cs typeface="Calibri"/>
              </a:rPr>
              <a:t> </a:t>
            </a:r>
            <a:r>
              <a:rPr dirty="0"/>
              <a:t>B U D G E T </a:t>
            </a:r>
            <a:r>
              <a:rPr lang="en-US" dirty="0"/>
              <a:t> </a:t>
            </a:r>
            <a:r>
              <a:rPr spc="30" dirty="0"/>
              <a:t>P</a:t>
            </a:r>
            <a:r>
              <a:rPr lang="en-US" spc="30" dirty="0"/>
              <a:t> </a:t>
            </a:r>
            <a:r>
              <a:rPr spc="30" dirty="0"/>
              <a:t>R </a:t>
            </a:r>
            <a:r>
              <a:rPr dirty="0"/>
              <a:t>E S E N T A T I O N</a:t>
            </a:r>
            <a:r>
              <a:rPr lang="en-US" dirty="0"/>
              <a:t> </a:t>
            </a:r>
            <a:r>
              <a:rPr dirty="0"/>
              <a:t> </a:t>
            </a:r>
            <a:r>
              <a:rPr b="1" dirty="0">
                <a:latin typeface="Calibri"/>
                <a:cs typeface="Calibri"/>
              </a:rPr>
              <a:t>| </a:t>
            </a:r>
            <a:r>
              <a:rPr dirty="0"/>
              <a:t>F Y</a:t>
            </a:r>
            <a:r>
              <a:rPr spc="-35" dirty="0"/>
              <a:t> </a:t>
            </a:r>
            <a:r>
              <a:rPr spc="35" dirty="0"/>
              <a:t>26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405783E-4E77-45C8-E658-223FD3095D0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 lIns="91440" tIns="45720" rIns="91440" bIns="45720" anchor="b"/>
          <a:lstStyle/>
          <a:p>
            <a:r>
              <a:rPr lang="en-US" sz="2800" spc="-30" dirty="0"/>
              <a:t>Total FY26 Recommendation</a:t>
            </a:r>
            <a:r>
              <a:rPr lang="en-US" sz="2800" spc="-30" dirty="0">
                <a:ea typeface="Calibri"/>
                <a:cs typeface="Calibri"/>
              </a:rPr>
              <a:t> </a:t>
            </a:r>
            <a:r>
              <a:rPr lang="en-US" sz="1100" b="0" spc="0" dirty="0">
                <a:latin typeface="Calibri"/>
                <a:ea typeface="Calibri"/>
                <a:cs typeface="Calibri"/>
              </a:rPr>
              <a:t>(000 Omitted)</a:t>
            </a:r>
            <a:endParaRPr lang="en-US" b="0" spc="0" dirty="0">
              <a:latin typeface="Calibri"/>
              <a:ea typeface="Calibri"/>
              <a:cs typeface="Calibri"/>
            </a:endParaRPr>
          </a:p>
        </p:txBody>
      </p:sp>
      <p:graphicFrame>
        <p:nvGraphicFramePr>
          <p:cNvPr id="7" name="object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4491283"/>
              </p:ext>
            </p:extLst>
          </p:nvPr>
        </p:nvGraphicFramePr>
        <p:xfrm>
          <a:off x="852836" y="1839355"/>
          <a:ext cx="7610952" cy="33832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4013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674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019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4025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94380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lang="en-US" sz="1400" b="1" spc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</a:rPr>
                        <a:t>Item</a:t>
                      </a:r>
                      <a:endParaRPr lang="en-US" sz="1400" spc="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T="91440" marB="9144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3810" indent="0" algn="ctr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lang="en-US" sz="1400" b="1" spc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</a:rPr>
                        <a:t>FY 2025 Budget</a:t>
                      </a:r>
                      <a:endParaRPr lang="en-US" sz="1400" spc="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T="91440" marB="9144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lang="en-US" sz="1400" b="1" spc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</a:rPr>
                        <a:t>Adjustments</a:t>
                      </a:r>
                      <a:endParaRPr lang="en-US" sz="1400" spc="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T="91440" marB="9144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lang="en-US" sz="1400" b="1" spc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</a:rPr>
                        <a:t>FY 2026 Governor’s</a:t>
                      </a:r>
                      <a:endParaRPr lang="en-US" sz="1400" spc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indent="0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lang="en-US" sz="1400" b="1" spc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</a:rPr>
                        <a:t>Recommendation*</a:t>
                      </a:r>
                      <a:endParaRPr lang="en-US" sz="1400" spc="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T="91440" marB="91440" anchor="ctr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1901">
                <a:tc>
                  <a:txBody>
                    <a:bodyPr/>
                    <a:lstStyle/>
                    <a:p>
                      <a:pPr marR="44450" algn="r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lang="en-US" sz="1400" b="1" spc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rPr>
                        <a:t>Agency Operations</a:t>
                      </a:r>
                      <a:endParaRPr lang="en-US" sz="1400" spc="0">
                        <a:solidFill>
                          <a:schemeClr val="tx1"/>
                        </a:solidFill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T="91440" marB="9144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lang="en-US" sz="1400" b="1" spc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rPr>
                        <a:t>$398,662</a:t>
                      </a:r>
                      <a:endParaRPr lang="en-US" sz="1400" spc="0">
                        <a:solidFill>
                          <a:schemeClr val="tx1"/>
                        </a:solidFill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T="91440" marB="91440" anchor="ctr"/>
                </a:tc>
                <a:tc>
                  <a:txBody>
                    <a:bodyPr/>
                    <a:lstStyle/>
                    <a:p>
                      <a:pPr marL="4445" algn="ctr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lang="en-US" sz="1400" b="1" spc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rPr>
                        <a:t>($814)</a:t>
                      </a:r>
                      <a:endParaRPr lang="en-US" sz="1400" spc="0">
                        <a:solidFill>
                          <a:schemeClr val="tx1"/>
                        </a:solidFill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T="91440" marB="91440" anchor="ctr"/>
                </a:tc>
                <a:tc>
                  <a:txBody>
                    <a:bodyPr/>
                    <a:lstStyle/>
                    <a:p>
                      <a:pPr marL="8255" algn="ctr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lang="en-US" sz="1400" b="1" spc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rPr>
                        <a:t>$397,848</a:t>
                      </a:r>
                      <a:endParaRPr lang="en-US" sz="1400" spc="0">
                        <a:solidFill>
                          <a:schemeClr val="tx1"/>
                        </a:solidFill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T="91440" marB="9144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1740">
                <a:tc>
                  <a:txBody>
                    <a:bodyPr/>
                    <a:lstStyle/>
                    <a:p>
                      <a:pPr marR="41275" algn="r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lang="en-US" sz="1400" b="1" spc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rPr>
                        <a:t>Special Purpose</a:t>
                      </a:r>
                      <a:endParaRPr lang="en-US" sz="1400" spc="0">
                        <a:solidFill>
                          <a:schemeClr val="tx1"/>
                        </a:solidFill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T="91440" marB="9144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lang="en-US" sz="1400" b="1" spc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rPr>
                        <a:t>$43,104</a:t>
                      </a:r>
                      <a:endParaRPr lang="en-US" sz="1400" spc="0">
                        <a:solidFill>
                          <a:schemeClr val="tx1"/>
                        </a:solidFill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T="91440" marB="91440" anchor="ctr"/>
                </a:tc>
                <a:tc>
                  <a:txBody>
                    <a:bodyPr/>
                    <a:lstStyle/>
                    <a:p>
                      <a:pPr marL="4445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lang="en-US" sz="1400" b="1" spc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rPr>
                        <a:t>$7,989</a:t>
                      </a:r>
                      <a:endParaRPr lang="en-US" sz="1400" spc="0">
                        <a:solidFill>
                          <a:schemeClr val="tx1"/>
                        </a:solidFill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T="91440" marB="91440" anchor="ctr"/>
                </a:tc>
                <a:tc>
                  <a:txBody>
                    <a:bodyPr/>
                    <a:lstStyle/>
                    <a:p>
                      <a:pPr marL="6985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lang="en-US" sz="1400" b="1" spc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rPr>
                        <a:t>$51,093</a:t>
                      </a:r>
                      <a:endParaRPr lang="en-US" sz="1400" spc="0">
                        <a:solidFill>
                          <a:schemeClr val="tx1"/>
                        </a:solidFill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T="91440" marB="9144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1900">
                <a:tc>
                  <a:txBody>
                    <a:bodyPr/>
                    <a:lstStyle/>
                    <a:p>
                      <a:pPr marR="45085" algn="r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lang="en-US" sz="1400" b="1" spc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rPr>
                        <a:t>Capital Projects*</a:t>
                      </a:r>
                      <a:endParaRPr lang="en-US" sz="1400" spc="0">
                        <a:solidFill>
                          <a:schemeClr val="tx1"/>
                        </a:solidFill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T="91440" marB="9144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lang="en-US" sz="1400" b="1" spc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rPr>
                        <a:t>$28,290</a:t>
                      </a:r>
                      <a:endParaRPr lang="en-US" sz="1400" spc="0">
                        <a:solidFill>
                          <a:schemeClr val="tx1"/>
                        </a:solidFill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T="91440" marB="91440" anchor="ctr"/>
                </a:tc>
                <a:tc>
                  <a:txBody>
                    <a:bodyPr/>
                    <a:lstStyle/>
                    <a:p>
                      <a:pPr marL="508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lang="en-US" sz="1400" b="1" spc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rPr>
                        <a:t>$5,357</a:t>
                      </a:r>
                      <a:endParaRPr lang="en-US" sz="1400" spc="0">
                        <a:solidFill>
                          <a:schemeClr val="tx1"/>
                        </a:solidFill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T="91440" marB="91440" anchor="ctr"/>
                </a:tc>
                <a:tc>
                  <a:txBody>
                    <a:bodyPr/>
                    <a:lstStyle/>
                    <a:p>
                      <a:pPr marL="6985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lang="en-US" sz="1400" b="1" spc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rPr>
                        <a:t>$33,647</a:t>
                      </a:r>
                      <a:endParaRPr lang="en-US" sz="1400" spc="0">
                        <a:solidFill>
                          <a:schemeClr val="tx1"/>
                        </a:solidFill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T="91440" marB="9144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1901">
                <a:tc>
                  <a:txBody>
                    <a:bodyPr/>
                    <a:lstStyle/>
                    <a:p>
                      <a:pPr marR="42545" algn="r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400" b="1" spc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</a:rPr>
                        <a:t>Total</a:t>
                      </a:r>
                      <a:r>
                        <a:rPr lang="en-US" sz="1400" b="1" spc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</a:rPr>
                        <a:t> Status Quo Operations</a:t>
                      </a:r>
                      <a:endParaRPr sz="1400" spc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91440" marB="9144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lang="en-US" sz="1400" b="1" spc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</a:rPr>
                        <a:t>$470,056</a:t>
                      </a:r>
                      <a:endParaRPr lang="en-US" sz="1400" spc="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T="91440" marB="9144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6985" algn="ctr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lang="en-US" sz="1400" b="1" spc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</a:rPr>
                        <a:t>$12,532</a:t>
                      </a:r>
                      <a:endParaRPr lang="en-US" sz="1400" spc="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T="91440" marB="9144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8255" algn="ctr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lang="en-US" sz="1400" b="1" spc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</a:rPr>
                        <a:t>$482,589</a:t>
                      </a:r>
                      <a:endParaRPr lang="en-US" sz="1400" spc="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T="91440" marB="91440" anchor="ctr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1743">
                <a:tc>
                  <a:txBody>
                    <a:bodyPr/>
                    <a:lstStyle/>
                    <a:p>
                      <a:pPr marR="44450" algn="r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lang="en-US" sz="1400" b="1" spc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rPr>
                        <a:t>MVD Systems Modernization</a:t>
                      </a:r>
                      <a:endParaRPr lang="en-US" sz="1400" spc="0">
                        <a:solidFill>
                          <a:schemeClr val="tx1"/>
                        </a:solidFill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T="91440" marB="9144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lang="en-US" sz="1400" b="1" spc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rPr>
                        <a:t>-</a:t>
                      </a:r>
                      <a:endParaRPr lang="en-US" sz="1400" spc="0">
                        <a:solidFill>
                          <a:schemeClr val="tx1"/>
                        </a:solidFill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T="91440" marB="9144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445" algn="ctr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lang="en-US" sz="1400" b="1" spc="0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rPr>
                        <a:t>$20,000</a:t>
                      </a:r>
                      <a:endParaRPr lang="en-US" sz="1400" spc="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T="91440" marB="9144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8255" algn="ctr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lang="en-US" sz="1400" b="1" spc="0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rPr>
                        <a:t>$20,000</a:t>
                      </a:r>
                      <a:endParaRPr lang="en-US" sz="1400" spc="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T="91440" marB="9144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987287"/>
                  </a:ext>
                </a:extLst>
              </a:tr>
              <a:tr h="361743">
                <a:tc>
                  <a:txBody>
                    <a:bodyPr/>
                    <a:lstStyle/>
                    <a:p>
                      <a:pPr marR="41275" algn="r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lang="en-US" sz="1400" b="1" spc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Calibri"/>
                        </a:rPr>
                        <a:t>Grand Total</a:t>
                      </a:r>
                      <a:endParaRPr lang="en-US" sz="1400" spc="0">
                        <a:solidFill>
                          <a:schemeClr val="bg1"/>
                        </a:solidFill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T="91440" marB="9144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lang="en-US" sz="1400" b="1" spc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Calibri"/>
                        </a:rPr>
                        <a:t>$470,056</a:t>
                      </a:r>
                      <a:endParaRPr lang="en-US" sz="1400" spc="0">
                        <a:solidFill>
                          <a:schemeClr val="bg1"/>
                        </a:solidFill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T="91440" marB="9144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4445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lang="en-US" sz="1400" b="1" spc="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Calibri"/>
                        </a:rPr>
                        <a:t>$31,881</a:t>
                      </a:r>
                      <a:endParaRPr lang="en-US" sz="1400" spc="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T="91440" marB="9144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6985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lang="en-US" sz="1400" b="1" spc="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Calibri"/>
                        </a:rPr>
                        <a:t>$502,589</a:t>
                      </a:r>
                      <a:endParaRPr lang="en-US" sz="1400" spc="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T="91440" marB="91440" anchor="ctr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6795992"/>
                  </a:ext>
                </a:extLst>
              </a:tr>
              <a:tr h="361743">
                <a:tc>
                  <a:txBody>
                    <a:bodyPr/>
                    <a:lstStyle/>
                    <a:p>
                      <a:pPr marR="41910" algn="r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lang="en-US" sz="1400" b="1" spc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</a:rPr>
                        <a:t>FTEs</a:t>
                      </a:r>
                      <a:endParaRPr lang="en-US" sz="1400" spc="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T="91440" marB="9144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lang="en-US" sz="1400" b="1" spc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</a:rPr>
                        <a:t>2,657</a:t>
                      </a:r>
                      <a:endParaRPr lang="en-US" sz="1400" spc="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T="91440" marB="9144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lang="en-US" sz="1400" b="1" spc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</a:rPr>
                        <a:t>-</a:t>
                      </a:r>
                      <a:endParaRPr lang="en-US" sz="1400" spc="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T="91440" marB="9144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7620" algn="ctr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lang="en-US" sz="1400" b="1" spc="0" dirty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</a:rPr>
                        <a:t>2,657</a:t>
                      </a:r>
                      <a:endParaRPr lang="en-US" sz="1400" spc="0" dirty="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T="91440" marB="91440" anchor="ctr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2C6B564-6CE2-D72D-9D19-B001C386EB6E}"/>
              </a:ext>
            </a:extLst>
          </p:cNvPr>
          <p:cNvCxnSpPr>
            <a:cxnSpLocks/>
          </p:cNvCxnSpPr>
          <p:nvPr/>
        </p:nvCxnSpPr>
        <p:spPr>
          <a:xfrm>
            <a:off x="852836" y="1709708"/>
            <a:ext cx="478786" cy="0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13558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picture containing text, dish&#10;&#10;Description automatically generated">
            <a:extLst>
              <a:ext uri="{FF2B5EF4-FFF2-40B4-BE49-F238E27FC236}">
                <a16:creationId xmlns:a16="http://schemas.microsoft.com/office/drawing/2014/main" id="{29A897C5-3039-883E-2B01-B4DEF28B95C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94" r="25694"/>
          <a:stretch>
            <a:fillRect/>
          </a:stretch>
        </p:blipFill>
        <p:spPr/>
      </p:pic>
      <p:sp>
        <p:nvSpPr>
          <p:cNvPr id="6" name="object 6"/>
          <p:cNvSpPr txBox="1">
            <a:spLocks noGrp="1"/>
          </p:cNvSpPr>
          <p:nvPr>
            <p:ph type="title" idx="4294967295"/>
          </p:nvPr>
        </p:nvSpPr>
        <p:spPr>
          <a:xfrm>
            <a:off x="0" y="2151063"/>
            <a:ext cx="4142630" cy="914353"/>
          </a:xfrm>
          <a:prstGeom prst="rect">
            <a:avLst/>
          </a:prstGeom>
        </p:spPr>
        <p:txBody>
          <a:bodyPr vert="horz" wrap="square" lIns="365760" tIns="16510" rIns="0" bIns="0" rtlCol="0">
            <a:spAutoFit/>
          </a:bodyPr>
          <a:lstStyle/>
          <a:p>
            <a:pPr>
              <a:lnSpc>
                <a:spcPts val="3500"/>
              </a:lnSpc>
              <a:spcBef>
                <a:spcPts val="0"/>
              </a:spcBef>
            </a:pPr>
            <a:r>
              <a:rPr lang="en-US" sz="3200" spc="25" dirty="0">
                <a:solidFill>
                  <a:srgbClr val="FFFFFF"/>
                </a:solidFill>
                <a:cs typeface="Arial"/>
              </a:rPr>
              <a:t>Governor’s</a:t>
            </a:r>
            <a:br>
              <a:rPr lang="en-US" sz="3200" spc="25" dirty="0">
                <a:solidFill>
                  <a:srgbClr val="FFFFFF"/>
                </a:solidFill>
                <a:cs typeface="Arial"/>
              </a:rPr>
            </a:br>
            <a:r>
              <a:rPr lang="en-US" sz="3200" b="1" spc="25" dirty="0">
                <a:solidFill>
                  <a:srgbClr val="FFFFFF"/>
                </a:solidFill>
                <a:cs typeface="Arial"/>
              </a:rPr>
              <a:t>Recommendation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328474" y="3569279"/>
            <a:ext cx="2788437" cy="320601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en-US" sz="2000" b="1" spc="50">
                <a:solidFill>
                  <a:srgbClr val="FFFFFF"/>
                </a:solidFill>
                <a:latin typeface="Roboto Slab"/>
                <a:ea typeface="Roboto Slab"/>
                <a:cs typeface="Calibri"/>
              </a:rPr>
              <a:t>DOT RIIF Funding</a:t>
            </a:r>
            <a:endParaRPr sz="2000" b="1" spc="50">
              <a:latin typeface="Roboto Slab" pitchFamily="50" charset="0"/>
              <a:ea typeface="Roboto Slab" pitchFamily="50" charset="0"/>
              <a:cs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49112" y="3350069"/>
            <a:ext cx="558800" cy="0"/>
          </a:xfrm>
          <a:custGeom>
            <a:avLst/>
            <a:gdLst/>
            <a:ahLst/>
            <a:cxnLst/>
            <a:rect l="l" t="t" r="r" b="b"/>
            <a:pathLst>
              <a:path w="558800">
                <a:moveTo>
                  <a:pt x="0" y="0"/>
                </a:moveTo>
                <a:lnTo>
                  <a:pt x="558800" y="0"/>
                </a:lnTo>
              </a:path>
            </a:pathLst>
          </a:custGeom>
          <a:ln w="95250">
            <a:solidFill>
              <a:srgbClr val="96D3D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812056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96489" y="228853"/>
            <a:ext cx="427672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659765" algn="l"/>
                <a:tab pos="2106930" algn="l"/>
                <a:tab pos="2468245" algn="l"/>
              </a:tabLst>
            </a:pPr>
            <a:r>
              <a:rPr sz="900" b="0">
                <a:solidFill>
                  <a:srgbClr val="FFFFFF"/>
                </a:solidFill>
                <a:latin typeface="Calibri Light"/>
                <a:cs typeface="Calibri Light"/>
              </a:rPr>
              <a:t>I    O </a:t>
            </a:r>
            <a:r>
              <a:rPr sz="900" b="0" spc="6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900" b="0">
                <a:solidFill>
                  <a:srgbClr val="FFFFFF"/>
                </a:solidFill>
                <a:latin typeface="Calibri Light"/>
                <a:cs typeface="Calibri Light"/>
              </a:rPr>
              <a:t>W </a:t>
            </a:r>
            <a:r>
              <a:rPr sz="900" b="0" spc="145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900" b="0">
                <a:solidFill>
                  <a:srgbClr val="FFFFFF"/>
                </a:solidFill>
                <a:latin typeface="Calibri Light"/>
                <a:cs typeface="Calibri Light"/>
              </a:rPr>
              <a:t>A	D   E   P   A   R   T   M   E</a:t>
            </a:r>
            <a:r>
              <a:rPr sz="900" b="0" spc="14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900" b="0">
                <a:solidFill>
                  <a:srgbClr val="FFFFFF"/>
                </a:solidFill>
                <a:latin typeface="Calibri Light"/>
                <a:cs typeface="Calibri Light"/>
              </a:rPr>
              <a:t>N </a:t>
            </a:r>
            <a:r>
              <a:rPr sz="900" b="0" spc="135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900" b="0">
                <a:solidFill>
                  <a:srgbClr val="FFFFFF"/>
                </a:solidFill>
                <a:latin typeface="Calibri Light"/>
                <a:cs typeface="Calibri Light"/>
              </a:rPr>
              <a:t>T	O  </a:t>
            </a:r>
            <a:r>
              <a:rPr sz="900" b="0" spc="75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900" b="0">
                <a:solidFill>
                  <a:srgbClr val="FFFFFF"/>
                </a:solidFill>
                <a:latin typeface="Calibri Light"/>
                <a:cs typeface="Calibri Light"/>
              </a:rPr>
              <a:t>F	T R A N S P O R T A T I O</a:t>
            </a:r>
            <a:r>
              <a:rPr sz="900" b="0" spc="-5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900" b="0">
                <a:solidFill>
                  <a:srgbClr val="FFFFFF"/>
                </a:solidFill>
                <a:latin typeface="Calibri Light"/>
                <a:cs typeface="Calibri Light"/>
              </a:rPr>
              <a:t>N</a:t>
            </a:r>
            <a:endParaRPr sz="900">
              <a:latin typeface="Calibri Light"/>
              <a:cs typeface="Calibri Light"/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18DFA79-9982-1BB6-91E7-F34BCC0D74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66751" y="857673"/>
            <a:ext cx="8090165" cy="637722"/>
          </a:xfrm>
        </p:spPr>
        <p:txBody>
          <a:bodyPr lIns="91440" tIns="45720" rIns="91440" bIns="45720" anchor="b"/>
          <a:lstStyle/>
          <a:p>
            <a:r>
              <a:rPr lang="en-US" sz="2800" spc="-30" dirty="0"/>
              <a:t>RIIF Funding: Modal Program Appropriations </a:t>
            </a:r>
            <a:r>
              <a:rPr lang="en-US" sz="1100" b="0" spc="0" dirty="0">
                <a:latin typeface="Calibri"/>
                <a:cs typeface="Calibri"/>
              </a:rPr>
              <a:t>($000 Omitted)</a:t>
            </a:r>
            <a:endParaRPr lang="en-US" spc="0" dirty="0"/>
          </a:p>
        </p:txBody>
      </p:sp>
      <p:graphicFrame>
        <p:nvGraphicFramePr>
          <p:cNvPr id="7" name="object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8669184"/>
              </p:ext>
            </p:extLst>
          </p:nvPr>
        </p:nvGraphicFramePr>
        <p:xfrm>
          <a:off x="666751" y="1941629"/>
          <a:ext cx="7855131" cy="366015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3115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135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708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5916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87908">
                <a:tc>
                  <a:txBody>
                    <a:bodyPr/>
                    <a:lstStyle/>
                    <a:p>
                      <a:pPr marL="6985" algn="ctr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lang="en-US" sz="1400" b="1" spc="0">
                          <a:solidFill>
                            <a:srgbClr val="FFFFFF"/>
                          </a:solidFill>
                          <a:latin typeface="+mn-lt"/>
                          <a:ea typeface="Calibri"/>
                          <a:cs typeface="Calibri"/>
                        </a:rPr>
                        <a:t>Item</a:t>
                      </a:r>
                      <a:endParaRPr lang="en-US" sz="1400" spc="0">
                        <a:latin typeface="+mn-lt"/>
                        <a:ea typeface="Calibri"/>
                        <a:cs typeface="Calibri"/>
                      </a:endParaRPr>
                    </a:p>
                  </a:txBody>
                  <a:tcPr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Bef>
                          <a:spcPts val="85"/>
                        </a:spcBef>
                        <a:tabLst>
                          <a:tab pos="0" algn="l"/>
                        </a:tabLst>
                      </a:pPr>
                      <a:r>
                        <a:rPr lang="en-US" sz="1400" b="1" spc="0">
                          <a:solidFill>
                            <a:srgbClr val="FFFFFF"/>
                          </a:solidFill>
                          <a:latin typeface="+mn-lt"/>
                          <a:ea typeface="Calibri"/>
                          <a:cs typeface="Calibri"/>
                        </a:rPr>
                        <a:t>FY 2025</a:t>
                      </a:r>
                      <a:endParaRPr lang="en-US" sz="1400" spc="0"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indent="0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lang="en-US" sz="1400" b="1" spc="0">
                          <a:solidFill>
                            <a:srgbClr val="FFFFFF"/>
                          </a:solidFill>
                          <a:latin typeface="+mn-lt"/>
                          <a:ea typeface="Calibri"/>
                          <a:cs typeface="Calibri"/>
                        </a:rPr>
                        <a:t>Budget </a:t>
                      </a:r>
                      <a:endParaRPr lang="en-US" sz="1400" spc="0">
                        <a:latin typeface="+mn-lt"/>
                        <a:ea typeface="Calibri"/>
                        <a:cs typeface="Calibri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lang="en-US" sz="1400" b="1" spc="0">
                          <a:solidFill>
                            <a:srgbClr val="FFFFFF"/>
                          </a:solidFill>
                          <a:latin typeface="+mn-lt"/>
                          <a:ea typeface="Calibri"/>
                          <a:cs typeface="Calibri"/>
                        </a:rPr>
                        <a:t>Adjustments</a:t>
                      </a:r>
                      <a:endParaRPr lang="en-US" sz="1400" spc="0">
                        <a:latin typeface="+mn-lt"/>
                        <a:ea typeface="Calibri"/>
                        <a:cs typeface="Calibri"/>
                      </a:endParaRPr>
                    </a:p>
                  </a:txBody>
                  <a:tcPr marT="0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lang="en-US" sz="1400" b="1" spc="0">
                          <a:solidFill>
                            <a:srgbClr val="FFFFFF"/>
                          </a:solidFill>
                          <a:latin typeface="+mn-lt"/>
                          <a:ea typeface="Calibri"/>
                          <a:cs typeface="Calibri"/>
                        </a:rPr>
                        <a:t>FY 2026</a:t>
                      </a:r>
                      <a:endParaRPr lang="en-US" sz="1400" spc="0">
                        <a:latin typeface="+mn-lt"/>
                        <a:ea typeface="Calibri"/>
                        <a:cs typeface="Calibri"/>
                      </a:endParaRPr>
                    </a:p>
                    <a:p>
                      <a:pPr marL="25400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lang="en-US" sz="1400" b="1" spc="0">
                          <a:solidFill>
                            <a:srgbClr val="FFFFFF"/>
                          </a:solidFill>
                          <a:latin typeface="+mn-lt"/>
                          <a:ea typeface="Calibri"/>
                          <a:cs typeface="Calibri"/>
                        </a:rPr>
                        <a:t>Governor's Recommendation</a:t>
                      </a:r>
                      <a:endParaRPr lang="en-US" sz="1400" spc="0">
                        <a:latin typeface="+mn-lt"/>
                        <a:ea typeface="Calibri"/>
                        <a:cs typeface="Calibri"/>
                      </a:endParaRPr>
                    </a:p>
                  </a:txBody>
                  <a:tcPr marL="0" marR="0" marT="0" marB="0" anchor="ctr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5422">
                <a:tc>
                  <a:txBody>
                    <a:bodyPr/>
                    <a:lstStyle/>
                    <a:p>
                      <a:pPr marR="36830" algn="r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lang="en-US" sz="1400" b="1" spc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Calibri"/>
                        </a:rPr>
                        <a:t>Commercial Service Vertical Infrastructure</a:t>
                      </a: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marL="8890" algn="ctr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lang="en-US" sz="1400" b="1" spc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Calibri"/>
                        </a:rPr>
                        <a:t>$1,900</a:t>
                      </a: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lang="en-US" sz="1400" b="1" spc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Calibri"/>
                        </a:rPr>
                        <a:t>-</a:t>
                      </a: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marL="5715" algn="ctr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lang="en-US" sz="1400" b="1" spc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Calibri"/>
                        </a:rPr>
                        <a:t>$1,900</a:t>
                      </a:r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0354">
                <a:tc>
                  <a:txBody>
                    <a:bodyPr/>
                    <a:lstStyle/>
                    <a:p>
                      <a:pPr marR="36830" algn="r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lang="en-US" sz="1400" b="1" spc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Calibri"/>
                        </a:rPr>
                        <a:t>General Aviation Vertical Infrastructure</a:t>
                      </a: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marL="8890" algn="ctr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lang="en-US" sz="1400" b="1" spc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Calibri"/>
                        </a:rPr>
                        <a:t>$1,000</a:t>
                      </a: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lang="en-US" sz="1400" b="1" spc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Calibri"/>
                        </a:rPr>
                        <a:t>-</a:t>
                      </a: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marL="5715" algn="ctr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lang="en-US" sz="1400" b="1" spc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Calibri"/>
                        </a:rPr>
                        <a:t>$1,000</a:t>
                      </a:r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0169">
                <a:tc>
                  <a:txBody>
                    <a:bodyPr/>
                    <a:lstStyle/>
                    <a:p>
                      <a:pPr marR="41910" algn="r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lang="en-US" sz="1400" b="1" spc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Calibri"/>
                        </a:rPr>
                        <a:t>State Recreational Trails</a:t>
                      </a: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marL="8890" algn="ctr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lang="en-US" sz="1400" b="1" spc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Calibri"/>
                        </a:rPr>
                        <a:t>$3,500</a:t>
                      </a: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lang="en-US" sz="1400" b="1" spc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Calibri"/>
                        </a:rPr>
                        <a:t>($1,000)</a:t>
                      </a: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marL="5715" algn="ctr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lang="en-US" sz="1400" b="1" spc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Calibri"/>
                        </a:rPr>
                        <a:t>$2,500</a:t>
                      </a:r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0355">
                <a:tc>
                  <a:txBody>
                    <a:bodyPr/>
                    <a:lstStyle/>
                    <a:p>
                      <a:pPr marR="40005" algn="r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lang="en-US" sz="1400" b="1" spc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Calibri"/>
                        </a:rPr>
                        <a:t>Public Transit Infrastructure</a:t>
                      </a: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marL="8890" algn="ctr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lang="en-US" sz="1400" b="1" spc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Calibri"/>
                        </a:rPr>
                        <a:t>$1,500</a:t>
                      </a: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lang="en-US" sz="1400" b="1" spc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Calibri"/>
                        </a:rPr>
                        <a:t>-</a:t>
                      </a: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marL="5715" algn="ctr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lang="en-US" sz="1400" b="1" spc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Calibri"/>
                        </a:rPr>
                        <a:t>$1,500</a:t>
                      </a:r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0355">
                <a:tc>
                  <a:txBody>
                    <a:bodyPr/>
                    <a:lstStyle/>
                    <a:p>
                      <a:pPr marR="41275" algn="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lang="en-US" sz="1400" b="1" spc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Calibri"/>
                        </a:rPr>
                        <a:t>Commercial Air Service – Terminals</a:t>
                      </a: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marL="8890" algn="ctr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lang="en-US" sz="1400" b="1" spc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Calibri"/>
                        </a:rPr>
                        <a:t>-</a:t>
                      </a: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marL="6985" algn="ctr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lang="en-US" sz="1400" b="1" spc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Calibri"/>
                        </a:rPr>
                        <a:t>-</a:t>
                      </a: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marL="17145" algn="ctr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lang="en-US" sz="1400" b="1" spc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Calibri"/>
                        </a:rPr>
                        <a:t>-</a:t>
                      </a:r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85422">
                <a:tc>
                  <a:txBody>
                    <a:bodyPr/>
                    <a:lstStyle/>
                    <a:p>
                      <a:pPr marR="37465" algn="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lang="en-US" sz="1400" b="1" spc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Calibri"/>
                        </a:rPr>
                        <a:t>Railroad Revolving Loan and Grant Program</a:t>
                      </a: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lang="en-US" sz="1400" b="1" spc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Calibri"/>
                        </a:rPr>
                        <a:t>$2,000</a:t>
                      </a: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marL="6350" algn="ctr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lang="en-US" sz="1400" b="1" spc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Calibri"/>
                        </a:rPr>
                        <a:t>-</a:t>
                      </a: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marL="5715" algn="ctr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lang="en-US" sz="1400" b="1" spc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Calibri"/>
                        </a:rPr>
                        <a:t>$2,000</a:t>
                      </a:r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0169">
                <a:tc>
                  <a:txBody>
                    <a:bodyPr/>
                    <a:lstStyle/>
                    <a:p>
                      <a:pPr marR="40005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lang="en-US" sz="1400" b="1" spc="0">
                          <a:solidFill>
                            <a:srgbClr val="FFFFFF"/>
                          </a:solidFill>
                          <a:latin typeface="+mn-lt"/>
                          <a:ea typeface="Calibri"/>
                          <a:cs typeface="Calibri"/>
                        </a:rPr>
                        <a:t>Total</a:t>
                      </a:r>
                      <a:endParaRPr lang="en-US" sz="1400" spc="0">
                        <a:latin typeface="+mn-lt"/>
                        <a:ea typeface="Calibri"/>
                        <a:cs typeface="Calibri"/>
                      </a:endParaRPr>
                    </a:p>
                  </a:txBody>
                  <a:tcPr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8890" algn="ctr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lang="en-US" sz="1400" b="1" spc="0">
                          <a:solidFill>
                            <a:srgbClr val="FFFFFF"/>
                          </a:solidFill>
                          <a:latin typeface="+mn-lt"/>
                          <a:ea typeface="Calibri"/>
                          <a:cs typeface="Calibri"/>
                        </a:rPr>
                        <a:t>$9,900</a:t>
                      </a:r>
                      <a:endParaRPr lang="en-US" sz="1400" spc="0">
                        <a:latin typeface="+mn-lt"/>
                        <a:ea typeface="Calibri"/>
                        <a:cs typeface="Calibri"/>
                      </a:endParaRPr>
                    </a:p>
                  </a:txBody>
                  <a:tcPr marT="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8890" algn="ctr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lang="en-US" sz="1400" b="1" spc="0">
                          <a:solidFill>
                            <a:srgbClr val="FFFFFF"/>
                          </a:solidFill>
                          <a:latin typeface="+mn-lt"/>
                          <a:ea typeface="Calibri"/>
                          <a:cs typeface="Calibri"/>
                        </a:rPr>
                        <a:t>($1,000)</a:t>
                      </a:r>
                      <a:endParaRPr lang="en-US" sz="1400" spc="0">
                        <a:latin typeface="+mn-lt"/>
                        <a:ea typeface="Calibri"/>
                        <a:cs typeface="Calibri"/>
                      </a:endParaRPr>
                    </a:p>
                  </a:txBody>
                  <a:tcPr marT="0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5715" algn="ctr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lang="en-US" sz="1400" b="1" spc="0">
                          <a:solidFill>
                            <a:srgbClr val="FFFFFF"/>
                          </a:solidFill>
                          <a:latin typeface="+mn-lt"/>
                          <a:ea typeface="Calibri"/>
                          <a:cs typeface="Calibri"/>
                        </a:rPr>
                        <a:t>$8,900</a:t>
                      </a:r>
                      <a:endParaRPr lang="en-US" sz="1400" spc="0">
                        <a:latin typeface="+mn-lt"/>
                        <a:ea typeface="Calibri"/>
                        <a:cs typeface="Calibri"/>
                      </a:endParaRPr>
                    </a:p>
                  </a:txBody>
                  <a:tcPr marT="0" marB="0" anchor="ctr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6E80D7C-4E33-4024-2E93-11877AF675F5}"/>
              </a:ext>
            </a:extLst>
          </p:cNvPr>
          <p:cNvCxnSpPr>
            <a:cxnSpLocks/>
          </p:cNvCxnSpPr>
          <p:nvPr/>
        </p:nvCxnSpPr>
        <p:spPr>
          <a:xfrm>
            <a:off x="740229" y="1751133"/>
            <a:ext cx="478786" cy="0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 txBox="1"/>
          <p:nvPr/>
        </p:nvSpPr>
        <p:spPr>
          <a:xfrm>
            <a:off x="893034" y="2645076"/>
            <a:ext cx="3127629" cy="1790875"/>
          </a:xfrm>
          <a:prstGeom prst="rect">
            <a:avLst/>
          </a:prstGeom>
        </p:spPr>
        <p:txBody>
          <a:bodyPr vert="horz" wrap="square" lIns="0" tIns="15875" rIns="0" bIns="0" rtlCol="0" anchor="t">
            <a:spAutoFit/>
          </a:bodyPr>
          <a:lstStyle/>
          <a:p>
            <a:pPr>
              <a:lnSpc>
                <a:spcPct val="100000"/>
              </a:lnSpc>
              <a:spcBef>
                <a:spcPts val="15"/>
              </a:spcBef>
            </a:pPr>
            <a:endParaRPr lang="en-US" sz="1400" spc="100" dirty="0">
              <a:cs typeface="Calibri"/>
            </a:endParaRPr>
          </a:p>
          <a:p>
            <a:pPr marL="298450" indent="-285750">
              <a:lnSpc>
                <a:spcPct val="100000"/>
              </a:lnSpc>
              <a:buFont typeface="Wingdings" panose="05000000000000000000" pitchFamily="2" charset="2"/>
              <a:buChar char="v"/>
            </a:pPr>
            <a:r>
              <a:rPr lang="en-US" sz="1400" b="1" spc="100" dirty="0">
                <a:cs typeface="Calibri"/>
              </a:rPr>
              <a:t>GOVERNOR’S RECOMMENDATION</a:t>
            </a:r>
            <a:endParaRPr lang="en-US" sz="1400" spc="100" dirty="0">
              <a:cs typeface="Calibri"/>
            </a:endParaRPr>
          </a:p>
          <a:p>
            <a:pPr marL="755650" lvl="1" indent="-285750">
              <a:spcBef>
                <a:spcPts val="95"/>
              </a:spcBef>
              <a:buFont typeface="Wingdings" panose="05000000000000000000" pitchFamily="2" charset="2"/>
              <a:buChar char="Ø"/>
            </a:pPr>
            <a:r>
              <a:rPr lang="en-US" sz="1400" spc="100" dirty="0">
                <a:cs typeface="Calibri"/>
              </a:rPr>
              <a:t>PRF/RUTF Funds</a:t>
            </a:r>
          </a:p>
          <a:p>
            <a:pPr marL="755650" lvl="1" indent="-285750">
              <a:spcBef>
                <a:spcPts val="95"/>
              </a:spcBef>
              <a:buFont typeface="Wingdings" panose="05000000000000000000" pitchFamily="2" charset="2"/>
              <a:buChar char="Ø"/>
            </a:pPr>
            <a:r>
              <a:rPr lang="en-US" sz="1400" spc="100" dirty="0">
                <a:cs typeface="Calibri"/>
              </a:rPr>
              <a:t>MVD System Modernization</a:t>
            </a:r>
          </a:p>
          <a:p>
            <a:pPr marL="755650" lvl="1" indent="-285750">
              <a:spcBef>
                <a:spcPts val="95"/>
              </a:spcBef>
              <a:buFont typeface="Wingdings" panose="05000000000000000000" pitchFamily="2" charset="2"/>
              <a:buChar char="Ø"/>
            </a:pPr>
            <a:r>
              <a:rPr lang="en-US" sz="1400" spc="100" dirty="0">
                <a:cs typeface="Calibri"/>
              </a:rPr>
              <a:t>RIIF Funds</a:t>
            </a:r>
          </a:p>
          <a:p>
            <a:pPr marL="755650" lvl="1" indent="-285750">
              <a:spcBef>
                <a:spcPts val="95"/>
              </a:spcBef>
              <a:buFont typeface="Wingdings" panose="05000000000000000000" pitchFamily="2" charset="2"/>
              <a:buChar char="Ø"/>
            </a:pPr>
            <a:endParaRPr lang="en-US" sz="1400" spc="100" dirty="0">
              <a:cs typeface="Calibri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 idx="4294967295"/>
          </p:nvPr>
        </p:nvSpPr>
        <p:spPr>
          <a:xfrm>
            <a:off x="670252" y="1403879"/>
            <a:ext cx="4263170" cy="446917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en-US" sz="2800" b="1" spc="15">
                <a:solidFill>
                  <a:schemeClr val="accent1"/>
                </a:solidFill>
                <a:cs typeface="Arial"/>
              </a:rPr>
              <a:t>Presentation</a:t>
            </a:r>
            <a:r>
              <a:rPr lang="en-US" sz="2800" b="1" spc="60">
                <a:solidFill>
                  <a:schemeClr val="accent1"/>
                </a:solidFill>
                <a:cs typeface="Arial"/>
              </a:rPr>
              <a:t> </a:t>
            </a:r>
            <a:r>
              <a:rPr lang="en-US" sz="2800" b="1" spc="-15">
                <a:solidFill>
                  <a:schemeClr val="accent1"/>
                </a:solidFill>
                <a:cs typeface="Arial"/>
              </a:rPr>
              <a:t>Topics</a:t>
            </a:r>
          </a:p>
        </p:txBody>
      </p:sp>
      <p:sp>
        <p:nvSpPr>
          <p:cNvPr id="10" name="object 10"/>
          <p:cNvSpPr/>
          <p:nvPr/>
        </p:nvSpPr>
        <p:spPr>
          <a:xfrm>
            <a:off x="4638676" y="609599"/>
            <a:ext cx="4505324" cy="5921301"/>
          </a:xfrm>
          <a:prstGeom prst="rect">
            <a:avLst/>
          </a:prstGeom>
          <a:blipFill>
            <a:blip r:embed="rId3" cstate="print"/>
            <a:stretch>
              <a:fillRect l="-7060" t="-401" b="24"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235D3BA-5102-96E3-B302-69BE3ABA75BD}"/>
              </a:ext>
            </a:extLst>
          </p:cNvPr>
          <p:cNvGrpSpPr/>
          <p:nvPr/>
        </p:nvGrpSpPr>
        <p:grpSpPr>
          <a:xfrm>
            <a:off x="770558" y="0"/>
            <a:ext cx="244954" cy="1094750"/>
            <a:chOff x="770558" y="0"/>
            <a:chExt cx="168795" cy="754380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4122A0F3-D69E-F8EC-CFB9-8D11571869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/>
          </p:nvCxnSpPr>
          <p:spPr>
            <a:xfrm>
              <a:off x="854955" y="0"/>
              <a:ext cx="0" cy="754380"/>
            </a:xfrm>
            <a:prstGeom prst="line">
              <a:avLst/>
            </a:prstGeom>
            <a:ln w="28575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85469A03-8657-7F22-0F56-A655F411B5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/>
          </p:nvCxnSpPr>
          <p:spPr>
            <a:xfrm>
              <a:off x="770558" y="0"/>
              <a:ext cx="0" cy="754380"/>
            </a:xfrm>
            <a:prstGeom prst="line">
              <a:avLst/>
            </a:prstGeom>
            <a:ln w="285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4F3ACC06-0376-3A12-5A1F-8E9822CC64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/>
          </p:nvCxnSpPr>
          <p:spPr>
            <a:xfrm>
              <a:off x="939353" y="0"/>
              <a:ext cx="0" cy="754380"/>
            </a:xfrm>
            <a:prstGeom prst="line">
              <a:avLst/>
            </a:prstGeom>
            <a:ln w="28575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Isosceles Triangle 30">
            <a:extLst>
              <a:ext uri="{FF2B5EF4-FFF2-40B4-BE49-F238E27FC236}">
                <a16:creationId xmlns:a16="http://schemas.microsoft.com/office/drawing/2014/main" id="{80F61E13-DE0C-37EB-B003-528035F203D2}"/>
              </a:ext>
            </a:extLst>
          </p:cNvPr>
          <p:cNvSpPr/>
          <p:nvPr/>
        </p:nvSpPr>
        <p:spPr>
          <a:xfrm rot="16200000">
            <a:off x="6382858" y="3789119"/>
            <a:ext cx="661793" cy="4869295"/>
          </a:xfrm>
          <a:custGeom>
            <a:avLst/>
            <a:gdLst>
              <a:gd name="connsiteX0" fmla="*/ 0 w 508884"/>
              <a:gd name="connsiteY0" fmla="*/ 4908336 h 4908336"/>
              <a:gd name="connsiteX1" fmla="*/ 254442 w 508884"/>
              <a:gd name="connsiteY1" fmla="*/ 0 h 4908336"/>
              <a:gd name="connsiteX2" fmla="*/ 508884 w 508884"/>
              <a:gd name="connsiteY2" fmla="*/ 4908336 h 4908336"/>
              <a:gd name="connsiteX3" fmla="*/ 0 w 508884"/>
              <a:gd name="connsiteY3" fmla="*/ 4908336 h 4908336"/>
              <a:gd name="connsiteX0" fmla="*/ 63610 w 572494"/>
              <a:gd name="connsiteY0" fmla="*/ 4924239 h 4924239"/>
              <a:gd name="connsiteX1" fmla="*/ 0 w 572494"/>
              <a:gd name="connsiteY1" fmla="*/ 0 h 4924239"/>
              <a:gd name="connsiteX2" fmla="*/ 572494 w 572494"/>
              <a:gd name="connsiteY2" fmla="*/ 4924239 h 4924239"/>
              <a:gd name="connsiteX3" fmla="*/ 63610 w 572494"/>
              <a:gd name="connsiteY3" fmla="*/ 4924239 h 4924239"/>
              <a:gd name="connsiteX0" fmla="*/ 63610 w 580447"/>
              <a:gd name="connsiteY0" fmla="*/ 4924239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3610 w 580447"/>
              <a:gd name="connsiteY3" fmla="*/ 4924239 h 4924241"/>
              <a:gd name="connsiteX0" fmla="*/ 0 w 1161888"/>
              <a:gd name="connsiteY0" fmla="*/ 4932672 h 4932672"/>
              <a:gd name="connsiteX1" fmla="*/ 581441 w 1161888"/>
              <a:gd name="connsiteY1" fmla="*/ 0 h 4932672"/>
              <a:gd name="connsiteX2" fmla="*/ 1161888 w 1161888"/>
              <a:gd name="connsiteY2" fmla="*/ 4924241 h 4932672"/>
              <a:gd name="connsiteX3" fmla="*/ 0 w 1161888"/>
              <a:gd name="connsiteY3" fmla="*/ 4932672 h 4932672"/>
              <a:gd name="connsiteX0" fmla="*/ 0 w 592483"/>
              <a:gd name="connsiteY0" fmla="*/ 4932672 h 4932672"/>
              <a:gd name="connsiteX1" fmla="*/ 12036 w 592483"/>
              <a:gd name="connsiteY1" fmla="*/ 0 h 4932672"/>
              <a:gd name="connsiteX2" fmla="*/ 592483 w 592483"/>
              <a:gd name="connsiteY2" fmla="*/ 4924241 h 4932672"/>
              <a:gd name="connsiteX3" fmla="*/ 0 w 592483"/>
              <a:gd name="connsiteY3" fmla="*/ 4932672 h 4932672"/>
              <a:gd name="connsiteX0" fmla="*/ 68354 w 580447"/>
              <a:gd name="connsiteY0" fmla="*/ 4902481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8354 w 580447"/>
              <a:gd name="connsiteY3" fmla="*/ 4902481 h 4924241"/>
              <a:gd name="connsiteX0" fmla="*/ 3039 w 580447"/>
              <a:gd name="connsiteY0" fmla="*/ 4927642 h 4927642"/>
              <a:gd name="connsiteX1" fmla="*/ 0 w 580447"/>
              <a:gd name="connsiteY1" fmla="*/ 0 h 4927642"/>
              <a:gd name="connsiteX2" fmla="*/ 580447 w 580447"/>
              <a:gd name="connsiteY2" fmla="*/ 4924241 h 4927642"/>
              <a:gd name="connsiteX3" fmla="*/ 3039 w 580447"/>
              <a:gd name="connsiteY3" fmla="*/ 4927642 h 4927642"/>
              <a:gd name="connsiteX0" fmla="*/ 3039 w 580447"/>
              <a:gd name="connsiteY0" fmla="*/ 4937204 h 4937204"/>
              <a:gd name="connsiteX1" fmla="*/ 0 w 580447"/>
              <a:gd name="connsiteY1" fmla="*/ 0 h 4937204"/>
              <a:gd name="connsiteX2" fmla="*/ 580447 w 580447"/>
              <a:gd name="connsiteY2" fmla="*/ 4924241 h 4937204"/>
              <a:gd name="connsiteX3" fmla="*/ 3039 w 580447"/>
              <a:gd name="connsiteY3" fmla="*/ 4937204 h 4937204"/>
              <a:gd name="connsiteX0" fmla="*/ 14813 w 592221"/>
              <a:gd name="connsiteY0" fmla="*/ 5063201 h 5063201"/>
              <a:gd name="connsiteX1" fmla="*/ 0 w 592221"/>
              <a:gd name="connsiteY1" fmla="*/ 0 h 5063201"/>
              <a:gd name="connsiteX2" fmla="*/ 592221 w 592221"/>
              <a:gd name="connsiteY2" fmla="*/ 5050238 h 5063201"/>
              <a:gd name="connsiteX3" fmla="*/ 14813 w 592221"/>
              <a:gd name="connsiteY3" fmla="*/ 5063201 h 5063201"/>
              <a:gd name="connsiteX0" fmla="*/ 14813 w 592221"/>
              <a:gd name="connsiteY0" fmla="*/ 5027198 h 5027198"/>
              <a:gd name="connsiteX1" fmla="*/ 0 w 592221"/>
              <a:gd name="connsiteY1" fmla="*/ 0 h 5027198"/>
              <a:gd name="connsiteX2" fmla="*/ 592221 w 592221"/>
              <a:gd name="connsiteY2" fmla="*/ 5014235 h 5027198"/>
              <a:gd name="connsiteX3" fmla="*/ 14813 w 592221"/>
              <a:gd name="connsiteY3" fmla="*/ 5027198 h 5027198"/>
              <a:gd name="connsiteX0" fmla="*/ 661 w 607505"/>
              <a:gd name="connsiteY0" fmla="*/ 5021201 h 5021201"/>
              <a:gd name="connsiteX1" fmla="*/ 15284 w 607505"/>
              <a:gd name="connsiteY1" fmla="*/ 0 h 5021201"/>
              <a:gd name="connsiteX2" fmla="*/ 607505 w 607505"/>
              <a:gd name="connsiteY2" fmla="*/ 5014235 h 5021201"/>
              <a:gd name="connsiteX3" fmla="*/ 661 w 607505"/>
              <a:gd name="connsiteY3" fmla="*/ 5021201 h 5021201"/>
              <a:gd name="connsiteX0" fmla="*/ 808 w 607652"/>
              <a:gd name="connsiteY0" fmla="*/ 5028682 h 5028682"/>
              <a:gd name="connsiteX1" fmla="*/ 10438 w 607652"/>
              <a:gd name="connsiteY1" fmla="*/ 0 h 5028682"/>
              <a:gd name="connsiteX2" fmla="*/ 607652 w 607652"/>
              <a:gd name="connsiteY2" fmla="*/ 5021716 h 5028682"/>
              <a:gd name="connsiteX3" fmla="*/ 808 w 607652"/>
              <a:gd name="connsiteY3" fmla="*/ 5028682 h 5028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7652" h="5028682">
                <a:moveTo>
                  <a:pt x="808" y="5028682"/>
                </a:moveTo>
                <a:cubicBezTo>
                  <a:pt x="-4130" y="3340948"/>
                  <a:pt x="15376" y="1687734"/>
                  <a:pt x="10438" y="0"/>
                </a:cubicBezTo>
                <a:lnTo>
                  <a:pt x="607652" y="5021716"/>
                </a:lnTo>
                <a:lnTo>
                  <a:pt x="808" y="5028682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picture containing text, dish&#10;&#10;Description automatically generated">
            <a:extLst>
              <a:ext uri="{FF2B5EF4-FFF2-40B4-BE49-F238E27FC236}">
                <a16:creationId xmlns:a16="http://schemas.microsoft.com/office/drawing/2014/main" id="{29A897C5-3039-883E-2B01-B4DEF28B95C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94" r="25694"/>
          <a:stretch>
            <a:fillRect/>
          </a:stretch>
        </p:blipFill>
        <p:spPr/>
      </p:pic>
      <p:sp>
        <p:nvSpPr>
          <p:cNvPr id="6" name="object 6"/>
          <p:cNvSpPr txBox="1">
            <a:spLocks noGrp="1"/>
          </p:cNvSpPr>
          <p:nvPr>
            <p:ph type="title" idx="4294967295"/>
          </p:nvPr>
        </p:nvSpPr>
        <p:spPr>
          <a:xfrm>
            <a:off x="0" y="2151063"/>
            <a:ext cx="4142630" cy="914353"/>
          </a:xfrm>
          <a:prstGeom prst="rect">
            <a:avLst/>
          </a:prstGeom>
        </p:spPr>
        <p:txBody>
          <a:bodyPr vert="horz" wrap="square" lIns="365760" tIns="16510" rIns="0" bIns="0" rtlCol="0">
            <a:spAutoFit/>
          </a:bodyPr>
          <a:lstStyle/>
          <a:p>
            <a:pPr>
              <a:lnSpc>
                <a:spcPts val="3500"/>
              </a:lnSpc>
              <a:spcBef>
                <a:spcPts val="0"/>
              </a:spcBef>
            </a:pPr>
            <a:r>
              <a:rPr lang="en-US" sz="3200" spc="25" dirty="0">
                <a:solidFill>
                  <a:srgbClr val="FFFFFF"/>
                </a:solidFill>
                <a:cs typeface="Arial"/>
              </a:rPr>
              <a:t>Governor’s</a:t>
            </a:r>
            <a:br>
              <a:rPr lang="en-US" sz="3200" spc="25" dirty="0">
                <a:solidFill>
                  <a:srgbClr val="FFFFFF"/>
                </a:solidFill>
                <a:cs typeface="Arial"/>
              </a:rPr>
            </a:br>
            <a:r>
              <a:rPr lang="en-US" sz="3200" b="1" spc="25" dirty="0">
                <a:solidFill>
                  <a:srgbClr val="FFFFFF"/>
                </a:solidFill>
                <a:cs typeface="Arial"/>
              </a:rPr>
              <a:t>Recommendation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328474" y="3569279"/>
            <a:ext cx="2788437" cy="628377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en-US" sz="2000" b="1" spc="50">
                <a:solidFill>
                  <a:srgbClr val="FFFFFF"/>
                </a:solidFill>
                <a:latin typeface="Roboto Slab"/>
                <a:ea typeface="Roboto Slab"/>
                <a:cs typeface="Calibri"/>
              </a:rPr>
              <a:t>Agency RUTF/PRF Operational Funding</a:t>
            </a:r>
            <a:endParaRPr sz="2000" b="1" spc="50">
              <a:latin typeface="Roboto Slab" pitchFamily="50" charset="0"/>
              <a:ea typeface="Roboto Slab" pitchFamily="50" charset="0"/>
              <a:cs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49112" y="3350069"/>
            <a:ext cx="558800" cy="0"/>
          </a:xfrm>
          <a:custGeom>
            <a:avLst/>
            <a:gdLst/>
            <a:ahLst/>
            <a:cxnLst/>
            <a:rect l="l" t="t" r="r" b="b"/>
            <a:pathLst>
              <a:path w="558800">
                <a:moveTo>
                  <a:pt x="0" y="0"/>
                </a:moveTo>
                <a:lnTo>
                  <a:pt x="558800" y="0"/>
                </a:lnTo>
              </a:path>
            </a:pathLst>
          </a:custGeom>
          <a:ln w="95250">
            <a:solidFill>
              <a:srgbClr val="96D3D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19275" y="5338826"/>
            <a:ext cx="3105150" cy="0"/>
          </a:xfrm>
          <a:custGeom>
            <a:avLst/>
            <a:gdLst/>
            <a:ahLst/>
            <a:cxnLst/>
            <a:rect l="l" t="t" r="r" b="b"/>
            <a:pathLst>
              <a:path w="3105150">
                <a:moveTo>
                  <a:pt x="0" y="0"/>
                </a:moveTo>
                <a:lnTo>
                  <a:pt x="3105150" y="0"/>
                </a:lnTo>
              </a:path>
            </a:pathLst>
          </a:custGeom>
          <a:ln w="952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319275" y="5062601"/>
            <a:ext cx="3105150" cy="0"/>
          </a:xfrm>
          <a:custGeom>
            <a:avLst/>
            <a:gdLst/>
            <a:ahLst/>
            <a:cxnLst/>
            <a:rect l="l" t="t" r="r" b="b"/>
            <a:pathLst>
              <a:path w="3105150">
                <a:moveTo>
                  <a:pt x="0" y="0"/>
                </a:moveTo>
                <a:lnTo>
                  <a:pt x="3105150" y="0"/>
                </a:lnTo>
              </a:path>
            </a:pathLst>
          </a:custGeom>
          <a:ln w="952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319275" y="4786376"/>
            <a:ext cx="3105150" cy="0"/>
          </a:xfrm>
          <a:custGeom>
            <a:avLst/>
            <a:gdLst/>
            <a:ahLst/>
            <a:cxnLst/>
            <a:rect l="l" t="t" r="r" b="b"/>
            <a:pathLst>
              <a:path w="3105150">
                <a:moveTo>
                  <a:pt x="0" y="0"/>
                </a:moveTo>
                <a:lnTo>
                  <a:pt x="3105150" y="0"/>
                </a:lnTo>
              </a:path>
            </a:pathLst>
          </a:custGeom>
          <a:ln w="952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319275" y="4510151"/>
            <a:ext cx="3105150" cy="0"/>
          </a:xfrm>
          <a:custGeom>
            <a:avLst/>
            <a:gdLst/>
            <a:ahLst/>
            <a:cxnLst/>
            <a:rect l="l" t="t" r="r" b="b"/>
            <a:pathLst>
              <a:path w="3105150">
                <a:moveTo>
                  <a:pt x="0" y="0"/>
                </a:moveTo>
                <a:lnTo>
                  <a:pt x="3105150" y="0"/>
                </a:lnTo>
              </a:path>
            </a:pathLst>
          </a:custGeom>
          <a:ln w="952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319275" y="5614987"/>
            <a:ext cx="3105150" cy="0"/>
          </a:xfrm>
          <a:custGeom>
            <a:avLst/>
            <a:gdLst/>
            <a:ahLst/>
            <a:cxnLst/>
            <a:rect l="l" t="t" r="r" b="b"/>
            <a:pathLst>
              <a:path w="3105150">
                <a:moveTo>
                  <a:pt x="0" y="0"/>
                </a:moveTo>
                <a:lnTo>
                  <a:pt x="3105150" y="0"/>
                </a:lnTo>
              </a:path>
            </a:pathLst>
          </a:custGeom>
          <a:ln w="952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576450" y="5234051"/>
            <a:ext cx="514350" cy="9525"/>
          </a:xfrm>
          <a:custGeom>
            <a:avLst/>
            <a:gdLst/>
            <a:ahLst/>
            <a:cxnLst/>
            <a:rect l="l" t="t" r="r" b="b"/>
            <a:pathLst>
              <a:path w="514350" h="9525">
                <a:moveTo>
                  <a:pt x="0" y="9525"/>
                </a:moveTo>
                <a:lnTo>
                  <a:pt x="514350" y="0"/>
                </a:lnTo>
              </a:path>
            </a:pathLst>
          </a:custGeom>
          <a:ln w="28575">
            <a:solidFill>
              <a:srgbClr val="03607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090801" y="5234051"/>
            <a:ext cx="523875" cy="57150"/>
          </a:xfrm>
          <a:custGeom>
            <a:avLst/>
            <a:gdLst/>
            <a:ahLst/>
            <a:cxnLst/>
            <a:rect l="l" t="t" r="r" b="b"/>
            <a:pathLst>
              <a:path w="523875" h="57150">
                <a:moveTo>
                  <a:pt x="0" y="0"/>
                </a:moveTo>
                <a:lnTo>
                  <a:pt x="523875" y="57150"/>
                </a:lnTo>
              </a:path>
            </a:pathLst>
          </a:custGeom>
          <a:ln w="28575">
            <a:solidFill>
              <a:srgbClr val="03607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614676" y="4748276"/>
            <a:ext cx="1552575" cy="542925"/>
          </a:xfrm>
          <a:custGeom>
            <a:avLst/>
            <a:gdLst/>
            <a:ahLst/>
            <a:cxnLst/>
            <a:rect l="l" t="t" r="r" b="b"/>
            <a:pathLst>
              <a:path w="1552575" h="542925">
                <a:moveTo>
                  <a:pt x="0" y="542925"/>
                </a:moveTo>
                <a:lnTo>
                  <a:pt x="514350" y="438150"/>
                </a:lnTo>
                <a:lnTo>
                  <a:pt x="1028700" y="95250"/>
                </a:lnTo>
                <a:lnTo>
                  <a:pt x="1552575" y="0"/>
                </a:lnTo>
              </a:path>
            </a:pathLst>
          </a:custGeom>
          <a:ln w="28575">
            <a:solidFill>
              <a:srgbClr val="03607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34708" y="4545850"/>
            <a:ext cx="161925" cy="1228090"/>
          </a:xfrm>
          <a:prstGeom prst="rect">
            <a:avLst/>
          </a:prstGeom>
        </p:spPr>
        <p:txBody>
          <a:bodyPr vert="vert270" wrap="square" lIns="0" tIns="1778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5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PT Sans"/>
                <a:ea typeface="+mn-ea"/>
                <a:cs typeface="PT Sans"/>
              </a:rPr>
              <a:t>Producer Price Index </a:t>
            </a:r>
            <a:r>
              <a:rPr kumimoji="0" sz="800" b="0" i="0" u="none" strike="noStrike" kern="1200" cap="none" spc="5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PT Sans"/>
                <a:ea typeface="+mn-ea"/>
                <a:cs typeface="PT Sans"/>
              </a:rPr>
              <a:t>-</a:t>
            </a:r>
            <a:r>
              <a:rPr kumimoji="0" sz="800" b="0" i="0" u="none" strike="noStrike" kern="1200" cap="none" spc="-25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PT Sans"/>
                <a:ea typeface="+mn-ea"/>
                <a:cs typeface="PT Sans"/>
              </a:rPr>
              <a:t> </a:t>
            </a:r>
            <a:r>
              <a:rPr kumimoji="0" sz="800" b="0" i="0" u="none" strike="noStrike" kern="1200" cap="none" spc="-5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PT Sans"/>
                <a:ea typeface="+mn-ea"/>
                <a:cs typeface="PT Sans"/>
              </a:rPr>
              <a:t>SaaS</a:t>
            </a:r>
            <a:endParaRPr kumimoji="0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Sans"/>
              <a:ea typeface="+mn-ea"/>
              <a:cs typeface="PT San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95312" y="4043362"/>
            <a:ext cx="3971925" cy="1962150"/>
          </a:xfrm>
          <a:prstGeom prst="rect">
            <a:avLst/>
          </a:prstGeom>
          <a:ln w="12700">
            <a:solidFill>
              <a:srgbClr val="4D4D4F"/>
            </a:solidFill>
          </a:ln>
        </p:spPr>
        <p:txBody>
          <a:bodyPr vert="horz" wrap="square" lIns="0" tIns="85090" rIns="0" bIns="0" rtlCol="0">
            <a:spAutoFit/>
          </a:bodyPr>
          <a:lstStyle/>
          <a:p>
            <a:pPr marL="1408430" marR="433705" lvl="0" indent="-972185" algn="l" defTabSz="914400" rtl="0" eaLnBrk="1" fontAlgn="auto" latinLnBrk="0" hangingPunct="1">
              <a:lnSpc>
                <a:spcPct val="114599"/>
              </a:lnSpc>
              <a:spcBef>
                <a:spcPts val="6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600" b="0" i="0" u="none" strike="noStrike" kern="1200" cap="none" spc="-5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PT Sans"/>
                <a:ea typeface="+mn-ea"/>
                <a:cs typeface="PT Sans"/>
              </a:rPr>
              <a:t>PPI </a:t>
            </a:r>
            <a:r>
              <a:rPr kumimoji="0" sz="600" b="0" i="0" u="none" strike="noStrike" kern="1200" cap="none" spc="0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PT Sans"/>
                <a:ea typeface="+mn-ea"/>
                <a:cs typeface="PT Sans"/>
              </a:rPr>
              <a:t>Commodity </a:t>
            </a:r>
            <a:r>
              <a:rPr kumimoji="0" sz="600" b="0" i="0" u="none" strike="noStrike" kern="1200" cap="none" spc="-5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PT Sans"/>
                <a:ea typeface="+mn-ea"/>
                <a:cs typeface="PT Sans"/>
              </a:rPr>
              <a:t>data </a:t>
            </a:r>
            <a:r>
              <a:rPr kumimoji="0" sz="600" b="0" i="0" u="none" strike="noStrike" kern="1200" cap="none" spc="-25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PT Sans"/>
                <a:ea typeface="+mn-ea"/>
                <a:cs typeface="PT Sans"/>
              </a:rPr>
              <a:t>for </a:t>
            </a:r>
            <a:r>
              <a:rPr kumimoji="0" sz="600" b="0" i="0" u="none" strike="noStrike" kern="1200" cap="none" spc="0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PT Sans"/>
                <a:ea typeface="+mn-ea"/>
                <a:cs typeface="PT Sans"/>
              </a:rPr>
              <a:t>Software publishing-Desktop </a:t>
            </a:r>
            <a:r>
              <a:rPr kumimoji="0" sz="600" b="0" i="0" u="none" strike="noStrike" kern="1200" cap="none" spc="-10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PT Sans"/>
                <a:ea typeface="+mn-ea"/>
                <a:cs typeface="PT Sans"/>
              </a:rPr>
              <a:t>and portable </a:t>
            </a:r>
            <a:r>
              <a:rPr kumimoji="0" sz="600" b="0" i="0" u="none" strike="noStrike" kern="1200" cap="none" spc="-5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PT Sans"/>
                <a:ea typeface="+mn-ea"/>
                <a:cs typeface="PT Sans"/>
              </a:rPr>
              <a:t>device application </a:t>
            </a:r>
            <a:r>
              <a:rPr kumimoji="0" sz="600" b="0" i="0" u="none" strike="noStrike" kern="1200" cap="none" spc="0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PT Sans"/>
                <a:ea typeface="+mn-ea"/>
                <a:cs typeface="PT Sans"/>
              </a:rPr>
              <a:t>software  </a:t>
            </a:r>
            <a:r>
              <a:rPr kumimoji="0" sz="600" b="0" i="0" u="none" strike="noStrike" kern="1200" cap="none" spc="-5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PT Sans"/>
                <a:ea typeface="+mn-ea"/>
                <a:cs typeface="PT Sans"/>
              </a:rPr>
              <a:t>publishing, </a:t>
            </a:r>
            <a:r>
              <a:rPr kumimoji="0" sz="600" b="0" i="0" u="none" strike="noStrike" kern="1200" cap="none" spc="5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PT Sans"/>
                <a:ea typeface="+mn-ea"/>
                <a:cs typeface="PT Sans"/>
              </a:rPr>
              <a:t>not </a:t>
            </a:r>
            <a:r>
              <a:rPr kumimoji="0" sz="600" b="0" i="0" u="none" strike="noStrike" kern="1200" cap="none" spc="-5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PT Sans"/>
                <a:ea typeface="+mn-ea"/>
                <a:cs typeface="PT Sans"/>
              </a:rPr>
              <a:t>seasonally</a:t>
            </a:r>
            <a:r>
              <a:rPr kumimoji="0" sz="600" b="0" i="0" u="none" strike="noStrike" kern="1200" cap="none" spc="-65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PT Sans"/>
                <a:ea typeface="+mn-ea"/>
                <a:cs typeface="PT Sans"/>
              </a:rPr>
              <a:t> </a:t>
            </a:r>
            <a:r>
              <a:rPr kumimoji="0" sz="600" b="0" i="0" u="none" strike="noStrike" kern="1200" cap="none" spc="-5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PT Sans"/>
                <a:ea typeface="+mn-ea"/>
                <a:cs typeface="PT Sans"/>
              </a:rPr>
              <a:t>adjusted</a:t>
            </a:r>
            <a:endParaRPr kumimoji="0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Sans"/>
              <a:ea typeface="+mn-ea"/>
              <a:cs typeface="PT Sans"/>
            </a:endParaRPr>
          </a:p>
          <a:p>
            <a:pPr marL="323850" marR="0" lvl="0" indent="0" algn="l" defTabSz="914400" rtl="0" eaLnBrk="1" fontAlgn="auto" latinLnBrk="0" hangingPunct="1">
              <a:lnSpc>
                <a:spcPct val="100000"/>
              </a:lnSpc>
              <a:spcBef>
                <a:spcPts val="5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-15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PT Sans"/>
                <a:ea typeface="+mn-ea"/>
                <a:cs typeface="PT Sans"/>
              </a:rPr>
              <a:t>106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Sans"/>
              <a:ea typeface="+mn-ea"/>
              <a:cs typeface="PT Sans"/>
            </a:endParaRPr>
          </a:p>
          <a:p>
            <a:pPr marL="323850" marR="0" lvl="0" indent="0" algn="l" defTabSz="914400" rtl="0" eaLnBrk="1" fontAlgn="auto" latinLnBrk="0" hangingPunct="1">
              <a:lnSpc>
                <a:spcPct val="100000"/>
              </a:lnSpc>
              <a:spcBef>
                <a:spcPts val="7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-15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PT Sans"/>
                <a:ea typeface="+mn-ea"/>
                <a:cs typeface="PT Sans"/>
              </a:rPr>
              <a:t>104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Sans"/>
              <a:ea typeface="+mn-ea"/>
              <a:cs typeface="PT Sans"/>
            </a:endParaRPr>
          </a:p>
          <a:p>
            <a:pPr marL="323850" marR="0" lvl="0" indent="0" algn="l" defTabSz="914400" rtl="0" eaLnBrk="1" fontAlgn="auto" latinLnBrk="0" hangingPunct="1">
              <a:lnSpc>
                <a:spcPct val="100000"/>
              </a:lnSpc>
              <a:spcBef>
                <a:spcPts val="73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-15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PT Sans"/>
                <a:ea typeface="+mn-ea"/>
                <a:cs typeface="PT Sans"/>
              </a:rPr>
              <a:t>102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Sans"/>
              <a:ea typeface="+mn-ea"/>
              <a:cs typeface="PT Sans"/>
            </a:endParaRPr>
          </a:p>
          <a:p>
            <a:pPr marL="323850" marR="0" lvl="0" indent="0" algn="l" defTabSz="914400" rtl="0" eaLnBrk="1" fontAlgn="auto" latinLnBrk="0" hangingPunct="1">
              <a:lnSpc>
                <a:spcPct val="100000"/>
              </a:lnSpc>
              <a:spcBef>
                <a:spcPts val="73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-15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PT Sans"/>
                <a:ea typeface="+mn-ea"/>
                <a:cs typeface="PT Sans"/>
              </a:rPr>
              <a:t>100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Sans"/>
              <a:ea typeface="+mn-ea"/>
              <a:cs typeface="PT Sans"/>
            </a:endParaRPr>
          </a:p>
          <a:p>
            <a:pPr marL="407034" marR="0" lvl="0" indent="0" algn="l" defTabSz="914400" rtl="0" eaLnBrk="1" fontAlgn="auto" latinLnBrk="0" hangingPunct="1">
              <a:lnSpc>
                <a:spcPct val="100000"/>
              </a:lnSpc>
              <a:spcBef>
                <a:spcPts val="7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20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PT Sans"/>
                <a:ea typeface="+mn-ea"/>
                <a:cs typeface="PT Sans"/>
              </a:rPr>
              <a:t>98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Sans"/>
              <a:ea typeface="+mn-ea"/>
              <a:cs typeface="PT Sans"/>
            </a:endParaRPr>
          </a:p>
          <a:p>
            <a:pPr marL="817244" marR="0" lvl="0" indent="0" algn="l" defTabSz="914400" rtl="0" eaLnBrk="1" fontAlgn="auto" latinLnBrk="0" hangingPunct="1">
              <a:lnSpc>
                <a:spcPct val="100000"/>
              </a:lnSpc>
              <a:spcBef>
                <a:spcPts val="235"/>
              </a:spcBef>
              <a:spcAft>
                <a:spcPts val="0"/>
              </a:spcAft>
              <a:buClrTx/>
              <a:buSzTx/>
              <a:buFontTx/>
              <a:buNone/>
              <a:tabLst>
                <a:tab pos="1334770" algn="l"/>
                <a:tab pos="1853564" algn="l"/>
                <a:tab pos="2371090" algn="l"/>
                <a:tab pos="2889250" algn="l"/>
                <a:tab pos="3407410" algn="l"/>
              </a:tabLst>
              <a:defRPr/>
            </a:pP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PT Sans"/>
                <a:ea typeface="+mn-ea"/>
                <a:cs typeface="PT Sans"/>
              </a:rPr>
              <a:t>FY20	FY21	FY22	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PT Sans"/>
                <a:ea typeface="+mn-ea"/>
                <a:cs typeface="PT Sans"/>
              </a:rPr>
              <a:t>FY23	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PT Sans"/>
                <a:ea typeface="+mn-ea"/>
                <a:cs typeface="PT Sans"/>
              </a:rPr>
              <a:t>FY24	FY25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Sans"/>
              <a:ea typeface="+mn-ea"/>
              <a:cs typeface="PT San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271650" y="3043301"/>
            <a:ext cx="3152775" cy="0"/>
          </a:xfrm>
          <a:custGeom>
            <a:avLst/>
            <a:gdLst/>
            <a:ahLst/>
            <a:cxnLst/>
            <a:rect l="l" t="t" r="r" b="b"/>
            <a:pathLst>
              <a:path w="3152775">
                <a:moveTo>
                  <a:pt x="0" y="0"/>
                </a:moveTo>
                <a:lnTo>
                  <a:pt x="3152775" y="0"/>
                </a:lnTo>
              </a:path>
            </a:pathLst>
          </a:custGeom>
          <a:ln w="952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271650" y="2824226"/>
            <a:ext cx="3152775" cy="0"/>
          </a:xfrm>
          <a:custGeom>
            <a:avLst/>
            <a:gdLst/>
            <a:ahLst/>
            <a:cxnLst/>
            <a:rect l="l" t="t" r="r" b="b"/>
            <a:pathLst>
              <a:path w="3152775">
                <a:moveTo>
                  <a:pt x="0" y="0"/>
                </a:moveTo>
                <a:lnTo>
                  <a:pt x="3152775" y="0"/>
                </a:lnTo>
              </a:path>
            </a:pathLst>
          </a:custGeom>
          <a:ln w="952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271650" y="2605151"/>
            <a:ext cx="3152775" cy="0"/>
          </a:xfrm>
          <a:custGeom>
            <a:avLst/>
            <a:gdLst/>
            <a:ahLst/>
            <a:cxnLst/>
            <a:rect l="l" t="t" r="r" b="b"/>
            <a:pathLst>
              <a:path w="3152775">
                <a:moveTo>
                  <a:pt x="0" y="0"/>
                </a:moveTo>
                <a:lnTo>
                  <a:pt x="3152775" y="0"/>
                </a:lnTo>
              </a:path>
            </a:pathLst>
          </a:custGeom>
          <a:ln w="952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271650" y="2386076"/>
            <a:ext cx="3152775" cy="0"/>
          </a:xfrm>
          <a:custGeom>
            <a:avLst/>
            <a:gdLst/>
            <a:ahLst/>
            <a:cxnLst/>
            <a:rect l="l" t="t" r="r" b="b"/>
            <a:pathLst>
              <a:path w="3152775">
                <a:moveTo>
                  <a:pt x="0" y="0"/>
                </a:moveTo>
                <a:lnTo>
                  <a:pt x="3152775" y="0"/>
                </a:lnTo>
              </a:path>
            </a:pathLst>
          </a:custGeom>
          <a:ln w="952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271650" y="2167001"/>
            <a:ext cx="3152775" cy="0"/>
          </a:xfrm>
          <a:custGeom>
            <a:avLst/>
            <a:gdLst/>
            <a:ahLst/>
            <a:cxnLst/>
            <a:rect l="l" t="t" r="r" b="b"/>
            <a:pathLst>
              <a:path w="3152775">
                <a:moveTo>
                  <a:pt x="0" y="0"/>
                </a:moveTo>
                <a:lnTo>
                  <a:pt x="3152775" y="0"/>
                </a:lnTo>
              </a:path>
            </a:pathLst>
          </a:custGeom>
          <a:ln w="952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1271650" y="3271901"/>
            <a:ext cx="3152775" cy="0"/>
          </a:xfrm>
          <a:custGeom>
            <a:avLst/>
            <a:gdLst/>
            <a:ahLst/>
            <a:cxnLst/>
            <a:rect l="l" t="t" r="r" b="b"/>
            <a:pathLst>
              <a:path w="3152775">
                <a:moveTo>
                  <a:pt x="0" y="0"/>
                </a:moveTo>
                <a:lnTo>
                  <a:pt x="3152775" y="0"/>
                </a:lnTo>
              </a:path>
            </a:pathLst>
          </a:custGeom>
          <a:ln w="952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1528825" y="2300351"/>
            <a:ext cx="2628900" cy="828675"/>
          </a:xfrm>
          <a:custGeom>
            <a:avLst/>
            <a:gdLst/>
            <a:ahLst/>
            <a:cxnLst/>
            <a:rect l="l" t="t" r="r" b="b"/>
            <a:pathLst>
              <a:path w="2628900" h="828675">
                <a:moveTo>
                  <a:pt x="0" y="828675"/>
                </a:moveTo>
                <a:lnTo>
                  <a:pt x="533400" y="790575"/>
                </a:lnTo>
                <a:lnTo>
                  <a:pt x="1057275" y="666750"/>
                </a:lnTo>
                <a:lnTo>
                  <a:pt x="1581150" y="361950"/>
                </a:lnTo>
                <a:lnTo>
                  <a:pt x="2105025" y="76200"/>
                </a:lnTo>
                <a:lnTo>
                  <a:pt x="2628900" y="0"/>
                </a:lnTo>
              </a:path>
            </a:pathLst>
          </a:custGeom>
          <a:ln w="28575">
            <a:solidFill>
              <a:srgbClr val="03607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859155" y="2006138"/>
            <a:ext cx="270510" cy="1353185"/>
          </a:xfrm>
          <a:prstGeom prst="rect">
            <a:avLst/>
          </a:prstGeom>
        </p:spPr>
        <p:txBody>
          <a:bodyPr vert="horz" wrap="square" lIns="0" tIns="5143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4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15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PT Sans"/>
                <a:ea typeface="+mn-ea"/>
                <a:cs typeface="PT Sans"/>
              </a:rPr>
              <a:t>3</a:t>
            </a:r>
            <a:r>
              <a:rPr kumimoji="0" sz="1200" b="0" i="0" u="none" strike="noStrike" kern="1200" cap="none" spc="-60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PT Sans"/>
                <a:ea typeface="+mn-ea"/>
                <a:cs typeface="PT Sans"/>
              </a:rPr>
              <a:t>2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PT Sans"/>
                <a:ea typeface="+mn-ea"/>
                <a:cs typeface="PT Sans"/>
              </a:rPr>
              <a:t>0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Sans"/>
              <a:ea typeface="+mn-ea"/>
              <a:cs typeface="PT Sans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15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PT Sans"/>
                <a:ea typeface="+mn-ea"/>
                <a:cs typeface="PT Sans"/>
              </a:rPr>
              <a:t>3</a:t>
            </a:r>
            <a:r>
              <a:rPr kumimoji="0" sz="1200" b="0" i="0" u="none" strike="noStrike" kern="1200" cap="none" spc="-55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PT Sans"/>
                <a:ea typeface="+mn-ea"/>
                <a:cs typeface="PT Sans"/>
              </a:rPr>
              <a:t>0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PT Sans"/>
                <a:ea typeface="+mn-ea"/>
                <a:cs typeface="PT Sans"/>
              </a:rPr>
              <a:t>0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Sans"/>
              <a:ea typeface="+mn-ea"/>
              <a:cs typeface="PT Sans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15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PT Sans"/>
                <a:ea typeface="+mn-ea"/>
                <a:cs typeface="PT Sans"/>
              </a:rPr>
              <a:t>2</a:t>
            </a:r>
            <a:r>
              <a:rPr kumimoji="0" sz="1200" b="0" i="0" u="none" strike="noStrike" kern="1200" cap="none" spc="-60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PT Sans"/>
                <a:ea typeface="+mn-ea"/>
                <a:cs typeface="PT Sans"/>
              </a:rPr>
              <a:t>8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PT Sans"/>
                <a:ea typeface="+mn-ea"/>
                <a:cs typeface="PT Sans"/>
              </a:rPr>
              <a:t>0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Sans"/>
              <a:ea typeface="+mn-ea"/>
              <a:cs typeface="PT Sans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3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15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PT Sans"/>
                <a:ea typeface="+mn-ea"/>
                <a:cs typeface="PT Sans"/>
              </a:rPr>
              <a:t>2</a:t>
            </a:r>
            <a:r>
              <a:rPr kumimoji="0" sz="1200" b="0" i="0" u="none" strike="noStrike" kern="1200" cap="none" spc="-55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PT Sans"/>
                <a:ea typeface="+mn-ea"/>
                <a:cs typeface="PT Sans"/>
              </a:rPr>
              <a:t>6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PT Sans"/>
                <a:ea typeface="+mn-ea"/>
                <a:cs typeface="PT Sans"/>
              </a:rPr>
              <a:t>0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Sans"/>
              <a:ea typeface="+mn-ea"/>
              <a:cs typeface="PT Sans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15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PT Sans"/>
                <a:ea typeface="+mn-ea"/>
                <a:cs typeface="PT Sans"/>
              </a:rPr>
              <a:t>2</a:t>
            </a:r>
            <a:r>
              <a:rPr kumimoji="0" sz="1200" b="0" i="0" u="none" strike="noStrike" kern="1200" cap="none" spc="-60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PT Sans"/>
                <a:ea typeface="+mn-ea"/>
                <a:cs typeface="PT Sans"/>
              </a:rPr>
              <a:t>4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PT Sans"/>
                <a:ea typeface="+mn-ea"/>
                <a:cs typeface="PT Sans"/>
              </a:rPr>
              <a:t>0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Sans"/>
              <a:ea typeface="+mn-ea"/>
              <a:cs typeface="PT Sans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15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PT Sans"/>
                <a:ea typeface="+mn-ea"/>
                <a:cs typeface="PT Sans"/>
              </a:rPr>
              <a:t>2</a:t>
            </a:r>
            <a:r>
              <a:rPr kumimoji="0" sz="1200" b="0" i="0" u="none" strike="noStrike" kern="1200" cap="none" spc="-55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PT Sans"/>
                <a:ea typeface="+mn-ea"/>
                <a:cs typeface="PT Sans"/>
              </a:rPr>
              <a:t>2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PT Sans"/>
                <a:ea typeface="+mn-ea"/>
                <a:cs typeface="PT Sans"/>
              </a:rPr>
              <a:t>0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Sans"/>
              <a:ea typeface="+mn-ea"/>
              <a:cs typeface="PT Sans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356360" y="3363848"/>
            <a:ext cx="29876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>
                <a:tab pos="538480" algn="l"/>
                <a:tab pos="1064895" algn="l"/>
                <a:tab pos="1591310" algn="l"/>
                <a:tab pos="2117725" algn="l"/>
                <a:tab pos="2643505" algn="l"/>
              </a:tabLst>
              <a:defRPr/>
            </a:pPr>
            <a:r>
              <a:rPr kumimoji="0" sz="1200" b="0" i="0" u="none" strike="noStrike" kern="1200" cap="none" spc="-25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PT Sans"/>
                <a:ea typeface="+mn-ea"/>
                <a:cs typeface="PT Sans"/>
              </a:rPr>
              <a:t>F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PT Sans"/>
                <a:ea typeface="+mn-ea"/>
                <a:cs typeface="PT Sans"/>
              </a:rPr>
              <a:t>Y</a:t>
            </a:r>
            <a:r>
              <a:rPr kumimoji="0" sz="1200" b="0" i="0" u="none" strike="noStrike" kern="1200" cap="none" spc="15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PT Sans"/>
                <a:ea typeface="+mn-ea"/>
                <a:cs typeface="PT Sans"/>
              </a:rPr>
              <a:t>2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PT Sans"/>
                <a:ea typeface="+mn-ea"/>
                <a:cs typeface="PT Sans"/>
              </a:rPr>
              <a:t>0	</a:t>
            </a:r>
            <a:r>
              <a:rPr kumimoji="0" sz="1200" b="0" i="0" u="none" strike="noStrike" kern="1200" cap="none" spc="-25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PT Sans"/>
                <a:ea typeface="+mn-ea"/>
                <a:cs typeface="PT Sans"/>
              </a:rPr>
              <a:t>F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PT Sans"/>
                <a:ea typeface="+mn-ea"/>
                <a:cs typeface="PT Sans"/>
              </a:rPr>
              <a:t>Y</a:t>
            </a:r>
            <a:r>
              <a:rPr kumimoji="0" sz="1200" b="0" i="0" u="none" strike="noStrike" kern="1200" cap="none" spc="15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PT Sans"/>
                <a:ea typeface="+mn-ea"/>
                <a:cs typeface="PT Sans"/>
              </a:rPr>
              <a:t>2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PT Sans"/>
                <a:ea typeface="+mn-ea"/>
                <a:cs typeface="PT Sans"/>
              </a:rPr>
              <a:t>1	</a:t>
            </a:r>
            <a:r>
              <a:rPr kumimoji="0" sz="1200" b="0" i="0" u="none" strike="noStrike" kern="1200" cap="none" spc="-20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PT Sans"/>
                <a:ea typeface="+mn-ea"/>
                <a:cs typeface="PT Sans"/>
              </a:rPr>
              <a:t>F</a:t>
            </a:r>
            <a:r>
              <a:rPr kumimoji="0" sz="1200" b="0" i="0" u="none" strike="noStrike" kern="1200" cap="none" spc="5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PT Sans"/>
                <a:ea typeface="+mn-ea"/>
                <a:cs typeface="PT Sans"/>
              </a:rPr>
              <a:t>Y</a:t>
            </a:r>
            <a:r>
              <a:rPr kumimoji="0" sz="1200" b="0" i="0" u="none" strike="noStrike" kern="1200" cap="none" spc="20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PT Sans"/>
                <a:ea typeface="+mn-ea"/>
                <a:cs typeface="PT Sans"/>
              </a:rPr>
              <a:t>2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PT Sans"/>
                <a:ea typeface="+mn-ea"/>
                <a:cs typeface="PT Sans"/>
              </a:rPr>
              <a:t>2	</a:t>
            </a:r>
            <a:r>
              <a:rPr kumimoji="0" sz="1200" b="0" i="0" u="none" strike="noStrike" kern="1200" cap="none" spc="-25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PT Sans"/>
                <a:ea typeface="+mn-ea"/>
                <a:cs typeface="PT Sans"/>
              </a:rPr>
              <a:t>F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PT Sans"/>
                <a:ea typeface="+mn-ea"/>
                <a:cs typeface="PT Sans"/>
              </a:rPr>
              <a:t>Y</a:t>
            </a:r>
            <a:r>
              <a:rPr kumimoji="0" sz="1200" b="0" i="0" u="none" strike="noStrike" kern="1200" cap="none" spc="15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PT Sans"/>
                <a:ea typeface="+mn-ea"/>
                <a:cs typeface="PT Sans"/>
              </a:rPr>
              <a:t>2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PT Sans"/>
                <a:ea typeface="+mn-ea"/>
                <a:cs typeface="PT Sans"/>
              </a:rPr>
              <a:t>3	</a:t>
            </a:r>
            <a:r>
              <a:rPr kumimoji="0" sz="1200" b="0" i="0" u="none" strike="noStrike" kern="1200" cap="none" spc="-25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PT Sans"/>
                <a:ea typeface="+mn-ea"/>
                <a:cs typeface="PT Sans"/>
              </a:rPr>
              <a:t>F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PT Sans"/>
                <a:ea typeface="+mn-ea"/>
                <a:cs typeface="PT Sans"/>
              </a:rPr>
              <a:t>Y</a:t>
            </a:r>
            <a:r>
              <a:rPr kumimoji="0" sz="1200" b="0" i="0" u="none" strike="noStrike" kern="1200" cap="none" spc="15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PT Sans"/>
                <a:ea typeface="+mn-ea"/>
                <a:cs typeface="PT Sans"/>
              </a:rPr>
              <a:t>2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PT Sans"/>
                <a:ea typeface="+mn-ea"/>
                <a:cs typeface="PT Sans"/>
              </a:rPr>
              <a:t>4	</a:t>
            </a:r>
            <a:r>
              <a:rPr kumimoji="0" sz="1200" b="0" i="0" u="none" strike="noStrike" kern="1200" cap="none" spc="-25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PT Sans"/>
                <a:ea typeface="+mn-ea"/>
                <a:cs typeface="PT Sans"/>
              </a:rPr>
              <a:t>F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PT Sans"/>
                <a:ea typeface="+mn-ea"/>
                <a:cs typeface="PT Sans"/>
              </a:rPr>
              <a:t>Y</a:t>
            </a:r>
            <a:r>
              <a:rPr kumimoji="0" sz="1200" b="0" i="0" u="none" strike="noStrike" kern="1200" cap="none" spc="15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PT Sans"/>
                <a:ea typeface="+mn-ea"/>
                <a:cs typeface="PT Sans"/>
              </a:rPr>
              <a:t>2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PT Sans"/>
                <a:ea typeface="+mn-ea"/>
                <a:cs typeface="PT Sans"/>
              </a:rPr>
              <a:t>5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Sans"/>
              <a:ea typeface="+mn-ea"/>
              <a:cs typeface="PT Sans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737622" y="2184882"/>
            <a:ext cx="111760" cy="1330325"/>
          </a:xfrm>
          <a:prstGeom prst="rect">
            <a:avLst/>
          </a:prstGeom>
        </p:spPr>
        <p:txBody>
          <a:bodyPr vert="vert270" wrap="square" lIns="0" tIns="1714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500" b="0" i="0" u="none" strike="noStrike" kern="1200" cap="none" spc="-5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PT Sans"/>
                <a:ea typeface="+mn-ea"/>
                <a:cs typeface="PT Sans"/>
              </a:rPr>
              <a:t>Producer</a:t>
            </a:r>
            <a:r>
              <a:rPr kumimoji="0" sz="500" b="0" i="0" u="none" strike="noStrike" kern="1200" cap="none" spc="-15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PT Sans"/>
                <a:ea typeface="+mn-ea"/>
                <a:cs typeface="PT Sans"/>
              </a:rPr>
              <a:t> </a:t>
            </a:r>
            <a:r>
              <a:rPr kumimoji="0" sz="500" b="0" i="0" u="none" strike="noStrike" kern="1200" cap="none" spc="0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PT Sans"/>
                <a:ea typeface="+mn-ea"/>
                <a:cs typeface="PT Sans"/>
              </a:rPr>
              <a:t>Price</a:t>
            </a:r>
            <a:r>
              <a:rPr kumimoji="0" sz="500" b="0" i="0" u="none" strike="noStrike" kern="1200" cap="none" spc="-25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PT Sans"/>
                <a:ea typeface="+mn-ea"/>
                <a:cs typeface="PT Sans"/>
              </a:rPr>
              <a:t> </a:t>
            </a:r>
            <a:r>
              <a:rPr kumimoji="0" sz="500" b="0" i="0" u="none" strike="noStrike" kern="1200" cap="none" spc="5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PT Sans"/>
                <a:ea typeface="+mn-ea"/>
                <a:cs typeface="PT Sans"/>
              </a:rPr>
              <a:t>Index</a:t>
            </a:r>
            <a:r>
              <a:rPr kumimoji="0" sz="500" b="0" i="0" u="none" strike="noStrike" kern="1200" cap="none" spc="-30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PT Sans"/>
                <a:ea typeface="+mn-ea"/>
                <a:cs typeface="PT Sans"/>
              </a:rPr>
              <a:t> </a:t>
            </a:r>
            <a:r>
              <a:rPr kumimoji="0" sz="500" b="0" i="0" u="none" strike="noStrike" kern="1200" cap="none" spc="15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PT Sans"/>
                <a:ea typeface="+mn-ea"/>
                <a:cs typeface="PT Sans"/>
              </a:rPr>
              <a:t>–</a:t>
            </a:r>
            <a:r>
              <a:rPr kumimoji="0" sz="500" b="0" i="0" u="none" strike="noStrike" kern="1200" cap="none" spc="-15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PT Sans"/>
                <a:ea typeface="+mn-ea"/>
                <a:cs typeface="PT Sans"/>
              </a:rPr>
              <a:t> </a:t>
            </a:r>
            <a:r>
              <a:rPr kumimoji="0" sz="500" b="0" i="0" u="none" strike="noStrike" kern="1200" cap="none" spc="0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PT Sans"/>
                <a:ea typeface="+mn-ea"/>
                <a:cs typeface="PT Sans"/>
              </a:rPr>
              <a:t>Construction</a:t>
            </a:r>
            <a:r>
              <a:rPr kumimoji="0" sz="500" b="0" i="0" u="none" strike="noStrike" kern="1200" cap="none" spc="-40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PT Sans"/>
                <a:ea typeface="+mn-ea"/>
                <a:cs typeface="PT Sans"/>
              </a:rPr>
              <a:t> </a:t>
            </a:r>
            <a:r>
              <a:rPr kumimoji="0" sz="500" b="0" i="0" u="none" strike="noStrike" kern="1200" cap="none" spc="0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PT Sans"/>
                <a:ea typeface="+mn-ea"/>
                <a:cs typeface="PT Sans"/>
              </a:rPr>
              <a:t>Equipment</a:t>
            </a: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Sans"/>
              <a:ea typeface="+mn-ea"/>
              <a:cs typeface="PT Sans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016635" y="1762760"/>
            <a:ext cx="3121660" cy="2349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43965" marR="5080" lvl="0" indent="-1231265" algn="l" defTabSz="914400" rtl="0" eaLnBrk="1" fontAlgn="auto" latinLnBrk="0" hangingPunct="1">
              <a:lnSpc>
                <a:spcPct val="114599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600" b="0" i="0" u="none" strike="noStrike" kern="1200" cap="none" spc="-5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PT Sans"/>
                <a:ea typeface="+mn-ea"/>
                <a:cs typeface="PT Sans"/>
              </a:rPr>
              <a:t>PPI </a:t>
            </a:r>
            <a:r>
              <a:rPr kumimoji="0" sz="600" b="0" i="0" u="none" strike="noStrike" kern="1200" cap="none" spc="0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PT Sans"/>
                <a:ea typeface="+mn-ea"/>
                <a:cs typeface="PT Sans"/>
              </a:rPr>
              <a:t>Commodity </a:t>
            </a:r>
            <a:r>
              <a:rPr kumimoji="0" sz="600" b="0" i="0" u="none" strike="noStrike" kern="1200" cap="none" spc="-5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PT Sans"/>
                <a:ea typeface="+mn-ea"/>
                <a:cs typeface="PT Sans"/>
              </a:rPr>
              <a:t>data </a:t>
            </a:r>
            <a:r>
              <a:rPr kumimoji="0" sz="600" b="0" i="0" u="none" strike="noStrike" kern="1200" cap="none" spc="-25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PT Sans"/>
                <a:ea typeface="+mn-ea"/>
                <a:cs typeface="PT Sans"/>
              </a:rPr>
              <a:t>for </a:t>
            </a:r>
            <a:r>
              <a:rPr kumimoji="0" sz="600" b="0" i="0" u="none" strike="noStrike" kern="1200" cap="none" spc="0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PT Sans"/>
                <a:ea typeface="+mn-ea"/>
                <a:cs typeface="PT Sans"/>
              </a:rPr>
              <a:t>Machinery </a:t>
            </a:r>
            <a:r>
              <a:rPr kumimoji="0" sz="600" b="0" i="0" u="none" strike="noStrike" kern="1200" cap="none" spc="-10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PT Sans"/>
                <a:ea typeface="+mn-ea"/>
                <a:cs typeface="PT Sans"/>
              </a:rPr>
              <a:t>and </a:t>
            </a:r>
            <a:r>
              <a:rPr kumimoji="0" sz="600" b="0" i="0" u="none" strike="noStrike" kern="1200" cap="none" spc="-5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PT Sans"/>
                <a:ea typeface="+mn-ea"/>
                <a:cs typeface="PT Sans"/>
              </a:rPr>
              <a:t>equipment-Construction </a:t>
            </a:r>
            <a:r>
              <a:rPr kumimoji="0" sz="600" b="0" i="0" u="none" strike="noStrike" kern="1200" cap="none" spc="-10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PT Sans"/>
                <a:ea typeface="+mn-ea"/>
                <a:cs typeface="PT Sans"/>
              </a:rPr>
              <a:t>machinery </a:t>
            </a:r>
            <a:r>
              <a:rPr kumimoji="0" sz="600" b="0" i="0" u="none" strike="noStrike" kern="1200" cap="none" spc="15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PT Sans"/>
                <a:ea typeface="+mn-ea"/>
                <a:cs typeface="PT Sans"/>
              </a:rPr>
              <a:t>and </a:t>
            </a:r>
            <a:r>
              <a:rPr kumimoji="0" sz="600" b="0" i="0" u="none" strike="noStrike" kern="1200" cap="none" spc="0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PT Sans"/>
                <a:ea typeface="+mn-ea"/>
                <a:cs typeface="PT Sans"/>
              </a:rPr>
              <a:t>equipment, </a:t>
            </a:r>
            <a:r>
              <a:rPr kumimoji="0" sz="600" b="0" i="0" u="none" strike="noStrike" kern="1200" cap="none" spc="-20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PT Sans"/>
                <a:ea typeface="+mn-ea"/>
                <a:cs typeface="PT Sans"/>
              </a:rPr>
              <a:t>not  </a:t>
            </a:r>
            <a:r>
              <a:rPr kumimoji="0" sz="600" b="0" i="0" u="none" strike="noStrike" kern="1200" cap="none" spc="-5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PT Sans"/>
                <a:ea typeface="+mn-ea"/>
                <a:cs typeface="PT Sans"/>
              </a:rPr>
              <a:t>seasonally</a:t>
            </a:r>
            <a:r>
              <a:rPr kumimoji="0" sz="600" b="0" i="0" u="none" strike="noStrike" kern="1200" cap="none" spc="0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PT Sans"/>
                <a:ea typeface="+mn-ea"/>
                <a:cs typeface="PT Sans"/>
              </a:rPr>
              <a:t> </a:t>
            </a:r>
            <a:r>
              <a:rPr kumimoji="0" sz="600" b="0" i="0" u="none" strike="noStrike" kern="1200" cap="none" spc="-5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PT Sans"/>
                <a:ea typeface="+mn-ea"/>
                <a:cs typeface="PT Sans"/>
              </a:rPr>
              <a:t>adjusted</a:t>
            </a:r>
            <a:endParaRPr kumimoji="0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Sans"/>
              <a:ea typeface="+mn-ea"/>
              <a:cs typeface="PT Sans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595312" y="1700276"/>
            <a:ext cx="3971925" cy="1952625"/>
          </a:xfrm>
          <a:custGeom>
            <a:avLst/>
            <a:gdLst/>
            <a:ahLst/>
            <a:cxnLst/>
            <a:rect l="l" t="t" r="r" b="b"/>
            <a:pathLst>
              <a:path w="3971925" h="1952625">
                <a:moveTo>
                  <a:pt x="0" y="1952625"/>
                </a:moveTo>
                <a:lnTo>
                  <a:pt x="3971925" y="1952625"/>
                </a:lnTo>
                <a:lnTo>
                  <a:pt x="3971925" y="0"/>
                </a:lnTo>
                <a:lnTo>
                  <a:pt x="0" y="0"/>
                </a:lnTo>
                <a:lnTo>
                  <a:pt x="0" y="1952625"/>
                </a:lnTo>
                <a:close/>
              </a:path>
            </a:pathLst>
          </a:custGeom>
          <a:ln w="12700">
            <a:solidFill>
              <a:srgbClr val="4D4D4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5395976" y="2748026"/>
            <a:ext cx="3133725" cy="0"/>
          </a:xfrm>
          <a:custGeom>
            <a:avLst/>
            <a:gdLst/>
            <a:ahLst/>
            <a:cxnLst/>
            <a:rect l="l" t="t" r="r" b="b"/>
            <a:pathLst>
              <a:path w="3133725">
                <a:moveTo>
                  <a:pt x="0" y="0"/>
                </a:moveTo>
                <a:lnTo>
                  <a:pt x="3133725" y="0"/>
                </a:lnTo>
              </a:path>
            </a:pathLst>
          </a:custGeom>
          <a:ln w="952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5395976" y="2576576"/>
            <a:ext cx="3133725" cy="0"/>
          </a:xfrm>
          <a:custGeom>
            <a:avLst/>
            <a:gdLst/>
            <a:ahLst/>
            <a:cxnLst/>
            <a:rect l="l" t="t" r="r" b="b"/>
            <a:pathLst>
              <a:path w="3133725">
                <a:moveTo>
                  <a:pt x="0" y="0"/>
                </a:moveTo>
                <a:lnTo>
                  <a:pt x="3133725" y="0"/>
                </a:lnTo>
              </a:path>
            </a:pathLst>
          </a:custGeom>
          <a:ln w="952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5395976" y="2405126"/>
            <a:ext cx="3133725" cy="0"/>
          </a:xfrm>
          <a:custGeom>
            <a:avLst/>
            <a:gdLst/>
            <a:ahLst/>
            <a:cxnLst/>
            <a:rect l="l" t="t" r="r" b="b"/>
            <a:pathLst>
              <a:path w="3133725">
                <a:moveTo>
                  <a:pt x="0" y="0"/>
                </a:moveTo>
                <a:lnTo>
                  <a:pt x="3133725" y="0"/>
                </a:lnTo>
              </a:path>
            </a:pathLst>
          </a:custGeom>
          <a:ln w="952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5395976" y="2052701"/>
            <a:ext cx="3133725" cy="0"/>
          </a:xfrm>
          <a:custGeom>
            <a:avLst/>
            <a:gdLst/>
            <a:ahLst/>
            <a:cxnLst/>
            <a:rect l="l" t="t" r="r" b="b"/>
            <a:pathLst>
              <a:path w="3133725">
                <a:moveTo>
                  <a:pt x="0" y="0"/>
                </a:moveTo>
                <a:lnTo>
                  <a:pt x="3133725" y="0"/>
                </a:lnTo>
              </a:path>
            </a:pathLst>
          </a:custGeom>
          <a:ln w="952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5395976" y="3262376"/>
            <a:ext cx="3133725" cy="0"/>
          </a:xfrm>
          <a:custGeom>
            <a:avLst/>
            <a:gdLst/>
            <a:ahLst/>
            <a:cxnLst/>
            <a:rect l="l" t="t" r="r" b="b"/>
            <a:pathLst>
              <a:path w="3133725">
                <a:moveTo>
                  <a:pt x="0" y="0"/>
                </a:moveTo>
                <a:lnTo>
                  <a:pt x="3133725" y="0"/>
                </a:lnTo>
              </a:path>
            </a:pathLst>
          </a:custGeom>
          <a:ln w="952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5653151" y="2309876"/>
            <a:ext cx="1571625" cy="685800"/>
          </a:xfrm>
          <a:custGeom>
            <a:avLst/>
            <a:gdLst/>
            <a:ahLst/>
            <a:cxnLst/>
            <a:rect l="l" t="t" r="r" b="b"/>
            <a:pathLst>
              <a:path w="1571625" h="685800">
                <a:moveTo>
                  <a:pt x="0" y="685800"/>
                </a:moveTo>
                <a:lnTo>
                  <a:pt x="523875" y="647700"/>
                </a:lnTo>
                <a:lnTo>
                  <a:pt x="1047750" y="514350"/>
                </a:lnTo>
                <a:lnTo>
                  <a:pt x="1571625" y="0"/>
                </a:lnTo>
              </a:path>
            </a:pathLst>
          </a:custGeom>
          <a:ln w="28575">
            <a:solidFill>
              <a:srgbClr val="03607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7224776" y="2309876"/>
            <a:ext cx="523875" cy="38100"/>
          </a:xfrm>
          <a:custGeom>
            <a:avLst/>
            <a:gdLst/>
            <a:ahLst/>
            <a:cxnLst/>
            <a:rect l="l" t="t" r="r" b="b"/>
            <a:pathLst>
              <a:path w="523875" h="38100">
                <a:moveTo>
                  <a:pt x="-14287" y="19050"/>
                </a:moveTo>
                <a:lnTo>
                  <a:pt x="538162" y="19050"/>
                </a:lnTo>
              </a:path>
            </a:pathLst>
          </a:custGeom>
          <a:ln w="66675">
            <a:solidFill>
              <a:srgbClr val="03607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7748651" y="2262251"/>
            <a:ext cx="523875" cy="85725"/>
          </a:xfrm>
          <a:custGeom>
            <a:avLst/>
            <a:gdLst/>
            <a:ahLst/>
            <a:cxnLst/>
            <a:rect l="l" t="t" r="r" b="b"/>
            <a:pathLst>
              <a:path w="523875" h="85725">
                <a:moveTo>
                  <a:pt x="0" y="85725"/>
                </a:moveTo>
                <a:lnTo>
                  <a:pt x="523875" y="0"/>
                </a:lnTo>
              </a:path>
            </a:pathLst>
          </a:custGeom>
          <a:ln w="28575">
            <a:solidFill>
              <a:srgbClr val="03607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4986401" y="2970148"/>
            <a:ext cx="270510" cy="3803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14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15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PT Sans"/>
                <a:ea typeface="+mn-ea"/>
                <a:cs typeface="PT Sans"/>
              </a:rPr>
              <a:t>1</a:t>
            </a:r>
            <a:r>
              <a:rPr kumimoji="0" sz="1200" b="0" i="0" u="none" strike="noStrike" kern="1200" cap="none" spc="-55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PT Sans"/>
                <a:ea typeface="+mn-ea"/>
                <a:cs typeface="PT Sans"/>
              </a:rPr>
              <a:t>3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PT Sans"/>
                <a:ea typeface="+mn-ea"/>
                <a:cs typeface="PT Sans"/>
              </a:rPr>
              <a:t>0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Sans"/>
              <a:ea typeface="+mn-ea"/>
              <a:cs typeface="PT Sans"/>
            </a:endParaRPr>
          </a:p>
          <a:p>
            <a:pPr marL="12700" marR="0" lvl="0" indent="0" algn="l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15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PT Sans"/>
                <a:ea typeface="+mn-ea"/>
                <a:cs typeface="PT Sans"/>
              </a:rPr>
              <a:t>1</a:t>
            </a:r>
            <a:r>
              <a:rPr kumimoji="0" sz="1200" b="0" i="0" u="none" strike="noStrike" kern="1200" cap="none" spc="-55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PT Sans"/>
                <a:ea typeface="+mn-ea"/>
                <a:cs typeface="PT Sans"/>
              </a:rPr>
              <a:t>2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PT Sans"/>
                <a:ea typeface="+mn-ea"/>
                <a:cs typeface="PT Sans"/>
              </a:rPr>
              <a:t>0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Sans"/>
              <a:ea typeface="+mn-ea"/>
              <a:cs typeface="PT Sans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4986401" y="2798190"/>
            <a:ext cx="359346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>
                <a:tab pos="408940" algn="l"/>
                <a:tab pos="3580129" algn="l"/>
              </a:tabLst>
              <a:defRPr/>
            </a:pPr>
            <a:r>
              <a:rPr kumimoji="0" sz="1200" b="0" i="0" u="none" strike="noStrike" kern="1200" cap="none" spc="-15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PT Sans"/>
                <a:ea typeface="+mn-ea"/>
                <a:cs typeface="PT Sans"/>
              </a:rPr>
              <a:t>140	</a:t>
            </a:r>
            <a:r>
              <a:rPr kumimoji="0" sz="1200" b="0" i="0" u="sng" strike="noStrike" kern="1200" cap="none" spc="-15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>
                  <a:solidFill>
                    <a:srgbClr val="D9D9D9"/>
                  </a:solidFill>
                </a:uFill>
                <a:latin typeface="PT Sans"/>
                <a:ea typeface="+mn-ea"/>
                <a:cs typeface="PT Sans"/>
              </a:rPr>
              <a:t> 	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Sans"/>
              <a:ea typeface="+mn-ea"/>
              <a:cs typeface="PT Sans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4986401" y="2626105"/>
            <a:ext cx="359346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>
                <a:tab pos="408940" algn="l"/>
                <a:tab pos="3580129" algn="l"/>
              </a:tabLst>
              <a:defRPr/>
            </a:pPr>
            <a:r>
              <a:rPr kumimoji="0" sz="1200" b="0" i="0" u="none" strike="noStrike" kern="1200" cap="none" spc="-15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PT Sans"/>
                <a:ea typeface="+mn-ea"/>
                <a:cs typeface="PT Sans"/>
              </a:rPr>
              <a:t>150	</a:t>
            </a:r>
            <a:r>
              <a:rPr kumimoji="0" sz="1200" b="0" i="0" u="sng" strike="noStrike" kern="1200" cap="none" spc="-15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>
                  <a:solidFill>
                    <a:srgbClr val="D9D9D9"/>
                  </a:solidFill>
                </a:uFill>
                <a:latin typeface="PT Sans"/>
                <a:ea typeface="+mn-ea"/>
                <a:cs typeface="PT Sans"/>
              </a:rPr>
              <a:t> 	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Sans"/>
              <a:ea typeface="+mn-ea"/>
              <a:cs typeface="PT Sans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4986401" y="2454021"/>
            <a:ext cx="2705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15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PT Sans"/>
                <a:ea typeface="+mn-ea"/>
                <a:cs typeface="PT Sans"/>
              </a:rPr>
              <a:t>1</a:t>
            </a:r>
            <a:r>
              <a:rPr kumimoji="0" sz="1200" b="0" i="0" u="none" strike="noStrike" kern="1200" cap="none" spc="-55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PT Sans"/>
                <a:ea typeface="+mn-ea"/>
                <a:cs typeface="PT Sans"/>
              </a:rPr>
              <a:t>6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PT Sans"/>
                <a:ea typeface="+mn-ea"/>
                <a:cs typeface="PT Sans"/>
              </a:rPr>
              <a:t>0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Sans"/>
              <a:ea typeface="+mn-ea"/>
              <a:cs typeface="PT Sans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4986401" y="2109406"/>
            <a:ext cx="270510" cy="381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14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15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PT Sans"/>
                <a:ea typeface="+mn-ea"/>
                <a:cs typeface="PT Sans"/>
              </a:rPr>
              <a:t>1</a:t>
            </a:r>
            <a:r>
              <a:rPr kumimoji="0" sz="1200" b="0" i="0" u="none" strike="noStrike" kern="1200" cap="none" spc="-60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PT Sans"/>
                <a:ea typeface="+mn-ea"/>
                <a:cs typeface="PT Sans"/>
              </a:rPr>
              <a:t>8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PT Sans"/>
                <a:ea typeface="+mn-ea"/>
                <a:cs typeface="PT Sans"/>
              </a:rPr>
              <a:t>0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Sans"/>
              <a:ea typeface="+mn-ea"/>
              <a:cs typeface="PT Sans"/>
            </a:endParaRPr>
          </a:p>
          <a:p>
            <a:pPr marL="12700" marR="0" lvl="0" indent="0" algn="l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15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PT Sans"/>
                <a:ea typeface="+mn-ea"/>
                <a:cs typeface="PT Sans"/>
              </a:rPr>
              <a:t>1</a:t>
            </a:r>
            <a:r>
              <a:rPr kumimoji="0" sz="1200" b="0" i="0" u="none" strike="noStrike" kern="1200" cap="none" spc="-55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PT Sans"/>
                <a:ea typeface="+mn-ea"/>
                <a:cs typeface="PT Sans"/>
              </a:rPr>
              <a:t>7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PT Sans"/>
                <a:ea typeface="+mn-ea"/>
                <a:cs typeface="PT Sans"/>
              </a:rPr>
              <a:t>0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Sans"/>
              <a:ea typeface="+mn-ea"/>
              <a:cs typeface="PT Sans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5482335" y="3354641"/>
            <a:ext cx="35623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-25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PT Sans"/>
                <a:ea typeface="+mn-ea"/>
                <a:cs typeface="PT Sans"/>
              </a:rPr>
              <a:t>F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PT Sans"/>
                <a:ea typeface="+mn-ea"/>
                <a:cs typeface="PT Sans"/>
              </a:rPr>
              <a:t>Y</a:t>
            </a:r>
            <a:r>
              <a:rPr kumimoji="0" sz="1200" b="0" i="0" u="none" strike="noStrike" kern="1200" cap="none" spc="15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PT Sans"/>
                <a:ea typeface="+mn-ea"/>
                <a:cs typeface="PT Sans"/>
              </a:rPr>
              <a:t>2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PT Sans"/>
                <a:ea typeface="+mn-ea"/>
                <a:cs typeface="PT Sans"/>
              </a:rPr>
              <a:t>0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Sans"/>
              <a:ea typeface="+mn-ea"/>
              <a:cs typeface="PT Sans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6005829" y="3354641"/>
            <a:ext cx="35623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-25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PT Sans"/>
                <a:ea typeface="+mn-ea"/>
                <a:cs typeface="PT Sans"/>
              </a:rPr>
              <a:t>F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PT Sans"/>
                <a:ea typeface="+mn-ea"/>
                <a:cs typeface="PT Sans"/>
              </a:rPr>
              <a:t>Y</a:t>
            </a:r>
            <a:r>
              <a:rPr kumimoji="0" sz="1200" b="0" i="0" u="none" strike="noStrike" kern="1200" cap="none" spc="15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PT Sans"/>
                <a:ea typeface="+mn-ea"/>
                <a:cs typeface="PT Sans"/>
              </a:rPr>
              <a:t>2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PT Sans"/>
                <a:ea typeface="+mn-ea"/>
                <a:cs typeface="PT Sans"/>
              </a:rPr>
              <a:t>1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Sans"/>
              <a:ea typeface="+mn-ea"/>
              <a:cs typeface="PT Sans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6529451" y="3354641"/>
            <a:ext cx="35623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-25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PT Sans"/>
                <a:ea typeface="+mn-ea"/>
                <a:cs typeface="PT Sans"/>
              </a:rPr>
              <a:t>F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PT Sans"/>
                <a:ea typeface="+mn-ea"/>
                <a:cs typeface="PT Sans"/>
              </a:rPr>
              <a:t>Y</a:t>
            </a:r>
            <a:r>
              <a:rPr kumimoji="0" sz="1200" b="0" i="0" u="none" strike="noStrike" kern="1200" cap="none" spc="15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PT Sans"/>
                <a:ea typeface="+mn-ea"/>
                <a:cs typeface="PT Sans"/>
              </a:rPr>
              <a:t>2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PT Sans"/>
                <a:ea typeface="+mn-ea"/>
                <a:cs typeface="PT Sans"/>
              </a:rPr>
              <a:t>2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Sans"/>
              <a:ea typeface="+mn-ea"/>
              <a:cs typeface="PT Sans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7052944" y="3354641"/>
            <a:ext cx="35623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-25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PT Sans"/>
                <a:ea typeface="+mn-ea"/>
                <a:cs typeface="PT Sans"/>
              </a:rPr>
              <a:t>F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PT Sans"/>
                <a:ea typeface="+mn-ea"/>
                <a:cs typeface="PT Sans"/>
              </a:rPr>
              <a:t>Y</a:t>
            </a:r>
            <a:r>
              <a:rPr kumimoji="0" sz="1200" b="0" i="0" u="none" strike="noStrike" kern="1200" cap="none" spc="15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PT Sans"/>
                <a:ea typeface="+mn-ea"/>
                <a:cs typeface="PT Sans"/>
              </a:rPr>
              <a:t>2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PT Sans"/>
                <a:ea typeface="+mn-ea"/>
                <a:cs typeface="PT Sans"/>
              </a:rPr>
              <a:t>3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Sans"/>
              <a:ea typeface="+mn-ea"/>
              <a:cs typeface="PT Sans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7576566" y="3354641"/>
            <a:ext cx="35623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-25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PT Sans"/>
                <a:ea typeface="+mn-ea"/>
                <a:cs typeface="PT Sans"/>
              </a:rPr>
              <a:t>F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PT Sans"/>
                <a:ea typeface="+mn-ea"/>
                <a:cs typeface="PT Sans"/>
              </a:rPr>
              <a:t>Y</a:t>
            </a:r>
            <a:r>
              <a:rPr kumimoji="0" sz="1200" b="0" i="0" u="none" strike="noStrike" kern="1200" cap="none" spc="15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PT Sans"/>
                <a:ea typeface="+mn-ea"/>
                <a:cs typeface="PT Sans"/>
              </a:rPr>
              <a:t>2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PT Sans"/>
                <a:ea typeface="+mn-ea"/>
                <a:cs typeface="PT Sans"/>
              </a:rPr>
              <a:t>4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Sans"/>
              <a:ea typeface="+mn-ea"/>
              <a:cs typeface="PT Sans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8100059" y="3354641"/>
            <a:ext cx="35623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-25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PT Sans"/>
                <a:ea typeface="+mn-ea"/>
                <a:cs typeface="PT Sans"/>
              </a:rPr>
              <a:t>F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PT Sans"/>
                <a:ea typeface="+mn-ea"/>
                <a:cs typeface="PT Sans"/>
              </a:rPr>
              <a:t>Y</a:t>
            </a:r>
            <a:r>
              <a:rPr kumimoji="0" sz="1200" b="0" i="0" u="none" strike="noStrike" kern="1200" cap="none" spc="15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PT Sans"/>
                <a:ea typeface="+mn-ea"/>
                <a:cs typeface="PT Sans"/>
              </a:rPr>
              <a:t>2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PT Sans"/>
                <a:ea typeface="+mn-ea"/>
                <a:cs typeface="PT Sans"/>
              </a:rPr>
              <a:t>5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Sans"/>
              <a:ea typeface="+mn-ea"/>
              <a:cs typeface="PT Sans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4848123" y="2091410"/>
            <a:ext cx="124460" cy="1472565"/>
          </a:xfrm>
          <a:prstGeom prst="rect">
            <a:avLst/>
          </a:prstGeom>
        </p:spPr>
        <p:txBody>
          <a:bodyPr vert="vert270" wrap="square" lIns="0" tIns="1397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600" b="0" i="0" u="none" strike="noStrike" kern="1200" cap="none" spc="0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PT Sans"/>
                <a:ea typeface="+mn-ea"/>
                <a:cs typeface="PT Sans"/>
              </a:rPr>
              <a:t>Producer </a:t>
            </a:r>
            <a:r>
              <a:rPr kumimoji="0" sz="600" b="0" i="0" u="none" strike="noStrike" kern="1200" cap="none" spc="-5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PT Sans"/>
                <a:ea typeface="+mn-ea"/>
                <a:cs typeface="PT Sans"/>
              </a:rPr>
              <a:t>Price Index </a:t>
            </a:r>
            <a:r>
              <a:rPr kumimoji="0" sz="600" b="0" i="0" u="none" strike="noStrike" kern="1200" cap="none" spc="0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PT Sans"/>
                <a:ea typeface="+mn-ea"/>
                <a:cs typeface="PT Sans"/>
              </a:rPr>
              <a:t>– </a:t>
            </a:r>
            <a:r>
              <a:rPr kumimoji="0" sz="600" b="0" i="0" u="none" strike="noStrike" kern="1200" cap="none" spc="-5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PT Sans"/>
                <a:ea typeface="+mn-ea"/>
                <a:cs typeface="PT Sans"/>
              </a:rPr>
              <a:t>Concrete</a:t>
            </a:r>
            <a:r>
              <a:rPr kumimoji="0" sz="600" b="0" i="0" u="none" strike="noStrike" kern="1200" cap="none" spc="5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PT Sans"/>
                <a:ea typeface="+mn-ea"/>
                <a:cs typeface="PT Sans"/>
              </a:rPr>
              <a:t> </a:t>
            </a:r>
            <a:r>
              <a:rPr kumimoji="0" sz="600" b="0" i="0" u="none" strike="noStrike" kern="1200" cap="none" spc="-10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PT Sans"/>
                <a:ea typeface="+mn-ea"/>
                <a:cs typeface="PT Sans"/>
              </a:rPr>
              <a:t>Contractors</a:t>
            </a:r>
            <a:endParaRPr kumimoji="0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Sans"/>
              <a:ea typeface="+mn-ea"/>
              <a:cs typeface="PT Sans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4986401" y="1727435"/>
            <a:ext cx="3593465" cy="419100"/>
          </a:xfrm>
          <a:prstGeom prst="rect">
            <a:avLst/>
          </a:prstGeom>
        </p:spPr>
        <p:txBody>
          <a:bodyPr vert="horz" wrap="square" lIns="0" tIns="52069" rIns="0" bIns="0" rtlCol="0">
            <a:spAutoFit/>
          </a:bodyPr>
          <a:lstStyle/>
          <a:p>
            <a:pPr marL="534670" marR="0" lvl="0" indent="0" algn="l" defTabSz="914400" rtl="0" eaLnBrk="1" fontAlgn="auto" latinLnBrk="0" hangingPunct="1">
              <a:lnSpc>
                <a:spcPct val="100000"/>
              </a:lnSpc>
              <a:spcBef>
                <a:spcPts val="40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600" b="0" i="0" u="none" strike="noStrike" kern="1200" cap="none" spc="0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PT Sans"/>
                <a:ea typeface="+mn-ea"/>
                <a:cs typeface="PT Sans"/>
              </a:rPr>
              <a:t>PPI </a:t>
            </a:r>
            <a:r>
              <a:rPr kumimoji="0" sz="600" b="0" i="0" u="none" strike="noStrike" kern="1200" cap="none" spc="-5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PT Sans"/>
                <a:ea typeface="+mn-ea"/>
                <a:cs typeface="PT Sans"/>
              </a:rPr>
              <a:t>industry data </a:t>
            </a:r>
            <a:r>
              <a:rPr kumimoji="0" sz="600" b="0" i="0" u="none" strike="noStrike" kern="1200" cap="none" spc="0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PT Sans"/>
                <a:ea typeface="+mn-ea"/>
                <a:cs typeface="PT Sans"/>
              </a:rPr>
              <a:t>for </a:t>
            </a:r>
            <a:r>
              <a:rPr kumimoji="0" sz="600" b="0" i="0" u="none" strike="noStrike" kern="1200" cap="none" spc="-5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PT Sans"/>
                <a:ea typeface="+mn-ea"/>
                <a:cs typeface="PT Sans"/>
              </a:rPr>
              <a:t>Concrete contractors, nonresidential building</a:t>
            </a:r>
            <a:r>
              <a:rPr kumimoji="0" sz="600" b="0" i="0" u="none" strike="noStrike" kern="1200" cap="none" spc="-95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PT Sans"/>
                <a:ea typeface="+mn-ea"/>
                <a:cs typeface="PT Sans"/>
              </a:rPr>
              <a:t> </a:t>
            </a:r>
            <a:r>
              <a:rPr kumimoji="0" sz="600" b="0" i="0" u="none" strike="noStrike" kern="1200" cap="none" spc="-20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PT Sans"/>
                <a:ea typeface="+mn-ea"/>
                <a:cs typeface="PT Sans"/>
              </a:rPr>
              <a:t>work</a:t>
            </a:r>
            <a:endParaRPr kumimoji="0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Sans"/>
              <a:ea typeface="+mn-ea"/>
              <a:cs typeface="PT Sans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625"/>
              </a:spcBef>
              <a:spcAft>
                <a:spcPts val="0"/>
              </a:spcAft>
              <a:buClrTx/>
              <a:buSzTx/>
              <a:buFontTx/>
              <a:buNone/>
              <a:tabLst>
                <a:tab pos="408940" algn="l"/>
                <a:tab pos="3580129" algn="l"/>
              </a:tabLst>
              <a:defRPr/>
            </a:pPr>
            <a:r>
              <a:rPr kumimoji="0" sz="1200" b="0" i="0" u="none" strike="noStrike" kern="1200" cap="none" spc="-15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PT Sans"/>
                <a:ea typeface="+mn-ea"/>
                <a:cs typeface="PT Sans"/>
              </a:rPr>
              <a:t>190	</a:t>
            </a:r>
            <a:r>
              <a:rPr kumimoji="0" sz="1200" b="0" i="0" u="sng" strike="noStrike" kern="1200" cap="none" spc="-15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>
                  <a:solidFill>
                    <a:srgbClr val="D9D9D9"/>
                  </a:solidFill>
                </a:uFill>
                <a:latin typeface="PT Sans"/>
                <a:ea typeface="+mn-ea"/>
                <a:cs typeface="PT Sans"/>
              </a:rPr>
              <a:t> 	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Sans"/>
              <a:ea typeface="+mn-ea"/>
              <a:cs typeface="PT Sans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4700651" y="1690751"/>
            <a:ext cx="3971925" cy="1952625"/>
          </a:xfrm>
          <a:custGeom>
            <a:avLst/>
            <a:gdLst/>
            <a:ahLst/>
            <a:cxnLst/>
            <a:rect l="l" t="t" r="r" b="b"/>
            <a:pathLst>
              <a:path w="3971925" h="1952625">
                <a:moveTo>
                  <a:pt x="0" y="1952625"/>
                </a:moveTo>
                <a:lnTo>
                  <a:pt x="3971925" y="1952625"/>
                </a:lnTo>
                <a:lnTo>
                  <a:pt x="3971925" y="0"/>
                </a:lnTo>
                <a:lnTo>
                  <a:pt x="0" y="0"/>
                </a:lnTo>
                <a:lnTo>
                  <a:pt x="0" y="1952625"/>
                </a:lnTo>
                <a:close/>
              </a:path>
            </a:pathLst>
          </a:custGeom>
          <a:ln w="12700">
            <a:solidFill>
              <a:srgbClr val="4D4D4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object 46"/>
          <p:cNvSpPr txBox="1">
            <a:spLocks noGrp="1"/>
          </p:cNvSpPr>
          <p:nvPr>
            <p:ph type="title"/>
          </p:nvPr>
        </p:nvSpPr>
        <p:spPr>
          <a:xfrm>
            <a:off x="580390" y="836612"/>
            <a:ext cx="6343015" cy="446917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2400" spc="-30" dirty="0">
                <a:latin typeface="Neue Haas Grotesk Text Pro" panose="020B0504020202020204" pitchFamily="34" charset="0"/>
              </a:rPr>
              <a:t>Historical </a:t>
            </a:r>
            <a:r>
              <a:rPr sz="2800" spc="-30" dirty="0">
                <a:latin typeface="Neue Haas Grotesk Text Pro" panose="020B0504020202020204" pitchFamily="34" charset="0"/>
              </a:rPr>
              <a:t>Prices</a:t>
            </a:r>
            <a:r>
              <a:rPr sz="2400" spc="-30" dirty="0">
                <a:latin typeface="Neue Haas Grotesk Text Pro" panose="020B0504020202020204" pitchFamily="34" charset="0"/>
              </a:rPr>
              <a:t> Impacting the DOT</a:t>
            </a:r>
          </a:p>
        </p:txBody>
      </p:sp>
      <p:sp>
        <p:nvSpPr>
          <p:cNvPr id="47" name="object 47"/>
          <p:cNvSpPr/>
          <p:nvPr/>
        </p:nvSpPr>
        <p:spPr>
          <a:xfrm>
            <a:off x="0" y="6086475"/>
            <a:ext cx="4581525" cy="428625"/>
          </a:xfrm>
          <a:custGeom>
            <a:avLst/>
            <a:gdLst/>
            <a:ahLst/>
            <a:cxnLst/>
            <a:rect l="l" t="t" r="r" b="b"/>
            <a:pathLst>
              <a:path w="4581525" h="428625">
                <a:moveTo>
                  <a:pt x="6346" y="0"/>
                </a:moveTo>
                <a:lnTo>
                  <a:pt x="0" y="428053"/>
                </a:lnTo>
                <a:lnTo>
                  <a:pt x="460429" y="428614"/>
                </a:lnTo>
                <a:lnTo>
                  <a:pt x="4575427" y="420697"/>
                </a:lnTo>
                <a:lnTo>
                  <a:pt x="6346" y="0"/>
                </a:lnTo>
                <a:close/>
              </a:path>
              <a:path w="4581525" h="428625">
                <a:moveTo>
                  <a:pt x="4575427" y="420697"/>
                </a:moveTo>
                <a:lnTo>
                  <a:pt x="4121095" y="420697"/>
                </a:lnTo>
                <a:lnTo>
                  <a:pt x="4581525" y="421259"/>
                </a:lnTo>
                <a:lnTo>
                  <a:pt x="4575427" y="420697"/>
                </a:lnTo>
                <a:close/>
              </a:path>
            </a:pathLst>
          </a:custGeom>
          <a:solidFill>
            <a:srgbClr val="036079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4562475" y="6086475"/>
            <a:ext cx="4581525" cy="428625"/>
          </a:xfrm>
          <a:custGeom>
            <a:avLst/>
            <a:gdLst/>
            <a:ahLst/>
            <a:cxnLst/>
            <a:rect l="l" t="t" r="r" b="b"/>
            <a:pathLst>
              <a:path w="4581525" h="428625">
                <a:moveTo>
                  <a:pt x="4581415" y="420697"/>
                </a:moveTo>
                <a:lnTo>
                  <a:pt x="460429" y="420697"/>
                </a:lnTo>
                <a:lnTo>
                  <a:pt x="4121095" y="428614"/>
                </a:lnTo>
                <a:lnTo>
                  <a:pt x="4581525" y="428053"/>
                </a:lnTo>
                <a:lnTo>
                  <a:pt x="4581415" y="420697"/>
                </a:lnTo>
                <a:close/>
              </a:path>
              <a:path w="4581525" h="428625">
                <a:moveTo>
                  <a:pt x="4575175" y="0"/>
                </a:moveTo>
                <a:lnTo>
                  <a:pt x="0" y="421259"/>
                </a:lnTo>
                <a:lnTo>
                  <a:pt x="4581415" y="420697"/>
                </a:lnTo>
                <a:lnTo>
                  <a:pt x="4575175" y="0"/>
                </a:lnTo>
                <a:close/>
              </a:path>
            </a:pathLst>
          </a:custGeom>
          <a:solidFill>
            <a:srgbClr val="036079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600075" y="3752850"/>
            <a:ext cx="2114550" cy="285750"/>
          </a:xfrm>
          <a:prstGeom prst="rect">
            <a:avLst/>
          </a:prstGeom>
          <a:solidFill>
            <a:srgbClr val="DFA623"/>
          </a:solidFill>
        </p:spPr>
        <p:txBody>
          <a:bodyPr vert="horz" wrap="square" lIns="0" tIns="35560" rIns="0" bIns="0" rtlCol="0">
            <a:spAutoFit/>
          </a:bodyPr>
          <a:lstStyle/>
          <a:p>
            <a:pPr marL="550545" marR="0" lvl="0" indent="0" algn="l" defTabSz="914400" rtl="0" eaLnBrk="1" fontAlgn="auto" latinLnBrk="0" hangingPunct="1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T Sans"/>
                <a:ea typeface="+mn-ea"/>
                <a:cs typeface="PT Sans"/>
              </a:rPr>
              <a:t>IT</a:t>
            </a:r>
            <a:r>
              <a:rPr kumimoji="0" sz="1400" b="0" i="0" u="none" strike="noStrike" kern="1200" cap="none" spc="-1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T Sans"/>
                <a:ea typeface="+mn-ea"/>
                <a:cs typeface="PT Sans"/>
              </a:rPr>
              <a:t> </a:t>
            </a:r>
            <a:r>
              <a:rPr kumimoji="0" sz="1400" b="0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T Sans"/>
                <a:ea typeface="+mn-ea"/>
                <a:cs typeface="PT Sans"/>
              </a:rPr>
              <a:t>Cost</a:t>
            </a:r>
            <a:r>
              <a:rPr kumimoji="0" sz="1400" b="0" i="0" u="none" strike="noStrike" kern="1200" cap="none" spc="-1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T Sans"/>
                <a:ea typeface="+mn-ea"/>
                <a:cs typeface="PT Sans"/>
              </a:rPr>
              <a:t> </a:t>
            </a:r>
            <a:r>
              <a:rPr kumimoji="0" sz="1400" b="0" i="0" u="none" strike="noStrike" kern="1200" cap="none" spc="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T Sans"/>
                <a:ea typeface="+mn-ea"/>
                <a:cs typeface="PT Sans"/>
              </a:rPr>
              <a:t>-</a:t>
            </a:r>
            <a:r>
              <a:rPr kumimoji="0" sz="1400" b="0" i="0" u="none" strike="noStrike" kern="1200" cap="none" spc="-1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T Sans"/>
                <a:ea typeface="+mn-ea"/>
                <a:cs typeface="PT Sans"/>
              </a:rPr>
              <a:t> </a:t>
            </a:r>
            <a:r>
              <a:rPr kumimoji="0" sz="1400" b="0" i="0" u="none" strike="noStrike" kern="1200" cap="none" spc="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T Sans"/>
                <a:ea typeface="+mn-ea"/>
                <a:cs typeface="PT Sans"/>
              </a:rPr>
              <a:t>SaaS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Sans"/>
              <a:ea typeface="+mn-ea"/>
              <a:cs typeface="PT Sans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590550" y="1409700"/>
            <a:ext cx="1685925" cy="285750"/>
          </a:xfrm>
          <a:prstGeom prst="rect">
            <a:avLst/>
          </a:prstGeom>
          <a:solidFill>
            <a:srgbClr val="DFA623"/>
          </a:solidFill>
        </p:spPr>
        <p:txBody>
          <a:bodyPr vert="horz" wrap="square" lIns="0" tIns="31115" rIns="0" bIns="0" rtlCol="0">
            <a:spAutoFit/>
          </a:bodyPr>
          <a:lstStyle/>
          <a:p>
            <a:pPr marL="434340" marR="0" lvl="0" indent="0" algn="l" defTabSz="914400" rtl="0" eaLnBrk="1" fontAlgn="auto" latinLnBrk="0" hangingPunct="1">
              <a:lnSpc>
                <a:spcPct val="100000"/>
              </a:lnSpc>
              <a:spcBef>
                <a:spcPts val="2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T Sans"/>
                <a:ea typeface="+mn-ea"/>
                <a:cs typeface="PT Sans"/>
              </a:rPr>
              <a:t>Equipment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Sans"/>
              <a:ea typeface="+mn-ea"/>
              <a:cs typeface="PT Sans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4695825" y="1400175"/>
            <a:ext cx="2057400" cy="285750"/>
          </a:xfrm>
          <a:prstGeom prst="rect">
            <a:avLst/>
          </a:prstGeom>
          <a:solidFill>
            <a:srgbClr val="DFA623"/>
          </a:solidFill>
        </p:spPr>
        <p:txBody>
          <a:bodyPr vert="horz" wrap="square" lIns="0" tIns="33020" rIns="0" bIns="0" rtlCol="0">
            <a:spAutoFit/>
          </a:bodyPr>
          <a:lstStyle/>
          <a:p>
            <a:pPr marL="238760" marR="0" lvl="0" indent="0" algn="l" defTabSz="914400" rtl="0" eaLnBrk="1" fontAlgn="auto" latinLnBrk="0" hangingPunct="1">
              <a:lnSpc>
                <a:spcPct val="100000"/>
              </a:lnSpc>
              <a:spcBef>
                <a:spcPts val="2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T Sans"/>
                <a:ea typeface="+mn-ea"/>
                <a:cs typeface="PT Sans"/>
              </a:rPr>
              <a:t>Concrete</a:t>
            </a:r>
            <a:r>
              <a:rPr kumimoji="0" sz="1400" b="0" i="0" u="none" strike="noStrike" kern="1200" cap="none" spc="-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T Sans"/>
                <a:ea typeface="+mn-ea"/>
                <a:cs typeface="PT Sans"/>
              </a:rPr>
              <a:t> </a:t>
            </a:r>
            <a:r>
              <a:rPr kumimoji="0" sz="1400" b="0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T Sans"/>
                <a:ea typeface="+mn-ea"/>
                <a:cs typeface="PT Sans"/>
              </a:rPr>
              <a:t>Contractors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Sans"/>
              <a:ea typeface="+mn-ea"/>
              <a:cs typeface="PT Sans"/>
            </a:endParaRPr>
          </a:p>
        </p:txBody>
      </p:sp>
      <p:sp>
        <p:nvSpPr>
          <p:cNvPr id="52" name="object 52"/>
          <p:cNvSpPr/>
          <p:nvPr/>
        </p:nvSpPr>
        <p:spPr>
          <a:xfrm>
            <a:off x="4695825" y="3706453"/>
            <a:ext cx="2647950" cy="31770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4686300" y="4048125"/>
            <a:ext cx="3971925" cy="193357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" name="object 54"/>
          <p:cNvSpPr txBox="1">
            <a:spLocks noGrp="1"/>
          </p:cNvSpPr>
          <p:nvPr>
            <p:ph type="ftr" sz="quarter" idx="5"/>
          </p:nvPr>
        </p:nvSpPr>
        <p:spPr>
          <a:xfrm>
            <a:off x="365125" y="6574943"/>
            <a:ext cx="2219960" cy="101310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 </a:t>
            </a: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600" b="0" i="0" u="none" strike="noStrike" kern="1200" cap="none" spc="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</a:t>
            </a:r>
            <a:r>
              <a:rPr kumimoji="0" lang="en-US" sz="600" b="0" i="0" u="none" strike="noStrike" kern="1200" cap="none" spc="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600" b="0" i="0" u="none" strike="noStrike" kern="1200" cap="none" spc="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 </a:t>
            </a:r>
            <a:r>
              <a:rPr kumimoji="0" sz="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 </a:t>
            </a: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 </a:t>
            </a:r>
            <a:r>
              <a:rPr kumimoji="0" sz="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 O T </a:t>
            </a: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| </a:t>
            </a:r>
            <a:r>
              <a:rPr kumimoji="0" lang="en-US" sz="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 U D G E T </a:t>
            </a: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 </a:t>
            </a:r>
            <a:r>
              <a:rPr kumimoji="0" sz="600" b="0" i="0" u="none" strike="noStrike" kern="1200" cap="none" spc="3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</a:t>
            </a:r>
            <a:r>
              <a:rPr kumimoji="0" lang="en-US" sz="600" b="0" i="0" u="none" strike="noStrike" kern="1200" cap="none" spc="3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600" b="0" i="0" u="none" strike="noStrike" kern="1200" cap="none" spc="3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 </a:t>
            </a:r>
            <a:r>
              <a:rPr kumimoji="0" sz="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 S E N T A T I O N </a:t>
            </a: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| </a:t>
            </a:r>
            <a:r>
              <a:rPr kumimoji="0" sz="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 Y</a:t>
            </a:r>
            <a:r>
              <a:rPr kumimoji="0" sz="600" b="0" i="0" u="none" strike="noStrike" kern="1200" cap="none" spc="-3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600" b="0" i="0" u="none" strike="noStrike" kern="1200" cap="none" spc="3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26</a:t>
            </a:r>
          </a:p>
        </p:txBody>
      </p:sp>
      <p:sp>
        <p:nvSpPr>
          <p:cNvPr id="55" name="object 5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38100" marR="0" lvl="0" indent="0" algn="l" defTabSz="914400" rtl="0" eaLnBrk="1" fontAlgn="auto" latinLnBrk="0" hangingPunct="1">
              <a:lnSpc>
                <a:spcPct val="100000"/>
              </a:lnSpc>
              <a:spcBef>
                <a:spcPts val="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sz="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pPr marL="381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7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r>
              <a:rPr kumimoji="0" sz="600" b="0" i="0" u="none" strike="noStrike" kern="1200" cap="none" spc="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34072" y="1081786"/>
            <a:ext cx="3355975" cy="44958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2800" spc="-30" dirty="0">
                <a:latin typeface="Neue Haas Grotesk Text Pro" panose="020B0504020202020204" pitchFamily="34" charset="0"/>
              </a:rPr>
              <a:t>Critical</a:t>
            </a:r>
            <a:r>
              <a:rPr spc="-30" dirty="0">
                <a:latin typeface="Neue Haas Grotesk Text Pro" panose="020B0504020202020204" pitchFamily="34" charset="0"/>
              </a:rPr>
              <a:t> Challenges</a:t>
            </a:r>
          </a:p>
        </p:txBody>
      </p:sp>
      <p:sp>
        <p:nvSpPr>
          <p:cNvPr id="3" name="object 3"/>
          <p:cNvSpPr/>
          <p:nvPr/>
        </p:nvSpPr>
        <p:spPr>
          <a:xfrm>
            <a:off x="5224492" y="3109170"/>
            <a:ext cx="142948" cy="14294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816707" y="3109171"/>
            <a:ext cx="142948" cy="14294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745233" y="2813078"/>
            <a:ext cx="286385" cy="367665"/>
          </a:xfrm>
          <a:custGeom>
            <a:avLst/>
            <a:gdLst/>
            <a:ahLst/>
            <a:cxnLst/>
            <a:rect l="l" t="t" r="r" b="b"/>
            <a:pathLst>
              <a:path w="286385" h="367664">
                <a:moveTo>
                  <a:pt x="102106" y="0"/>
                </a:moveTo>
                <a:lnTo>
                  <a:pt x="0" y="0"/>
                </a:lnTo>
                <a:lnTo>
                  <a:pt x="0" y="367563"/>
                </a:lnTo>
                <a:lnTo>
                  <a:pt x="40842" y="367563"/>
                </a:lnTo>
                <a:lnTo>
                  <a:pt x="48899" y="327919"/>
                </a:lnTo>
                <a:lnTo>
                  <a:pt x="70836" y="295454"/>
                </a:lnTo>
                <a:lnTo>
                  <a:pt x="103302" y="273518"/>
                </a:lnTo>
                <a:lnTo>
                  <a:pt x="142948" y="265462"/>
                </a:lnTo>
                <a:lnTo>
                  <a:pt x="285897" y="265462"/>
                </a:lnTo>
                <a:lnTo>
                  <a:pt x="285897" y="224622"/>
                </a:lnTo>
                <a:lnTo>
                  <a:pt x="215443" y="151109"/>
                </a:lnTo>
                <a:lnTo>
                  <a:pt x="210482" y="146754"/>
                </a:lnTo>
                <a:lnTo>
                  <a:pt x="207485" y="142941"/>
                </a:lnTo>
                <a:lnTo>
                  <a:pt x="40842" y="142941"/>
                </a:lnTo>
                <a:lnTo>
                  <a:pt x="40842" y="40840"/>
                </a:lnTo>
                <a:lnTo>
                  <a:pt x="171943" y="40840"/>
                </a:lnTo>
                <a:lnTo>
                  <a:pt x="169304" y="35320"/>
                </a:lnTo>
                <a:lnTo>
                  <a:pt x="151372" y="16591"/>
                </a:lnTo>
                <a:lnTo>
                  <a:pt x="128462" y="4371"/>
                </a:lnTo>
                <a:lnTo>
                  <a:pt x="102106" y="0"/>
                </a:lnTo>
                <a:close/>
              </a:path>
              <a:path w="286385" h="367664">
                <a:moveTo>
                  <a:pt x="285897" y="265462"/>
                </a:moveTo>
                <a:lnTo>
                  <a:pt x="142948" y="265462"/>
                </a:lnTo>
                <a:lnTo>
                  <a:pt x="182594" y="273518"/>
                </a:lnTo>
                <a:lnTo>
                  <a:pt x="215060" y="295454"/>
                </a:lnTo>
                <a:lnTo>
                  <a:pt x="236997" y="327919"/>
                </a:lnTo>
                <a:lnTo>
                  <a:pt x="245054" y="367563"/>
                </a:lnTo>
                <a:lnTo>
                  <a:pt x="260912" y="364340"/>
                </a:lnTo>
                <a:lnTo>
                  <a:pt x="273899" y="355566"/>
                </a:lnTo>
                <a:lnTo>
                  <a:pt x="282674" y="342580"/>
                </a:lnTo>
                <a:lnTo>
                  <a:pt x="285897" y="326722"/>
                </a:lnTo>
                <a:lnTo>
                  <a:pt x="285897" y="265462"/>
                </a:lnTo>
                <a:close/>
              </a:path>
              <a:path w="286385" h="367664">
                <a:moveTo>
                  <a:pt x="171943" y="40840"/>
                </a:moveTo>
                <a:lnTo>
                  <a:pt x="102106" y="40840"/>
                </a:lnTo>
                <a:lnTo>
                  <a:pt x="115347" y="43025"/>
                </a:lnTo>
                <a:lnTo>
                  <a:pt x="126866" y="49136"/>
                </a:lnTo>
                <a:lnTo>
                  <a:pt x="135705" y="58500"/>
                </a:lnTo>
                <a:lnTo>
                  <a:pt x="140906" y="70449"/>
                </a:lnTo>
                <a:lnTo>
                  <a:pt x="161327" y="140899"/>
                </a:lnTo>
                <a:lnTo>
                  <a:pt x="161327" y="141920"/>
                </a:lnTo>
                <a:lnTo>
                  <a:pt x="162348" y="141920"/>
                </a:lnTo>
                <a:lnTo>
                  <a:pt x="162348" y="142941"/>
                </a:lnTo>
                <a:lnTo>
                  <a:pt x="207485" y="142941"/>
                </a:lnTo>
                <a:lnTo>
                  <a:pt x="206381" y="141537"/>
                </a:lnTo>
                <a:lnTo>
                  <a:pt x="203238" y="135746"/>
                </a:lnTo>
                <a:lnTo>
                  <a:pt x="201148" y="129668"/>
                </a:lnTo>
                <a:lnTo>
                  <a:pt x="180727" y="59218"/>
                </a:lnTo>
                <a:lnTo>
                  <a:pt x="171943" y="40840"/>
                </a:lnTo>
                <a:close/>
              </a:path>
            </a:pathLst>
          </a:custGeom>
          <a:solidFill>
            <a:srgbClr val="DFA62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132594" y="3037700"/>
            <a:ext cx="572135" cy="143510"/>
          </a:xfrm>
          <a:custGeom>
            <a:avLst/>
            <a:gdLst/>
            <a:ahLst/>
            <a:cxnLst/>
            <a:rect l="l" t="t" r="r" b="b"/>
            <a:pathLst>
              <a:path w="572135" h="143510">
                <a:moveTo>
                  <a:pt x="571796" y="0"/>
                </a:moveTo>
                <a:lnTo>
                  <a:pt x="0" y="0"/>
                </a:lnTo>
                <a:lnTo>
                  <a:pt x="0" y="142941"/>
                </a:lnTo>
                <a:lnTo>
                  <a:pt x="61263" y="142941"/>
                </a:lnTo>
                <a:lnTo>
                  <a:pt x="69320" y="103297"/>
                </a:lnTo>
                <a:lnTo>
                  <a:pt x="91258" y="70832"/>
                </a:lnTo>
                <a:lnTo>
                  <a:pt x="123726" y="48896"/>
                </a:lnTo>
                <a:lnTo>
                  <a:pt x="163372" y="40840"/>
                </a:lnTo>
                <a:lnTo>
                  <a:pt x="571796" y="40840"/>
                </a:lnTo>
                <a:lnTo>
                  <a:pt x="571796" y="0"/>
                </a:lnTo>
                <a:close/>
              </a:path>
              <a:path w="572135" h="143510">
                <a:moveTo>
                  <a:pt x="571796" y="40840"/>
                </a:moveTo>
                <a:lnTo>
                  <a:pt x="163372" y="40840"/>
                </a:lnTo>
                <a:lnTo>
                  <a:pt x="203018" y="48896"/>
                </a:lnTo>
                <a:lnTo>
                  <a:pt x="235484" y="70832"/>
                </a:lnTo>
                <a:lnTo>
                  <a:pt x="257421" y="103297"/>
                </a:lnTo>
                <a:lnTo>
                  <a:pt x="265478" y="142941"/>
                </a:lnTo>
                <a:lnTo>
                  <a:pt x="571796" y="142941"/>
                </a:lnTo>
                <a:lnTo>
                  <a:pt x="571796" y="40840"/>
                </a:lnTo>
                <a:close/>
              </a:path>
            </a:pathLst>
          </a:custGeom>
          <a:solidFill>
            <a:srgbClr val="DFA62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132594" y="2710977"/>
            <a:ext cx="654050" cy="286385"/>
          </a:xfrm>
          <a:custGeom>
            <a:avLst/>
            <a:gdLst/>
            <a:ahLst/>
            <a:cxnLst/>
            <a:rect l="l" t="t" r="r" b="b"/>
            <a:pathLst>
              <a:path w="654050" h="286385">
                <a:moveTo>
                  <a:pt x="653481" y="0"/>
                </a:moveTo>
                <a:lnTo>
                  <a:pt x="490111" y="0"/>
                </a:lnTo>
                <a:lnTo>
                  <a:pt x="449269" y="40840"/>
                </a:lnTo>
                <a:lnTo>
                  <a:pt x="0" y="40840"/>
                </a:lnTo>
                <a:lnTo>
                  <a:pt x="0" y="193991"/>
                </a:lnTo>
                <a:lnTo>
                  <a:pt x="91898" y="285882"/>
                </a:lnTo>
                <a:lnTo>
                  <a:pt x="571796" y="285882"/>
                </a:lnTo>
                <a:lnTo>
                  <a:pt x="571796" y="102100"/>
                </a:lnTo>
                <a:lnTo>
                  <a:pt x="612639" y="61260"/>
                </a:lnTo>
                <a:lnTo>
                  <a:pt x="653481" y="61260"/>
                </a:lnTo>
                <a:lnTo>
                  <a:pt x="653481" y="0"/>
                </a:lnTo>
                <a:close/>
              </a:path>
            </a:pathLst>
          </a:custGeom>
          <a:solidFill>
            <a:srgbClr val="DFA62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694242" y="2625784"/>
            <a:ext cx="869950" cy="702945"/>
          </a:xfrm>
          <a:custGeom>
            <a:avLst/>
            <a:gdLst/>
            <a:ahLst/>
            <a:cxnLst/>
            <a:rect l="l" t="t" r="r" b="b"/>
            <a:pathLst>
              <a:path w="869950" h="702945">
                <a:moveTo>
                  <a:pt x="80900" y="193487"/>
                </a:moveTo>
                <a:lnTo>
                  <a:pt x="20225" y="193487"/>
                </a:lnTo>
                <a:lnTo>
                  <a:pt x="20225" y="702903"/>
                </a:lnTo>
                <a:lnTo>
                  <a:pt x="525854" y="702903"/>
                </a:lnTo>
                <a:lnTo>
                  <a:pt x="525854" y="559962"/>
                </a:lnTo>
                <a:lnTo>
                  <a:pt x="849483" y="559962"/>
                </a:lnTo>
                <a:lnTo>
                  <a:pt x="849483" y="457861"/>
                </a:lnTo>
                <a:lnTo>
                  <a:pt x="80900" y="457861"/>
                </a:lnTo>
                <a:lnTo>
                  <a:pt x="80900" y="325129"/>
                </a:lnTo>
                <a:lnTo>
                  <a:pt x="687682" y="325130"/>
                </a:lnTo>
                <a:lnTo>
                  <a:pt x="687682" y="284289"/>
                </a:lnTo>
                <a:lnTo>
                  <a:pt x="80900" y="284289"/>
                </a:lnTo>
                <a:lnTo>
                  <a:pt x="80900" y="193487"/>
                </a:lnTo>
                <a:close/>
              </a:path>
              <a:path w="869950" h="702945">
                <a:moveTo>
                  <a:pt x="849483" y="559962"/>
                </a:moveTo>
                <a:lnTo>
                  <a:pt x="626980" y="559962"/>
                </a:lnTo>
                <a:lnTo>
                  <a:pt x="626980" y="702903"/>
                </a:lnTo>
                <a:lnTo>
                  <a:pt x="849483" y="702903"/>
                </a:lnTo>
                <a:lnTo>
                  <a:pt x="849483" y="559962"/>
                </a:lnTo>
                <a:close/>
              </a:path>
              <a:path w="869950" h="702945">
                <a:moveTo>
                  <a:pt x="222476" y="325129"/>
                </a:moveTo>
                <a:lnTo>
                  <a:pt x="182026" y="325129"/>
                </a:lnTo>
                <a:lnTo>
                  <a:pt x="182026" y="457861"/>
                </a:lnTo>
                <a:lnTo>
                  <a:pt x="222476" y="457861"/>
                </a:lnTo>
                <a:lnTo>
                  <a:pt x="222476" y="325129"/>
                </a:lnTo>
                <a:close/>
              </a:path>
              <a:path w="869950" h="702945">
                <a:moveTo>
                  <a:pt x="364052" y="325129"/>
                </a:moveTo>
                <a:lnTo>
                  <a:pt x="323602" y="325129"/>
                </a:lnTo>
                <a:lnTo>
                  <a:pt x="323602" y="457861"/>
                </a:lnTo>
                <a:lnTo>
                  <a:pt x="364052" y="457861"/>
                </a:lnTo>
                <a:lnTo>
                  <a:pt x="364052" y="325129"/>
                </a:lnTo>
                <a:close/>
              </a:path>
              <a:path w="869950" h="702945">
                <a:moveTo>
                  <a:pt x="525854" y="325130"/>
                </a:moveTo>
                <a:lnTo>
                  <a:pt x="465178" y="325130"/>
                </a:lnTo>
                <a:lnTo>
                  <a:pt x="465178" y="457861"/>
                </a:lnTo>
                <a:lnTo>
                  <a:pt x="525854" y="457861"/>
                </a:lnTo>
                <a:lnTo>
                  <a:pt x="525854" y="325130"/>
                </a:lnTo>
                <a:close/>
              </a:path>
              <a:path w="869950" h="702945">
                <a:moveTo>
                  <a:pt x="687682" y="325130"/>
                </a:moveTo>
                <a:lnTo>
                  <a:pt x="627006" y="325130"/>
                </a:lnTo>
                <a:lnTo>
                  <a:pt x="627006" y="457861"/>
                </a:lnTo>
                <a:lnTo>
                  <a:pt x="687682" y="457861"/>
                </a:lnTo>
                <a:lnTo>
                  <a:pt x="687682" y="325130"/>
                </a:lnTo>
                <a:close/>
              </a:path>
              <a:path w="869950" h="702945">
                <a:moveTo>
                  <a:pt x="869681" y="256028"/>
                </a:moveTo>
                <a:lnTo>
                  <a:pt x="687682" y="256028"/>
                </a:lnTo>
                <a:lnTo>
                  <a:pt x="788808" y="274583"/>
                </a:lnTo>
                <a:lnTo>
                  <a:pt x="788808" y="457861"/>
                </a:lnTo>
                <a:lnTo>
                  <a:pt x="849483" y="457861"/>
                </a:lnTo>
                <a:lnTo>
                  <a:pt x="849483" y="285732"/>
                </a:lnTo>
                <a:lnTo>
                  <a:pt x="869681" y="285732"/>
                </a:lnTo>
                <a:lnTo>
                  <a:pt x="869681" y="256028"/>
                </a:lnTo>
                <a:close/>
              </a:path>
              <a:path w="869950" h="702945">
                <a:moveTo>
                  <a:pt x="869681" y="285732"/>
                </a:moveTo>
                <a:lnTo>
                  <a:pt x="849483" y="285732"/>
                </a:lnTo>
                <a:lnTo>
                  <a:pt x="869681" y="289435"/>
                </a:lnTo>
                <a:lnTo>
                  <a:pt x="869681" y="285732"/>
                </a:lnTo>
                <a:close/>
              </a:path>
              <a:path w="869950" h="702945">
                <a:moveTo>
                  <a:pt x="222476" y="153369"/>
                </a:moveTo>
                <a:lnTo>
                  <a:pt x="182026" y="153369"/>
                </a:lnTo>
                <a:lnTo>
                  <a:pt x="182026" y="284289"/>
                </a:lnTo>
                <a:lnTo>
                  <a:pt x="222476" y="284289"/>
                </a:lnTo>
                <a:lnTo>
                  <a:pt x="222476" y="153369"/>
                </a:lnTo>
                <a:close/>
              </a:path>
              <a:path w="869950" h="702945">
                <a:moveTo>
                  <a:pt x="364052" y="118259"/>
                </a:moveTo>
                <a:lnTo>
                  <a:pt x="323602" y="118259"/>
                </a:lnTo>
                <a:lnTo>
                  <a:pt x="323602" y="284289"/>
                </a:lnTo>
                <a:lnTo>
                  <a:pt x="364052" y="284289"/>
                </a:lnTo>
                <a:lnTo>
                  <a:pt x="364052" y="118259"/>
                </a:lnTo>
                <a:close/>
              </a:path>
              <a:path w="869950" h="702945">
                <a:moveTo>
                  <a:pt x="525854" y="83150"/>
                </a:moveTo>
                <a:lnTo>
                  <a:pt x="465178" y="83150"/>
                </a:lnTo>
                <a:lnTo>
                  <a:pt x="465178" y="284289"/>
                </a:lnTo>
                <a:lnTo>
                  <a:pt x="525854" y="284289"/>
                </a:lnTo>
                <a:lnTo>
                  <a:pt x="525854" y="83150"/>
                </a:lnTo>
                <a:close/>
              </a:path>
              <a:path w="869950" h="702945">
                <a:moveTo>
                  <a:pt x="607132" y="178976"/>
                </a:moveTo>
                <a:lnTo>
                  <a:pt x="606754" y="181045"/>
                </a:lnTo>
                <a:lnTo>
                  <a:pt x="606754" y="241162"/>
                </a:lnTo>
                <a:lnTo>
                  <a:pt x="627006" y="244892"/>
                </a:lnTo>
                <a:lnTo>
                  <a:pt x="627006" y="284289"/>
                </a:lnTo>
                <a:lnTo>
                  <a:pt x="687682" y="284289"/>
                </a:lnTo>
                <a:lnTo>
                  <a:pt x="687682" y="256028"/>
                </a:lnTo>
                <a:lnTo>
                  <a:pt x="869681" y="256028"/>
                </a:lnTo>
                <a:lnTo>
                  <a:pt x="869681" y="227167"/>
                </a:lnTo>
                <a:lnTo>
                  <a:pt x="607132" y="178976"/>
                </a:lnTo>
                <a:close/>
              </a:path>
              <a:path w="869950" h="702945">
                <a:moveTo>
                  <a:pt x="546079" y="0"/>
                </a:moveTo>
                <a:lnTo>
                  <a:pt x="0" y="135426"/>
                </a:lnTo>
                <a:lnTo>
                  <a:pt x="0" y="198511"/>
                </a:lnTo>
                <a:lnTo>
                  <a:pt x="20225" y="193487"/>
                </a:lnTo>
                <a:lnTo>
                  <a:pt x="80900" y="193487"/>
                </a:lnTo>
                <a:lnTo>
                  <a:pt x="80900" y="178444"/>
                </a:lnTo>
                <a:lnTo>
                  <a:pt x="182026" y="153369"/>
                </a:lnTo>
                <a:lnTo>
                  <a:pt x="222476" y="153369"/>
                </a:lnTo>
                <a:lnTo>
                  <a:pt x="222476" y="143335"/>
                </a:lnTo>
                <a:lnTo>
                  <a:pt x="323602" y="118259"/>
                </a:lnTo>
                <a:lnTo>
                  <a:pt x="364052" y="118259"/>
                </a:lnTo>
                <a:lnTo>
                  <a:pt x="364052" y="108226"/>
                </a:lnTo>
                <a:lnTo>
                  <a:pt x="465178" y="83150"/>
                </a:lnTo>
                <a:lnTo>
                  <a:pt x="525854" y="83150"/>
                </a:lnTo>
                <a:lnTo>
                  <a:pt x="525854" y="68108"/>
                </a:lnTo>
                <a:lnTo>
                  <a:pt x="546079" y="63084"/>
                </a:lnTo>
                <a:lnTo>
                  <a:pt x="546079" y="0"/>
                </a:lnTo>
                <a:close/>
              </a:path>
            </a:pathLst>
          </a:custGeom>
          <a:solidFill>
            <a:srgbClr val="DFA62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609214" y="2889948"/>
            <a:ext cx="991235" cy="3346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1200" cap="none" spc="-10" normalizeH="0" baseline="0" noProof="0" dirty="0">
                <a:ln>
                  <a:noFill/>
                </a:ln>
                <a:solidFill>
                  <a:srgbClr val="DFA623"/>
                </a:solidFill>
                <a:effectLst/>
                <a:uLnTx/>
                <a:uFillTx/>
                <a:latin typeface="PT Sans"/>
                <a:ea typeface="+mn-ea"/>
                <a:cs typeface="PT Sans"/>
              </a:rPr>
              <a:t>Facilities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Sans"/>
              <a:ea typeface="+mn-ea"/>
              <a:cs typeface="PT San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226555" y="2889948"/>
            <a:ext cx="1201420" cy="3346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DFA623"/>
                </a:solidFill>
                <a:effectLst/>
                <a:uLnTx/>
                <a:uFillTx/>
                <a:latin typeface="PT Sans"/>
                <a:ea typeface="+mn-ea"/>
                <a:cs typeface="PT Sans"/>
              </a:rPr>
              <a:t>E</a:t>
            </a:r>
            <a:r>
              <a:rPr kumimoji="0" sz="2000" b="1" i="0" u="none" strike="noStrike" kern="1200" cap="none" spc="-30" normalizeH="0" baseline="0" noProof="0" dirty="0">
                <a:ln>
                  <a:noFill/>
                </a:ln>
                <a:solidFill>
                  <a:srgbClr val="DFA623"/>
                </a:solidFill>
                <a:effectLst/>
                <a:uLnTx/>
                <a:uFillTx/>
                <a:latin typeface="PT Sans"/>
                <a:ea typeface="+mn-ea"/>
                <a:cs typeface="PT Sans"/>
              </a:rPr>
              <a:t>q</a:t>
            </a:r>
            <a:r>
              <a:rPr kumimoji="0" sz="2000" b="1" i="0" u="none" strike="noStrike" kern="1200" cap="none" spc="40" normalizeH="0" baseline="0" noProof="0" dirty="0">
                <a:ln>
                  <a:noFill/>
                </a:ln>
                <a:solidFill>
                  <a:srgbClr val="DFA623"/>
                </a:solidFill>
                <a:effectLst/>
                <a:uLnTx/>
                <a:uFillTx/>
                <a:latin typeface="PT Sans"/>
                <a:ea typeface="+mn-ea"/>
                <a:cs typeface="PT Sans"/>
              </a:rPr>
              <a:t>u</a:t>
            </a:r>
            <a:r>
              <a:rPr kumimoji="0" sz="2000" b="1" i="0" u="none" strike="noStrike" kern="1200" cap="none" spc="-20" normalizeH="0" baseline="0" noProof="0" dirty="0">
                <a:ln>
                  <a:noFill/>
                </a:ln>
                <a:solidFill>
                  <a:srgbClr val="DFA623"/>
                </a:solidFill>
                <a:effectLst/>
                <a:uLnTx/>
                <a:uFillTx/>
                <a:latin typeface="PT Sans"/>
                <a:ea typeface="+mn-ea"/>
                <a:cs typeface="PT Sans"/>
              </a:rPr>
              <a:t>i</a:t>
            </a:r>
            <a:r>
              <a:rPr kumimoji="0" sz="2000" b="1" i="0" u="none" strike="noStrike" kern="1200" cap="none" spc="-35" normalizeH="0" baseline="0" noProof="0" dirty="0">
                <a:ln>
                  <a:noFill/>
                </a:ln>
                <a:solidFill>
                  <a:srgbClr val="DFA623"/>
                </a:solidFill>
                <a:effectLst/>
                <a:uLnTx/>
                <a:uFillTx/>
                <a:latin typeface="PT Sans"/>
                <a:ea typeface="+mn-ea"/>
                <a:cs typeface="PT Sans"/>
              </a:rPr>
              <a:t>p</a:t>
            </a:r>
            <a:r>
              <a:rPr kumimoji="0" sz="2000" b="1" i="0" u="none" strike="noStrike" kern="1200" cap="none" spc="35" normalizeH="0" baseline="0" noProof="0" dirty="0">
                <a:ln>
                  <a:noFill/>
                </a:ln>
                <a:solidFill>
                  <a:srgbClr val="DFA623"/>
                </a:solidFill>
                <a:effectLst/>
                <a:uLnTx/>
                <a:uFillTx/>
                <a:latin typeface="PT Sans"/>
                <a:ea typeface="+mn-ea"/>
                <a:cs typeface="PT Sans"/>
              </a:rPr>
              <a:t>m</a:t>
            </a:r>
            <a:r>
              <a:rPr kumimoji="0" sz="2000" b="1" i="0" u="none" strike="noStrike" kern="1200" cap="none" spc="-45" normalizeH="0" baseline="0" noProof="0" dirty="0">
                <a:ln>
                  <a:noFill/>
                </a:ln>
                <a:solidFill>
                  <a:srgbClr val="DFA623"/>
                </a:solidFill>
                <a:effectLst/>
                <a:uLnTx/>
                <a:uFillTx/>
                <a:latin typeface="PT Sans"/>
                <a:ea typeface="+mn-ea"/>
                <a:cs typeface="PT Sans"/>
              </a:rPr>
              <a:t>e</a:t>
            </a:r>
            <a:r>
              <a:rPr kumimoji="0" sz="2000" b="1" i="0" u="none" strike="noStrike" kern="1200" cap="none" spc="30" normalizeH="0" baseline="0" noProof="0" dirty="0">
                <a:ln>
                  <a:noFill/>
                </a:ln>
                <a:solidFill>
                  <a:srgbClr val="DFA623"/>
                </a:solidFill>
                <a:effectLst/>
                <a:uLnTx/>
                <a:uFillTx/>
                <a:latin typeface="PT Sans"/>
                <a:ea typeface="+mn-ea"/>
                <a:cs typeface="PT Sans"/>
              </a:rPr>
              <a:t>n</a:t>
            </a:r>
            <a:r>
              <a:rPr kumimoji="0" sz="2000" b="1" i="0" u="none" strike="noStrike" kern="1200" cap="none" spc="5" normalizeH="0" baseline="0" noProof="0" dirty="0">
                <a:ln>
                  <a:noFill/>
                </a:ln>
                <a:solidFill>
                  <a:srgbClr val="DFA623"/>
                </a:solidFill>
                <a:effectLst/>
                <a:uLnTx/>
                <a:uFillTx/>
                <a:latin typeface="PT Sans"/>
                <a:ea typeface="+mn-ea"/>
                <a:cs typeface="PT Sans"/>
              </a:rPr>
              <a:t>t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Sans"/>
              <a:ea typeface="+mn-ea"/>
              <a:cs typeface="PT San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5367699" y="3947547"/>
            <a:ext cx="459105" cy="347345"/>
          </a:xfrm>
          <a:custGeom>
            <a:avLst/>
            <a:gdLst/>
            <a:ahLst/>
            <a:cxnLst/>
            <a:rect l="l" t="t" r="r" b="b"/>
            <a:pathLst>
              <a:path w="459104" h="347345">
                <a:moveTo>
                  <a:pt x="265611" y="270512"/>
                </a:moveTo>
                <a:lnTo>
                  <a:pt x="188964" y="270512"/>
                </a:lnTo>
                <a:lnTo>
                  <a:pt x="188964" y="347143"/>
                </a:lnTo>
                <a:lnTo>
                  <a:pt x="265611" y="347143"/>
                </a:lnTo>
                <a:lnTo>
                  <a:pt x="265611" y="326722"/>
                </a:lnTo>
                <a:lnTo>
                  <a:pt x="209385" y="326722"/>
                </a:lnTo>
                <a:lnTo>
                  <a:pt x="209385" y="290933"/>
                </a:lnTo>
                <a:lnTo>
                  <a:pt x="265611" y="290933"/>
                </a:lnTo>
                <a:lnTo>
                  <a:pt x="265611" y="270512"/>
                </a:lnTo>
                <a:close/>
              </a:path>
              <a:path w="459104" h="347345">
                <a:moveTo>
                  <a:pt x="265611" y="290933"/>
                </a:moveTo>
                <a:lnTo>
                  <a:pt x="245190" y="290933"/>
                </a:lnTo>
                <a:lnTo>
                  <a:pt x="245190" y="326722"/>
                </a:lnTo>
                <a:lnTo>
                  <a:pt x="265611" y="326722"/>
                </a:lnTo>
                <a:lnTo>
                  <a:pt x="265611" y="290933"/>
                </a:lnTo>
                <a:close/>
              </a:path>
              <a:path w="459104" h="347345">
                <a:moveTo>
                  <a:pt x="148684" y="64187"/>
                </a:moveTo>
                <a:lnTo>
                  <a:pt x="76647" y="64187"/>
                </a:lnTo>
                <a:lnTo>
                  <a:pt x="119620" y="81772"/>
                </a:lnTo>
                <a:lnTo>
                  <a:pt x="154349" y="105986"/>
                </a:lnTo>
                <a:lnTo>
                  <a:pt x="180887" y="136898"/>
                </a:lnTo>
                <a:lnTo>
                  <a:pt x="199286" y="174577"/>
                </a:lnTo>
                <a:lnTo>
                  <a:pt x="209599" y="219092"/>
                </a:lnTo>
                <a:lnTo>
                  <a:pt x="211876" y="270512"/>
                </a:lnTo>
                <a:lnTo>
                  <a:pt x="242481" y="270512"/>
                </a:lnTo>
                <a:lnTo>
                  <a:pt x="239837" y="213995"/>
                </a:lnTo>
                <a:lnTo>
                  <a:pt x="228410" y="164540"/>
                </a:lnTo>
                <a:lnTo>
                  <a:pt x="208224" y="122190"/>
                </a:lnTo>
                <a:lnTo>
                  <a:pt x="179307" y="86987"/>
                </a:lnTo>
                <a:lnTo>
                  <a:pt x="148684" y="64187"/>
                </a:lnTo>
                <a:close/>
              </a:path>
              <a:path w="459104" h="347345">
                <a:moveTo>
                  <a:pt x="362532" y="112256"/>
                </a:moveTo>
                <a:lnTo>
                  <a:pt x="322342" y="112256"/>
                </a:lnTo>
                <a:lnTo>
                  <a:pt x="321702" y="250147"/>
                </a:lnTo>
                <a:lnTo>
                  <a:pt x="321702" y="252965"/>
                </a:lnTo>
                <a:lnTo>
                  <a:pt x="323989" y="255252"/>
                </a:lnTo>
                <a:lnTo>
                  <a:pt x="328413" y="255252"/>
                </a:lnTo>
                <a:lnTo>
                  <a:pt x="329925" y="254489"/>
                </a:lnTo>
                <a:lnTo>
                  <a:pt x="330891" y="253210"/>
                </a:lnTo>
                <a:lnTo>
                  <a:pt x="377955" y="194073"/>
                </a:lnTo>
                <a:lnTo>
                  <a:pt x="453664" y="192630"/>
                </a:lnTo>
                <a:lnTo>
                  <a:pt x="456482" y="192630"/>
                </a:lnTo>
                <a:lnTo>
                  <a:pt x="458769" y="190343"/>
                </a:lnTo>
                <a:lnTo>
                  <a:pt x="458769" y="185918"/>
                </a:lnTo>
                <a:lnTo>
                  <a:pt x="458006" y="184407"/>
                </a:lnTo>
                <a:lnTo>
                  <a:pt x="362532" y="112256"/>
                </a:lnTo>
                <a:close/>
              </a:path>
              <a:path w="459104" h="347345">
                <a:moveTo>
                  <a:pt x="254617" y="58973"/>
                </a:moveTo>
                <a:lnTo>
                  <a:pt x="141682" y="58973"/>
                </a:lnTo>
                <a:lnTo>
                  <a:pt x="291560" y="86540"/>
                </a:lnTo>
                <a:lnTo>
                  <a:pt x="295152" y="96819"/>
                </a:lnTo>
                <a:lnTo>
                  <a:pt x="301883" y="104980"/>
                </a:lnTo>
                <a:lnTo>
                  <a:pt x="310988" y="110363"/>
                </a:lnTo>
                <a:lnTo>
                  <a:pt x="321702" y="112311"/>
                </a:lnTo>
                <a:lnTo>
                  <a:pt x="321919" y="112311"/>
                </a:lnTo>
                <a:lnTo>
                  <a:pt x="322124" y="112256"/>
                </a:lnTo>
                <a:lnTo>
                  <a:pt x="362532" y="112256"/>
                </a:lnTo>
                <a:lnTo>
                  <a:pt x="346193" y="99909"/>
                </a:lnTo>
                <a:lnTo>
                  <a:pt x="351436" y="88976"/>
                </a:lnTo>
                <a:lnTo>
                  <a:pt x="352058" y="77288"/>
                </a:lnTo>
                <a:lnTo>
                  <a:pt x="348331" y="66447"/>
                </a:lnTo>
                <a:lnTo>
                  <a:pt x="295277" y="66447"/>
                </a:lnTo>
                <a:lnTo>
                  <a:pt x="254617" y="58973"/>
                </a:lnTo>
                <a:close/>
              </a:path>
              <a:path w="459104" h="347345">
                <a:moveTo>
                  <a:pt x="76647" y="0"/>
                </a:moveTo>
                <a:lnTo>
                  <a:pt x="0" y="0"/>
                </a:lnTo>
                <a:lnTo>
                  <a:pt x="0" y="76643"/>
                </a:lnTo>
                <a:lnTo>
                  <a:pt x="76647" y="76643"/>
                </a:lnTo>
                <a:lnTo>
                  <a:pt x="76647" y="64187"/>
                </a:lnTo>
                <a:lnTo>
                  <a:pt x="148684" y="64187"/>
                </a:lnTo>
                <a:lnTo>
                  <a:pt x="141682" y="58973"/>
                </a:lnTo>
                <a:lnTo>
                  <a:pt x="254617" y="58973"/>
                </a:lnTo>
                <a:lnTo>
                  <a:pt x="239656" y="56223"/>
                </a:lnTo>
                <a:lnTo>
                  <a:pt x="20421" y="56223"/>
                </a:lnTo>
                <a:lnTo>
                  <a:pt x="20421" y="20420"/>
                </a:lnTo>
                <a:lnTo>
                  <a:pt x="76647" y="20420"/>
                </a:lnTo>
                <a:lnTo>
                  <a:pt x="76647" y="0"/>
                </a:lnTo>
                <a:close/>
              </a:path>
              <a:path w="459104" h="347345">
                <a:moveTo>
                  <a:pt x="317595" y="51285"/>
                </a:moveTo>
                <a:lnTo>
                  <a:pt x="295277" y="66447"/>
                </a:lnTo>
                <a:lnTo>
                  <a:pt x="348331" y="66447"/>
                </a:lnTo>
                <a:lnTo>
                  <a:pt x="348253" y="66221"/>
                </a:lnTo>
                <a:lnTo>
                  <a:pt x="340217" y="57149"/>
                </a:lnTo>
                <a:lnTo>
                  <a:pt x="329283" y="51907"/>
                </a:lnTo>
                <a:lnTo>
                  <a:pt x="317595" y="51285"/>
                </a:lnTo>
                <a:close/>
              </a:path>
              <a:path w="459104" h="347345">
                <a:moveTo>
                  <a:pt x="76647" y="20420"/>
                </a:moveTo>
                <a:lnTo>
                  <a:pt x="56226" y="20420"/>
                </a:lnTo>
                <a:lnTo>
                  <a:pt x="56226" y="56223"/>
                </a:lnTo>
                <a:lnTo>
                  <a:pt x="239656" y="56223"/>
                </a:lnTo>
                <a:lnTo>
                  <a:pt x="76647" y="26260"/>
                </a:lnTo>
                <a:lnTo>
                  <a:pt x="76647" y="20420"/>
                </a:lnTo>
                <a:close/>
              </a:path>
            </a:pathLst>
          </a:custGeom>
          <a:solidFill>
            <a:srgbClr val="DFA62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5173436" y="3835236"/>
            <a:ext cx="817244" cy="694690"/>
          </a:xfrm>
          <a:custGeom>
            <a:avLst/>
            <a:gdLst/>
            <a:ahLst/>
            <a:cxnLst/>
            <a:rect l="l" t="t" r="r" b="b"/>
            <a:pathLst>
              <a:path w="817245" h="694689">
                <a:moveTo>
                  <a:pt x="592218" y="633025"/>
                </a:moveTo>
                <a:lnTo>
                  <a:pt x="224636" y="633025"/>
                </a:lnTo>
                <a:lnTo>
                  <a:pt x="224636" y="694286"/>
                </a:lnTo>
                <a:lnTo>
                  <a:pt x="592218" y="694286"/>
                </a:lnTo>
                <a:lnTo>
                  <a:pt x="592218" y="633025"/>
                </a:lnTo>
                <a:close/>
              </a:path>
              <a:path w="817245" h="694689">
                <a:moveTo>
                  <a:pt x="490111" y="571765"/>
                </a:moveTo>
                <a:lnTo>
                  <a:pt x="326742" y="571764"/>
                </a:lnTo>
                <a:lnTo>
                  <a:pt x="326742" y="633025"/>
                </a:lnTo>
                <a:lnTo>
                  <a:pt x="490111" y="633025"/>
                </a:lnTo>
                <a:lnTo>
                  <a:pt x="490111" y="571765"/>
                </a:lnTo>
                <a:close/>
              </a:path>
              <a:path w="817245" h="694689">
                <a:moveTo>
                  <a:pt x="776008" y="0"/>
                </a:moveTo>
                <a:lnTo>
                  <a:pt x="40842" y="0"/>
                </a:lnTo>
                <a:lnTo>
                  <a:pt x="3241" y="24963"/>
                </a:lnTo>
                <a:lnTo>
                  <a:pt x="0" y="40840"/>
                </a:lnTo>
                <a:lnTo>
                  <a:pt x="0" y="530924"/>
                </a:lnTo>
                <a:lnTo>
                  <a:pt x="24966" y="568523"/>
                </a:lnTo>
                <a:lnTo>
                  <a:pt x="776008" y="571765"/>
                </a:lnTo>
                <a:lnTo>
                  <a:pt x="791886" y="568523"/>
                </a:lnTo>
                <a:lnTo>
                  <a:pt x="804853" y="559768"/>
                </a:lnTo>
                <a:lnTo>
                  <a:pt x="813609" y="546801"/>
                </a:lnTo>
                <a:lnTo>
                  <a:pt x="816851" y="530924"/>
                </a:lnTo>
                <a:lnTo>
                  <a:pt x="816851" y="510504"/>
                </a:lnTo>
                <a:lnTo>
                  <a:pt x="61266" y="510504"/>
                </a:lnTo>
                <a:lnTo>
                  <a:pt x="61266" y="61260"/>
                </a:lnTo>
                <a:lnTo>
                  <a:pt x="816851" y="61260"/>
                </a:lnTo>
                <a:lnTo>
                  <a:pt x="816851" y="40840"/>
                </a:lnTo>
                <a:lnTo>
                  <a:pt x="813609" y="24963"/>
                </a:lnTo>
                <a:lnTo>
                  <a:pt x="804853" y="11996"/>
                </a:lnTo>
                <a:lnTo>
                  <a:pt x="791886" y="3241"/>
                </a:lnTo>
                <a:lnTo>
                  <a:pt x="776008" y="0"/>
                </a:lnTo>
                <a:close/>
              </a:path>
              <a:path w="817245" h="694689">
                <a:moveTo>
                  <a:pt x="816851" y="61260"/>
                </a:moveTo>
                <a:lnTo>
                  <a:pt x="755587" y="61260"/>
                </a:lnTo>
                <a:lnTo>
                  <a:pt x="755587" y="510504"/>
                </a:lnTo>
                <a:lnTo>
                  <a:pt x="816851" y="510504"/>
                </a:lnTo>
                <a:lnTo>
                  <a:pt x="816851" y="61260"/>
                </a:lnTo>
                <a:close/>
              </a:path>
            </a:pathLst>
          </a:custGeom>
          <a:solidFill>
            <a:srgbClr val="DFA62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226555" y="3973131"/>
            <a:ext cx="1253490" cy="3346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1200" cap="none" spc="-35" normalizeH="0" baseline="0" noProof="0" dirty="0">
                <a:ln>
                  <a:noFill/>
                </a:ln>
                <a:solidFill>
                  <a:srgbClr val="DFA623"/>
                </a:solidFill>
                <a:effectLst/>
                <a:uLnTx/>
                <a:uFillTx/>
                <a:latin typeface="PT Sans"/>
                <a:ea typeface="+mn-ea"/>
                <a:cs typeface="PT Sans"/>
              </a:rPr>
              <a:t>Technology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Sans"/>
              <a:ea typeface="+mn-ea"/>
              <a:cs typeface="PT San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679132" y="3784186"/>
            <a:ext cx="647700" cy="775970"/>
          </a:xfrm>
          <a:custGeom>
            <a:avLst/>
            <a:gdLst/>
            <a:ahLst/>
            <a:cxnLst/>
            <a:rect l="l" t="t" r="r" b="b"/>
            <a:pathLst>
              <a:path w="647700" h="775970">
                <a:moveTo>
                  <a:pt x="367584" y="0"/>
                </a:moveTo>
                <a:lnTo>
                  <a:pt x="321239" y="5162"/>
                </a:lnTo>
                <a:lnTo>
                  <a:pt x="276678" y="15705"/>
                </a:lnTo>
                <a:lnTo>
                  <a:pt x="234237" y="31285"/>
                </a:lnTo>
                <a:lnTo>
                  <a:pt x="194249" y="51555"/>
                </a:lnTo>
                <a:lnTo>
                  <a:pt x="157050" y="76168"/>
                </a:lnTo>
                <a:lnTo>
                  <a:pt x="122974" y="104781"/>
                </a:lnTo>
                <a:lnTo>
                  <a:pt x="92356" y="137046"/>
                </a:lnTo>
                <a:lnTo>
                  <a:pt x="65530" y="172618"/>
                </a:lnTo>
                <a:lnTo>
                  <a:pt x="42832" y="211152"/>
                </a:lnTo>
                <a:lnTo>
                  <a:pt x="24595" y="252301"/>
                </a:lnTo>
                <a:lnTo>
                  <a:pt x="11154" y="295719"/>
                </a:lnTo>
                <a:lnTo>
                  <a:pt x="2844" y="341062"/>
                </a:lnTo>
                <a:lnTo>
                  <a:pt x="0" y="387983"/>
                </a:lnTo>
                <a:lnTo>
                  <a:pt x="3020" y="436677"/>
                </a:lnTo>
                <a:lnTo>
                  <a:pt x="11842" y="483559"/>
                </a:lnTo>
                <a:lnTo>
                  <a:pt x="26100" y="528266"/>
                </a:lnTo>
                <a:lnTo>
                  <a:pt x="45434" y="570436"/>
                </a:lnTo>
                <a:lnTo>
                  <a:pt x="69481" y="609705"/>
                </a:lnTo>
                <a:lnTo>
                  <a:pt x="97878" y="645713"/>
                </a:lnTo>
                <a:lnTo>
                  <a:pt x="130262" y="678095"/>
                </a:lnTo>
                <a:lnTo>
                  <a:pt x="166271" y="706490"/>
                </a:lnTo>
                <a:lnTo>
                  <a:pt x="205543" y="730535"/>
                </a:lnTo>
                <a:lnTo>
                  <a:pt x="247715" y="749868"/>
                </a:lnTo>
                <a:lnTo>
                  <a:pt x="292424" y="764126"/>
                </a:lnTo>
                <a:lnTo>
                  <a:pt x="339309" y="772947"/>
                </a:lnTo>
                <a:lnTo>
                  <a:pt x="388005" y="775968"/>
                </a:lnTo>
                <a:lnTo>
                  <a:pt x="435934" y="773094"/>
                </a:lnTo>
                <a:lnTo>
                  <a:pt x="482472" y="764547"/>
                </a:lnTo>
                <a:lnTo>
                  <a:pt x="527252" y="750442"/>
                </a:lnTo>
                <a:lnTo>
                  <a:pt x="569905" y="730891"/>
                </a:lnTo>
                <a:lnTo>
                  <a:pt x="610062" y="706008"/>
                </a:lnTo>
                <a:lnTo>
                  <a:pt x="647355" y="675907"/>
                </a:lnTo>
                <a:lnTo>
                  <a:pt x="367584" y="396151"/>
                </a:lnTo>
                <a:lnTo>
                  <a:pt x="367584" y="0"/>
                </a:lnTo>
                <a:close/>
              </a:path>
            </a:pathLst>
          </a:custGeom>
          <a:solidFill>
            <a:srgbClr val="DFA62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2087559" y="3784186"/>
            <a:ext cx="367030" cy="367665"/>
          </a:xfrm>
          <a:custGeom>
            <a:avLst/>
            <a:gdLst/>
            <a:ahLst/>
            <a:cxnLst/>
            <a:rect l="l" t="t" r="r" b="b"/>
            <a:pathLst>
              <a:path w="367030" h="367664">
                <a:moveTo>
                  <a:pt x="0" y="0"/>
                </a:moveTo>
                <a:lnTo>
                  <a:pt x="0" y="367563"/>
                </a:lnTo>
                <a:lnTo>
                  <a:pt x="366560" y="367563"/>
                </a:lnTo>
                <a:lnTo>
                  <a:pt x="360986" y="318701"/>
                </a:lnTo>
                <a:lnTo>
                  <a:pt x="349618" y="271914"/>
                </a:lnTo>
                <a:lnTo>
                  <a:pt x="332833" y="227573"/>
                </a:lnTo>
                <a:lnTo>
                  <a:pt x="311007" y="186050"/>
                </a:lnTo>
                <a:lnTo>
                  <a:pt x="284515" y="147718"/>
                </a:lnTo>
                <a:lnTo>
                  <a:pt x="253733" y="112949"/>
                </a:lnTo>
                <a:lnTo>
                  <a:pt x="219037" y="82115"/>
                </a:lnTo>
                <a:lnTo>
                  <a:pt x="180803" y="55588"/>
                </a:lnTo>
                <a:lnTo>
                  <a:pt x="139406" y="33741"/>
                </a:lnTo>
                <a:lnTo>
                  <a:pt x="95223" y="16945"/>
                </a:lnTo>
                <a:lnTo>
                  <a:pt x="48629" y="5574"/>
                </a:lnTo>
                <a:lnTo>
                  <a:pt x="0" y="0"/>
                </a:lnTo>
                <a:close/>
              </a:path>
            </a:pathLst>
          </a:custGeom>
          <a:solidFill>
            <a:srgbClr val="DFA62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2116149" y="4192589"/>
            <a:ext cx="338455" cy="239395"/>
          </a:xfrm>
          <a:custGeom>
            <a:avLst/>
            <a:gdLst/>
            <a:ahLst/>
            <a:cxnLst/>
            <a:rect l="l" t="t" r="r" b="b"/>
            <a:pathLst>
              <a:path w="338455" h="239395">
                <a:moveTo>
                  <a:pt x="337971" y="0"/>
                </a:moveTo>
                <a:lnTo>
                  <a:pt x="0" y="0"/>
                </a:lnTo>
                <a:lnTo>
                  <a:pt x="238928" y="238916"/>
                </a:lnTo>
                <a:lnTo>
                  <a:pt x="271969" y="197111"/>
                </a:lnTo>
                <a:lnTo>
                  <a:pt x="298639" y="151730"/>
                </a:lnTo>
                <a:lnTo>
                  <a:pt x="318693" y="103358"/>
                </a:lnTo>
                <a:lnTo>
                  <a:pt x="331885" y="52586"/>
                </a:lnTo>
                <a:lnTo>
                  <a:pt x="337971" y="0"/>
                </a:lnTo>
                <a:close/>
              </a:path>
            </a:pathLst>
          </a:custGeom>
          <a:solidFill>
            <a:srgbClr val="DFA62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2610104" y="3824287"/>
            <a:ext cx="1163320" cy="6394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1200" cap="none" spc="-10" normalizeH="0" baseline="0" noProof="0" dirty="0">
                <a:ln>
                  <a:noFill/>
                </a:ln>
                <a:solidFill>
                  <a:srgbClr val="DFA623"/>
                </a:solidFill>
                <a:effectLst/>
                <a:uLnTx/>
                <a:uFillTx/>
                <a:latin typeface="PT Sans"/>
                <a:ea typeface="+mn-ea"/>
                <a:cs typeface="PT Sans"/>
              </a:rPr>
              <a:t>Funding  </a:t>
            </a:r>
            <a:r>
              <a:rPr kumimoji="0" sz="2000" b="1" i="0" u="none" strike="noStrike" kern="1200" cap="none" spc="-15" normalizeH="0" baseline="0" noProof="0" dirty="0">
                <a:ln>
                  <a:noFill/>
                </a:ln>
                <a:solidFill>
                  <a:srgbClr val="DFA623"/>
                </a:solidFill>
                <a:effectLst/>
                <a:uLnTx/>
                <a:uFillTx/>
                <a:latin typeface="PT Sans"/>
                <a:ea typeface="+mn-ea"/>
                <a:cs typeface="PT Sans"/>
              </a:rPr>
              <a:t>A</a:t>
            </a:r>
            <a:r>
              <a:rPr kumimoji="0" sz="2000" b="1" i="0" u="none" strike="noStrike" kern="1200" cap="none" spc="5" normalizeH="0" baseline="0" noProof="0" dirty="0">
                <a:ln>
                  <a:noFill/>
                </a:ln>
                <a:solidFill>
                  <a:srgbClr val="DFA623"/>
                </a:solidFill>
                <a:effectLst/>
                <a:uLnTx/>
                <a:uFillTx/>
                <a:latin typeface="PT Sans"/>
                <a:ea typeface="+mn-ea"/>
                <a:cs typeface="PT Sans"/>
              </a:rPr>
              <a:t>l</a:t>
            </a:r>
            <a:r>
              <a:rPr kumimoji="0" sz="2000" b="1" i="0" u="none" strike="noStrike" kern="1200" cap="none" spc="-15" normalizeH="0" baseline="0" noProof="0" dirty="0">
                <a:ln>
                  <a:noFill/>
                </a:ln>
                <a:solidFill>
                  <a:srgbClr val="DFA623"/>
                </a:solidFill>
                <a:effectLst/>
                <a:uLnTx/>
                <a:uFillTx/>
                <a:latin typeface="PT Sans"/>
                <a:ea typeface="+mn-ea"/>
                <a:cs typeface="PT Sans"/>
              </a:rPr>
              <a:t>i</a:t>
            </a:r>
            <a:r>
              <a:rPr kumimoji="0" sz="2000" b="1" i="0" u="none" strike="noStrike" kern="1200" cap="none" spc="45" normalizeH="0" baseline="0" noProof="0" dirty="0">
                <a:ln>
                  <a:noFill/>
                </a:ln>
                <a:solidFill>
                  <a:srgbClr val="DFA623"/>
                </a:solidFill>
                <a:effectLst/>
                <a:uLnTx/>
                <a:uFillTx/>
                <a:latin typeface="PT Sans"/>
                <a:ea typeface="+mn-ea"/>
                <a:cs typeface="PT Sans"/>
              </a:rPr>
              <a:t>g</a:t>
            </a:r>
            <a:r>
              <a:rPr kumimoji="0" sz="2000" b="1" i="0" u="none" strike="noStrike" kern="1200" cap="none" spc="-40" normalizeH="0" baseline="0" noProof="0" dirty="0">
                <a:ln>
                  <a:noFill/>
                </a:ln>
                <a:solidFill>
                  <a:srgbClr val="DFA623"/>
                </a:solidFill>
                <a:effectLst/>
                <a:uLnTx/>
                <a:uFillTx/>
                <a:latin typeface="PT Sans"/>
                <a:ea typeface="+mn-ea"/>
                <a:cs typeface="PT Sans"/>
              </a:rPr>
              <a:t>n</a:t>
            </a:r>
            <a:r>
              <a:rPr kumimoji="0" sz="2000" b="1" i="0" u="none" strike="noStrike" kern="1200" cap="none" spc="35" normalizeH="0" baseline="0" noProof="0" dirty="0">
                <a:ln>
                  <a:noFill/>
                </a:ln>
                <a:solidFill>
                  <a:srgbClr val="DFA623"/>
                </a:solidFill>
                <a:effectLst/>
                <a:uLnTx/>
                <a:uFillTx/>
                <a:latin typeface="PT Sans"/>
                <a:ea typeface="+mn-ea"/>
                <a:cs typeface="PT Sans"/>
              </a:rPr>
              <a:t>m</a:t>
            </a:r>
            <a:r>
              <a:rPr kumimoji="0" sz="2000" b="1" i="0" u="none" strike="noStrike" kern="1200" cap="none" spc="-45" normalizeH="0" baseline="0" noProof="0" dirty="0">
                <a:ln>
                  <a:noFill/>
                </a:ln>
                <a:solidFill>
                  <a:srgbClr val="DFA623"/>
                </a:solidFill>
                <a:effectLst/>
                <a:uLnTx/>
                <a:uFillTx/>
                <a:latin typeface="PT Sans"/>
                <a:ea typeface="+mn-ea"/>
                <a:cs typeface="PT Sans"/>
              </a:rPr>
              <a:t>e</a:t>
            </a:r>
            <a:r>
              <a:rPr kumimoji="0" sz="2000" b="1" i="0" u="none" strike="noStrike" kern="1200" cap="none" spc="30" normalizeH="0" baseline="0" noProof="0" dirty="0">
                <a:ln>
                  <a:noFill/>
                </a:ln>
                <a:solidFill>
                  <a:srgbClr val="DFA623"/>
                </a:solidFill>
                <a:effectLst/>
                <a:uLnTx/>
                <a:uFillTx/>
                <a:latin typeface="PT Sans"/>
                <a:ea typeface="+mn-ea"/>
                <a:cs typeface="PT Sans"/>
              </a:rPr>
              <a:t>n</a:t>
            </a:r>
            <a:r>
              <a:rPr kumimoji="0" sz="2000" b="1" i="0" u="none" strike="noStrike" kern="1200" cap="none" spc="5" normalizeH="0" baseline="0" noProof="0" dirty="0">
                <a:ln>
                  <a:noFill/>
                </a:ln>
                <a:solidFill>
                  <a:srgbClr val="DFA623"/>
                </a:solidFill>
                <a:effectLst/>
                <a:uLnTx/>
                <a:uFillTx/>
                <a:latin typeface="PT Sans"/>
                <a:ea typeface="+mn-ea"/>
                <a:cs typeface="PT Sans"/>
              </a:rPr>
              <a:t>t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Sans"/>
              <a:ea typeface="+mn-ea"/>
              <a:cs typeface="PT Sans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847725" y="1752600"/>
            <a:ext cx="480059" cy="0"/>
          </a:xfrm>
          <a:custGeom>
            <a:avLst/>
            <a:gdLst/>
            <a:ahLst/>
            <a:cxnLst/>
            <a:rect l="l" t="t" r="r" b="b"/>
            <a:pathLst>
              <a:path w="480059">
                <a:moveTo>
                  <a:pt x="0" y="0"/>
                </a:moveTo>
                <a:lnTo>
                  <a:pt x="480059" y="0"/>
                </a:lnTo>
              </a:path>
            </a:pathLst>
          </a:custGeom>
          <a:ln w="57150">
            <a:solidFill>
              <a:srgbClr val="DFA623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object 19"/>
          <p:cNvSpPr txBox="1">
            <a:spLocks noGrp="1"/>
          </p:cNvSpPr>
          <p:nvPr>
            <p:ph type="ftr" sz="quarter" idx="5"/>
          </p:nvPr>
        </p:nvSpPr>
        <p:spPr>
          <a:xfrm>
            <a:off x="365125" y="6574943"/>
            <a:ext cx="2219960" cy="101310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 </a:t>
            </a: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600" b="0" i="0" u="none" strike="noStrike" kern="1200" cap="none" spc="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</a:t>
            </a:r>
            <a:r>
              <a:rPr kumimoji="0" lang="en-US" sz="600" b="0" i="0" u="none" strike="noStrike" kern="1200" cap="none" spc="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600" b="0" i="0" u="none" strike="noStrike" kern="1200" cap="none" spc="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 </a:t>
            </a:r>
            <a:r>
              <a:rPr kumimoji="0" sz="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 </a:t>
            </a: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 O T </a:t>
            </a: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| </a:t>
            </a:r>
            <a:r>
              <a:rPr kumimoji="0" lang="en-US" sz="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 U D G E T </a:t>
            </a: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600" b="0" i="0" u="none" strike="noStrike" kern="1200" cap="none" spc="3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</a:t>
            </a:r>
            <a:r>
              <a:rPr kumimoji="0" lang="en-US" sz="600" b="0" i="0" u="none" strike="noStrike" kern="1200" cap="none" spc="3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600" b="0" i="0" u="none" strike="noStrike" kern="1200" cap="none" spc="3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 </a:t>
            </a:r>
            <a:r>
              <a:rPr kumimoji="0" sz="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 S E N T A T I O N </a:t>
            </a: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| </a:t>
            </a:r>
            <a:r>
              <a:rPr kumimoji="0" sz="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 Y</a:t>
            </a:r>
            <a:r>
              <a:rPr kumimoji="0" sz="600" b="0" i="0" u="none" strike="noStrike" kern="1200" cap="none" spc="-3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600" b="0" i="0" u="none" strike="noStrike" kern="1200" cap="none" spc="3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26</a:t>
            </a:r>
          </a:p>
        </p:txBody>
      </p:sp>
      <p:sp>
        <p:nvSpPr>
          <p:cNvPr id="20" name="object 2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38100" marR="0" lvl="0" indent="0" algn="l" defTabSz="914400" rtl="0" eaLnBrk="1" fontAlgn="auto" latinLnBrk="0" hangingPunct="1">
              <a:lnSpc>
                <a:spcPct val="100000"/>
              </a:lnSpc>
              <a:spcBef>
                <a:spcPts val="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sz="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pPr marL="381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7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r>
              <a:rPr kumimoji="0" sz="600" b="0" i="0" u="none" strike="noStrike" kern="1200" cap="none" spc="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sosceles Triangle 30">
            <a:extLst>
              <a:ext uri="{FF2B5EF4-FFF2-40B4-BE49-F238E27FC236}">
                <a16:creationId xmlns:a16="http://schemas.microsoft.com/office/drawing/2014/main" id="{AE5A87C0-9BDB-C583-A755-2D0AAEA4471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5400000" flipH="1">
            <a:off x="2079043" y="4010557"/>
            <a:ext cx="422330" cy="4580413"/>
          </a:xfrm>
          <a:custGeom>
            <a:avLst/>
            <a:gdLst>
              <a:gd name="connsiteX0" fmla="*/ 0 w 508884"/>
              <a:gd name="connsiteY0" fmla="*/ 4908336 h 4908336"/>
              <a:gd name="connsiteX1" fmla="*/ 254442 w 508884"/>
              <a:gd name="connsiteY1" fmla="*/ 0 h 4908336"/>
              <a:gd name="connsiteX2" fmla="*/ 508884 w 508884"/>
              <a:gd name="connsiteY2" fmla="*/ 4908336 h 4908336"/>
              <a:gd name="connsiteX3" fmla="*/ 0 w 508884"/>
              <a:gd name="connsiteY3" fmla="*/ 4908336 h 4908336"/>
              <a:gd name="connsiteX0" fmla="*/ 63610 w 572494"/>
              <a:gd name="connsiteY0" fmla="*/ 4924239 h 4924239"/>
              <a:gd name="connsiteX1" fmla="*/ 0 w 572494"/>
              <a:gd name="connsiteY1" fmla="*/ 0 h 4924239"/>
              <a:gd name="connsiteX2" fmla="*/ 572494 w 572494"/>
              <a:gd name="connsiteY2" fmla="*/ 4924239 h 4924239"/>
              <a:gd name="connsiteX3" fmla="*/ 63610 w 572494"/>
              <a:gd name="connsiteY3" fmla="*/ 4924239 h 4924239"/>
              <a:gd name="connsiteX0" fmla="*/ 63610 w 580447"/>
              <a:gd name="connsiteY0" fmla="*/ 4924239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3610 w 580447"/>
              <a:gd name="connsiteY3" fmla="*/ 4924239 h 4924241"/>
              <a:gd name="connsiteX0" fmla="*/ 0 w 1161888"/>
              <a:gd name="connsiteY0" fmla="*/ 4932672 h 4932672"/>
              <a:gd name="connsiteX1" fmla="*/ 581441 w 1161888"/>
              <a:gd name="connsiteY1" fmla="*/ 0 h 4932672"/>
              <a:gd name="connsiteX2" fmla="*/ 1161888 w 1161888"/>
              <a:gd name="connsiteY2" fmla="*/ 4924241 h 4932672"/>
              <a:gd name="connsiteX3" fmla="*/ 0 w 1161888"/>
              <a:gd name="connsiteY3" fmla="*/ 4932672 h 4932672"/>
              <a:gd name="connsiteX0" fmla="*/ 0 w 592483"/>
              <a:gd name="connsiteY0" fmla="*/ 4932672 h 4932672"/>
              <a:gd name="connsiteX1" fmla="*/ 12036 w 592483"/>
              <a:gd name="connsiteY1" fmla="*/ 0 h 4932672"/>
              <a:gd name="connsiteX2" fmla="*/ 592483 w 592483"/>
              <a:gd name="connsiteY2" fmla="*/ 4924241 h 4932672"/>
              <a:gd name="connsiteX3" fmla="*/ 0 w 592483"/>
              <a:gd name="connsiteY3" fmla="*/ 4932672 h 4932672"/>
              <a:gd name="connsiteX0" fmla="*/ 68354 w 580447"/>
              <a:gd name="connsiteY0" fmla="*/ 4902481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8354 w 580447"/>
              <a:gd name="connsiteY3" fmla="*/ 4902481 h 4924241"/>
              <a:gd name="connsiteX0" fmla="*/ 3039 w 580447"/>
              <a:gd name="connsiteY0" fmla="*/ 4927642 h 4927642"/>
              <a:gd name="connsiteX1" fmla="*/ 0 w 580447"/>
              <a:gd name="connsiteY1" fmla="*/ 0 h 4927642"/>
              <a:gd name="connsiteX2" fmla="*/ 580447 w 580447"/>
              <a:gd name="connsiteY2" fmla="*/ 4924241 h 4927642"/>
              <a:gd name="connsiteX3" fmla="*/ 3039 w 580447"/>
              <a:gd name="connsiteY3" fmla="*/ 4927642 h 4927642"/>
              <a:gd name="connsiteX0" fmla="*/ 3039 w 580447"/>
              <a:gd name="connsiteY0" fmla="*/ 4937204 h 4937204"/>
              <a:gd name="connsiteX1" fmla="*/ 0 w 580447"/>
              <a:gd name="connsiteY1" fmla="*/ 0 h 4937204"/>
              <a:gd name="connsiteX2" fmla="*/ 580447 w 580447"/>
              <a:gd name="connsiteY2" fmla="*/ 4924241 h 4937204"/>
              <a:gd name="connsiteX3" fmla="*/ 3039 w 580447"/>
              <a:gd name="connsiteY3" fmla="*/ 4937204 h 4937204"/>
              <a:gd name="connsiteX0" fmla="*/ 14813 w 592221"/>
              <a:gd name="connsiteY0" fmla="*/ 5063201 h 5063201"/>
              <a:gd name="connsiteX1" fmla="*/ 0 w 592221"/>
              <a:gd name="connsiteY1" fmla="*/ 0 h 5063201"/>
              <a:gd name="connsiteX2" fmla="*/ 592221 w 592221"/>
              <a:gd name="connsiteY2" fmla="*/ 5050238 h 5063201"/>
              <a:gd name="connsiteX3" fmla="*/ 14813 w 592221"/>
              <a:gd name="connsiteY3" fmla="*/ 5063201 h 5063201"/>
              <a:gd name="connsiteX0" fmla="*/ 14813 w 592221"/>
              <a:gd name="connsiteY0" fmla="*/ 5027198 h 5027198"/>
              <a:gd name="connsiteX1" fmla="*/ 0 w 592221"/>
              <a:gd name="connsiteY1" fmla="*/ 0 h 5027198"/>
              <a:gd name="connsiteX2" fmla="*/ 592221 w 592221"/>
              <a:gd name="connsiteY2" fmla="*/ 5014235 h 5027198"/>
              <a:gd name="connsiteX3" fmla="*/ 14813 w 592221"/>
              <a:gd name="connsiteY3" fmla="*/ 5027198 h 5027198"/>
              <a:gd name="connsiteX0" fmla="*/ 661 w 607505"/>
              <a:gd name="connsiteY0" fmla="*/ 5021201 h 5021201"/>
              <a:gd name="connsiteX1" fmla="*/ 15284 w 607505"/>
              <a:gd name="connsiteY1" fmla="*/ 0 h 5021201"/>
              <a:gd name="connsiteX2" fmla="*/ 607505 w 607505"/>
              <a:gd name="connsiteY2" fmla="*/ 5014235 h 5021201"/>
              <a:gd name="connsiteX3" fmla="*/ 661 w 607505"/>
              <a:gd name="connsiteY3" fmla="*/ 5021201 h 5021201"/>
              <a:gd name="connsiteX0" fmla="*/ 808 w 607652"/>
              <a:gd name="connsiteY0" fmla="*/ 5028682 h 5028682"/>
              <a:gd name="connsiteX1" fmla="*/ 10438 w 607652"/>
              <a:gd name="connsiteY1" fmla="*/ 0 h 5028682"/>
              <a:gd name="connsiteX2" fmla="*/ 607652 w 607652"/>
              <a:gd name="connsiteY2" fmla="*/ 5021716 h 5028682"/>
              <a:gd name="connsiteX3" fmla="*/ 808 w 607652"/>
              <a:gd name="connsiteY3" fmla="*/ 5028682 h 5028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7652" h="5028682">
                <a:moveTo>
                  <a:pt x="808" y="5028682"/>
                </a:moveTo>
                <a:cubicBezTo>
                  <a:pt x="-4130" y="3340948"/>
                  <a:pt x="15376" y="1687734"/>
                  <a:pt x="10438" y="0"/>
                </a:cubicBezTo>
                <a:lnTo>
                  <a:pt x="607652" y="5021716"/>
                </a:lnTo>
                <a:lnTo>
                  <a:pt x="808" y="5028682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Isosceles Triangle 30">
            <a:extLst>
              <a:ext uri="{FF2B5EF4-FFF2-40B4-BE49-F238E27FC236}">
                <a16:creationId xmlns:a16="http://schemas.microsoft.com/office/drawing/2014/main" id="{36FDA141-F96D-5606-1534-2484022D39C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16200000">
            <a:off x="6642628" y="4010554"/>
            <a:ext cx="422330" cy="4580417"/>
          </a:xfrm>
          <a:custGeom>
            <a:avLst/>
            <a:gdLst>
              <a:gd name="connsiteX0" fmla="*/ 0 w 508884"/>
              <a:gd name="connsiteY0" fmla="*/ 4908336 h 4908336"/>
              <a:gd name="connsiteX1" fmla="*/ 254442 w 508884"/>
              <a:gd name="connsiteY1" fmla="*/ 0 h 4908336"/>
              <a:gd name="connsiteX2" fmla="*/ 508884 w 508884"/>
              <a:gd name="connsiteY2" fmla="*/ 4908336 h 4908336"/>
              <a:gd name="connsiteX3" fmla="*/ 0 w 508884"/>
              <a:gd name="connsiteY3" fmla="*/ 4908336 h 4908336"/>
              <a:gd name="connsiteX0" fmla="*/ 63610 w 572494"/>
              <a:gd name="connsiteY0" fmla="*/ 4924239 h 4924239"/>
              <a:gd name="connsiteX1" fmla="*/ 0 w 572494"/>
              <a:gd name="connsiteY1" fmla="*/ 0 h 4924239"/>
              <a:gd name="connsiteX2" fmla="*/ 572494 w 572494"/>
              <a:gd name="connsiteY2" fmla="*/ 4924239 h 4924239"/>
              <a:gd name="connsiteX3" fmla="*/ 63610 w 572494"/>
              <a:gd name="connsiteY3" fmla="*/ 4924239 h 4924239"/>
              <a:gd name="connsiteX0" fmla="*/ 63610 w 580447"/>
              <a:gd name="connsiteY0" fmla="*/ 4924239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3610 w 580447"/>
              <a:gd name="connsiteY3" fmla="*/ 4924239 h 4924241"/>
              <a:gd name="connsiteX0" fmla="*/ 0 w 1161888"/>
              <a:gd name="connsiteY0" fmla="*/ 4932672 h 4932672"/>
              <a:gd name="connsiteX1" fmla="*/ 581441 w 1161888"/>
              <a:gd name="connsiteY1" fmla="*/ 0 h 4932672"/>
              <a:gd name="connsiteX2" fmla="*/ 1161888 w 1161888"/>
              <a:gd name="connsiteY2" fmla="*/ 4924241 h 4932672"/>
              <a:gd name="connsiteX3" fmla="*/ 0 w 1161888"/>
              <a:gd name="connsiteY3" fmla="*/ 4932672 h 4932672"/>
              <a:gd name="connsiteX0" fmla="*/ 0 w 592483"/>
              <a:gd name="connsiteY0" fmla="*/ 4932672 h 4932672"/>
              <a:gd name="connsiteX1" fmla="*/ 12036 w 592483"/>
              <a:gd name="connsiteY1" fmla="*/ 0 h 4932672"/>
              <a:gd name="connsiteX2" fmla="*/ 592483 w 592483"/>
              <a:gd name="connsiteY2" fmla="*/ 4924241 h 4932672"/>
              <a:gd name="connsiteX3" fmla="*/ 0 w 592483"/>
              <a:gd name="connsiteY3" fmla="*/ 4932672 h 4932672"/>
              <a:gd name="connsiteX0" fmla="*/ 68354 w 580447"/>
              <a:gd name="connsiteY0" fmla="*/ 4902481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8354 w 580447"/>
              <a:gd name="connsiteY3" fmla="*/ 4902481 h 4924241"/>
              <a:gd name="connsiteX0" fmla="*/ 3039 w 580447"/>
              <a:gd name="connsiteY0" fmla="*/ 4927642 h 4927642"/>
              <a:gd name="connsiteX1" fmla="*/ 0 w 580447"/>
              <a:gd name="connsiteY1" fmla="*/ 0 h 4927642"/>
              <a:gd name="connsiteX2" fmla="*/ 580447 w 580447"/>
              <a:gd name="connsiteY2" fmla="*/ 4924241 h 4927642"/>
              <a:gd name="connsiteX3" fmla="*/ 3039 w 580447"/>
              <a:gd name="connsiteY3" fmla="*/ 4927642 h 4927642"/>
              <a:gd name="connsiteX0" fmla="*/ 3039 w 580447"/>
              <a:gd name="connsiteY0" fmla="*/ 4937204 h 4937204"/>
              <a:gd name="connsiteX1" fmla="*/ 0 w 580447"/>
              <a:gd name="connsiteY1" fmla="*/ 0 h 4937204"/>
              <a:gd name="connsiteX2" fmla="*/ 580447 w 580447"/>
              <a:gd name="connsiteY2" fmla="*/ 4924241 h 4937204"/>
              <a:gd name="connsiteX3" fmla="*/ 3039 w 580447"/>
              <a:gd name="connsiteY3" fmla="*/ 4937204 h 4937204"/>
              <a:gd name="connsiteX0" fmla="*/ 14813 w 592221"/>
              <a:gd name="connsiteY0" fmla="*/ 5063201 h 5063201"/>
              <a:gd name="connsiteX1" fmla="*/ 0 w 592221"/>
              <a:gd name="connsiteY1" fmla="*/ 0 h 5063201"/>
              <a:gd name="connsiteX2" fmla="*/ 592221 w 592221"/>
              <a:gd name="connsiteY2" fmla="*/ 5050238 h 5063201"/>
              <a:gd name="connsiteX3" fmla="*/ 14813 w 592221"/>
              <a:gd name="connsiteY3" fmla="*/ 5063201 h 5063201"/>
              <a:gd name="connsiteX0" fmla="*/ 14813 w 592221"/>
              <a:gd name="connsiteY0" fmla="*/ 5027198 h 5027198"/>
              <a:gd name="connsiteX1" fmla="*/ 0 w 592221"/>
              <a:gd name="connsiteY1" fmla="*/ 0 h 5027198"/>
              <a:gd name="connsiteX2" fmla="*/ 592221 w 592221"/>
              <a:gd name="connsiteY2" fmla="*/ 5014235 h 5027198"/>
              <a:gd name="connsiteX3" fmla="*/ 14813 w 592221"/>
              <a:gd name="connsiteY3" fmla="*/ 5027198 h 5027198"/>
              <a:gd name="connsiteX0" fmla="*/ 661 w 607505"/>
              <a:gd name="connsiteY0" fmla="*/ 5021201 h 5021201"/>
              <a:gd name="connsiteX1" fmla="*/ 15284 w 607505"/>
              <a:gd name="connsiteY1" fmla="*/ 0 h 5021201"/>
              <a:gd name="connsiteX2" fmla="*/ 607505 w 607505"/>
              <a:gd name="connsiteY2" fmla="*/ 5014235 h 5021201"/>
              <a:gd name="connsiteX3" fmla="*/ 661 w 607505"/>
              <a:gd name="connsiteY3" fmla="*/ 5021201 h 5021201"/>
              <a:gd name="connsiteX0" fmla="*/ 808 w 607652"/>
              <a:gd name="connsiteY0" fmla="*/ 5028682 h 5028682"/>
              <a:gd name="connsiteX1" fmla="*/ 10438 w 607652"/>
              <a:gd name="connsiteY1" fmla="*/ 0 h 5028682"/>
              <a:gd name="connsiteX2" fmla="*/ 607652 w 607652"/>
              <a:gd name="connsiteY2" fmla="*/ 5021716 h 5028682"/>
              <a:gd name="connsiteX3" fmla="*/ 808 w 607652"/>
              <a:gd name="connsiteY3" fmla="*/ 5028682 h 5028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7652" h="5028682">
                <a:moveTo>
                  <a:pt x="808" y="5028682"/>
                </a:moveTo>
                <a:cubicBezTo>
                  <a:pt x="-4130" y="3340948"/>
                  <a:pt x="15376" y="1687734"/>
                  <a:pt x="10438" y="0"/>
                </a:cubicBezTo>
                <a:lnTo>
                  <a:pt x="607652" y="5021716"/>
                </a:lnTo>
                <a:lnTo>
                  <a:pt x="808" y="5028682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816E26B6-BE27-6BF7-BE2D-341A8BCC46BE}"/>
              </a:ext>
            </a:extLst>
          </p:cNvPr>
          <p:cNvSpPr txBox="1">
            <a:spLocks/>
          </p:cNvSpPr>
          <p:nvPr/>
        </p:nvSpPr>
        <p:spPr>
          <a:xfrm>
            <a:off x="1482250" y="1337304"/>
            <a:ext cx="6030713" cy="1077218"/>
          </a:xfrm>
          <a:prstGeom prst="rect">
            <a:avLst/>
          </a:prstGeom>
        </p:spPr>
        <p:txBody>
          <a:bodyPr wrap="square" lIns="0" tIns="45720" rIns="0" bIns="45720" anchor="b">
            <a:spAutoFit/>
          </a:bodyPr>
          <a:lstStyle>
            <a:lvl1pPr marL="0" indent="0" algn="l" defTabSz="685783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400" b="1" kern="1200" spc="38" baseline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342892" indent="0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83" indent="0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75" indent="0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66" indent="0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spcAft>
                <a:spcPts val="600"/>
              </a:spcAft>
            </a:pPr>
            <a:r>
              <a:rPr lang="pl-PL" sz="2000" dirty="0">
                <a:solidFill>
                  <a:srgbClr val="03617A"/>
                </a:solidFill>
              </a:rPr>
              <a:t>Iowa DOT FY26 </a:t>
            </a:r>
            <a:r>
              <a:rPr lang="en-US" sz="2000" dirty="0">
                <a:solidFill>
                  <a:srgbClr val="03617A"/>
                </a:solidFill>
              </a:rPr>
              <a:t>Governor’s Recommendation</a:t>
            </a:r>
          </a:p>
          <a:p>
            <a:pPr algn="ctr">
              <a:spcBef>
                <a:spcPts val="0"/>
              </a:spcBef>
              <a:spcAft>
                <a:spcPts val="600"/>
              </a:spcAft>
            </a:pPr>
            <a:r>
              <a:rPr lang="pl-PL" sz="2000" dirty="0">
                <a:solidFill>
                  <a:srgbClr val="03617A"/>
                </a:solidFill>
              </a:rPr>
              <a:t>Operations Budget</a:t>
            </a:r>
          </a:p>
          <a:p>
            <a:pPr algn="ctr">
              <a:spcBef>
                <a:spcPts val="0"/>
              </a:spcBef>
              <a:spcAft>
                <a:spcPts val="600"/>
              </a:spcAft>
            </a:pPr>
            <a:r>
              <a:rPr lang="pl-PL" sz="2000" dirty="0">
                <a:solidFill>
                  <a:schemeClr val="accent3"/>
                </a:solidFill>
                <a:latin typeface="Roboto Slab"/>
                <a:ea typeface="Roboto Slab"/>
                <a:cs typeface="Roboto Slab"/>
              </a:rPr>
              <a:t>$</a:t>
            </a:r>
            <a:r>
              <a:rPr lang="en-US" sz="2000" dirty="0">
                <a:solidFill>
                  <a:schemeClr val="accent3"/>
                </a:solidFill>
                <a:latin typeface="Roboto Slab"/>
                <a:ea typeface="Roboto Slab"/>
                <a:cs typeface="Roboto Slab"/>
              </a:rPr>
              <a:t>482,589,343*</a:t>
            </a:r>
          </a:p>
        </p:txBody>
      </p:sp>
      <p:graphicFrame>
        <p:nvGraphicFramePr>
          <p:cNvPr id="19" name="Chart 18">
            <a:extLst>
              <a:ext uri="{FF2B5EF4-FFF2-40B4-BE49-F238E27FC236}">
                <a16:creationId xmlns:a16="http://schemas.microsoft.com/office/drawing/2014/main" id="{0BC33343-908B-FCA7-FC6F-D2136C956FE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46255395"/>
              </p:ext>
            </p:extLst>
          </p:nvPr>
        </p:nvGraphicFramePr>
        <p:xfrm>
          <a:off x="2290208" y="2499369"/>
          <a:ext cx="4272088" cy="3403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2F2E0166-0E52-70B2-0D82-5E9DDBF2EA54}"/>
              </a:ext>
            </a:extLst>
          </p:cNvPr>
          <p:cNvSpPr txBox="1"/>
          <p:nvPr/>
        </p:nvSpPr>
        <p:spPr>
          <a:xfrm>
            <a:off x="1981643" y="5902969"/>
            <a:ext cx="5163882" cy="2616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100" i="1" dirty="0"/>
              <a:t>*Excludes MVD Systems Modernization capital request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3416AA7-FED7-AB72-9140-D949C55C6263}"/>
              </a:ext>
            </a:extLst>
          </p:cNvPr>
          <p:cNvSpPr txBox="1"/>
          <p:nvPr/>
        </p:nvSpPr>
        <p:spPr>
          <a:xfrm>
            <a:off x="406340" y="681318"/>
            <a:ext cx="7784493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800" b="1" spc="-30" dirty="0">
                <a:solidFill>
                  <a:srgbClr val="03617A"/>
                </a:solidFill>
                <a:latin typeface="+mj-lt"/>
              </a:rPr>
              <a:t>Iowa DOT FY26 Budget Makeup</a:t>
            </a:r>
            <a:endParaRPr lang="en-US" sz="2800" b="1" spc="-30" dirty="0">
              <a:solidFill>
                <a:srgbClr val="03617A"/>
              </a:solidFill>
              <a:latin typeface="Neue Haas Grotesk Text Pro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7028E74-EBCA-EF73-A1F5-A1C833048882}"/>
              </a:ext>
            </a:extLst>
          </p:cNvPr>
          <p:cNvCxnSpPr>
            <a:cxnSpLocks/>
          </p:cNvCxnSpPr>
          <p:nvPr/>
        </p:nvCxnSpPr>
        <p:spPr>
          <a:xfrm>
            <a:off x="530106" y="1204538"/>
            <a:ext cx="478786" cy="0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46240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FE9B598C-BBF7-AB99-0767-D4AA538B588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54381" y="1005839"/>
            <a:ext cx="7610951" cy="1169450"/>
          </a:xfrm>
        </p:spPr>
        <p:txBody>
          <a:bodyPr lIns="91440" tIns="45720" rIns="91440" bIns="45720" anchor="b"/>
          <a:lstStyle/>
          <a:p>
            <a:pPr>
              <a:spcBef>
                <a:spcPts val="0"/>
              </a:spcBef>
              <a:spcAft>
                <a:spcPts val="2400"/>
              </a:spcAft>
            </a:pPr>
            <a:r>
              <a:rPr lang="en-US" sz="2800" spc="-30" dirty="0"/>
              <a:t>Funding Sources</a:t>
            </a:r>
          </a:p>
          <a:p>
            <a:pPr>
              <a:spcBef>
                <a:spcPts val="0"/>
              </a:spcBef>
              <a:spcAft>
                <a:spcPts val="2400"/>
              </a:spcAft>
            </a:pPr>
            <a:r>
              <a:rPr lang="en-US" dirty="0">
                <a:solidFill>
                  <a:schemeClr val="accent3"/>
                </a:solidFill>
                <a:latin typeface="Roboto Slab"/>
                <a:ea typeface="Roboto Slab"/>
                <a:cs typeface="Roboto Slab"/>
              </a:rPr>
              <a:t>$482,589,343*</a:t>
            </a:r>
            <a:endParaRPr lang="en-US" dirty="0">
              <a:solidFill>
                <a:schemeClr val="accent3"/>
              </a:solidFill>
              <a:latin typeface="Roboto Slab" pitchFamily="50" charset="0"/>
              <a:ea typeface="Roboto Slab" pitchFamily="50" charset="0"/>
              <a:cs typeface="Roboto Slab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572000" y="3360656"/>
            <a:ext cx="1462405" cy="1068705"/>
          </a:xfrm>
          <a:custGeom>
            <a:avLst/>
            <a:gdLst/>
            <a:ahLst/>
            <a:cxnLst/>
            <a:rect l="l" t="t" r="r" b="b"/>
            <a:pathLst>
              <a:path w="1462404" h="1068704">
                <a:moveTo>
                  <a:pt x="1325499" y="0"/>
                </a:moveTo>
                <a:lnTo>
                  <a:pt x="1345942" y="45985"/>
                </a:lnTo>
                <a:lnTo>
                  <a:pt x="1364738" y="92506"/>
                </a:lnTo>
                <a:lnTo>
                  <a:pt x="1381883" y="139519"/>
                </a:lnTo>
                <a:lnTo>
                  <a:pt x="1397375" y="186982"/>
                </a:lnTo>
                <a:lnTo>
                  <a:pt x="1411210" y="234850"/>
                </a:lnTo>
                <a:lnTo>
                  <a:pt x="1423387" y="283080"/>
                </a:lnTo>
                <a:lnTo>
                  <a:pt x="1433902" y="331630"/>
                </a:lnTo>
                <a:lnTo>
                  <a:pt x="1442753" y="380454"/>
                </a:lnTo>
                <a:lnTo>
                  <a:pt x="1449937" y="429510"/>
                </a:lnTo>
                <a:lnTo>
                  <a:pt x="1455451" y="478755"/>
                </a:lnTo>
                <a:lnTo>
                  <a:pt x="1459293" y="528145"/>
                </a:lnTo>
                <a:lnTo>
                  <a:pt x="1461460" y="577636"/>
                </a:lnTo>
                <a:lnTo>
                  <a:pt x="1461949" y="627186"/>
                </a:lnTo>
                <a:lnTo>
                  <a:pt x="1460757" y="676750"/>
                </a:lnTo>
                <a:lnTo>
                  <a:pt x="1457882" y="726285"/>
                </a:lnTo>
                <a:lnTo>
                  <a:pt x="1453321" y="775748"/>
                </a:lnTo>
                <a:lnTo>
                  <a:pt x="1447071" y="825095"/>
                </a:lnTo>
                <a:lnTo>
                  <a:pt x="1439130" y="874284"/>
                </a:lnTo>
                <a:lnTo>
                  <a:pt x="1429494" y="923270"/>
                </a:lnTo>
                <a:lnTo>
                  <a:pt x="1418162" y="972009"/>
                </a:lnTo>
                <a:lnTo>
                  <a:pt x="1405130" y="1020460"/>
                </a:lnTo>
                <a:lnTo>
                  <a:pt x="1390396" y="1068577"/>
                </a:lnTo>
                <a:lnTo>
                  <a:pt x="0" y="616838"/>
                </a:lnTo>
                <a:lnTo>
                  <a:pt x="1325499" y="0"/>
                </a:lnTo>
                <a:close/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031991" y="3463907"/>
            <a:ext cx="1469390" cy="790575"/>
          </a:xfrm>
          <a:custGeom>
            <a:avLst/>
            <a:gdLst/>
            <a:ahLst/>
            <a:cxnLst/>
            <a:rect l="l" t="t" r="r" b="b"/>
            <a:pathLst>
              <a:path w="1469390" h="790575">
                <a:moveTo>
                  <a:pt x="0" y="422782"/>
                </a:moveTo>
                <a:lnTo>
                  <a:pt x="87884" y="658749"/>
                </a:lnTo>
                <a:lnTo>
                  <a:pt x="87884" y="790575"/>
                </a:lnTo>
                <a:lnTo>
                  <a:pt x="1469009" y="790575"/>
                </a:lnTo>
                <a:lnTo>
                  <a:pt x="1469009" y="461137"/>
                </a:lnTo>
                <a:lnTo>
                  <a:pt x="87884" y="461137"/>
                </a:lnTo>
                <a:lnTo>
                  <a:pt x="0" y="422782"/>
                </a:lnTo>
                <a:close/>
              </a:path>
              <a:path w="1469390" h="790575">
                <a:moveTo>
                  <a:pt x="1469009" y="0"/>
                </a:moveTo>
                <a:lnTo>
                  <a:pt x="87884" y="0"/>
                </a:lnTo>
                <a:lnTo>
                  <a:pt x="87884" y="461137"/>
                </a:lnTo>
                <a:lnTo>
                  <a:pt x="1469009" y="461137"/>
                </a:lnTo>
                <a:lnTo>
                  <a:pt x="146900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C2E9744C-8DE0-E0A6-1749-89337E5CFEEC}"/>
              </a:ext>
            </a:extLst>
          </p:cNvPr>
          <p:cNvCxnSpPr>
            <a:cxnSpLocks/>
          </p:cNvCxnSpPr>
          <p:nvPr/>
        </p:nvCxnSpPr>
        <p:spPr>
          <a:xfrm>
            <a:off x="832241" y="1608795"/>
            <a:ext cx="478786" cy="0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03334648-8A46-F469-BCC9-827ED4B042A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93547279"/>
              </p:ext>
            </p:extLst>
          </p:nvPr>
        </p:nvGraphicFramePr>
        <p:xfrm>
          <a:off x="1524000" y="1788161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405783E-4E77-45C8-E658-223FD3095D0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sz="2800" spc="-30" dirty="0"/>
              <a:t>Budget Summary </a:t>
            </a:r>
            <a:r>
              <a:rPr lang="en-US" sz="1100" b="0" spc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(000 Omitted)</a:t>
            </a:r>
            <a:endParaRPr lang="en-US" b="0" spc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7" name="object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4814730"/>
              </p:ext>
            </p:extLst>
          </p:nvPr>
        </p:nvGraphicFramePr>
        <p:xfrm>
          <a:off x="852836" y="2420711"/>
          <a:ext cx="7781671" cy="25908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2134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746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811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1240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94380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sz="1400" b="1" spc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Item</a:t>
                      </a:r>
                      <a:endParaRPr sz="1400" spc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91440" marB="9144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3810" indent="0" algn="ctr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lang="en-US" sz="1400" b="1" spc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</a:rPr>
                        <a:t>FY 2025 Budget</a:t>
                      </a:r>
                      <a:endParaRPr lang="en-US" sz="1400" spc="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T="91440" marB="9144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sz="1400" b="1" spc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Adjustments</a:t>
                      </a:r>
                      <a:endParaRPr sz="1400" spc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91440" marB="9144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lang="en-US" sz="1400" b="1" spc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</a:rPr>
                        <a:t>FY 2026 Governor’s</a:t>
                      </a:r>
                      <a:endParaRPr lang="en-US" sz="1400" spc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indent="0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lang="en-US" sz="1400" b="1" spc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Recommendation*</a:t>
                      </a:r>
                      <a:endParaRPr lang="en-US" sz="1400" spc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91440" marB="91440" anchor="ctr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1901">
                <a:tc>
                  <a:txBody>
                    <a:bodyPr/>
                    <a:lstStyle/>
                    <a:p>
                      <a:pPr marR="44450" algn="r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lang="en-US" sz="1400" b="1" spc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Agency Operations</a:t>
                      </a:r>
                      <a:endParaRPr lang="en-US" sz="1400" spc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91440" marB="9144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lang="en-US" sz="1400" b="1" spc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$398,662</a:t>
                      </a:r>
                      <a:endParaRPr lang="en-US" sz="1400" spc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91440" marB="91440" anchor="ctr"/>
                </a:tc>
                <a:tc>
                  <a:txBody>
                    <a:bodyPr/>
                    <a:lstStyle/>
                    <a:p>
                      <a:pPr marL="4445" algn="ctr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lang="en-US" sz="1400" b="1" spc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($814)</a:t>
                      </a:r>
                      <a:endParaRPr lang="en-US" sz="1400" spc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91440" marB="91440" anchor="ctr"/>
                </a:tc>
                <a:tc>
                  <a:txBody>
                    <a:bodyPr/>
                    <a:lstStyle/>
                    <a:p>
                      <a:pPr marL="8255" algn="ctr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lang="en-US" sz="1400" b="1" spc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$397,848</a:t>
                      </a:r>
                      <a:endParaRPr lang="en-US" sz="1400" spc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91440" marB="9144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1740">
                <a:tc>
                  <a:txBody>
                    <a:bodyPr/>
                    <a:lstStyle/>
                    <a:p>
                      <a:pPr marR="41275" algn="r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1400" b="1" spc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Special Purpose</a:t>
                      </a:r>
                      <a:endParaRPr sz="1400" spc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91440" marB="9144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lang="en-US" sz="1400" b="1" spc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$43,104</a:t>
                      </a:r>
                      <a:endParaRPr lang="en-US" sz="1400" spc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91440" marB="91440" anchor="ctr"/>
                </a:tc>
                <a:tc>
                  <a:txBody>
                    <a:bodyPr/>
                    <a:lstStyle/>
                    <a:p>
                      <a:pPr marL="4445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lang="en-US" sz="1400" b="1" spc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$7,989</a:t>
                      </a:r>
                      <a:endParaRPr lang="en-US" sz="1400" spc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91440" marB="91440" anchor="ctr"/>
                </a:tc>
                <a:tc>
                  <a:txBody>
                    <a:bodyPr/>
                    <a:lstStyle/>
                    <a:p>
                      <a:pPr marL="6985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lang="en-US" sz="1400" b="1" spc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$51,093</a:t>
                      </a:r>
                      <a:endParaRPr lang="en-US" sz="1400" spc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91440" marB="9144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1900">
                <a:tc>
                  <a:txBody>
                    <a:bodyPr/>
                    <a:lstStyle/>
                    <a:p>
                      <a:pPr marR="45085" algn="r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lang="en-US" sz="1400" b="1" spc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Capital Projects*</a:t>
                      </a:r>
                      <a:endParaRPr lang="en-US" sz="1400" spc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91440" marB="9144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lang="en-US" sz="1400" b="1" spc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rPr>
                        <a:t>$28,290</a:t>
                      </a:r>
                      <a:endParaRPr lang="en-US" sz="1400" spc="0">
                        <a:solidFill>
                          <a:schemeClr val="tx1"/>
                        </a:solidFill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T="91440" marB="91440" anchor="ctr"/>
                </a:tc>
                <a:tc>
                  <a:txBody>
                    <a:bodyPr/>
                    <a:lstStyle/>
                    <a:p>
                      <a:pPr marL="508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lang="en-US" sz="1400" b="1" spc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$5,357</a:t>
                      </a:r>
                      <a:endParaRPr lang="en-US" sz="1400" spc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91440" marB="91440" anchor="ctr"/>
                </a:tc>
                <a:tc>
                  <a:txBody>
                    <a:bodyPr/>
                    <a:lstStyle/>
                    <a:p>
                      <a:pPr marL="6985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lang="en-US" sz="1400" b="1" spc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$33,647</a:t>
                      </a:r>
                      <a:endParaRPr lang="en-US" sz="1400" spc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91440" marB="9144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1901">
                <a:tc>
                  <a:txBody>
                    <a:bodyPr/>
                    <a:lstStyle/>
                    <a:p>
                      <a:pPr marR="42545" algn="ctr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400" b="1" spc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Total</a:t>
                      </a:r>
                      <a:endParaRPr sz="1400" spc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91440" marB="9144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lang="en-US" sz="1400" b="1" spc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$470,056</a:t>
                      </a:r>
                      <a:endParaRPr lang="en-US" sz="1400" spc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91440" marB="9144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6985" algn="ctr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lang="en-US" sz="1400" b="1" spc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$12,532</a:t>
                      </a:r>
                      <a:endParaRPr lang="en-US" sz="1400" spc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91440" marB="9144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8255" algn="ctr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lang="en-US" sz="1400" b="1" spc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$482,589</a:t>
                      </a:r>
                      <a:endParaRPr lang="en-US" sz="1400" spc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91440" marB="91440" anchor="ctr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1743">
                <a:tc>
                  <a:txBody>
                    <a:bodyPr/>
                    <a:lstStyle/>
                    <a:p>
                      <a:pPr marR="41910" algn="ctr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400" b="1" spc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FTEs</a:t>
                      </a:r>
                      <a:endParaRPr sz="1400" spc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91440" marB="9144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sz="1400" b="1" spc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2,657</a:t>
                      </a:r>
                      <a:endParaRPr sz="1400" spc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91440" marB="9144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sz="1400" b="1" spc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  <a:endParaRPr sz="1400" spc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91440" marB="9144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7620" algn="ctr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sz="1400" b="1" spc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2,657</a:t>
                      </a:r>
                      <a:endParaRPr sz="1400" spc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91440" marB="91440" anchor="ctr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2C6B564-6CE2-D72D-9D19-B001C386EB6E}"/>
              </a:ext>
            </a:extLst>
          </p:cNvPr>
          <p:cNvCxnSpPr>
            <a:cxnSpLocks/>
          </p:cNvCxnSpPr>
          <p:nvPr/>
        </p:nvCxnSpPr>
        <p:spPr>
          <a:xfrm>
            <a:off x="852836" y="1709708"/>
            <a:ext cx="478786" cy="0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75B65C5A-BC33-DB95-8A37-D8BD72508E1B}"/>
              </a:ext>
            </a:extLst>
          </p:cNvPr>
          <p:cNvSpPr txBox="1"/>
          <p:nvPr/>
        </p:nvSpPr>
        <p:spPr>
          <a:xfrm>
            <a:off x="754381" y="1891553"/>
            <a:ext cx="3255906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b="1">
                <a:solidFill>
                  <a:srgbClr val="03617A"/>
                </a:solidFill>
                <a:latin typeface="+mj-lt"/>
              </a:rPr>
              <a:t>Status Quo Operations</a:t>
            </a:r>
          </a:p>
        </p:txBody>
      </p:sp>
      <p:sp>
        <p:nvSpPr>
          <p:cNvPr id="5" name="object 4">
            <a:extLst>
              <a:ext uri="{FF2B5EF4-FFF2-40B4-BE49-F238E27FC236}">
                <a16:creationId xmlns:a16="http://schemas.microsoft.com/office/drawing/2014/main" id="{746EABA3-6C52-E8B0-82CA-0A6EA8EBC63C}"/>
              </a:ext>
            </a:extLst>
          </p:cNvPr>
          <p:cNvSpPr txBox="1"/>
          <p:nvPr/>
        </p:nvSpPr>
        <p:spPr>
          <a:xfrm>
            <a:off x="2936875" y="5709602"/>
            <a:ext cx="334772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1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/>
                <a:ea typeface="+mn-ea"/>
                <a:cs typeface="PT Sans"/>
              </a:rPr>
              <a:t>*Excludes </a:t>
            </a:r>
            <a:r>
              <a:rPr kumimoji="0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/>
                <a:ea typeface="+mn-ea"/>
                <a:cs typeface="PT Sans"/>
              </a:rPr>
              <a:t>MVD </a:t>
            </a:r>
            <a:r>
              <a:rPr lang="en-US" sz="1200" i="1" spc="-10" dirty="0">
                <a:solidFill>
                  <a:prstClr val="black"/>
                </a:solidFill>
                <a:latin typeface="PT Sans"/>
                <a:cs typeface="PT Sans"/>
              </a:rPr>
              <a:t>S</a:t>
            </a:r>
            <a:r>
              <a:rPr kumimoji="0" sz="1200" b="0" i="1" u="none" strike="noStrike" kern="1200" cap="none" spc="-1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/>
                <a:ea typeface="+mn-ea"/>
                <a:cs typeface="PT Sans"/>
              </a:rPr>
              <a:t>ystems</a:t>
            </a:r>
            <a:r>
              <a:rPr kumimoji="0" sz="1200" b="0" i="1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/>
                <a:ea typeface="+mn-ea"/>
                <a:cs typeface="PT Sans"/>
              </a:rPr>
              <a:t> </a:t>
            </a:r>
            <a:r>
              <a:rPr lang="en-US" sz="1200" i="1" spc="-5" dirty="0">
                <a:solidFill>
                  <a:prstClr val="black"/>
                </a:solidFill>
                <a:latin typeface="PT Sans"/>
                <a:cs typeface="PT Sans"/>
              </a:rPr>
              <a:t>M</a:t>
            </a:r>
            <a:r>
              <a:rPr kumimoji="0" sz="1200" b="0" i="1" u="none" strike="noStrike" kern="1200" cap="none" spc="-5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/>
                <a:ea typeface="+mn-ea"/>
                <a:cs typeface="PT Sans"/>
              </a:rPr>
              <a:t>odernization</a:t>
            </a:r>
            <a:r>
              <a:rPr kumimoji="0" sz="1200" b="0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/>
                <a:ea typeface="+mn-ea"/>
                <a:cs typeface="PT Sans"/>
              </a:rPr>
              <a:t> </a:t>
            </a:r>
            <a:r>
              <a:rPr kumimoji="0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/>
                <a:ea typeface="+mn-ea"/>
                <a:cs typeface="PT Sans"/>
              </a:rPr>
              <a:t>capital</a:t>
            </a:r>
            <a:r>
              <a:rPr kumimoji="0" sz="1200" b="0" i="1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/>
                <a:ea typeface="+mn-ea"/>
                <a:cs typeface="PT Sans"/>
              </a:rPr>
              <a:t> </a:t>
            </a:r>
            <a:r>
              <a:rPr kumimoji="0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/>
                <a:ea typeface="+mn-ea"/>
                <a:cs typeface="PT Sans"/>
              </a:rPr>
              <a:t>request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Sans"/>
              <a:ea typeface="+mn-ea"/>
              <a:cs typeface="PT San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34072" y="1081786"/>
            <a:ext cx="5770880" cy="44958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pc="-30" dirty="0">
                <a:latin typeface="Neue Haas Grotesk Text Pro" panose="020B0504020202020204" pitchFamily="34" charset="0"/>
              </a:rPr>
              <a:t>Agency Operations Budget </a:t>
            </a:r>
            <a:r>
              <a:rPr sz="1100" b="0" dirty="0">
                <a:latin typeface="Calibri"/>
                <a:cs typeface="Calibri"/>
              </a:rPr>
              <a:t>($000</a:t>
            </a:r>
            <a:r>
              <a:rPr sz="1100" b="0" spc="-170" dirty="0">
                <a:latin typeface="Calibri"/>
                <a:cs typeface="Calibri"/>
              </a:rPr>
              <a:t> </a:t>
            </a:r>
            <a:r>
              <a:rPr sz="1100" b="0" spc="-10" dirty="0">
                <a:latin typeface="Calibri"/>
                <a:cs typeface="Calibri"/>
              </a:rPr>
              <a:t>Omitted)</a:t>
            </a:r>
            <a:endParaRPr sz="1100" dirty="0">
              <a:latin typeface="Calibri"/>
              <a:cs typeface="Calibri"/>
            </a:endParaRP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846480" y="1944370"/>
          <a:ext cx="7676511" cy="270840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298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18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77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883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483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7246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45795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686562"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2300">
                        <a:latin typeface="Times New Roman"/>
                        <a:cs typeface="Times New Roman"/>
                      </a:endParaRPr>
                    </a:p>
                    <a:p>
                      <a:pPr marL="720090">
                        <a:lnSpc>
                          <a:spcPct val="100000"/>
                        </a:lnSpc>
                      </a:pPr>
                      <a:r>
                        <a:rPr sz="14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Budget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Unit/Division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36079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 marL="274320">
                        <a:lnSpc>
                          <a:spcPct val="100000"/>
                        </a:lnSpc>
                      </a:pPr>
                      <a:r>
                        <a:rPr sz="1400" b="1" spc="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FY </a:t>
                      </a:r>
                      <a:r>
                        <a:rPr sz="1400" b="1" spc="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2025</a:t>
                      </a:r>
                      <a:r>
                        <a:rPr sz="1400" b="1" spc="-114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Budget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C5D56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 marL="204470">
                        <a:lnSpc>
                          <a:spcPct val="100000"/>
                        </a:lnSpc>
                      </a:pPr>
                      <a:r>
                        <a:rPr sz="14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Adjustments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DFA62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358775">
                        <a:lnSpc>
                          <a:spcPts val="1555"/>
                        </a:lnSpc>
                        <a:spcBef>
                          <a:spcPts val="965"/>
                        </a:spcBef>
                      </a:pPr>
                      <a:r>
                        <a:rPr sz="1400" b="1" spc="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FY </a:t>
                      </a:r>
                      <a:r>
                        <a:rPr sz="1400" b="1" spc="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2026</a:t>
                      </a:r>
                      <a:r>
                        <a:rPr sz="1400" b="1" spc="-1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Governor’s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418465">
                        <a:lnSpc>
                          <a:spcPts val="1555"/>
                        </a:lnSpc>
                      </a:pPr>
                      <a:r>
                        <a:rPr sz="14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Recommendation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225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6FC7B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5459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36079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1055"/>
                        </a:spcBef>
                      </a:pPr>
                      <a:r>
                        <a:rPr sz="1400" b="1" spc="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FTE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339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5D567"/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1055"/>
                        </a:spcBef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$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339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5D567"/>
                    </a:solidFill>
                  </a:tcPr>
                </a:tc>
                <a:tc>
                  <a:txBody>
                    <a:bodyPr/>
                    <a:lstStyle/>
                    <a:p>
                      <a:pPr marL="18415" algn="ctr">
                        <a:lnSpc>
                          <a:spcPct val="100000"/>
                        </a:lnSpc>
                        <a:spcBef>
                          <a:spcPts val="1055"/>
                        </a:spcBef>
                      </a:pPr>
                      <a:r>
                        <a:rPr sz="1400" b="1" spc="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FTE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339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FA623"/>
                    </a:solidFill>
                  </a:tcPr>
                </a:tc>
                <a:tc>
                  <a:txBody>
                    <a:bodyPr/>
                    <a:lstStyle/>
                    <a:p>
                      <a:pPr marL="26670" algn="ctr">
                        <a:lnSpc>
                          <a:spcPct val="100000"/>
                        </a:lnSpc>
                        <a:spcBef>
                          <a:spcPts val="1055"/>
                        </a:spcBef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$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339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FA623"/>
                    </a:solidFill>
                  </a:tcPr>
                </a:tc>
                <a:tc>
                  <a:txBody>
                    <a:bodyPr/>
                    <a:lstStyle/>
                    <a:p>
                      <a:pPr marL="21590" algn="ctr">
                        <a:lnSpc>
                          <a:spcPct val="100000"/>
                        </a:lnSpc>
                        <a:spcBef>
                          <a:spcPts val="1055"/>
                        </a:spcBef>
                      </a:pPr>
                      <a:r>
                        <a:rPr sz="1400" b="1" spc="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FTE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339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6FC7B8"/>
                    </a:solidFill>
                  </a:tcPr>
                </a:tc>
                <a:tc>
                  <a:txBody>
                    <a:bodyPr/>
                    <a:lstStyle/>
                    <a:p>
                      <a:pPr marL="23495" algn="ctr">
                        <a:lnSpc>
                          <a:spcPct val="100000"/>
                        </a:lnSpc>
                        <a:spcBef>
                          <a:spcPts val="1055"/>
                        </a:spcBef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$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339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6FC7B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5333">
                <a:tc>
                  <a:txBody>
                    <a:bodyPr/>
                    <a:lstStyle/>
                    <a:p>
                      <a:pPr marR="115570" algn="r">
                        <a:lnSpc>
                          <a:spcPct val="100000"/>
                        </a:lnSpc>
                        <a:spcBef>
                          <a:spcPts val="1060"/>
                        </a:spcBef>
                      </a:pPr>
                      <a:r>
                        <a:rPr sz="1400" b="1" spc="-15" dirty="0">
                          <a:latin typeface="Calibri"/>
                          <a:cs typeface="Calibri"/>
                        </a:rPr>
                        <a:t>Transportation</a:t>
                      </a:r>
                      <a:r>
                        <a:rPr sz="1400" b="1" spc="-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 dirty="0">
                          <a:latin typeface="Calibri"/>
                          <a:cs typeface="Calibri"/>
                        </a:rPr>
                        <a:t>Operations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346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5F8EB"/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1060"/>
                        </a:spcBef>
                      </a:pPr>
                      <a:r>
                        <a:rPr sz="1400" b="1" spc="-5" dirty="0">
                          <a:latin typeface="Calibri"/>
                          <a:cs typeface="Calibri"/>
                        </a:rPr>
                        <a:t>2,363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346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5F8EB"/>
                    </a:solidFill>
                  </a:tcPr>
                </a:tc>
                <a:tc>
                  <a:txBody>
                    <a:bodyPr/>
                    <a:lstStyle/>
                    <a:p>
                      <a:pPr marL="10160" algn="ctr">
                        <a:lnSpc>
                          <a:spcPct val="100000"/>
                        </a:lnSpc>
                        <a:spcBef>
                          <a:spcPts val="1060"/>
                        </a:spcBef>
                      </a:pPr>
                      <a:r>
                        <a:rPr sz="1400" b="1" dirty="0">
                          <a:latin typeface="Calibri"/>
                          <a:cs typeface="Calibri"/>
                        </a:rPr>
                        <a:t>$365,951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346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5F8EB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1060"/>
                        </a:spcBef>
                      </a:pPr>
                      <a:r>
                        <a:rPr sz="1400" b="1" dirty="0">
                          <a:latin typeface="Calibri"/>
                          <a:cs typeface="Calibri"/>
                        </a:rPr>
                        <a:t>-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346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5F8EB"/>
                    </a:solidFill>
                  </a:tcPr>
                </a:tc>
                <a:tc>
                  <a:txBody>
                    <a:bodyPr/>
                    <a:lstStyle/>
                    <a:p>
                      <a:pPr marL="29845" algn="ctr">
                        <a:lnSpc>
                          <a:spcPct val="100000"/>
                        </a:lnSpc>
                        <a:spcBef>
                          <a:spcPts val="1060"/>
                        </a:spcBef>
                      </a:pPr>
                      <a:r>
                        <a:rPr sz="1400" b="1" dirty="0">
                          <a:latin typeface="Calibri"/>
                          <a:cs typeface="Calibri"/>
                        </a:rPr>
                        <a:t>($814)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346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5F8EB"/>
                    </a:solidFill>
                  </a:tcPr>
                </a:tc>
                <a:tc>
                  <a:txBody>
                    <a:bodyPr/>
                    <a:lstStyle/>
                    <a:p>
                      <a:pPr marL="22225" algn="ctr">
                        <a:lnSpc>
                          <a:spcPct val="100000"/>
                        </a:lnSpc>
                        <a:spcBef>
                          <a:spcPts val="1060"/>
                        </a:spcBef>
                      </a:pPr>
                      <a:r>
                        <a:rPr sz="1400" b="1" spc="-5" dirty="0">
                          <a:latin typeface="Calibri"/>
                          <a:cs typeface="Calibri"/>
                        </a:rPr>
                        <a:t>2,363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346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5F8EB"/>
                    </a:solidFill>
                  </a:tcPr>
                </a:tc>
                <a:tc>
                  <a:txBody>
                    <a:bodyPr/>
                    <a:lstStyle/>
                    <a:p>
                      <a:pPr marL="402590">
                        <a:lnSpc>
                          <a:spcPct val="100000"/>
                        </a:lnSpc>
                        <a:spcBef>
                          <a:spcPts val="1060"/>
                        </a:spcBef>
                      </a:pPr>
                      <a:r>
                        <a:rPr sz="1400" b="1" dirty="0">
                          <a:latin typeface="Calibri"/>
                          <a:cs typeface="Calibri"/>
                        </a:rPr>
                        <a:t>$365,137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346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5F8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5460">
                <a:tc>
                  <a:txBody>
                    <a:bodyPr/>
                    <a:lstStyle/>
                    <a:p>
                      <a:pPr marR="113664" algn="r">
                        <a:lnSpc>
                          <a:spcPct val="100000"/>
                        </a:lnSpc>
                        <a:spcBef>
                          <a:spcPts val="1065"/>
                        </a:spcBef>
                      </a:pPr>
                      <a:r>
                        <a:rPr sz="1400" b="1" dirty="0">
                          <a:latin typeface="Calibri"/>
                          <a:cs typeface="Calibri"/>
                        </a:rPr>
                        <a:t>Motor</a:t>
                      </a:r>
                      <a:r>
                        <a:rPr sz="1400" b="1" spc="-1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10" dirty="0">
                          <a:latin typeface="Calibri"/>
                          <a:cs typeface="Calibri"/>
                        </a:rPr>
                        <a:t>Vehicle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352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FD2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1065"/>
                        </a:spcBef>
                      </a:pPr>
                      <a:r>
                        <a:rPr sz="1400" b="1" dirty="0">
                          <a:latin typeface="Calibri"/>
                          <a:cs typeface="Calibri"/>
                        </a:rPr>
                        <a:t>294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352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FD2"/>
                    </a:solidFill>
                  </a:tcPr>
                </a:tc>
                <a:tc>
                  <a:txBody>
                    <a:bodyPr/>
                    <a:lstStyle/>
                    <a:p>
                      <a:pPr marL="6350" algn="ctr">
                        <a:lnSpc>
                          <a:spcPct val="100000"/>
                        </a:lnSpc>
                        <a:spcBef>
                          <a:spcPts val="1065"/>
                        </a:spcBef>
                      </a:pPr>
                      <a:r>
                        <a:rPr sz="1400" b="1" spc="-5" dirty="0">
                          <a:latin typeface="Calibri"/>
                          <a:cs typeface="Calibri"/>
                        </a:rPr>
                        <a:t>$32,711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352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FD2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1065"/>
                        </a:spcBef>
                      </a:pPr>
                      <a:r>
                        <a:rPr sz="1400" b="1" dirty="0">
                          <a:latin typeface="Calibri"/>
                          <a:cs typeface="Calibri"/>
                        </a:rPr>
                        <a:t>-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352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FD2"/>
                    </a:solidFill>
                  </a:tcPr>
                </a:tc>
                <a:tc>
                  <a:txBody>
                    <a:bodyPr/>
                    <a:lstStyle/>
                    <a:p>
                      <a:pPr marL="20320" algn="ctr">
                        <a:lnSpc>
                          <a:spcPct val="100000"/>
                        </a:lnSpc>
                        <a:spcBef>
                          <a:spcPts val="1065"/>
                        </a:spcBef>
                      </a:pPr>
                      <a:r>
                        <a:rPr sz="1400" b="1" dirty="0">
                          <a:latin typeface="Calibri"/>
                          <a:cs typeface="Calibri"/>
                        </a:rPr>
                        <a:t>-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352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FD2"/>
                    </a:solidFill>
                  </a:tcPr>
                </a:tc>
                <a:tc>
                  <a:txBody>
                    <a:bodyPr/>
                    <a:lstStyle/>
                    <a:p>
                      <a:pPr marL="27305" algn="ctr">
                        <a:lnSpc>
                          <a:spcPct val="100000"/>
                        </a:lnSpc>
                        <a:spcBef>
                          <a:spcPts val="1065"/>
                        </a:spcBef>
                      </a:pPr>
                      <a:r>
                        <a:rPr sz="1400" b="1" dirty="0">
                          <a:latin typeface="Calibri"/>
                          <a:cs typeface="Calibri"/>
                        </a:rPr>
                        <a:t>294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352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FD2"/>
                    </a:solidFill>
                  </a:tcPr>
                </a:tc>
                <a:tc>
                  <a:txBody>
                    <a:bodyPr/>
                    <a:lstStyle/>
                    <a:p>
                      <a:pPr marL="447675">
                        <a:lnSpc>
                          <a:spcPct val="100000"/>
                        </a:lnSpc>
                        <a:spcBef>
                          <a:spcPts val="1065"/>
                        </a:spcBef>
                      </a:pPr>
                      <a:r>
                        <a:rPr sz="1400" b="1" spc="-5" dirty="0">
                          <a:latin typeface="Calibri"/>
                          <a:cs typeface="Calibri"/>
                        </a:rPr>
                        <a:t>$32,711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352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F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5587">
                <a:tc>
                  <a:txBody>
                    <a:bodyPr/>
                    <a:lstStyle/>
                    <a:p>
                      <a:pPr marR="111760" algn="r">
                        <a:lnSpc>
                          <a:spcPct val="100000"/>
                        </a:lnSpc>
                        <a:spcBef>
                          <a:spcPts val="1070"/>
                        </a:spcBef>
                      </a:pPr>
                      <a:r>
                        <a:rPr sz="1400" b="1" spc="-3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Total </a:t>
                      </a:r>
                      <a:r>
                        <a:rPr sz="14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Agency</a:t>
                      </a:r>
                      <a:r>
                        <a:rPr sz="1400" b="1" spc="-3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Operations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358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36079"/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1070"/>
                        </a:spcBef>
                      </a:pPr>
                      <a:r>
                        <a:rPr sz="14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2,657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358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5D567"/>
                    </a:solidFill>
                  </a:tcPr>
                </a:tc>
                <a:tc>
                  <a:txBody>
                    <a:bodyPr/>
                    <a:lstStyle/>
                    <a:p>
                      <a:pPr marL="10160" algn="ctr">
                        <a:lnSpc>
                          <a:spcPct val="100000"/>
                        </a:lnSpc>
                        <a:spcBef>
                          <a:spcPts val="1070"/>
                        </a:spcBef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$398,662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358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5D567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1070"/>
                        </a:spcBef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-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358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FA623"/>
                    </a:solidFill>
                  </a:tcPr>
                </a:tc>
                <a:tc>
                  <a:txBody>
                    <a:bodyPr/>
                    <a:lstStyle/>
                    <a:p>
                      <a:pPr marL="29845" algn="ctr">
                        <a:lnSpc>
                          <a:spcPct val="100000"/>
                        </a:lnSpc>
                        <a:spcBef>
                          <a:spcPts val="1070"/>
                        </a:spcBef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($814)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358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FA623"/>
                    </a:solidFill>
                  </a:tcPr>
                </a:tc>
                <a:tc>
                  <a:txBody>
                    <a:bodyPr/>
                    <a:lstStyle/>
                    <a:p>
                      <a:pPr marL="22225" algn="ctr">
                        <a:lnSpc>
                          <a:spcPct val="100000"/>
                        </a:lnSpc>
                        <a:spcBef>
                          <a:spcPts val="1070"/>
                        </a:spcBef>
                      </a:pPr>
                      <a:r>
                        <a:rPr sz="14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2,657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358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6FC7B8"/>
                    </a:solidFill>
                  </a:tcPr>
                </a:tc>
                <a:tc>
                  <a:txBody>
                    <a:bodyPr/>
                    <a:lstStyle/>
                    <a:p>
                      <a:pPr marL="402590">
                        <a:lnSpc>
                          <a:spcPct val="100000"/>
                        </a:lnSpc>
                        <a:spcBef>
                          <a:spcPts val="1070"/>
                        </a:spcBef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$397,848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358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6FC7B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" name="object 4"/>
          <p:cNvSpPr/>
          <p:nvPr/>
        </p:nvSpPr>
        <p:spPr>
          <a:xfrm>
            <a:off x="857250" y="1724025"/>
            <a:ext cx="478790" cy="0"/>
          </a:xfrm>
          <a:custGeom>
            <a:avLst/>
            <a:gdLst/>
            <a:ahLst/>
            <a:cxnLst/>
            <a:rect l="l" t="t" r="r" b="b"/>
            <a:pathLst>
              <a:path w="478790">
                <a:moveTo>
                  <a:pt x="0" y="0"/>
                </a:moveTo>
                <a:lnTo>
                  <a:pt x="478790" y="0"/>
                </a:lnTo>
              </a:path>
            </a:pathLst>
          </a:custGeom>
          <a:ln w="57150">
            <a:solidFill>
              <a:srgbClr val="DFA62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xfrm>
            <a:off x="374552" y="6574943"/>
            <a:ext cx="2219960" cy="101310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/>
              <a:t>I </a:t>
            </a:r>
            <a:r>
              <a:rPr lang="en-US" dirty="0"/>
              <a:t> </a:t>
            </a:r>
            <a:r>
              <a:rPr spc="25" dirty="0"/>
              <a:t>O</a:t>
            </a:r>
            <a:r>
              <a:rPr lang="en-US" spc="25" dirty="0"/>
              <a:t> </a:t>
            </a:r>
            <a:r>
              <a:rPr spc="25" dirty="0"/>
              <a:t>W </a:t>
            </a:r>
            <a:r>
              <a:rPr dirty="0"/>
              <a:t>A</a:t>
            </a:r>
            <a:r>
              <a:rPr lang="en-US" dirty="0"/>
              <a:t> </a:t>
            </a:r>
            <a:r>
              <a:rPr dirty="0"/>
              <a:t> D O T </a:t>
            </a:r>
            <a:r>
              <a:rPr lang="en-US" dirty="0"/>
              <a:t> </a:t>
            </a:r>
            <a:r>
              <a:rPr b="1" dirty="0">
                <a:latin typeface="Calibri"/>
                <a:cs typeface="Calibri"/>
              </a:rPr>
              <a:t>| </a:t>
            </a:r>
            <a:r>
              <a:rPr lang="en-US" b="1" dirty="0"/>
              <a:t> </a:t>
            </a:r>
            <a:r>
              <a:rPr lang="en-US" dirty="0"/>
              <a:t>B</a:t>
            </a:r>
            <a:r>
              <a:rPr dirty="0"/>
              <a:t> U D G E T </a:t>
            </a:r>
            <a:r>
              <a:rPr lang="en-US" dirty="0"/>
              <a:t> </a:t>
            </a:r>
            <a:r>
              <a:rPr spc="30" dirty="0"/>
              <a:t>P</a:t>
            </a:r>
            <a:r>
              <a:rPr lang="en-US" spc="30" dirty="0"/>
              <a:t> </a:t>
            </a:r>
            <a:r>
              <a:rPr spc="30" dirty="0"/>
              <a:t>R </a:t>
            </a:r>
            <a:r>
              <a:rPr dirty="0"/>
              <a:t>E S E N T A T I O N </a:t>
            </a:r>
            <a:r>
              <a:rPr lang="en-US" dirty="0"/>
              <a:t> </a:t>
            </a:r>
            <a:r>
              <a:rPr b="1" dirty="0">
                <a:latin typeface="Calibri"/>
                <a:cs typeface="Calibri"/>
              </a:rPr>
              <a:t>| </a:t>
            </a:r>
            <a:r>
              <a:rPr dirty="0"/>
              <a:t>F Y</a:t>
            </a:r>
            <a:r>
              <a:rPr spc="-35" dirty="0"/>
              <a:t> </a:t>
            </a:r>
            <a:r>
              <a:rPr spc="35" dirty="0"/>
              <a:t>26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dirty="0"/>
              <a:t>9</a:t>
            </a:fld>
            <a:r>
              <a:rPr spc="10" dirty="0"/>
              <a:t>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IowaDOT">
  <a:themeElements>
    <a:clrScheme name="New Iowa Branding">
      <a:dk1>
        <a:sysClr val="windowText" lastClr="000000"/>
      </a:dk1>
      <a:lt1>
        <a:sysClr val="window" lastClr="FFFFFF"/>
      </a:lt1>
      <a:dk2>
        <a:srgbClr val="4D4D4F"/>
      </a:dk2>
      <a:lt2>
        <a:srgbClr val="BFBFBF"/>
      </a:lt2>
      <a:accent1>
        <a:srgbClr val="03617A"/>
      </a:accent1>
      <a:accent2>
        <a:srgbClr val="C6D667"/>
      </a:accent2>
      <a:accent3>
        <a:srgbClr val="E0A624"/>
      </a:accent3>
      <a:accent4>
        <a:srgbClr val="19405B"/>
      </a:accent4>
      <a:accent5>
        <a:srgbClr val="70C8B8"/>
      </a:accent5>
      <a:accent6>
        <a:srgbClr val="2A6357"/>
      </a:accent6>
      <a:hlink>
        <a:srgbClr val="1C5DBA"/>
      </a:hlink>
      <a:folHlink>
        <a:srgbClr val="694B5F"/>
      </a:folHlink>
    </a:clrScheme>
    <a:fontScheme name="Iowa DOT">
      <a:majorFont>
        <a:latin typeface="Neue Haas Grotesk Text Pro"/>
        <a:ea typeface=""/>
        <a:cs typeface=""/>
      </a:majorFont>
      <a:minorFont>
        <a:latin typeface="PT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>
          <a:solidFill>
            <a:schemeClr val="accent5">
              <a:lumMod val="20000"/>
              <a:lumOff val="80000"/>
            </a:schemeClr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IowaDOT" id="{7CB9F343-F5EA-4699-ADB6-5A48D8742483}" vid="{73CF4654-901E-40F8-880C-76D2FCE16D7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1618</TotalTime>
  <Words>1107</Words>
  <Application>Microsoft Office PowerPoint</Application>
  <PresentationFormat>On-screen Show (4:3)</PresentationFormat>
  <Paragraphs>371</Paragraphs>
  <Slides>17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8" baseType="lpstr">
      <vt:lpstr>Arial</vt:lpstr>
      <vt:lpstr>Calibri</vt:lpstr>
      <vt:lpstr>Calibri Light</vt:lpstr>
      <vt:lpstr>Century Gothic</vt:lpstr>
      <vt:lpstr>Neue Haas Grotesk Text Pro</vt:lpstr>
      <vt:lpstr>PT Sans</vt:lpstr>
      <vt:lpstr>Roboto Slab</vt:lpstr>
      <vt:lpstr>Times New Roman</vt:lpstr>
      <vt:lpstr>Wingdings</vt:lpstr>
      <vt:lpstr>IowaDOT</vt:lpstr>
      <vt:lpstr>Office Theme</vt:lpstr>
      <vt:lpstr>PowerPoint Presentation</vt:lpstr>
      <vt:lpstr>Presentation Topics</vt:lpstr>
      <vt:lpstr>Governor’s Recommendation</vt:lpstr>
      <vt:lpstr>Historical Prices Impacting the DOT</vt:lpstr>
      <vt:lpstr>Critical Challenges</vt:lpstr>
      <vt:lpstr>PowerPoint Presentation</vt:lpstr>
      <vt:lpstr>PowerPoint Presentation</vt:lpstr>
      <vt:lpstr>PowerPoint Presentation</vt:lpstr>
      <vt:lpstr>Agency Operations Budget ($000 Omitted)</vt:lpstr>
      <vt:lpstr>Special Purpose Budget ($000 Omitted)</vt:lpstr>
      <vt:lpstr>Capital Budget ($000 Omitted)</vt:lpstr>
      <vt:lpstr>ARTS Modernization</vt:lpstr>
      <vt:lpstr>What is ARTS &amp; What Does it Do?</vt:lpstr>
      <vt:lpstr>Why Modernize?</vt:lpstr>
      <vt:lpstr>PowerPoint Presentation</vt:lpstr>
      <vt:lpstr>Governor’s Recommendation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Jamison, Jennifer</dc:creator>
  <cp:lastModifiedBy>Anderson, Stuart</cp:lastModifiedBy>
  <cp:revision>44</cp:revision>
  <cp:lastPrinted>2025-02-27T14:15:01Z</cp:lastPrinted>
  <dcterms:created xsi:type="dcterms:W3CDTF">2024-12-13T18:49:23Z</dcterms:created>
  <dcterms:modified xsi:type="dcterms:W3CDTF">2025-02-27T15:13:51Z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2024-01-19T00:00:00Z</vt:filetime>
  </property>
  <property fmtid="{D5CDD505-2E9C-101B-9397-08002B2CF9AE}" pid="3" name="LastSaved">
    <vt:filetime>2024-12-13T00:00:00Z</vt:filetime>
  </property>
</Properties>
</file>