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5" r:id="rId6"/>
    <p:sldId id="299" r:id="rId7"/>
    <p:sldId id="297" r:id="rId8"/>
    <p:sldId id="298" r:id="rId9"/>
    <p:sldId id="301" r:id="rId10"/>
    <p:sldId id="304" r:id="rId11"/>
    <p:sldId id="302" r:id="rId12"/>
    <p:sldId id="300" r:id="rId13"/>
    <p:sldId id="305" r:id="rId14"/>
    <p:sldId id="308" r:id="rId15"/>
    <p:sldId id="269" r:id="rId16"/>
    <p:sldId id="270" r:id="rId17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2" autoAdjust="0"/>
    <p:restoredTop sz="85390" autoAdjust="0"/>
  </p:normalViewPr>
  <p:slideViewPr>
    <p:cSldViewPr snapToGrid="0">
      <p:cViewPr varScale="1">
        <p:scale>
          <a:sx n="93" d="100"/>
          <a:sy n="93" d="100"/>
        </p:scale>
        <p:origin x="3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21%20Program%2010yr%20look%20ahe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'Purchasing Power'!$A$2:$A$5</c:f>
              <c:strCache>
                <c:ptCount val="4"/>
                <c:pt idx="0">
                  <c:v>Bridge Replacements</c:v>
                </c:pt>
                <c:pt idx="1">
                  <c:v>Pavement Resurfacing</c:v>
                </c:pt>
                <c:pt idx="2">
                  <c:v>2-lane Reconstruction</c:v>
                </c:pt>
                <c:pt idx="3">
                  <c:v>New Expressway</c:v>
                </c:pt>
              </c:strCache>
            </c:strRef>
          </c:cat>
          <c:val>
            <c:numRef>
              <c:f>'Purchasing Power'!$B$2:$B$5</c:f>
              <c:numCache>
                <c:formatCode>General</c:formatCode>
                <c:ptCount val="4"/>
                <c:pt idx="0">
                  <c:v>3</c:v>
                </c:pt>
                <c:pt idx="1">
                  <c:v>16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6-401F-B851-C1210C8D6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1358640"/>
        <c:axId val="841358968"/>
      </c:barChart>
      <c:catAx>
        <c:axId val="84135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58968"/>
        <c:crosses val="autoZero"/>
        <c:auto val="1"/>
        <c:lblAlgn val="ctr"/>
        <c:lblOffset val="100"/>
        <c:noMultiLvlLbl val="0"/>
      </c:catAx>
      <c:valAx>
        <c:axId val="841358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135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5225002612377"/>
          <c:y val="0.13885267618321148"/>
          <c:w val="0.80282190199659165"/>
          <c:h val="0.78456012362658045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'Summary Table'!$A$2</c:f>
              <c:strCache>
                <c:ptCount val="1"/>
                <c:pt idx="0">
                  <c:v>Pavement - Stewardship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07-43DE-AA87-D59D1025C082}"/>
              </c:ext>
            </c:extLst>
          </c:dPt>
          <c:dPt>
            <c:idx val="7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07-43DE-AA87-D59D1025C082}"/>
              </c:ext>
            </c:extLst>
          </c:dPt>
          <c:dPt>
            <c:idx val="8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07-43DE-AA87-D59D1025C082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07-43DE-AA87-D59D1025C082}"/>
              </c:ext>
            </c:extLst>
          </c:dPt>
          <c:dPt>
            <c:idx val="1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07-43DE-AA87-D59D1025C082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07-43DE-AA87-D59D1025C082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07-43DE-AA87-D59D1025C082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07-43DE-AA87-D59D1025C082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707-43DE-AA87-D59D1025C082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707-43DE-AA87-D59D1025C082}"/>
              </c:ext>
            </c:extLst>
          </c:dPt>
          <c:dPt>
            <c:idx val="1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707-43DE-AA87-D59D1025C082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Table'!$B$2:$P$2</c:f>
              <c:numCache>
                <c:formatCode>"$"#,##0,,</c:formatCode>
                <c:ptCount val="15"/>
                <c:pt idx="0">
                  <c:v>364598993.43000019</c:v>
                </c:pt>
                <c:pt idx="1">
                  <c:v>231757286.77999997</c:v>
                </c:pt>
                <c:pt idx="2">
                  <c:v>298000000</c:v>
                </c:pt>
                <c:pt idx="3">
                  <c:v>231000000</c:v>
                </c:pt>
                <c:pt idx="4">
                  <c:v>323118000</c:v>
                </c:pt>
                <c:pt idx="5">
                  <c:v>372000000</c:v>
                </c:pt>
                <c:pt idx="6">
                  <c:v>418821000</c:v>
                </c:pt>
                <c:pt idx="7">
                  <c:v>358224750</c:v>
                </c:pt>
                <c:pt idx="8">
                  <c:v>440723007</c:v>
                </c:pt>
                <c:pt idx="9">
                  <c:v>397251256</c:v>
                </c:pt>
                <c:pt idx="10">
                  <c:v>541729666.23600006</c:v>
                </c:pt>
                <c:pt idx="11">
                  <c:v>483682488.53999996</c:v>
                </c:pt>
                <c:pt idx="12">
                  <c:v>485511250</c:v>
                </c:pt>
                <c:pt idx="13">
                  <c:v>541383666.57999992</c:v>
                </c:pt>
                <c:pt idx="14">
                  <c:v>477115000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707-43DE-AA87-D59D1025C082}"/>
            </c:ext>
          </c:extLst>
        </c:ser>
        <c:ser>
          <c:idx val="3"/>
          <c:order val="3"/>
          <c:tx>
            <c:strRef>
              <c:f>'Summary Table'!$A$3</c:f>
              <c:strCache>
                <c:ptCount val="1"/>
                <c:pt idx="0">
                  <c:v>Bridge - Stewardship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707-43DE-AA87-D59D1025C082}"/>
              </c:ext>
            </c:extLst>
          </c:dPt>
          <c:dPt>
            <c:idx val="7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9707-43DE-AA87-D59D1025C082}"/>
              </c:ext>
            </c:extLst>
          </c:dPt>
          <c:dPt>
            <c:idx val="8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9707-43DE-AA87-D59D1025C082}"/>
              </c:ext>
            </c:extLst>
          </c:dPt>
          <c:dPt>
            <c:idx val="9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9707-43DE-AA87-D59D1025C082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9707-43DE-AA87-D59D1025C082}"/>
              </c:ext>
            </c:extLst>
          </c:dPt>
          <c:dPt>
            <c:idx val="11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9707-43DE-AA87-D59D1025C082}"/>
              </c:ext>
            </c:extLst>
          </c:dPt>
          <c:dPt>
            <c:idx val="1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9707-43DE-AA87-D59D1025C082}"/>
              </c:ext>
            </c:extLst>
          </c:dPt>
          <c:dPt>
            <c:idx val="13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9707-43DE-AA87-D59D1025C082}"/>
              </c:ext>
            </c:extLst>
          </c:dPt>
          <c:dPt>
            <c:idx val="14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9707-43DE-AA87-D59D1025C082}"/>
              </c:ext>
            </c:extLst>
          </c:dPt>
          <c:dPt>
            <c:idx val="15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9707-43DE-AA87-D59D1025C082}"/>
              </c:ext>
            </c:extLst>
          </c:dPt>
          <c:dPt>
            <c:idx val="16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9707-43DE-AA87-D59D1025C082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Table'!$B$3:$P$3</c:f>
              <c:numCache>
                <c:formatCode>"$"#,##0,,</c:formatCode>
                <c:ptCount val="15"/>
                <c:pt idx="0">
                  <c:v>140909171.26999998</c:v>
                </c:pt>
                <c:pt idx="1">
                  <c:v>132548153.81999995</c:v>
                </c:pt>
                <c:pt idx="2">
                  <c:v>169000000</c:v>
                </c:pt>
                <c:pt idx="3">
                  <c:v>170000000</c:v>
                </c:pt>
                <c:pt idx="4">
                  <c:v>186236000</c:v>
                </c:pt>
                <c:pt idx="5">
                  <c:v>167000000</c:v>
                </c:pt>
                <c:pt idx="6">
                  <c:v>156865000</c:v>
                </c:pt>
                <c:pt idx="7">
                  <c:v>182618610</c:v>
                </c:pt>
                <c:pt idx="8">
                  <c:v>185806774.352</c:v>
                </c:pt>
                <c:pt idx="9">
                  <c:v>236137060</c:v>
                </c:pt>
                <c:pt idx="10">
                  <c:v>222573157.87200001</c:v>
                </c:pt>
                <c:pt idx="11">
                  <c:v>181277500</c:v>
                </c:pt>
                <c:pt idx="12">
                  <c:v>319475500</c:v>
                </c:pt>
                <c:pt idx="13">
                  <c:v>245003300</c:v>
                </c:pt>
                <c:pt idx="14">
                  <c:v>365207300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9707-43DE-AA87-D59D1025C082}"/>
            </c:ext>
          </c:extLst>
        </c:ser>
        <c:ser>
          <c:idx val="8"/>
          <c:order val="6"/>
          <c:tx>
            <c:strRef>
              <c:f>'Summary Table'!$A$4</c:f>
              <c:strCache>
                <c:ptCount val="1"/>
                <c:pt idx="0">
                  <c:v>System Capacity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9707-43DE-AA87-D59D1025C082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9707-43DE-AA87-D59D1025C082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9707-43DE-AA87-D59D1025C082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9707-43DE-AA87-D59D1025C082}"/>
              </c:ext>
            </c:extLst>
          </c:dPt>
          <c:dPt>
            <c:idx val="10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9707-43DE-AA87-D59D1025C082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9707-43DE-AA87-D59D1025C082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9707-43DE-AA87-D59D1025C082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9707-43DE-AA87-D59D1025C082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9707-43DE-AA87-D59D1025C082}"/>
              </c:ext>
            </c:extLst>
          </c:dPt>
          <c:dPt>
            <c:idx val="15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9707-43DE-AA87-D59D1025C082}"/>
              </c:ext>
            </c:extLst>
          </c:dPt>
          <c:dPt>
            <c:idx val="16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9707-43DE-AA87-D59D1025C082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Table'!$B$4:$P$4</c:f>
              <c:numCache>
                <c:formatCode>"$"#,##0,,</c:formatCode>
                <c:ptCount val="15"/>
                <c:pt idx="0">
                  <c:v>110164518.81999999</c:v>
                </c:pt>
                <c:pt idx="1">
                  <c:v>311344175.13999999</c:v>
                </c:pt>
                <c:pt idx="2">
                  <c:v>346000000</c:v>
                </c:pt>
                <c:pt idx="3">
                  <c:v>282000000</c:v>
                </c:pt>
                <c:pt idx="4">
                  <c:v>208700000</c:v>
                </c:pt>
                <c:pt idx="5">
                  <c:v>180000000</c:v>
                </c:pt>
                <c:pt idx="6">
                  <c:v>133593000</c:v>
                </c:pt>
                <c:pt idx="7">
                  <c:v>174768640</c:v>
                </c:pt>
                <c:pt idx="8">
                  <c:v>117339268.051</c:v>
                </c:pt>
                <c:pt idx="9">
                  <c:v>100493783</c:v>
                </c:pt>
                <c:pt idx="10">
                  <c:v>200437037.05400002</c:v>
                </c:pt>
                <c:pt idx="11">
                  <c:v>187388994.26999998</c:v>
                </c:pt>
                <c:pt idx="12">
                  <c:v>97851250</c:v>
                </c:pt>
                <c:pt idx="13">
                  <c:v>83783983.290000007</c:v>
                </c:pt>
                <c:pt idx="14">
                  <c:v>43769649.999999993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9707-43DE-AA87-D59D1025C082}"/>
            </c:ext>
          </c:extLst>
        </c:ser>
        <c:ser>
          <c:idx val="5"/>
          <c:order val="7"/>
          <c:tx>
            <c:strRef>
              <c:f>'Summary Table'!$A$7</c:f>
              <c:strCache>
                <c:ptCount val="1"/>
                <c:pt idx="0">
                  <c:v>Other Investments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9707-43DE-AA87-D59D1025C082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9707-43DE-AA87-D59D1025C082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9707-43DE-AA87-D59D1025C082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9707-43DE-AA87-D59D1025C082}"/>
              </c:ext>
            </c:extLst>
          </c:dPt>
          <c:dPt>
            <c:idx val="10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9707-43DE-AA87-D59D1025C082}"/>
              </c:ext>
            </c:extLst>
          </c:dPt>
          <c:dPt>
            <c:idx val="11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9707-43DE-AA87-D59D1025C082}"/>
              </c:ext>
            </c:extLst>
          </c:dPt>
          <c:dPt>
            <c:idx val="12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9707-43DE-AA87-D59D1025C082}"/>
              </c:ext>
            </c:extLst>
          </c:dPt>
          <c:dPt>
            <c:idx val="1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9707-43DE-AA87-D59D1025C082}"/>
              </c:ext>
            </c:extLst>
          </c:dPt>
          <c:dPt>
            <c:idx val="14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9707-43DE-AA87-D59D1025C082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9707-43DE-AA87-D59D1025C082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9707-43DE-AA87-D59D1025C082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Table'!$B$7:$P$7</c:f>
              <c:numCache>
                <c:formatCode>"$"#,##0,,</c:formatCode>
                <c:ptCount val="15"/>
                <c:pt idx="0">
                  <c:v>77471824.929999828</c:v>
                </c:pt>
                <c:pt idx="1">
                  <c:v>52245066.710000038</c:v>
                </c:pt>
                <c:pt idx="2">
                  <c:v>10000000</c:v>
                </c:pt>
                <c:pt idx="3">
                  <c:v>36000000</c:v>
                </c:pt>
                <c:pt idx="4">
                  <c:v>23913000</c:v>
                </c:pt>
                <c:pt idx="5">
                  <c:v>37000000</c:v>
                </c:pt>
                <c:pt idx="6">
                  <c:v>39433000</c:v>
                </c:pt>
                <c:pt idx="7">
                  <c:v>63462000</c:v>
                </c:pt>
                <c:pt idx="8">
                  <c:v>118235537</c:v>
                </c:pt>
                <c:pt idx="9">
                  <c:v>82829000</c:v>
                </c:pt>
                <c:pt idx="10">
                  <c:v>68868000</c:v>
                </c:pt>
                <c:pt idx="11">
                  <c:v>87378000</c:v>
                </c:pt>
                <c:pt idx="12">
                  <c:v>68650000</c:v>
                </c:pt>
                <c:pt idx="13">
                  <c:v>41394000</c:v>
                </c:pt>
                <c:pt idx="14">
                  <c:v>34724000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9707-43DE-AA87-D59D1025C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49812768"/>
        <c:axId val="849809160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'Summary Table'!$A$1</c15:sqref>
                        </c15:formulaRef>
                      </c:ext>
                    </c:extLst>
                    <c:strCache>
                      <c:ptCount val="1"/>
                      <c:pt idx="0">
                        <c:v>Project Type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'Summary Table'!$B$1:$E$1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9-9707-43DE-AA87-D59D1025C082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Table'!$A$5</c15:sqref>
                        </c15:formulaRef>
                      </c:ext>
                    </c:extLst>
                    <c:strCache>
                      <c:ptCount val="1"/>
                      <c:pt idx="0">
                        <c:v>Pavement - New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Table'!$B$5:$J$5</c15:sqref>
                        </c15:formulaRef>
                      </c:ext>
                    </c:extLst>
                    <c:numCache>
                      <c:formatCode>"$"#,##0,,</c:formatCode>
                      <c:ptCount val="9"/>
                      <c:pt idx="0">
                        <c:v>94861296.969999999</c:v>
                      </c:pt>
                      <c:pt idx="1">
                        <c:v>199810981.18000001</c:v>
                      </c:pt>
                      <c:pt idx="2">
                        <c:v>166000000</c:v>
                      </c:pt>
                      <c:pt idx="4">
                        <c:v>149282000</c:v>
                      </c:pt>
                      <c:pt idx="5">
                        <c:v>133548000</c:v>
                      </c:pt>
                      <c:pt idx="6">
                        <c:v>95231000</c:v>
                      </c:pt>
                      <c:pt idx="7">
                        <c:v>98326250</c:v>
                      </c:pt>
                      <c:pt idx="8">
                        <c:v>81203107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A-9707-43DE-AA87-D59D1025C082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Table'!$A$6</c15:sqref>
                        </c15:formulaRef>
                      </c:ext>
                    </c:extLst>
                    <c:strCache>
                      <c:ptCount val="1"/>
                      <c:pt idx="0">
                        <c:v>Bridge - New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Table'!$B$6:$J$6</c15:sqref>
                        </c15:formulaRef>
                      </c:ext>
                    </c:extLst>
                    <c:numCache>
                      <c:formatCode>"$"#,##0,,</c:formatCode>
                      <c:ptCount val="9"/>
                      <c:pt idx="0">
                        <c:v>15303221.85</c:v>
                      </c:pt>
                      <c:pt idx="1">
                        <c:v>111533193.96000001</c:v>
                      </c:pt>
                      <c:pt idx="2">
                        <c:v>180000000</c:v>
                      </c:pt>
                      <c:pt idx="4">
                        <c:v>59418000</c:v>
                      </c:pt>
                      <c:pt idx="5">
                        <c:v>67748000</c:v>
                      </c:pt>
                      <c:pt idx="6">
                        <c:v>38362000</c:v>
                      </c:pt>
                      <c:pt idx="7">
                        <c:v>76442390</c:v>
                      </c:pt>
                      <c:pt idx="8">
                        <c:v>36136161.050999999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B-9707-43DE-AA87-D59D1025C08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0"/>
          <c:tx>
            <c:v>Percent Stewardship</c:v>
          </c:tx>
          <c:spPr>
            <a:ln w="28575" cap="rnd" cmpd="sng">
              <a:solidFill>
                <a:srgbClr val="ED7D31">
                  <a:lumMod val="6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9707-43DE-AA87-D59D1025C08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9707-43DE-AA87-D59D1025C08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1-9707-43DE-AA87-D59D1025C08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9707-43DE-AA87-D59D1025C08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5-9707-43DE-AA87-D59D1025C08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9707-43DE-AA87-D59D1025C082}"/>
              </c:ext>
            </c:extLst>
          </c:dPt>
          <c:dLbls>
            <c:dLbl>
              <c:idx val="2"/>
              <c:layout>
                <c:manualLayout>
                  <c:x val="-3.0080806181521636E-2"/>
                  <c:y val="-0.179515543126535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D49F-4B3F-A1A8-12916DA62BBA}"/>
                </c:ext>
              </c:extLst>
            </c:dLbl>
            <c:dLbl>
              <c:idx val="3"/>
              <c:layout>
                <c:manualLayout>
                  <c:x val="-3.1674913557330944E-2"/>
                  <c:y val="-6.5340368858906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D49F-4B3F-A1A8-12916DA62BBA}"/>
                </c:ext>
              </c:extLst>
            </c:dLbl>
            <c:dLbl>
              <c:idx val="4"/>
              <c:layout>
                <c:manualLayout>
                  <c:x val="-3.1674913557330944E-2"/>
                  <c:y val="-9.2643127922904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D49F-4B3F-A1A8-12916DA62BBA}"/>
                </c:ext>
              </c:extLst>
            </c:dLbl>
            <c:dLbl>
              <c:idx val="8"/>
              <c:layout>
                <c:manualLayout>
                  <c:x val="-3.0080806181521751E-2"/>
                  <c:y val="-4.796588581818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9707-43DE-AA87-D59D1025C082}"/>
                </c:ext>
              </c:extLst>
            </c:dLbl>
            <c:dLbl>
              <c:idx val="10"/>
              <c:layout>
                <c:manualLayout>
                  <c:x val="-3.1674913557330944E-2"/>
                  <c:y val="-0.132356232015993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9707-43DE-AA87-D59D1025C082}"/>
                </c:ext>
              </c:extLst>
            </c:dLbl>
            <c:dLbl>
              <c:idx val="11"/>
              <c:layout>
                <c:manualLayout>
                  <c:x val="-3.0080806181521636E-2"/>
                  <c:y val="-9.26431279229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9707-43DE-AA87-D59D1025C082}"/>
                </c:ext>
              </c:extLst>
            </c:dLbl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Table'!$B$9:$P$9</c:f>
              <c:numCache>
                <c:formatCode>0%</c:formatCode>
                <c:ptCount val="15"/>
                <c:pt idx="0">
                  <c:v>0.62572737749733265</c:v>
                </c:pt>
                <c:pt idx="1">
                  <c:v>0.72929693381025318</c:v>
                </c:pt>
                <c:pt idx="2">
                  <c:v>0.50049196591709477</c:v>
                </c:pt>
                <c:pt idx="3">
                  <c:v>0.5674362089914945</c:v>
                </c:pt>
                <c:pt idx="4">
                  <c:v>0.55771905424200274</c:v>
                </c:pt>
                <c:pt idx="5">
                  <c:v>0.68649144773285065</c:v>
                </c:pt>
                <c:pt idx="6">
                  <c:v>0.71296296296296291</c:v>
                </c:pt>
                <c:pt idx="7">
                  <c:v>0.76890179401425385</c:v>
                </c:pt>
                <c:pt idx="8">
                  <c:v>0.69421307860357295</c:v>
                </c:pt>
                <c:pt idx="9">
                  <c:v>0.72674451711955279</c:v>
                </c:pt>
                <c:pt idx="10">
                  <c:v>0.73945144268616281</c:v>
                </c:pt>
                <c:pt idx="11">
                  <c:v>0.70760976400998576</c:v>
                </c:pt>
                <c:pt idx="12">
                  <c:v>0.82861213931618305</c:v>
                </c:pt>
                <c:pt idx="13">
                  <c:v>0.86267793281449467</c:v>
                </c:pt>
                <c:pt idx="14">
                  <c:v>0.91475641793563633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9707-43DE-AA87-D59D1025C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095648"/>
        <c:axId val="874093024"/>
        <c:extLst>
          <c:ext xmlns:c15="http://schemas.microsoft.com/office/drawing/2012/chart" uri="{02D57815-91ED-43cb-92C2-25804820EDAC}">
            <c15:filteredLineSeries>
              <c15:ser>
                <c:idx val="6"/>
                <c:order val="8"/>
                <c:tx>
                  <c:strRef>
                    <c:extLst>
                      <c:ext uri="{02D57815-91ED-43cb-92C2-25804820EDAC}">
                        <c15:formulaRef>
                          <c15:sqref>'Summary Table'!$A$8</c15:sqref>
                        </c15:formulaRef>
                      </c:ext>
                    </c:extLst>
                    <c:strCache>
                      <c:ptCount val="1"/>
                      <c:pt idx="0">
                        <c:v>Grand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'Summary Table'!$B$8:$E$8</c15:sqref>
                        </c15:formulaRef>
                      </c:ext>
                    </c:extLst>
                    <c:numCache>
                      <c:formatCode>"$"#,##0,,</c:formatCode>
                      <c:ptCount val="4"/>
                      <c:pt idx="0">
                        <c:v>706556025.76999998</c:v>
                      </c:pt>
                      <c:pt idx="1">
                        <c:v>693144508.45000005</c:v>
                      </c:pt>
                      <c:pt idx="2">
                        <c:v>727894682.44999993</c:v>
                      </c:pt>
                      <c:pt idx="3">
                        <c:v>823000000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6C-9707-43DE-AA87-D59D1025C082}"/>
                  </c:ext>
                </c:extLst>
              </c15:ser>
            </c15:filteredLineSeries>
          </c:ext>
        </c:extLst>
      </c:lineChart>
      <c:catAx>
        <c:axId val="8498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09160"/>
        <c:crosses val="autoZero"/>
        <c:auto val="1"/>
        <c:lblAlgn val="ctr"/>
        <c:lblOffset val="100"/>
        <c:noMultiLvlLbl val="0"/>
      </c:catAx>
      <c:valAx>
        <c:axId val="84980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Millions of Dollars</a:t>
                </a:r>
              </a:p>
            </c:rich>
          </c:tx>
          <c:layout>
            <c:manualLayout>
              <c:xMode val="edge"/>
              <c:yMode val="edge"/>
              <c:x val="1.8914258801807346E-2"/>
              <c:y val="0.44049415453205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12768"/>
        <c:crosses val="autoZero"/>
        <c:crossBetween val="between"/>
      </c:valAx>
      <c:valAx>
        <c:axId val="874093024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Stewardship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 Proportion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7450353899656406"/>
              <c:y val="0.41939969499867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095648"/>
        <c:crosses val="max"/>
        <c:crossBetween val="between"/>
        <c:majorUnit val="0.2"/>
      </c:valAx>
      <c:catAx>
        <c:axId val="8740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40930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75236611870884573"/>
          <c:y val="0.75278728322371402"/>
          <c:w val="0.17424749927154295"/>
          <c:h val="0.19023207975104173"/>
        </c:manualLayout>
      </c:layout>
      <c:overlay val="1"/>
      <c:spPr>
        <a:solidFill>
          <a:schemeClr val="bg1">
            <a:alpha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chair and members of the commission</a:t>
            </a:r>
          </a:p>
          <a:p>
            <a:endParaRPr lang="en-US" dirty="0"/>
          </a:p>
          <a:p>
            <a:r>
              <a:rPr lang="en-US" dirty="0"/>
              <a:t>Today’s presentation will provide a summary of the key points from previous presentations and recommendations for future investment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02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proposed 2025 bump up of contract maintenance line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2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Recognize tension between need to keep increasing stewardship vs. impracticality of 100% stewardship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0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5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5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/>
              <a:t>We’ve made a tremendous investments in our transportation system over a long period of time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r>
              <a:rPr lang="en-US" baseline="0" dirty="0"/>
              <a:t>Even a 1% increase in efficiency yields $510M in savings over the entire asset lifecycle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r>
              <a:rPr lang="en-US" baseline="0" dirty="0"/>
              <a:t>Small incremental steps when applied to our entire system of asset can have very large impacts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 are set strategically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1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Asset management is about trade-offs</a:t>
            </a:r>
          </a:p>
          <a:p>
            <a:endParaRPr lang="en-US" dirty="0"/>
          </a:p>
          <a:p>
            <a:r>
              <a:rPr lang="en-US" dirty="0"/>
              <a:t>This chart illustrates the relative amount of work that can be done for $10M for various types of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2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DSM metro projects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I-80 Dallas County (US 169 to Grand Prairie </a:t>
            </a:r>
            <a:r>
              <a:rPr lang="en-US" dirty="0" err="1"/>
              <a:t>Pwky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I-80/35 and Hickman Interchange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NEMM to US 65 / Altoona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8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1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26 poor bridges on the state system, or about 0.6% of the total</a:t>
            </a:r>
          </a:p>
          <a:p>
            <a:endParaRPr lang="en-US" dirty="0"/>
          </a:p>
          <a:p>
            <a:r>
              <a:rPr lang="en-US" dirty="0"/>
              <a:t>Wave of bridge is coming but strong preventative maintenance and rehabilitation strategies are increasing the life of our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7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639" y="1472138"/>
            <a:ext cx="8071657" cy="4482056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1259" indent="-342900">
              <a:spcBef>
                <a:spcPts val="4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764771"/>
            <a:ext cx="8071657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3463070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ASSET MANAGEMENT SUMMARY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0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0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051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5212967"/>
            <a:ext cx="9161510" cy="159235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4479"/>
            <a:ext cx="9143999" cy="14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accent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Asset Management Summary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8596"/>
            <a:ext cx="9161510" cy="14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11, 2025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Charlie Purcell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Deputy Director, Transportation Development Division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5936434"/>
            <a:ext cx="9167626" cy="918404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389" y="5627139"/>
            <a:ext cx="3296434" cy="824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117600"/>
            <a:ext cx="8071657" cy="4836595"/>
          </a:xfrm>
        </p:spPr>
        <p:txBody>
          <a:bodyPr/>
          <a:lstStyle/>
          <a:p>
            <a:r>
              <a:rPr lang="en-US" sz="2400" dirty="0"/>
              <a:t>2022</a:t>
            </a:r>
          </a:p>
          <a:p>
            <a:pPr lvl="1"/>
            <a:r>
              <a:rPr lang="en-US" sz="2000" dirty="0"/>
              <a:t>Increased Non-Interstate Pavement Modernization target by $35M/year for pavement replacements starting FY27 and continuing</a:t>
            </a:r>
          </a:p>
          <a:p>
            <a:pPr lvl="1"/>
            <a:r>
              <a:rPr lang="en-US" sz="2000" dirty="0"/>
              <a:t>Increased Non-Interstate Bridge Modernization target by $20M/year starting in FY27 and continuing</a:t>
            </a:r>
          </a:p>
          <a:p>
            <a:pPr lvl="1"/>
            <a:r>
              <a:rPr lang="en-US" sz="2000" dirty="0"/>
              <a:t>Increased Safety Specific target by $5M/year starting in FY27 and continuing</a:t>
            </a:r>
          </a:p>
          <a:p>
            <a:r>
              <a:rPr lang="en-US" sz="2400" dirty="0"/>
              <a:t>2023</a:t>
            </a:r>
          </a:p>
          <a:p>
            <a:pPr lvl="1"/>
            <a:r>
              <a:rPr lang="en-US" sz="2000" dirty="0"/>
              <a:t>Increased Statewide Interstate Rest Area maintenance target by 100k/year starting in FY25 and continuing</a:t>
            </a:r>
          </a:p>
          <a:p>
            <a:r>
              <a:rPr lang="en-US" sz="2400" dirty="0"/>
              <a:t>2024</a:t>
            </a:r>
          </a:p>
          <a:p>
            <a:pPr lvl="1"/>
            <a:r>
              <a:rPr lang="en-US" sz="2000" dirty="0"/>
              <a:t>Dedicate $55M annually for pavements within the Interstate Stewardship program target</a:t>
            </a:r>
          </a:p>
          <a:p>
            <a:pPr lvl="1"/>
            <a:r>
              <a:rPr lang="en-US" sz="2000" dirty="0"/>
              <a:t>Reserve $15M of this amount in Years 2-5 to account for unforeseen needs that will arise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39" y="628073"/>
            <a:ext cx="8071657" cy="591128"/>
          </a:xfrm>
        </p:spPr>
        <p:txBody>
          <a:bodyPr/>
          <a:lstStyle/>
          <a:p>
            <a:r>
              <a:rPr lang="en-US" dirty="0"/>
              <a:t>Steps towards a stewardship focus</a:t>
            </a:r>
          </a:p>
        </p:txBody>
      </p:sp>
    </p:spTree>
    <p:extLst>
      <p:ext uri="{BB962C8B-B14F-4D97-AF65-F5344CB8AC3E}">
        <p14:creationId xmlns:p14="http://schemas.microsoft.com/office/powerpoint/2010/main" val="251528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AF0A10-5524-07AC-CA6C-4A68D39A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7839"/>
              </p:ext>
            </p:extLst>
          </p:nvPr>
        </p:nvGraphicFramePr>
        <p:xfrm>
          <a:off x="548639" y="913987"/>
          <a:ext cx="7966841" cy="511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520" y="1104243"/>
            <a:ext cx="8071657" cy="483977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percentage of the program devoted to stewardship has continued to increase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39" y="644979"/>
            <a:ext cx="8071657" cy="574222"/>
          </a:xfrm>
        </p:spPr>
        <p:txBody>
          <a:bodyPr/>
          <a:lstStyle/>
          <a:p>
            <a:r>
              <a:rPr lang="en-US" dirty="0"/>
              <a:t>Evidence of a stewardship focus</a:t>
            </a:r>
          </a:p>
        </p:txBody>
      </p:sp>
    </p:spTree>
    <p:extLst>
      <p:ext uri="{BB962C8B-B14F-4D97-AF65-F5344CB8AC3E}">
        <p14:creationId xmlns:p14="http://schemas.microsoft.com/office/powerpoint/2010/main" val="161728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0" y="757040"/>
            <a:ext cx="2875280" cy="5034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4561" y="757039"/>
            <a:ext cx="5201920" cy="50341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64560" y="757039"/>
            <a:ext cx="5201919" cy="503415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Maintain a focus on stewardship investments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evaluate the balance between pavement and bridge investments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capacity expansions to a few prioritized interstate corridors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>
            <a:cxnSpLocks/>
          </p:cNvCxnSpPr>
          <p:nvPr/>
        </p:nvCxnSpPr>
        <p:spPr>
          <a:xfrm>
            <a:off x="3829009" y="1809435"/>
            <a:ext cx="428752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2722339" y="2782539"/>
            <a:ext cx="3699322" cy="656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>
            <a:cxnSpLocks/>
          </p:cNvCxnSpPr>
          <p:nvPr/>
        </p:nvCxnSpPr>
        <p:spPr>
          <a:xfrm>
            <a:off x="2846639" y="3535625"/>
            <a:ext cx="304288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08FD9-2355-52E4-D105-89B27376D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63276-C773-BAD0-ACDF-5DACA53CBEAA}"/>
              </a:ext>
            </a:extLst>
          </p:cNvPr>
          <p:cNvSpPr txBox="1"/>
          <p:nvPr/>
        </p:nvSpPr>
        <p:spPr>
          <a:xfrm>
            <a:off x="263322" y="2009845"/>
            <a:ext cx="2993231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Why is asset management important?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2DB55D3E-2453-7F34-2771-DBAA7F3B8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406381"/>
              </p:ext>
            </p:extLst>
          </p:nvPr>
        </p:nvGraphicFramePr>
        <p:xfrm>
          <a:off x="3676650" y="1650121"/>
          <a:ext cx="5314950" cy="35577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582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675811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  <a:gridCol w="1733314">
                  <a:extLst>
                    <a:ext uri="{9D8B030D-6E8A-4147-A177-3AD203B41FA5}">
                      <a16:colId xmlns:a16="http://schemas.microsoft.com/office/drawing/2014/main" val="2786271952"/>
                    </a:ext>
                  </a:extLst>
                </a:gridCol>
              </a:tblGrid>
              <a:tr h="8785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Asset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Many?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Much?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Roads </a:t>
                      </a:r>
                      <a:b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(lane miles)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24,636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BAAA9-5778-BB4A-B6A5-722CC6612C14}"/>
              </a:ext>
            </a:extLst>
          </p:cNvPr>
          <p:cNvCxnSpPr>
            <a:cxnSpLocks/>
          </p:cNvCxnSpPr>
          <p:nvPr/>
        </p:nvCxnSpPr>
        <p:spPr>
          <a:xfrm>
            <a:off x="263324" y="3344228"/>
            <a:ext cx="2213176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37FDB61-F74B-336E-1E79-CFD3F203B9E7}"/>
              </a:ext>
            </a:extLst>
          </p:cNvPr>
          <p:cNvSpPr txBox="1">
            <a:spLocks/>
          </p:cNvSpPr>
          <p:nvPr/>
        </p:nvSpPr>
        <p:spPr>
          <a:xfrm>
            <a:off x="263322" y="6356355"/>
            <a:ext cx="2305194" cy="377922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TRANSPORTATION ASSET MANAGEMENT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37064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338993"/>
            <a:ext cx="8071657" cy="4615201"/>
          </a:xfrm>
        </p:spPr>
        <p:txBody>
          <a:bodyPr/>
          <a:lstStyle/>
          <a:p>
            <a:r>
              <a:rPr lang="en-US" sz="2400" dirty="0"/>
              <a:t>Targets are set to maintain a state of good repair </a:t>
            </a:r>
          </a:p>
          <a:p>
            <a:r>
              <a:rPr lang="en-US" sz="2400" dirty="0"/>
              <a:t>Maintaining assets in a state of good repair minimizes overall lifecycle costs (good roads cost less)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How we set targets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5D474-F3AA-4365-78B4-6AC52703A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719" y="2682572"/>
            <a:ext cx="6482081" cy="3410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51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99128" y="859155"/>
            <a:ext cx="2784234" cy="4970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Cost Comparisons – what does $10 million buy?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mile of new 4-lane expressway,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miles of 2-lane pavement reconstruction,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miles of pavement resurfacing,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bridge replacements</a:t>
            </a:r>
          </a:p>
          <a:p>
            <a:endParaRPr lang="en-US" sz="2400" b="1" spc="38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>
            <a:cxnSpLocks/>
          </p:cNvCxnSpPr>
          <p:nvPr/>
        </p:nvCxnSpPr>
        <p:spPr>
          <a:xfrm>
            <a:off x="399128" y="2467861"/>
            <a:ext cx="2784234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77A949-C746-FB44-7469-AC59E45FD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722418"/>
              </p:ext>
            </p:extLst>
          </p:nvPr>
        </p:nvGraphicFramePr>
        <p:xfrm>
          <a:off x="3771900" y="1868238"/>
          <a:ext cx="5182229" cy="360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338993"/>
            <a:ext cx="8071657" cy="4615201"/>
          </a:xfrm>
        </p:spPr>
        <p:txBody>
          <a:bodyPr/>
          <a:lstStyle/>
          <a:p>
            <a:r>
              <a:rPr lang="en-US" dirty="0"/>
              <a:t>Sep 2024 – Highway Planning Overview</a:t>
            </a:r>
          </a:p>
          <a:p>
            <a:r>
              <a:rPr lang="en-US" dirty="0"/>
              <a:t>Oct 2024 – Asset Management Overview</a:t>
            </a:r>
          </a:p>
          <a:p>
            <a:r>
              <a:rPr lang="en-US" dirty="0"/>
              <a:t>Nov 2024 – Project Prioritization Update</a:t>
            </a:r>
          </a:p>
          <a:p>
            <a:r>
              <a:rPr lang="en-US" dirty="0"/>
              <a:t>Dec 2024 – Interstate Plan Update</a:t>
            </a:r>
          </a:p>
          <a:p>
            <a:r>
              <a:rPr lang="en-US" dirty="0"/>
              <a:t>Jan 2025 – Pavement Management </a:t>
            </a:r>
          </a:p>
          <a:p>
            <a:r>
              <a:rPr lang="en-US" dirty="0"/>
              <a:t>Feb 2025 – Bridge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301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75761" y="1338993"/>
            <a:ext cx="4444536" cy="4847318"/>
          </a:xfrm>
        </p:spPr>
        <p:txBody>
          <a:bodyPr/>
          <a:lstStyle/>
          <a:p>
            <a:r>
              <a:rPr lang="en-US" sz="2400" dirty="0"/>
              <a:t>Funding constraints have delayed many capacity expansion projects beyond 2050</a:t>
            </a:r>
          </a:p>
          <a:p>
            <a:r>
              <a:rPr lang="en-US" sz="2400" dirty="0"/>
              <a:t>Near term priorities for future capacity expansion remain unchanged</a:t>
            </a:r>
          </a:p>
          <a:p>
            <a:pPr lvl="1"/>
            <a:r>
              <a:rPr lang="en-US" sz="2000" dirty="0"/>
              <a:t>I-380 from Iowa City to Cedar Rapids</a:t>
            </a:r>
          </a:p>
          <a:p>
            <a:pPr lvl="1"/>
            <a:r>
              <a:rPr lang="en-US" sz="2000" dirty="0"/>
              <a:t>I-35 from Ankeny to Ames</a:t>
            </a:r>
          </a:p>
          <a:p>
            <a:pPr lvl="1"/>
            <a:r>
              <a:rPr lang="en-US" sz="2000" dirty="0"/>
              <a:t>DSM Metro</a:t>
            </a:r>
          </a:p>
          <a:p>
            <a:pPr lvl="1"/>
            <a:r>
              <a:rPr lang="en-US" sz="2000" dirty="0"/>
              <a:t>I-80 from Iowa City to Cedar River</a:t>
            </a:r>
          </a:p>
          <a:p>
            <a:pPr lvl="1"/>
            <a:r>
              <a:rPr lang="en-US" sz="2000" dirty="0"/>
              <a:t>I-80 from Altoona to Mitchellville  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Interstate Plan</a:t>
            </a:r>
          </a:p>
        </p:txBody>
      </p:sp>
      <p:pic>
        <p:nvPicPr>
          <p:cNvPr id="5" name="Picture 4" descr="A picture containing grass, outdoor, road, way&#10;&#10;Description automatically generated">
            <a:extLst>
              <a:ext uri="{FF2B5EF4-FFF2-40B4-BE49-F238E27FC236}">
                <a16:creationId xmlns:a16="http://schemas.microsoft.com/office/drawing/2014/main" id="{E7FBCAE6-4338-E176-29DA-52C93E97B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48" y="1338992"/>
            <a:ext cx="3405071" cy="46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14775" y="1338993"/>
            <a:ext cx="4705522" cy="4615201"/>
          </a:xfrm>
        </p:spPr>
        <p:txBody>
          <a:bodyPr/>
          <a:lstStyle/>
          <a:p>
            <a:r>
              <a:rPr lang="en-US" sz="2000" dirty="0"/>
              <a:t>Dedicated pavement management team is helping us to:</a:t>
            </a:r>
          </a:p>
          <a:p>
            <a:pPr lvl="1"/>
            <a:r>
              <a:rPr lang="en-US" sz="1600" dirty="0"/>
              <a:t>Make better use of models and analytics</a:t>
            </a:r>
          </a:p>
          <a:p>
            <a:pPr lvl="1"/>
            <a:r>
              <a:rPr lang="en-US" sz="1600" dirty="0"/>
              <a:t>Improve project selection methods</a:t>
            </a:r>
          </a:p>
          <a:p>
            <a:r>
              <a:rPr lang="en-US" sz="2000" dirty="0"/>
              <a:t>Decreasing buying power is reducing our ability add more pavement life than is lost each year</a:t>
            </a:r>
          </a:p>
          <a:p>
            <a:r>
              <a:rPr lang="en-US" sz="2000" dirty="0"/>
              <a:t>Need to increase our investments in both pavement rehabilitation and pavement replacement to reach our pavement condition targets</a:t>
            </a:r>
          </a:p>
          <a:p>
            <a:pPr lvl="1"/>
            <a:r>
              <a:rPr lang="en-US" sz="1600" dirty="0"/>
              <a:t>$70M annually for Interstate by 2035</a:t>
            </a:r>
          </a:p>
          <a:p>
            <a:pPr lvl="1"/>
            <a:r>
              <a:rPr lang="en-US" sz="1600" dirty="0"/>
              <a:t>$325M annually for Non-Interstate by 2035</a:t>
            </a:r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Pavements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6A2BE-DD84-7642-75DA-F9927489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84" y="1415081"/>
            <a:ext cx="3179033" cy="2013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6664F-8B7F-9423-00D8-3ED9045EF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7" y="3634406"/>
            <a:ext cx="3178567" cy="2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14775" y="1338993"/>
            <a:ext cx="4705522" cy="4615201"/>
          </a:xfrm>
        </p:spPr>
        <p:txBody>
          <a:bodyPr/>
          <a:lstStyle/>
          <a:p>
            <a:r>
              <a:rPr lang="en-US" sz="2000" dirty="0"/>
              <a:t>Good progress has been made reducing the number of poor bridges on the primary system</a:t>
            </a:r>
          </a:p>
          <a:p>
            <a:r>
              <a:rPr lang="en-US" sz="2000" dirty="0"/>
              <a:t>However, without continued increases to stewardship investments, this trend is likely to reverse due to the large number of aging bridges built in the 50’s, 60’s and 70’s</a:t>
            </a:r>
          </a:p>
          <a:p>
            <a:r>
              <a:rPr lang="en-US" sz="2000" dirty="0"/>
              <a:t>Preventative maintenance investments are extending the life of our structures</a:t>
            </a:r>
          </a:p>
          <a:p>
            <a:r>
              <a:rPr lang="en-US" sz="2000" dirty="0"/>
              <a:t>Large bridges represent major capital investments that need to be planned far in advance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Bridges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46F6D-26DA-C873-CE4C-1D61903A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419224"/>
            <a:ext cx="3284558" cy="46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190917"/>
            <a:ext cx="8071657" cy="4763278"/>
          </a:xfrm>
        </p:spPr>
        <p:txBody>
          <a:bodyPr/>
          <a:lstStyle/>
          <a:p>
            <a:r>
              <a:rPr lang="en-US" dirty="0"/>
              <a:t>2017</a:t>
            </a:r>
          </a:p>
          <a:p>
            <a:pPr lvl="1"/>
            <a:r>
              <a:rPr lang="en-US" sz="2000" dirty="0"/>
              <a:t>Started current series of Asset Management workshop presentations connected to the 5-year program development process</a:t>
            </a:r>
          </a:p>
          <a:p>
            <a:r>
              <a:rPr lang="en-US" dirty="0"/>
              <a:t>2018</a:t>
            </a:r>
          </a:p>
          <a:p>
            <a:pPr lvl="1"/>
            <a:r>
              <a:rPr lang="en-US" sz="2000" dirty="0"/>
              <a:t>Began steady increases to Non-Interstate Bridge Modernization targets</a:t>
            </a:r>
          </a:p>
          <a:p>
            <a:pPr lvl="1"/>
            <a:r>
              <a:rPr lang="en-US" sz="2000" dirty="0"/>
              <a:t>Began steady increases to Non-Interstate Pavement Modernization targets</a:t>
            </a:r>
          </a:p>
          <a:p>
            <a:r>
              <a:rPr lang="en-US" dirty="0"/>
              <a:t>2021</a:t>
            </a:r>
          </a:p>
          <a:p>
            <a:pPr lvl="1"/>
            <a:r>
              <a:rPr lang="en-US" sz="2000" dirty="0"/>
              <a:t>Added 500k/year to Statewide Contract Maintenance line item starting in FY21 and continuing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6171" y="628074"/>
            <a:ext cx="8071657" cy="562844"/>
          </a:xfrm>
        </p:spPr>
        <p:txBody>
          <a:bodyPr/>
          <a:lstStyle/>
          <a:p>
            <a:r>
              <a:rPr lang="en-US" dirty="0"/>
              <a:t>Steps towards a stewardship focus</a:t>
            </a:r>
          </a:p>
        </p:txBody>
      </p:sp>
    </p:spTree>
    <p:extLst>
      <p:ext uri="{BB962C8B-B14F-4D97-AF65-F5344CB8AC3E}">
        <p14:creationId xmlns:p14="http://schemas.microsoft.com/office/powerpoint/2010/main" val="1290990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30e9df3-be65-4c73-a93b-d1236ebd677e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3180</TotalTime>
  <Words>770</Words>
  <Application>Microsoft Office PowerPoint</Application>
  <PresentationFormat>On-screen Show (4:3)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Courier New</vt:lpstr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Charlie Purcell</cp:lastModifiedBy>
  <cp:revision>41</cp:revision>
  <cp:lastPrinted>2024-03-12T13:10:51Z</cp:lastPrinted>
  <dcterms:created xsi:type="dcterms:W3CDTF">2023-12-21T16:39:01Z</dcterms:created>
  <dcterms:modified xsi:type="dcterms:W3CDTF">2025-03-03T22:06:39Z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