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256" r:id="rId5"/>
    <p:sldId id="257" r:id="rId6"/>
    <p:sldId id="285" r:id="rId7"/>
    <p:sldId id="340" r:id="rId8"/>
    <p:sldId id="286" r:id="rId9"/>
    <p:sldId id="300" r:id="rId10"/>
    <p:sldId id="348" r:id="rId11"/>
    <p:sldId id="312" r:id="rId12"/>
    <p:sldId id="313" r:id="rId13"/>
    <p:sldId id="314" r:id="rId14"/>
    <p:sldId id="308" r:id="rId15"/>
    <p:sldId id="315" r:id="rId16"/>
    <p:sldId id="316" r:id="rId17"/>
    <p:sldId id="317" r:id="rId18"/>
    <p:sldId id="284" r:id="rId19"/>
    <p:sldId id="318" r:id="rId20"/>
    <p:sldId id="322" r:id="rId21"/>
    <p:sldId id="344" r:id="rId22"/>
    <p:sldId id="323" r:id="rId23"/>
    <p:sldId id="324" r:id="rId24"/>
    <p:sldId id="326" r:id="rId25"/>
    <p:sldId id="327" r:id="rId26"/>
    <p:sldId id="325" r:id="rId27"/>
    <p:sldId id="337" r:id="rId28"/>
    <p:sldId id="328" r:id="rId29"/>
    <p:sldId id="347" r:id="rId30"/>
    <p:sldId id="329" r:id="rId31"/>
    <p:sldId id="319" r:id="rId32"/>
    <p:sldId id="338" r:id="rId33"/>
    <p:sldId id="339" r:id="rId34"/>
    <p:sldId id="330" r:id="rId35"/>
    <p:sldId id="331" r:id="rId36"/>
    <p:sldId id="332" r:id="rId37"/>
    <p:sldId id="333" r:id="rId38"/>
    <p:sldId id="349" r:id="rId39"/>
    <p:sldId id="334" r:id="rId40"/>
    <p:sldId id="335" r:id="rId41"/>
    <p:sldId id="350" r:id="rId42"/>
    <p:sldId id="341" r:id="rId43"/>
    <p:sldId id="287" r:id="rId44"/>
    <p:sldId id="309" r:id="rId45"/>
    <p:sldId id="342" r:id="rId46"/>
    <p:sldId id="336" r:id="rId47"/>
    <p:sldId id="343" r:id="rId48"/>
    <p:sldId id="269" r:id="rId49"/>
    <p:sldId id="270" r:id="rId50"/>
  </p:sldIdLst>
  <p:sldSz cx="9144000" cy="6858000" type="screen4x3"/>
  <p:notesSz cx="7010400" cy="9296400"/>
  <p:embeddedFontLst>
    <p:embeddedFont>
      <p:font typeface="Helvetica" panose="020B0604020202020204" pitchFamily="34" charset="0"/>
      <p:regular r:id="rId53"/>
      <p:bold r:id="rId54"/>
      <p:italic r:id="rId55"/>
      <p:boldItalic r:id="rId56"/>
    </p:embeddedFont>
    <p:embeddedFont>
      <p:font typeface="Neue Haas Grotesk Text Pro" panose="020B0504020202020204" pitchFamily="34" charset="0"/>
      <p:regular r:id="rId57"/>
      <p:bold r:id="rId58"/>
      <p:italic r:id="rId59"/>
      <p:boldItalic r:id="rId60"/>
    </p:embeddedFont>
    <p:embeddedFont>
      <p:font typeface="PT Sans" panose="020B0503020203020204" pitchFamily="34" charset="0"/>
      <p:regular r:id="rId61"/>
      <p:bold r:id="rId62"/>
      <p:italic r:id="rId63"/>
      <p:boldItalic r:id="rId64"/>
    </p:embeddedFont>
    <p:embeddedFont>
      <p:font typeface="Roboto Slab" pitchFamily="50" charset="0"/>
      <p:regular r:id="rId65"/>
      <p:bold r:id="rId66"/>
    </p:embeddedFont>
  </p:embeddedFontLst>
  <p:custDataLst>
    <p:tags r:id="rId6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69E43AD5-D5E5-F658-C921-A75D4491FFD0}" name="Chambers, Matthew" initials="CM" userId="S::Matthew.Chambers@iowadot.us::746e2e84-502c-415c-842b-2a6b515a34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6323" autoAdjust="0"/>
  </p:normalViewPr>
  <p:slideViewPr>
    <p:cSldViewPr snapToGrid="0">
      <p:cViewPr varScale="1">
        <p:scale>
          <a:sx n="111" d="100"/>
          <a:sy n="111" d="100"/>
        </p:scale>
        <p:origin x="18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7.fntdata"/><Relationship Id="rId67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2026-2030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2026-2030 Highway Program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March 11,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59" y="403684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2026-2030 Iowa Highway Program Funding Assumptions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RUTF/TIME-21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Overall forecast is conservative</a:t>
            </a:r>
          </a:p>
          <a:p>
            <a:r>
              <a:rPr lang="en-US" dirty="0"/>
              <a:t>Forecast continues to reflect expected reduction in fuel tax revenue</a:t>
            </a:r>
          </a:p>
          <a:p>
            <a:r>
              <a:rPr lang="en-US" dirty="0"/>
              <a:t>TIME-21 funding cap of $225 million has been met</a:t>
            </a:r>
          </a:p>
          <a:p>
            <a:r>
              <a:rPr lang="en-US" dirty="0"/>
              <a:t>Average combined RUTF/TIME-21 growth of 0.6%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92" y="403684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31B81863-E0F3-185E-3E9B-98EC2F1E55BD}"/>
              </a:ext>
            </a:extLst>
          </p:cNvPr>
          <p:cNvSpPr txBox="1">
            <a:spLocks noGrp="1"/>
          </p:cNvSpPr>
          <p:nvPr>
            <p:ph sz="quarter" idx="16"/>
          </p:nvPr>
        </p:nvSpPr>
        <p:spPr>
          <a:xfrm>
            <a:off x="777558" y="782188"/>
            <a:ext cx="7612062" cy="3752850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Federal Funding Status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FFY 2025 Appropriation: Second continuing resolution expires March 14.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Infrastructure Bill authorizes federal funding through September 30, 2026, leaving some funding uncertainty for the last four years of this Program.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Infrastructure Bill funding allocations based on Commission action in June 2022.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next Highway Trust Fund cliff is in 2028.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Legislation to address a portion of the large August Redistribution amounts has been passed. </a:t>
            </a:r>
          </a:p>
          <a:p>
            <a:pPr marL="258359" lvl="1" indent="0">
              <a:buNone/>
            </a:pPr>
            <a:endParaRPr lang="en-US" sz="1400" dirty="0"/>
          </a:p>
          <a:p>
            <a:pPr lvl="1"/>
            <a:endParaRPr lang="en-US" dirty="0">
              <a:solidFill>
                <a:srgbClr val="2A6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5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59" y="403684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2026-2030 Forecast of Iowa Federal-Aid Formula Transportation Authorized Funds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(x $1,000)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4869322"/>
            <a:ext cx="7635240" cy="1015011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05D5B5-726C-4146-7291-B146469EE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5158"/>
              </p:ext>
            </p:extLst>
          </p:nvPr>
        </p:nvGraphicFramePr>
        <p:xfrm>
          <a:off x="812800" y="1484852"/>
          <a:ext cx="7518400" cy="3103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2900">
                  <a:extLst>
                    <a:ext uri="{9D8B030D-6E8A-4147-A177-3AD203B41FA5}">
                      <a16:colId xmlns:a16="http://schemas.microsoft.com/office/drawing/2014/main" val="8945853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83117931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48742386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39370474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405626213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734993190"/>
                    </a:ext>
                  </a:extLst>
                </a:gridCol>
              </a:tblGrid>
              <a:tr h="193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56151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National Highway Performance Program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388,000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388,000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388,000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388,000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388,000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403824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Surface Transportation Block Grant Program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188,800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188,800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188,800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188,800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188,800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64345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Highway Safety Improvement Program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38,400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38,400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38,400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38,400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38,400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45702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Rail-Highway Crossings Program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5,700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5,700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5,700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5,700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5,700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725905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Congestion Mitigation and Air Quality Program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13,100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114837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Metropolitan Planning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2,800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2,800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2,800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2,800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2,800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897803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National Highway Freight Program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18,100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18,100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18,100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18,100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18,100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164645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State Planning and Research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13,200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13,200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92976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Carbon Reduction Program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17,200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17,200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17,200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17,200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17,200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48498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PROTECT Formula Program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19,500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19,500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19,500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19,500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19,500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482600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Bridge Replacement Program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93,400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93,400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93,400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93,400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93,400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35485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Redistribution of Certain Authorized Funds</a:t>
                      </a: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4,900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4,900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4,900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4,900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4,900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98682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803,100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803,100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803,100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803,100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803,100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68322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164004"/>
                  </a:ext>
                </a:extLst>
              </a:tr>
              <a:tr h="1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Iowa DOT Share (66.4%)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533,300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533,300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533,300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533,300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533,300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19744"/>
                  </a:ext>
                </a:extLst>
              </a:tr>
            </a:tbl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D6474C10-F14D-B76A-E669-C3E00A280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43" y="4720821"/>
            <a:ext cx="9144000" cy="1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SzPct val="55000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SzPct val="65000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SzPct val="85000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SzPct val="80000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Helvetica" pitchFamily="34" charset="0"/>
              </a:rPr>
              <a:t>Total Federal-Aid Formula Funds Forecast to DOT Programs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(x $1,000,000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              </a:t>
            </a:r>
            <a:r>
              <a:rPr lang="en-US" altLang="en-US" sz="1200" b="1" dirty="0">
                <a:solidFill>
                  <a:srgbClr val="000000"/>
                </a:solidFill>
                <a:latin typeface="Helvetica" pitchFamily="34" charset="0"/>
              </a:rPr>
              <a:t>2026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 - ($533.3 @ 87.0% Obligation Authority = $464.0) + (August Redistribution $60.0) = $524.0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Helvetica" pitchFamily="34" charset="0"/>
              </a:rPr>
              <a:t>              2027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 - ($533.3 @ 91.0% Obligation Authority = $485.3) + (August Redistribution $30.0) = $515.3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Helvetica" pitchFamily="34" charset="0"/>
              </a:rPr>
              <a:t>              2028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 - ($533.3 @ 91.0% Obligation Authority = $485.3) + (August Redistribution $30.0) = $515.3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Helvetica" pitchFamily="34" charset="0"/>
              </a:rPr>
              <a:t>              2029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 - ($533.3 @ 91.0% Obligation Authority = $485.3) + (August Redistribution $30.0) = $515.3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Helvetica" pitchFamily="34" charset="0"/>
              </a:rPr>
              <a:t>              2030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</a:rPr>
              <a:t> - ($533.3 @ 91.0% Obligation Authority = $485.3) + (August Redistribution $30.0) = $515.3</a:t>
            </a:r>
          </a:p>
        </p:txBody>
      </p:sp>
    </p:spTree>
    <p:extLst>
      <p:ext uri="{BB962C8B-B14F-4D97-AF65-F5344CB8AC3E}">
        <p14:creationId xmlns:p14="http://schemas.microsoft.com/office/powerpoint/2010/main" val="154427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59" y="403684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1386646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2026-2029 Highway Program Funding </a:t>
            </a:r>
            <a:r>
              <a:rPr lang="en-US" sz="2100" b="1" dirty="0">
                <a:solidFill>
                  <a:srgbClr val="00B050"/>
                </a:solidFill>
                <a:latin typeface="+mj-lt"/>
              </a:rPr>
              <a:t>with Possible Changes</a:t>
            </a:r>
            <a:r>
              <a:rPr lang="en-US" sz="2100" b="1" dirty="0">
                <a:solidFill>
                  <a:schemeClr val="accent1"/>
                </a:solidFill>
                <a:latin typeface="+mj-lt"/>
              </a:rPr>
              <a:t> That Could Impact Funds Available for ROW/Construction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BC944-300D-EE12-50AB-02D6E7071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79" y="2009979"/>
            <a:ext cx="8229600" cy="38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1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59" y="403684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3"/>
            <a:ext cx="7635240" cy="109031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2026-2030 Highway Program Funding Available for ROW/Construction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CAE550-84AB-0FD9-578D-D398B830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1735665"/>
            <a:ext cx="8114588" cy="40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1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B0F0D6-92D7-6BF6-55B3-E13F82E98399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507A-FFD2-9EEC-EE24-F46570F56C34}"/>
              </a:ext>
            </a:extLst>
          </p:cNvPr>
          <p:cNvSpPr txBox="1"/>
          <p:nvPr/>
        </p:nvSpPr>
        <p:spPr>
          <a:xfrm>
            <a:off x="0" y="3600451"/>
            <a:ext cx="3515916" cy="923330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Highway Program Analysis</a:t>
            </a:r>
          </a:p>
          <a:p>
            <a:endParaRPr lang="en-US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65001B-234E-098D-CFC9-735E184308C2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8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65" y="414522"/>
            <a:ext cx="27622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 as presented February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5DBDF-6B9F-B57E-D44D-B183D620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05" y="1551269"/>
            <a:ext cx="827298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4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67" y="414522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33C11C-C34C-EBDE-5E79-BE2CEF5B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46" y="1339516"/>
            <a:ext cx="8027395" cy="46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59" y="403684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Stewardship Targets - Possible Adjustments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865628" y="1129712"/>
            <a:ext cx="7635240" cy="4489996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Stewardship targets adjusted in extended highway program analysis to reflect flat revenue beyond the program.</a:t>
            </a:r>
          </a:p>
          <a:p>
            <a:r>
              <a:rPr lang="en-US" dirty="0"/>
              <a:t>Stewardship targets in 2031 and beyond would remain at 2030 levels for current program.</a:t>
            </a:r>
          </a:p>
          <a:p>
            <a:r>
              <a:rPr lang="en-US" dirty="0"/>
              <a:t>Without adjustment the stewardship targets would utilize all projected funds which doesn’t recognize capacity and system enhancement needs on the primary system.</a:t>
            </a:r>
          </a:p>
          <a:p>
            <a:r>
              <a:rPr lang="en-US" dirty="0"/>
              <a:t>Continue to evaluate funding levels and stewardship targets annually during program development.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48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67" y="414522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Stewardship Targets </a:t>
            </a:r>
            <a:r>
              <a:rPr lang="en-US" sz="2100" b="1" dirty="0">
                <a:solidFill>
                  <a:srgbClr val="00B050"/>
                </a:solidFill>
                <a:latin typeface="+mj-lt"/>
              </a:rPr>
              <a:t>with Possible Changes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37767-FFAB-C8D2-A544-1B6349B69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9959"/>
            <a:ext cx="8289985" cy="26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2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41344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Statewide Line Items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2026-2030 Highway Program Funding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3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Highway Program Analysis</a:t>
            </a:r>
            <a:endParaRPr lang="en-US" altLang="en-US" sz="1400" dirty="0">
              <a:solidFill>
                <a:srgbClr val="00B050"/>
              </a:solidFill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4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Program Development Considerations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5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Determine Highway Program Objectives</a:t>
            </a:r>
            <a:endParaRPr lang="en-US" altLang="en-US" sz="1400" dirty="0">
              <a:solidFill>
                <a:srgbClr val="00B050"/>
              </a:solidFill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6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Next Steps</a:t>
            </a:r>
          </a:p>
          <a:p>
            <a:pPr>
              <a:spcAft>
                <a:spcPts val="450"/>
              </a:spcAft>
              <a:defRPr/>
            </a:pPr>
            <a:endParaRPr lang="en-US" sz="1400" b="1" spc="15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67" y="414522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Stewardship Targets</a:t>
            </a:r>
            <a:endParaRPr lang="en-US" sz="2100" b="1" dirty="0">
              <a:solidFill>
                <a:srgbClr val="00B05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158AA-CF08-D4C0-E41A-3FAB3301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" y="2686107"/>
            <a:ext cx="8289985" cy="14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67" y="414522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Underfunded Projects </a:t>
            </a:r>
            <a:r>
              <a:rPr lang="en-US" sz="2100" b="1" dirty="0">
                <a:solidFill>
                  <a:srgbClr val="00B050"/>
                </a:solidFill>
                <a:latin typeface="+mj-lt"/>
              </a:rPr>
              <a:t>with Possible Changes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90EA9D-5200-80D6-F390-74C3B42B3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8976"/>
            <a:ext cx="8281358" cy="34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08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67" y="414522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Underfunded Projects</a:t>
            </a:r>
            <a:endParaRPr lang="en-US" sz="2100" b="1" dirty="0">
              <a:solidFill>
                <a:srgbClr val="00B05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96EF0-9CD6-3E76-1F7A-D4F33D7B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1" y="1740972"/>
            <a:ext cx="8151963" cy="12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67" y="414522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C3E6C6-6669-8C70-B2AC-AED0C6E6C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76" y="1339516"/>
            <a:ext cx="8243024" cy="4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2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59" y="403684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Notable 2026-2029 Iowa Highway Program Changes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874337" y="1408386"/>
            <a:ext cx="7635240" cy="4110098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IA 12 Gordon Drive Viaduct</a:t>
            </a:r>
          </a:p>
          <a:p>
            <a:pPr lvl="1"/>
            <a:r>
              <a:rPr lang="en-US" dirty="0"/>
              <a:t>Project letting advanced to 2028 </a:t>
            </a:r>
          </a:p>
          <a:p>
            <a:pPr marL="258359" lvl="1" indent="0">
              <a:buNone/>
            </a:pPr>
            <a:endParaRPr lang="en-US" i="1" dirty="0"/>
          </a:p>
          <a:p>
            <a:r>
              <a:rPr lang="en-US" dirty="0"/>
              <a:t>US 61 Louisa County</a:t>
            </a:r>
          </a:p>
          <a:p>
            <a:pPr lvl="1"/>
            <a:r>
              <a:rPr lang="en-US" dirty="0"/>
              <a:t>Project split into two sections</a:t>
            </a:r>
          </a:p>
          <a:p>
            <a:pPr lvl="1"/>
            <a:r>
              <a:rPr lang="en-US" dirty="0"/>
              <a:t>Section B stays on schedule</a:t>
            </a:r>
          </a:p>
          <a:p>
            <a:pPr lvl="1"/>
            <a:r>
              <a:rPr lang="en-US" dirty="0"/>
              <a:t>Section C North of Wapello delayed two years</a:t>
            </a:r>
          </a:p>
          <a:p>
            <a:pPr lvl="1"/>
            <a:r>
              <a:rPr lang="en-US" dirty="0"/>
              <a:t>Due to project development issues</a:t>
            </a:r>
          </a:p>
          <a:p>
            <a:pPr marL="258359" lvl="1" indent="0">
              <a:buNone/>
            </a:pPr>
            <a:endParaRPr lang="en-US" dirty="0"/>
          </a:p>
          <a:p>
            <a:r>
              <a:rPr lang="en-US" dirty="0"/>
              <a:t>US 30 610</a:t>
            </a:r>
            <a:r>
              <a:rPr lang="en-US" baseline="30000" dirty="0"/>
              <a:t>th</a:t>
            </a:r>
            <a:r>
              <a:rPr lang="en-US" dirty="0"/>
              <a:t> Ave Interchange in Nevada</a:t>
            </a:r>
          </a:p>
          <a:p>
            <a:pPr lvl="1"/>
            <a:r>
              <a:rPr lang="en-US" dirty="0"/>
              <a:t>Project letting delayed two years</a:t>
            </a:r>
          </a:p>
          <a:p>
            <a:pPr lvl="1"/>
            <a:r>
              <a:rPr lang="en-US" dirty="0"/>
              <a:t>Due to utility coordination issues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0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67" y="414522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C7B07-E94A-9C64-929A-607CE0C18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4" y="1408387"/>
            <a:ext cx="8177840" cy="45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9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67" y="414522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E7CDF-BAA4-4D15-732F-24DA65791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5" y="1435236"/>
            <a:ext cx="8074324" cy="44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79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67" y="414522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1199656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2026-2030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(With Updated Revenue, FY 25 Projects Rescheduled, Project Cost and Schedule Updates)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(Updated Revenue includes Assumed Grant Awards)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28F63-A63C-88E8-09F2-AE8B576FA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4" y="1647356"/>
            <a:ext cx="8013940" cy="43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31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9" y="414522"/>
            <a:ext cx="10118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574754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AD36984D-4D16-D980-4C3A-60169C384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1647693"/>
            <a:ext cx="8370429" cy="266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spcAft>
                <a:spcPts val="300"/>
              </a:spcAft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	Interstate Stewardship                                  252.5               	188.9             228.9     	        150.0               195.0             195.0             195.0           195.0             195.0           195.0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85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850" i="1" dirty="0">
                <a:latin typeface="Helvetica" charset="0"/>
                <a:ea typeface="Helvetica" charset="0"/>
                <a:cs typeface="Helvetica" charset="0"/>
              </a:rPr>
              <a:t>Funds in years 2031 and beyond are placeholders (not programmed yet)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i="1" dirty="0">
                <a:latin typeface="Helvetica" charset="0"/>
                <a:ea typeface="Helvetica" charset="0"/>
                <a:cs typeface="Helvetica" charset="0"/>
              </a:rPr>
              <a:t>		- Includes proposed adjustment to stewardship target in extended highway program.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dirty="0">
                <a:latin typeface="Helvetica" charset="0"/>
                <a:ea typeface="Helvetica" charset="0"/>
                <a:cs typeface="Helvetica" charset="0"/>
              </a:rPr>
              <a:t>		- </a:t>
            </a:r>
            <a:r>
              <a:rPr lang="en-US" sz="850" i="1" dirty="0">
                <a:latin typeface="Helvetica" charset="0"/>
                <a:ea typeface="Helvetica" charset="0"/>
                <a:cs typeface="Helvetica" charset="0"/>
              </a:rPr>
              <a:t>Projects in 2026-2030 are specifically identified in the highway program and include the following major schedule changes and additions: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latin typeface="Helvetica" charset="0"/>
                <a:ea typeface="Helvetica" charset="0"/>
                <a:cs typeface="Helvetica" charset="0"/>
              </a:rPr>
              <a:t>			</a:t>
            </a: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Franklin I-35 paving added to 2026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Johnson I-80 bridge deck overlay 0.6 mi W of Co Rd W60 advanced from 2029 to 2028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Linn I-380 pavement rehab advanced from 2028 to 2026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Madison I-80 bridge at P48 interchange delayed from 2028 to 2030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Polk I-235 pavement rehab added to 2026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Pottawattamie I-29 pavement rehab delayed from 2028 to 2030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Pottawattamie I-29 pavement rehab advanced from 2028 to 2026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Pottawattamie I-80 pavement rehab added to 2028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Pottawattamie I-880 at L34 interchange delayed to 2030 and changed to bridge new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Pottawattamie I-880 at IA 191 interchange advanced from 2028 to 2026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Scott I-280 bridge deck overlay at IA 22 Interchange advanced from 2029 to 2028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5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	Scott I-80 bridge rehabilitation at IMRL RR delayed from 2026 to 2027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850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3D42996-575E-5F0A-8CA9-6D48260B3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7452" y="1356858"/>
            <a:ext cx="915917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2031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2032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2033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2034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2035</a:t>
            </a:r>
          </a:p>
        </p:txBody>
      </p:sp>
    </p:spTree>
    <p:extLst>
      <p:ext uri="{BB962C8B-B14F-4D97-AF65-F5344CB8AC3E}">
        <p14:creationId xmlns:p14="http://schemas.microsoft.com/office/powerpoint/2010/main" val="4148757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9" y="414522"/>
            <a:ext cx="10118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AD36984D-4D16-D980-4C3A-60169C384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1647693"/>
            <a:ext cx="8370429" cy="31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spcAft>
                <a:spcPts val="300"/>
              </a:spcAft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	Non-Interstate Pavement Modernization     175.3               205.0             198.5     	        230.0               235.0             235.0             235.0           	235.0             235.0            235.0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Funds in Years 2027 and beyond are placeholders (no specific projects identified except for 3R reconstruction)</a:t>
            </a:r>
            <a:endParaRPr lang="en-US" sz="900" i="1" dirty="0">
              <a:highlight>
                <a:srgbClr val="FFFF00"/>
              </a:highlight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- Projects in 2026 and 3R reconstruction projects in 2026-2030 will be specifically identified in the highway program (to be handed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	out in April)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- Includes proposed adjustment to stewardship target in extended highway program.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             - Three projects advanced from 2028 to 2026 to, in part, take advantage of 2025 Program balance savings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850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       Non-Interstate Bridge Modernization         146.3               171.9             179.2     	        197.2               200.0             200.0             200.0           	200.0             200.0           200.0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800" b="1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Funds in years 2031 and beyond are placeholders (not programmed yet)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- Projects in 2026-2030 will be specifically identified in the highway program (to be handed 	out in April)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-Includes proposed adjustment to stewardship target in extended highway program.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i="1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       Safety Specific                                               34.0                 35.0               36.0     	          37.0                 38.0               38.0               38.0             38.0               38.0             38.0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800" b="1" i="1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Funds in Years 2027 and beyond are placeholders (no specific projects identified)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- Projects in 2026 will be specifically identified in the highway program (to be handed out in April)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i="1" dirty="0">
                <a:latin typeface="Helvetica" charset="0"/>
                <a:ea typeface="Helvetica" charset="0"/>
                <a:cs typeface="Helvetica" charset="0"/>
              </a:rPr>
              <a:t>		- Includes proposed adjustment to stewardship target in extended highway program</a:t>
            </a:r>
            <a:endParaRPr lang="en-US" sz="800" b="1" i="1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800" b="1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800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3D42996-575E-5F0A-8CA9-6D48260B3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7452" y="1356858"/>
            <a:ext cx="915917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2031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2032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2033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2034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2035</a:t>
            </a:r>
          </a:p>
        </p:txBody>
      </p:sp>
    </p:spTree>
    <p:extLst>
      <p:ext uri="{BB962C8B-B14F-4D97-AF65-F5344CB8AC3E}">
        <p14:creationId xmlns:p14="http://schemas.microsoft.com/office/powerpoint/2010/main" val="52423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91" y="403684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Schedule (2025-2029)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March 2025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Discuss 2026-2030 available Highway Program funding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Discuss 2026-2030 Highway Program options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Determine 2026-2030 Highway Program objectives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Line-Item Targets for Programming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April 2025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Develop the Draft 2026-2030 Highway Program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2026-2030 Highway Program objectives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May 2025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Present the Draft 2026-2030 Iowa Transportation Improvement Program to the public (including all previous Program approvals and Draft 2026-2030 Highway Program)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June 2025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Approve the 2026-2030 Iowa Transportation improvement Program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9" y="414522"/>
            <a:ext cx="10118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AD36984D-4D16-D980-4C3A-60169C384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1647693"/>
            <a:ext cx="8370429" cy="194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marL="112713"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28733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    Non-Interstate Capacity /</a:t>
            </a:r>
          </a:p>
          <a:p>
            <a:pPr marL="227013" defTabSz="3376613">
              <a:lnSpc>
                <a:spcPct val="55000"/>
              </a:lnSpc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28733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System Enhancement                                 165.2                250.6             151.1            195.3                106.7              12.3              37.6   	             2.3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              </a:t>
            </a: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800" i="1" dirty="0">
                <a:latin typeface="Helvetica" charset="0"/>
                <a:ea typeface="Helvetica" charset="0"/>
                <a:cs typeface="Helvetica" charset="0"/>
              </a:rPr>
              <a:t>Funds in Years 2031 and beyond are project completion costs for projects already in Program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i="1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80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- Louisa US 61 project split and partially delayed two years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- Story US 30 610</a:t>
            </a:r>
            <a:r>
              <a:rPr lang="en-US" sz="800" i="1" baseline="30000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80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 Interchange delayed two years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i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		- Woodbury Gordon Dr viaduct project letting advanced to 2028</a:t>
            </a:r>
            <a:r>
              <a:rPr lang="en-US" sz="800" i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  <a:endParaRPr lang="en-US" sz="8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marL="112713"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    Major Interstate Capacity /</a:t>
            </a:r>
          </a:p>
          <a:p>
            <a:pPr marL="174625" defTabSz="3376613">
              <a:lnSpc>
                <a:spcPct val="55000"/>
              </a:lnSpc>
              <a:spcBef>
                <a:spcPct val="50000"/>
              </a:spcBef>
              <a:spcAft>
                <a:spcPts val="600"/>
              </a:spcAft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b="1" dirty="0">
                <a:latin typeface="Helvetica" charset="0"/>
                <a:ea typeface="Helvetica" charset="0"/>
                <a:cs typeface="Helvetica" charset="0"/>
              </a:rPr>
              <a:t>  System Enhancement                                  154.6              116.9               89.4               102.8               127.2               56.7               58.9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		- </a:t>
            </a:r>
            <a:r>
              <a:rPr lang="en-US" sz="800" i="1" dirty="0">
                <a:latin typeface="Helvetica" charset="0"/>
                <a:ea typeface="Helvetica" charset="0"/>
                <a:cs typeface="Helvetica" charset="0"/>
              </a:rPr>
              <a:t>Funds in years 2031 and beyond are project completion costs for projects already in Program 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Clr>
                <a:schemeClr val="tx1"/>
              </a:buClr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800" i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  <a:endParaRPr lang="en-US" sz="800" b="1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800" i="1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3D42996-575E-5F0A-8CA9-6D48260B3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7452" y="1356858"/>
            <a:ext cx="915917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2031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2032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2033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2034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8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2035</a:t>
            </a:r>
          </a:p>
        </p:txBody>
      </p:sp>
    </p:spTree>
    <p:extLst>
      <p:ext uri="{BB962C8B-B14F-4D97-AF65-F5344CB8AC3E}">
        <p14:creationId xmlns:p14="http://schemas.microsoft.com/office/powerpoint/2010/main" val="1448015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9" y="414522"/>
            <a:ext cx="10118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1F547-31DA-EA1E-0A9D-CA76E33A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49" y="1053227"/>
            <a:ext cx="7927676" cy="49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82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9" y="414522"/>
            <a:ext cx="10118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D4F3A9-B5AE-F3C1-1A9E-140FD9AA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6" y="1134532"/>
            <a:ext cx="7970808" cy="48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85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9" y="414522"/>
            <a:ext cx="10118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240E9-1347-67D9-65D9-F3E1FF1E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5" y="1043796"/>
            <a:ext cx="7910423" cy="49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1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9" y="414522"/>
            <a:ext cx="10118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87CCDD-70A1-120F-0560-0B80883D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8" y="1134533"/>
            <a:ext cx="8013939" cy="48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72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9" y="414522"/>
            <a:ext cx="10118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8917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Studies/Requests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19830-D326-4711-02E7-2F4AD367D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7" y="1235575"/>
            <a:ext cx="7919050" cy="34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25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9" y="414522"/>
            <a:ext cx="10118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2026-2034 Highway Program Candidates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DA5E7-3072-FEB2-A336-6C98B3D6C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33" y="1845010"/>
            <a:ext cx="8272733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18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9" y="414522"/>
            <a:ext cx="10118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2026-2034 Highway Program Candidates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A4911E-B216-783D-EF22-C8B76AC88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6" y="1445828"/>
            <a:ext cx="8229600" cy="450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59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9" y="414522"/>
            <a:ext cx="10118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2026-2034 Highway Program Candidates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7F151-959A-5165-E656-F6BB9ADF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58" y="1435236"/>
            <a:ext cx="8151963" cy="43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87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59" y="403684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2026-2030 Iowa Highway Program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 Decision Points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678179" y="1620982"/>
            <a:ext cx="7635240" cy="3483033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2000" dirty="0">
                <a:solidFill>
                  <a:srgbClr val="00B050"/>
                </a:solidFill>
              </a:rPr>
              <a:t>Should projects in the 2026-2029 Program continue to be programmed with cost/schedule updates?</a:t>
            </a:r>
          </a:p>
          <a:p>
            <a:pPr marL="342900" indent="-342900">
              <a:buAutoNum type="arabicPeriod" startAt="2"/>
            </a:pPr>
            <a:r>
              <a:rPr lang="en-US" sz="2000" dirty="0">
                <a:solidFill>
                  <a:srgbClr val="00B050"/>
                </a:solidFill>
              </a:rPr>
              <a:t>What modifications to the Program should be considered?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Adjust Stewardship Targets in the extended highway program?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Add projects to the Program from the Program Candidates list?</a:t>
            </a:r>
          </a:p>
          <a:p>
            <a:pPr marL="342900" indent="-342900">
              <a:buAutoNum type="arabicPeriod" startAt="2"/>
            </a:pPr>
            <a:r>
              <a:rPr lang="en-US" sz="2000" dirty="0">
                <a:solidFill>
                  <a:srgbClr val="00B050"/>
                </a:solidFill>
              </a:rPr>
              <a:t>How should Program be balanced? 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Program balances will need to be addressed, specifically 2027, 2029 and 2030. 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Options include project rescheduling and stewardship target adjustments.  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What additional information would be helpful?</a:t>
            </a:r>
          </a:p>
          <a:p>
            <a:pPr marL="574675" lvl="1" indent="-174625"/>
            <a:r>
              <a:rPr lang="en-US" sz="2000" dirty="0">
                <a:solidFill>
                  <a:srgbClr val="00B050"/>
                </a:solidFill>
              </a:rPr>
              <a:t>Come back with scenario(s) for March 20 Workshop</a:t>
            </a:r>
          </a:p>
          <a:p>
            <a:pPr marL="213116" lvl="1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670316" lvl="1" indent="-457200">
              <a:buAutoNum type="arabicPeriod" startAt="2"/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3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59" y="403684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2026-2030 Iowa Highway Program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 Decision Points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678179" y="237097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Should projects in the 2026-2029 Program continue to be programmed with cost/schedule updates?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What modifications to the Program should be considered?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3.  How should Program be balanced? </a:t>
            </a:r>
          </a:p>
        </p:txBody>
      </p:sp>
    </p:spTree>
    <p:extLst>
      <p:ext uri="{BB962C8B-B14F-4D97-AF65-F5344CB8AC3E}">
        <p14:creationId xmlns:p14="http://schemas.microsoft.com/office/powerpoint/2010/main" val="838595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Program Development Considerations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76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91" y="403684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Program Development Considerations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Construction costs have declined this fiscal year.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State road funding continues to come in higher than forecast.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The last four years of federal funding in this Program are not part of an authorization.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Continue to prioritize bridge and pavement stewardship investments on existing highway system.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Pursue grant funding opportunities.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Assess balance of pavement and bridge stewardship investments.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Balance capacity improvements with stewardship needs.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Neue Haas Grotesk Text Pro" panose="020B0504020202020204" pitchFamily="34" charset="0"/>
              </a:rPr>
              <a:t>Address major river crossing needs.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51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Determine Highway Program Objectives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95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63" y="403684"/>
            <a:ext cx="1010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12,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11201"/>
            <a:ext cx="7635240" cy="524933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Potential 2026-2030 Highway Program Objectives</a:t>
            </a:r>
          </a:p>
          <a:p>
            <a:pPr marL="1314450" lvl="2" indent="-171450" eaLnBrk="1" hangingPunct="1">
              <a:spcBef>
                <a:spcPct val="0"/>
              </a:spcBef>
              <a:buClrTx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	  Safety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increasing funding levels for safety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solidFill>
                  <a:srgbClr val="00B050"/>
                </a:solidFill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statewide centerline rumble strip implementation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solidFill>
                  <a:srgbClr val="00B050"/>
                </a:solidFill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enhanced pavement markings to non-interstate highways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00200" lvl="3" indent="0" eaLnBrk="1" hangingPunct="1">
              <a:spcBef>
                <a:spcPct val="0"/>
              </a:spcBef>
              <a:buClrTx/>
              <a:buNone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Neue Haas Grotesk Tex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Sustainability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Interstate funding levels for pavement reconstruction, modernization, bridges, pavement patching/maintenance, rest areas, and other miscellaneous projects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funding levels for non-interstate pavement modernization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funding levels for non-interstate bridge modernization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additional stewardship projects 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 jurisdiction of portions of primary roadways to cities and counties</a:t>
            </a:r>
          </a:p>
          <a:p>
            <a:pPr lvl="2" indent="0" eaLnBrk="1" hangingPunct="1">
              <a:spcBef>
                <a:spcPct val="0"/>
              </a:spcBef>
              <a:buClrTx/>
              <a:buNone/>
            </a:pPr>
            <a:endParaRPr lang="en-US" altLang="en-US" sz="1200" dirty="0">
              <a:solidFill>
                <a:srgbClr val="000000"/>
              </a:solidFill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Accessibility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truck parking at Interstate Rest Areas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solidFill>
                  <a:srgbClr val="00B050"/>
                </a:solidFill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to invest in vault toilets at parking only sites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installation of adult changing stations at modernized rest areas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corridor improvements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200" dirty="0">
              <a:solidFill>
                <a:srgbClr val="000000"/>
              </a:solidFill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Flow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intelligent transportation systems infrastructure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Super-2 improvements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operational and Integrated Corridor Management improvements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63088" y="115273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32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613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Business Meeting -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Action Item: Line-Item Targets for Programming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20 Workshop - Discuss 2026-2030 Highway Program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20 Workshop - Determine 2026-2030 Highway Program Objectives</a:t>
            </a:r>
            <a:endParaRPr lang="en-US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298AE-0AF5-1CF1-3F87-8804833B1ACA}"/>
              </a:ext>
            </a:extLst>
          </p:cNvPr>
          <p:cNvSpPr txBox="1"/>
          <p:nvPr/>
        </p:nvSpPr>
        <p:spPr>
          <a:xfrm>
            <a:off x="0" y="2494464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A98C6-8822-604C-C081-CCC113DD261E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Statewide Line Items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3EBF37-008B-A4C0-00D1-5D08E8F1B14D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2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65" y="414522"/>
            <a:ext cx="275908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 modified from February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2026-2030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accent1"/>
                </a:solidFill>
                <a:latin typeface="+mj-lt"/>
              </a:rPr>
              <a:t>($ in thousands)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9A50C7B-96C2-AAF9-3FA8-BBA0F209C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03" y="1372808"/>
            <a:ext cx="10371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Wingdings" pitchFamily="2" charset="2"/>
              <a:buNone/>
              <a:defRPr/>
            </a:pPr>
            <a:r>
              <a:rPr lang="en-US" sz="1100" kern="0" dirty="0">
                <a:solidFill>
                  <a:srgbClr val="008000"/>
                </a:solidFill>
                <a:latin typeface="PT Sans" panose="020B0503020203020204" pitchFamily="34" charset="0"/>
                <a:cs typeface="Helvetica" pitchFamily="34" charset="0"/>
              </a:rPr>
              <a:t>At what levels should the line item targets be programmed?</a:t>
            </a: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 algn="ctr">
              <a:defRPr/>
            </a:pPr>
            <a:r>
              <a:rPr lang="en-US" sz="1100" b="1" dirty="0">
                <a:solidFill>
                  <a:srgbClr val="0070C0"/>
                </a:solidFill>
                <a:latin typeface="PT Sans" panose="020B0503020203020204" pitchFamily="34" charset="0"/>
                <a:cs typeface="Helvetica" pitchFamily="34" charset="0"/>
              </a:rPr>
              <a:t>March Action Item: </a:t>
            </a:r>
          </a:p>
          <a:p>
            <a:pPr marL="0" lvl="1" algn="ctr">
              <a:defRPr/>
            </a:pPr>
            <a:r>
              <a:rPr lang="en-US" sz="1100" b="1" dirty="0">
                <a:solidFill>
                  <a:srgbClr val="0070C0"/>
                </a:solidFill>
                <a:latin typeface="PT Sans" panose="020B0503020203020204" pitchFamily="34" charset="0"/>
                <a:cs typeface="Helvetica" pitchFamily="34" charset="0"/>
              </a:rPr>
              <a:t>Line Item Targets for Programming</a:t>
            </a:r>
            <a:endParaRPr lang="en-US" sz="1100" b="1" dirty="0">
              <a:solidFill>
                <a:srgbClr val="008000"/>
              </a:solidFill>
              <a:latin typeface="PT Sans" panose="020B0503020203020204" pitchFamily="34" charset="0"/>
              <a:cs typeface="Helvetic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B056C-0F16-D744-2778-B2B5FA6D4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8" y="1171075"/>
            <a:ext cx="7217635" cy="48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0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59" y="403684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Line Item Overview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865628" y="1129712"/>
            <a:ext cx="7635240" cy="4489996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Changes to Recommended Line Items since February</a:t>
            </a:r>
          </a:p>
          <a:p>
            <a:pPr lvl="1"/>
            <a:r>
              <a:rPr lang="en-US" sz="2000" dirty="0"/>
              <a:t>Modified line item work types to be more specific</a:t>
            </a:r>
          </a:p>
          <a:p>
            <a:pPr lvl="1"/>
            <a:r>
              <a:rPr lang="en-US" sz="2000" dirty="0"/>
              <a:t>Reduced the recommended increase to the Statewide Consultant Services</a:t>
            </a:r>
          </a:p>
          <a:p>
            <a:r>
              <a:rPr lang="en-US" sz="2400" dirty="0"/>
              <a:t>Line Item Review for 2027-2031 Program</a:t>
            </a:r>
          </a:p>
          <a:p>
            <a:pPr lvl="1"/>
            <a:r>
              <a:rPr lang="en-US" sz="2000" dirty="0"/>
              <a:t>Line items are evaluated during each programming cycle</a:t>
            </a:r>
          </a:p>
          <a:p>
            <a:pPr lvl="1"/>
            <a:r>
              <a:rPr lang="en-US" sz="2000" dirty="0"/>
              <a:t>There is a need to conduct a complete overview/assessment of each line item in the context of broader road/bridge needs</a:t>
            </a:r>
          </a:p>
          <a:p>
            <a:pPr lvl="1"/>
            <a:r>
              <a:rPr lang="en-US" sz="2000" dirty="0"/>
              <a:t>Will provide updates to the Commission throughout this process in preparation for next year’s Program</a:t>
            </a:r>
          </a:p>
          <a:p>
            <a:pPr marL="258359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5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2026-2030 Highway Program Funding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2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59" y="403684"/>
            <a:ext cx="9813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March 11,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29C80-151B-126B-7E7D-7EEE10F9FF8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475C11-BCC1-79F5-5A5E-4B51E33CA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4619"/>
            <a:ext cx="8246853" cy="52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9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7419</TotalTime>
  <Words>2519</Words>
  <Application>Microsoft Office PowerPoint</Application>
  <PresentationFormat>On-screen Show (4:3)</PresentationFormat>
  <Paragraphs>397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Neue Haas Grotesk Text Pro</vt:lpstr>
      <vt:lpstr>Roboto Slab</vt:lpstr>
      <vt:lpstr>Helvetica</vt:lpstr>
      <vt:lpstr>Calibri</vt:lpstr>
      <vt:lpstr>PT Sans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115</cp:revision>
  <cp:lastPrinted>2024-03-06T21:39:18Z</cp:lastPrinted>
  <dcterms:created xsi:type="dcterms:W3CDTF">2023-12-21T16:39:01Z</dcterms:created>
  <dcterms:modified xsi:type="dcterms:W3CDTF">2025-03-06T18:12:20Z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