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9B_85D38FD0.xml" ContentType="application/vnd.ms-powerpoint.comments+xml"/>
  <Override PartName="/ppt/notesSlides/notesSlide3.xml" ContentType="application/vnd.openxmlformats-officedocument.presentationml.notesSlide+xml"/>
  <Override PartName="/ppt/comments/modernComment_19C_74178B70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3" r:id="rId2"/>
  </p:sldMasterIdLst>
  <p:notesMasterIdLst>
    <p:notesMasterId r:id="rId9"/>
  </p:notesMasterIdLst>
  <p:sldIdLst>
    <p:sldId id="409" r:id="rId3"/>
    <p:sldId id="410" r:id="rId4"/>
    <p:sldId id="411" r:id="rId5"/>
    <p:sldId id="412" r:id="rId6"/>
    <p:sldId id="413" r:id="rId7"/>
    <p:sldId id="30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96850B-4491-F2F9-995D-2812E5332F5D}" name="Jerkins, Katie" initials="JK" userId="S::Katie.Jerkins@iowadot.us::bd2da4ad-0bd8-4656-94a3-7e2ea7bd70d5" providerId="AD"/>
  <p188:author id="{F7114E12-076E-DFBD-79B0-BE685E29C171}" name="Marler, Scott" initials="SM" userId="S::Scott.Marler@iowadot.us::cef9496f-7f4d-456c-836b-b13a4cdf7181" providerId="AD"/>
  <p188:author id="{52E18F49-0BB2-3AFE-4D33-D2C1D78C8A6E}" name="Tolander, Veronica" initials="VT" userId="S::Veronica.Tolander@iowadot.us::c6831f8b-aba6-4364-ae86-ef489836ed25" providerId="AD"/>
  <p188:author id="{6B864A63-FE56-6DE2-CAAD-AC50EFA7AA41}" name="Jamison, Jennifer" initials="JJ" userId="S::Jennifer.Jamison@iowadot.us::ca6d0832-ad0d-41ff-b562-390c0d28f8cb" providerId="AD"/>
  <p188:author id="{C986386D-410B-05EF-C55F-71769B5E9D2B}" name="Peiffer, Brandon" initials="PB" userId="S::Brandon.Peiffer@iowadot.us::1ef437ab-f80e-462c-ad5a-86da68365c3b" providerId="AD"/>
  <p188:author id="{05F1DE90-8C4D-F423-54C2-6FA42FCF5D02}" name="Peiffer, Brandon" initials="PB" userId="S::brandon.peiffer@iowadot.us::1ef437ab-f80e-462c-ad5a-86da68365c3b" providerId="AD"/>
  <p188:author id="{A241F39B-F75C-8138-8013-81DD0650A896}" name="Meyer, Hillary" initials="MH" userId="S::hillary.meyer@iowadot.us::3ddedf08-59b4-4eab-a8ae-3206e8adacdd" providerId="AD"/>
  <p188:author id="{A47076B4-76D8-35F6-A38F-E73CC79790FF}" name="Jamison, Jennifer" initials="JJ" userId="S::jennifer.jamison@iowadot.us::ca6d0832-ad0d-41ff-b562-390c0d28f8cb" providerId="AD"/>
  <p188:author id="{B6F477D0-689C-D7B7-74DA-2EAB619785A7}" name="Anderson, Stuart" initials="AS" userId="S::stuart.anderson@iowadot.us::77d4166d-abbd-4d8e-87f7-dcb93abe6d0d" providerId="AD"/>
  <p188:author id="{395990E3-3223-4818-8332-0627F47CEEF1}" name="Beichley, Kevin" initials="BK" userId="S::kevin.beichley@iowadot.us::b6e459d7-90ba-4d44-b2bb-5388061536a6" providerId="AD"/>
  <p188:author id="{5F76BBEA-CEAE-6430-2137-467D05F93F0C}" name="Meyer, Hillary" initials="HM" userId="S::Hillary.Meyer@iowadot.us::3ddedf08-59b4-4eab-a8ae-3206e8adac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03"/>
    <a:srgbClr val="FFFFFF"/>
    <a:srgbClr val="E0A624"/>
    <a:srgbClr val="03617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4614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9B_85D38F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A5FBE2-D045-414E-8D95-903EEE53759A}" authorId="{A47076B4-76D8-35F6-A38F-E73CC79790FF}" created="2025-01-17T21:23:37.83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45234640" sldId="411"/>
      <ac:picMk id="19" creationId="{72AF5CA3-C840-597B-6682-1DB92BBBEE32}"/>
    </ac:deMkLst>
    <p188:replyLst>
      <p188:reply id="{FD7F040C-FF65-4F29-883F-63CFD5C67047}" authorId="{5F76BBEA-CEAE-6430-2137-467D05F93F0C}" created="2025-01-21T14:19:10.991">
        <p188:txBody>
          <a:bodyPr/>
          <a:lstStyle/>
          <a:p>
            <a:r>
              <a:rPr lang="en-US"/>
              <a:t>We don't have any of a county treasurer's office specifically, but I added this photo of a customer at the Cedar Rapids DL that was used in the ARTS one-pager.</a:t>
            </a:r>
          </a:p>
        </p188:txBody>
      </p188:reply>
    </p188:replyLst>
    <p188:txBody>
      <a:bodyPr/>
      <a:lstStyle/>
      <a:p>
        <a:r>
          <a:rPr lang="en-US"/>
          <a:t>[@Meyer, Hillary] Do we have a photo of  one of the county treasurer's offices assisting customers and their technology?</a:t>
        </a:r>
      </a:p>
    </p188:txBody>
  </p188:cm>
</p188:cmLst>
</file>

<file path=ppt/comments/modernComment_19C_74178B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3D2006-EC7E-486D-B0F3-739A5ADD5380}" authorId="{395990E3-3223-4818-8332-0627F47CEEF1}" status="resolved" created="2025-01-17T20:11:12.944" complete="100000">
    <pc:sldMkLst xmlns:pc="http://schemas.microsoft.com/office/powerpoint/2013/main/command">
      <pc:docMk/>
      <pc:sldMk cId="1947700080" sldId="412"/>
    </pc:sldMkLst>
    <p188:txBody>
      <a:bodyPr/>
      <a:lstStyle/>
      <a:p>
        <a:r>
          <a:rPr lang="en-US"/>
          <a:t>[@Beichley, Kevin] adjust chart for $20M annual vs the $25 for implementation costs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1D80FC-D332-426A-A871-D08DCC928B58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791806-D958-4EF3-AFAE-80481848C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D7554-D10C-4E29-B8E6-BB7111FA614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7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D7554-D10C-4E29-B8E6-BB7111FA614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1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D7554-D10C-4E29-B8E6-BB7111FA614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9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D7554-D10C-4E29-B8E6-BB7111FA614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3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91806-D958-4EF3-AFAE-80481848C1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/>
        </p:nvSpPr>
        <p:spPr>
          <a:xfrm rot="16200000">
            <a:off x="4120688" y="1833506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35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35" indent="-16906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66" indent="-173831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1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/>
        </p:nvSpPr>
        <p:spPr>
          <a:xfrm>
            <a:off x="378620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/>
        </p:nvSpPr>
        <p:spPr>
          <a:xfrm>
            <a:off x="377409" y="6356351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IOWA DOT 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  TIC BUDGET PRESENTATION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 |  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FY26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/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5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9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8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17" y="1268094"/>
            <a:ext cx="8736965" cy="878839"/>
          </a:xfrm>
          <a:prstGeom prst="rect">
            <a:avLst/>
          </a:prstGeom>
        </p:spPr>
        <p:txBody>
          <a:bodyPr lIns="0" tIns="0" rIns="0" bIns="0"/>
          <a:lstStyle>
            <a:lvl1pPr>
              <a:defRPr sz="2750" b="1" i="0">
                <a:solidFill>
                  <a:srgbClr val="5355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5652" y="1492186"/>
            <a:ext cx="7920990" cy="457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5355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8401" y="6518440"/>
            <a:ext cx="209550" cy="173354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41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17" y="1268094"/>
            <a:ext cx="8736965" cy="878839"/>
          </a:xfrm>
          <a:prstGeom prst="rect">
            <a:avLst/>
          </a:prstGeom>
        </p:spPr>
        <p:txBody>
          <a:bodyPr lIns="0" tIns="0" rIns="0" bIns="0"/>
          <a:lstStyle>
            <a:lvl1pPr>
              <a:defRPr sz="2750" b="1" i="0">
                <a:solidFill>
                  <a:srgbClr val="53555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4478401" y="6518440"/>
            <a:ext cx="209550" cy="173354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36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BD6AC5-DBC5-23E3-CD4C-0E62B9C3E218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6D1FE5B8-A220-B8EC-72CC-A98B68B7945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ABFD784-652E-B495-5004-2ED2285722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9CF4A-D957-3312-C1DE-7D141C2475B6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D06E607-68F8-4190-8FC4-1B53D114232D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IOWA DOT 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  TIC BUDGET PRESENTATION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 |  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FY26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9D1F047-2D89-BC10-694D-87CFB1D09FE7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3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07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Iowa DOT FY26 Budget Request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4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4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1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rame L logo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/>
        </p:nvSpPr>
        <p:spPr>
          <a:xfrm rot="16200000">
            <a:off x="4120688" y="1833506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13" indent="-214313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35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35" indent="-16906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66" indent="-173831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1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/>
        </p:nvSpPr>
        <p:spPr>
          <a:xfrm>
            <a:off x="378620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/>
        </p:nvSpPr>
        <p:spPr>
          <a:xfrm>
            <a:off x="377409" y="6356351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IOWA DOT 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  TIC BUDGET PRESENTATION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 |  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FY26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/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1A4A22-7640-FABD-9958-358C3076F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988" y="157163"/>
            <a:ext cx="17335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1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9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Footer Only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/>
        </p:nvSpPr>
        <p:spPr>
          <a:xfrm rot="16200000">
            <a:off x="4120688" y="1833506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/>
        </p:nvSpPr>
        <p:spPr>
          <a:xfrm>
            <a:off x="377409" y="6356351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IOWA DOT 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  TIC BUDGET PRESENTATION </a:t>
            </a:r>
            <a:r>
              <a:rPr lang="en-US" sz="600" b="1" spc="113" baseline="0">
                <a:latin typeface="Calibri" panose="020F0502020204030204" pitchFamily="34" charset="0"/>
                <a:cs typeface="Calibri" panose="020F0502020204030204" pitchFamily="34" charset="0"/>
              </a:rPr>
              <a:t> |  </a:t>
            </a:r>
            <a:r>
              <a:rPr lang="en-US" sz="600" spc="113" baseline="0">
                <a:latin typeface="Calibri" panose="020F0502020204030204" pitchFamily="34" charset="0"/>
                <a:cs typeface="Calibri" panose="020F0502020204030204" pitchFamily="34" charset="0"/>
              </a:rPr>
              <a:t>FY26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/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3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10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/>
        </p:nvSpPr>
        <p:spPr>
          <a:xfrm rot="16200000">
            <a:off x="548181" y="5100145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/>
        </p:nvSpPr>
        <p:spPr>
          <a:xfrm rot="16200000">
            <a:off x="548181" y="4461976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0C6D3-6D93-E446-450A-A73BA5C838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7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41426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/>
        </p:nvSpPr>
        <p:spPr>
          <a:xfrm rot="16200000">
            <a:off x="645932" y="4743660"/>
            <a:ext cx="2850767" cy="4142631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/>
        </p:nvSpPr>
        <p:spPr>
          <a:xfrm rot="16200000">
            <a:off x="645933" y="4105492"/>
            <a:ext cx="2850766" cy="414263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2630" y="0"/>
            <a:ext cx="5001370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F692B0-7D93-2E57-EAA2-7AAB4A651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41243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/>
        </p:nvSpPr>
        <p:spPr>
          <a:xfrm rot="16200000">
            <a:off x="611009" y="4826704"/>
            <a:ext cx="2696636" cy="391865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/>
        </p:nvSpPr>
        <p:spPr>
          <a:xfrm rot="16200000">
            <a:off x="643046" y="4015105"/>
            <a:ext cx="2838029" cy="4124121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4325" y="0"/>
            <a:ext cx="501967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81D12-9192-4B55-3ABE-4BFE7B7B3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41187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/>
        </p:nvSpPr>
        <p:spPr>
          <a:xfrm rot="16200000">
            <a:off x="642213" y="4771999"/>
            <a:ext cx="2834353" cy="4118778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/>
        </p:nvSpPr>
        <p:spPr>
          <a:xfrm rot="16200000">
            <a:off x="642213" y="4133830"/>
            <a:ext cx="2834352" cy="4118777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8775" y="0"/>
            <a:ext cx="5025017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6C57C-5168-9CB2-59FB-0C55B43DE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0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/>
        </p:nvSpPr>
        <p:spPr>
          <a:xfrm>
            <a:off x="0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1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1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39E5833-C06C-D71D-C3DC-8A011CE284A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2" r:id="rId2"/>
    <p:sldLayoutId id="2147483681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  <p:sldLayoutId id="214748369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microsoft.com/office/2018/10/relationships/comments" Target="../comments/modernComment_19B_85D38FD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C_74178B7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marler@iowadot.us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EED10B7-1EAF-9E78-82E4-CC4543A4B9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7464" r="7817"/>
          <a:stretch/>
        </p:blipFill>
        <p:spPr>
          <a:xfrm>
            <a:off x="3515916" y="0"/>
            <a:ext cx="5629411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F7C1E-E2B7-3F47-4CA7-FFC7835274B5}"/>
              </a:ext>
            </a:extLst>
          </p:cNvPr>
          <p:cNvSpPr txBox="1"/>
          <p:nvPr/>
        </p:nvSpPr>
        <p:spPr>
          <a:xfrm>
            <a:off x="1698" y="2182872"/>
            <a:ext cx="3704718" cy="1138773"/>
          </a:xfrm>
          <a:prstGeom prst="rect">
            <a:avLst/>
          </a:prstGeom>
          <a:noFill/>
        </p:spPr>
        <p:txBody>
          <a:bodyPr wrap="square" lIns="342900" tIns="45720" rIns="27432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38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ARTS Modernization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CDABB-C79B-2373-4AAC-D45037FA9D1B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FEF56-899B-6651-2B6A-5A6045A103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96776" y="1877514"/>
            <a:ext cx="3155641" cy="3967196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2200"/>
              </a:spcBef>
              <a:buNone/>
            </a:pPr>
            <a:r>
              <a:rPr lang="en-US" b="1">
                <a:latin typeface="PT Sans"/>
                <a:ea typeface="Calibri"/>
                <a:cs typeface="Calibri"/>
              </a:rPr>
              <a:t>Vehicle titling &amp; registration</a:t>
            </a:r>
            <a:endParaRPr lang="en-US" b="1">
              <a:latin typeface="PT Sans"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b="1">
                <a:latin typeface="PT Sans"/>
                <a:ea typeface="Calibri"/>
                <a:cs typeface="Calibri"/>
              </a:rPr>
              <a:t>Driver’s license &amp; ID cards</a:t>
            </a:r>
            <a:endParaRPr lang="en-US" b="1">
              <a:latin typeface="PT Sans"/>
              <a:ea typeface="Calibri" panose="020F0502020204030204" pitchFamily="34" charset="0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b="1">
                <a:latin typeface="PT Sans"/>
                <a:ea typeface="Calibri"/>
                <a:cs typeface="Calibri"/>
              </a:rPr>
              <a:t>Persons w/ disabilities product issuance</a:t>
            </a:r>
            <a:endParaRPr lang="en-US" b="1">
              <a:latin typeface="PT Sans"/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b="1">
                <a:latin typeface="PT Sans"/>
                <a:ea typeface="Calibri"/>
                <a:cs typeface="Calibri"/>
              </a:rPr>
              <a:t>License plate management</a:t>
            </a:r>
            <a:endParaRPr lang="en-US">
              <a:latin typeface="PT Sans"/>
              <a:ea typeface="Calibri"/>
              <a:cs typeface="Calibri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b="1">
                <a:latin typeface="PT Sans"/>
                <a:ea typeface="Calibri"/>
                <a:cs typeface="Calibri"/>
              </a:rPr>
              <a:t>Car dealership licensing</a:t>
            </a:r>
            <a:endParaRPr lang="en-US">
              <a:latin typeface="PT Sans"/>
              <a:ea typeface="Calibri"/>
              <a:cs typeface="Calibri"/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b="1">
                <a:latin typeface="PT Sans"/>
                <a:ea typeface="Calibri"/>
                <a:cs typeface="Calibri"/>
              </a:rPr>
              <a:t>Intrastate motor </a:t>
            </a:r>
            <a:br>
              <a:rPr lang="en-US" b="1">
                <a:latin typeface="PT Sans"/>
                <a:ea typeface="Calibri"/>
                <a:cs typeface="Calibri"/>
              </a:rPr>
            </a:br>
            <a:r>
              <a:rPr lang="en-US" b="1">
                <a:latin typeface="PT Sans"/>
                <a:ea typeface="Calibri"/>
                <a:cs typeface="Calibri"/>
              </a:rPr>
              <a:t>carrier authority</a:t>
            </a:r>
            <a:endParaRPr lang="en-US">
              <a:ea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D5E11-A4BB-3864-4CAD-2B4E08CA99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8737" y="913631"/>
            <a:ext cx="7610951" cy="574222"/>
          </a:xfrm>
        </p:spPr>
        <p:txBody>
          <a:bodyPr lIns="91440" tIns="45720" rIns="91440" bIns="45720" anchor="b"/>
          <a:lstStyle/>
          <a:p>
            <a:r>
              <a:rPr lang="en-US" sz="2800"/>
              <a:t>What is ARTS &amp; What Does it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2D99E6-599A-7834-D0B7-D320581F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44" y="2454451"/>
            <a:ext cx="459966" cy="456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62164-72D5-7E26-BF3F-1CBA6FAD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1" y="1833899"/>
            <a:ext cx="456044" cy="455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720F5-9F6E-729A-BC82-E09F4C56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21" y="3094053"/>
            <a:ext cx="456044" cy="455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8C996-9480-FEAE-D67E-9FEC1ED76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21" y="3733655"/>
            <a:ext cx="456044" cy="455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B3AAD-FD49-6BB0-CB50-0F1BF79E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21" y="4373257"/>
            <a:ext cx="456045" cy="4547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1F3BE1-015B-890E-919E-1353824D1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21" y="5012859"/>
            <a:ext cx="456044" cy="45573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8DCB6B0-A2BA-EF4F-FC25-3FFD3623CE37}"/>
              </a:ext>
            </a:extLst>
          </p:cNvPr>
          <p:cNvGraphicFramePr>
            <a:graphicFrameLocks noGrp="1"/>
          </p:cNvGraphicFramePr>
          <p:nvPr/>
        </p:nvGraphicFramePr>
        <p:xfrm>
          <a:off x="4638675" y="1857375"/>
          <a:ext cx="3980873" cy="3986012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924048">
                  <a:extLst>
                    <a:ext uri="{9D8B030D-6E8A-4147-A177-3AD203B41FA5}">
                      <a16:colId xmlns:a16="http://schemas.microsoft.com/office/drawing/2014/main" val="3775988633"/>
                    </a:ext>
                  </a:extLst>
                </a:gridCol>
                <a:gridCol w="2056825">
                  <a:extLst>
                    <a:ext uri="{9D8B030D-6E8A-4147-A177-3AD203B41FA5}">
                      <a16:colId xmlns:a16="http://schemas.microsoft.com/office/drawing/2014/main" val="2012179299"/>
                    </a:ext>
                  </a:extLst>
                </a:gridCol>
              </a:tblGrid>
              <a:tr h="95118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800" b="1" u="none" strike="noStrike" noProof="0">
                          <a:solidFill>
                            <a:srgbClr val="6D7A21"/>
                          </a:solidFill>
                          <a:latin typeface="Roboto Slab"/>
                        </a:rPr>
                        <a:t>30 million</a:t>
                      </a:r>
                      <a:endParaRPr lang="en-US" sz="2800" b="1">
                        <a:solidFill>
                          <a:srgbClr val="6D7A21"/>
                        </a:solidFill>
                        <a:latin typeface="Roboto Slab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  <a:t>driver and </a:t>
                      </a:r>
                      <a:b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  <a:t>vehicle records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5413559"/>
                  </a:ext>
                </a:extLst>
              </a:tr>
              <a:tr h="49868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800" b="1" u="none" strike="noStrike" noProof="0">
                          <a:solidFill>
                            <a:srgbClr val="6D7A21"/>
                          </a:solidFill>
                          <a:latin typeface="Roboto Slab"/>
                        </a:rPr>
                        <a:t>1.5 million</a:t>
                      </a:r>
                      <a:endParaRPr lang="en-US" sz="2800" b="1">
                        <a:solidFill>
                          <a:srgbClr val="6D7A21"/>
                        </a:solidFill>
                        <a:latin typeface="Roboto Slab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  <a:t>transactions/week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736636"/>
                  </a:ext>
                </a:extLst>
              </a:tr>
              <a:tr h="609498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800" b="1" u="none" strike="noStrike" noProof="0">
                          <a:solidFill>
                            <a:srgbClr val="6D7A21"/>
                          </a:solidFill>
                          <a:latin typeface="Roboto Slab"/>
                        </a:rPr>
                        <a:t>15,800</a:t>
                      </a:r>
                      <a:r>
                        <a:rPr lang="en-US" sz="2400" b="1" u="none" strike="noStrike" noProof="0">
                          <a:solidFill>
                            <a:srgbClr val="6D7A21"/>
                          </a:solidFill>
                          <a:latin typeface="Roboto Slab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PT Sans"/>
                        </a:rPr>
                        <a:t>active users  (internal/external)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1715937"/>
                  </a:ext>
                </a:extLst>
              </a:tr>
              <a:tr h="840368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800" b="1" u="none" strike="noStrike" noProof="0">
                          <a:solidFill>
                            <a:srgbClr val="6D7A21"/>
                          </a:solidFill>
                          <a:latin typeface="Roboto Slab"/>
                        </a:rPr>
                        <a:t>$1.2B</a:t>
                      </a:r>
                      <a:endParaRPr lang="en-US" sz="2800" b="1">
                        <a:solidFill>
                          <a:srgbClr val="6D7A21"/>
                        </a:solidFill>
                        <a:latin typeface="Roboto Slab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  <a:t>annual state transportation </a:t>
                      </a:r>
                      <a:b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  <a:t>revenue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602481"/>
                  </a:ext>
                </a:extLst>
              </a:tr>
              <a:tr h="105276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800" b="1" u="none" strike="noStrike" noProof="0">
                          <a:solidFill>
                            <a:srgbClr val="6D7A21"/>
                          </a:solidFill>
                          <a:latin typeface="Roboto Slab"/>
                        </a:rPr>
                        <a:t>$40M</a:t>
                      </a:r>
                      <a:endParaRPr lang="en-US" sz="2800" b="1">
                        <a:solidFill>
                          <a:srgbClr val="6D7A21"/>
                        </a:solidFill>
                        <a:latin typeface="Roboto Slab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>
                          <a:solidFill>
                            <a:srgbClr val="000000"/>
                          </a:solidFill>
                        </a:rPr>
                        <a:t>annual fees collected by county treasurers for their general funds</a:t>
                      </a:r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917983"/>
                  </a:ext>
                </a:extLst>
              </a:tr>
            </a:tbl>
          </a:graphicData>
        </a:graphic>
      </p:graphicFrame>
      <p:sp>
        <p:nvSpPr>
          <p:cNvPr id="21" name="Isosceles Triangle 30">
            <a:extLst>
              <a:ext uri="{FF2B5EF4-FFF2-40B4-BE49-F238E27FC236}">
                <a16:creationId xmlns:a16="http://schemas.microsoft.com/office/drawing/2014/main" id="{99609888-970C-4408-473D-34E0731506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10554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07A6D-A4F1-DE47-A44B-D3FD71C229D2}"/>
              </a:ext>
            </a:extLst>
          </p:cNvPr>
          <p:cNvCxnSpPr/>
          <p:nvPr/>
        </p:nvCxnSpPr>
        <p:spPr>
          <a:xfrm>
            <a:off x="859155" y="155870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80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FAC0E-2203-9A98-C846-B762CD07ED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231" r="12552"/>
          <a:stretch/>
        </p:blipFill>
        <p:spPr>
          <a:xfrm>
            <a:off x="1" y="-10634"/>
            <a:ext cx="4355754" cy="650553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64974" y="1893232"/>
            <a:ext cx="3604355" cy="4046218"/>
          </a:xfrm>
        </p:spPr>
        <p:txBody>
          <a:bodyPr lIns="91440" tIns="45720" rIns="91440" bIns="45720" anchor="t"/>
          <a:lstStyle/>
          <a:p>
            <a:pPr marL="228600" lvl="1" indent="-228600">
              <a:spcBef>
                <a:spcPts val="1200"/>
              </a:spcBef>
            </a:pPr>
            <a:r>
              <a:rPr lang="en-US" sz="2000" b="1">
                <a:latin typeface="PT Sans"/>
                <a:ea typeface="Calibri"/>
                <a:cs typeface="Calibri"/>
              </a:rPr>
              <a:t>Combining multiple systems onto one platform</a:t>
            </a:r>
            <a:endParaRPr lang="en-US" sz="2000">
              <a:latin typeface="PT Sans"/>
              <a:ea typeface="Calibri"/>
            </a:endParaRPr>
          </a:p>
          <a:p>
            <a:pPr marL="228600" lvl="1" indent="-228600">
              <a:spcBef>
                <a:spcPts val="1200"/>
              </a:spcBef>
            </a:pPr>
            <a:r>
              <a:rPr lang="en-US">
                <a:latin typeface="PT Sans"/>
                <a:ea typeface="Calibri"/>
                <a:cs typeface="Calibri"/>
              </a:rPr>
              <a:t>Outdated and complex</a:t>
            </a:r>
            <a:endParaRPr lang="en-US">
              <a:latin typeface="PT Sans"/>
              <a:ea typeface="Calibri" panose="020F0502020204030204" pitchFamily="34" charset="0"/>
            </a:endParaRPr>
          </a:p>
          <a:p>
            <a:pPr marL="228600" lvl="1" indent="-228600">
              <a:spcBef>
                <a:spcPts val="1200"/>
              </a:spcBef>
            </a:pPr>
            <a:r>
              <a:rPr lang="en-US">
                <a:latin typeface="PT Sans"/>
                <a:ea typeface="Calibri"/>
                <a:cs typeface="Calibri"/>
              </a:rPr>
              <a:t>Inefficient</a:t>
            </a:r>
            <a:endParaRPr lang="en-US">
              <a:latin typeface="PT Sans"/>
              <a:ea typeface="Calibri" panose="020F0502020204030204" pitchFamily="34" charset="0"/>
            </a:endParaRPr>
          </a:p>
          <a:p>
            <a:pPr marL="228600" lvl="1" indent="-228600">
              <a:spcBef>
                <a:spcPts val="1200"/>
              </a:spcBef>
            </a:pPr>
            <a:r>
              <a:rPr lang="en-US">
                <a:latin typeface="PT Sans"/>
                <a:ea typeface="Calibri"/>
                <a:cs typeface="Calibri"/>
              </a:rPr>
              <a:t>Challenging to innovate and </a:t>
            </a:r>
            <a:br>
              <a:rPr lang="en-US">
                <a:latin typeface="PT Sans"/>
                <a:ea typeface="Calibri"/>
                <a:cs typeface="Calibri"/>
              </a:rPr>
            </a:br>
            <a:r>
              <a:rPr lang="en-US">
                <a:latin typeface="PT Sans"/>
                <a:ea typeface="Calibri"/>
                <a:cs typeface="Calibri"/>
              </a:rPr>
              <a:t>improve service</a:t>
            </a:r>
            <a:endParaRPr lang="en-US">
              <a:latin typeface="PT Sans"/>
              <a:ea typeface="Calibri" panose="020F0502020204030204" pitchFamily="34" charset="0"/>
            </a:endParaRPr>
          </a:p>
          <a:p>
            <a:pPr marL="228600" lvl="1" indent="-228600">
              <a:spcBef>
                <a:spcPts val="1200"/>
              </a:spcBef>
            </a:pPr>
            <a:r>
              <a:rPr lang="en-US">
                <a:latin typeface="PT Sans"/>
                <a:ea typeface="Calibri"/>
                <a:cs typeface="Calibri"/>
              </a:rPr>
              <a:t>Lack of revenue enforcement/financial tools</a:t>
            </a:r>
            <a:endParaRPr lang="en-US">
              <a:latin typeface="PT Sans"/>
              <a:ea typeface="Calibri" panose="020F0502020204030204" pitchFamily="34" charset="0"/>
            </a:endParaRPr>
          </a:p>
          <a:p>
            <a:pPr marL="228600" lvl="1" indent="-228600">
              <a:spcBef>
                <a:spcPts val="1200"/>
              </a:spcBef>
            </a:pPr>
            <a:r>
              <a:rPr lang="en-US">
                <a:latin typeface="PT Sans"/>
                <a:ea typeface="Calibri"/>
                <a:cs typeface="Calibri"/>
              </a:rPr>
              <a:t>Difficult to meet stakeholder needs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>
                <a:latin typeface="PT Sans"/>
                <a:ea typeface="Calibri" panose="020F0502020204030204" pitchFamily="34" charset="0"/>
                <a:cs typeface="Calibri"/>
              </a:rPr>
              <a:t>Many functions not currently available</a:t>
            </a:r>
          </a:p>
          <a:p>
            <a:pPr marL="228600" lvl="1" indent="-228600">
              <a:spcBef>
                <a:spcPts val="1200"/>
              </a:spcBef>
            </a:pPr>
            <a:endParaRPr lang="en-US" b="1">
              <a:latin typeface="PT Sans"/>
              <a:ea typeface="Calibr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AEAF653-01D4-51EC-593C-B5F3373EC2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69179" y="1000195"/>
            <a:ext cx="3496152" cy="465357"/>
          </a:xfrm>
        </p:spPr>
        <p:txBody>
          <a:bodyPr lIns="91440" tIns="45720" rIns="91440" bIns="45720" anchor="b"/>
          <a:lstStyle/>
          <a:p>
            <a:r>
              <a:rPr lang="en-US" sz="2800"/>
              <a:t>Why Modernize?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142158-8A3D-B858-B2EF-C5DA817DB3A1}"/>
              </a:ext>
            </a:extLst>
          </p:cNvPr>
          <p:cNvCxnSpPr/>
          <p:nvPr/>
        </p:nvCxnSpPr>
        <p:spPr>
          <a:xfrm>
            <a:off x="4964430" y="161585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30B033CF-3709-BE86-57B6-65115C482A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2" y="4004169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2346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6DE0-FD03-DC4D-C597-692DF3AA5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82" y="839050"/>
            <a:ext cx="7610951" cy="574222"/>
          </a:xfrm>
        </p:spPr>
        <p:txBody>
          <a:bodyPr lIns="91440" tIns="45720" rIns="91440" bIns="45720" anchor="b"/>
          <a:lstStyle/>
          <a:p>
            <a:r>
              <a:rPr lang="en-US" sz="2800"/>
              <a:t>Return on Investment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5F4337-592D-5A38-5768-4D26E6EC6FFC}"/>
              </a:ext>
            </a:extLst>
          </p:cNvPr>
          <p:cNvGraphicFramePr>
            <a:graphicFrameLocks noGrp="1"/>
          </p:cNvGraphicFramePr>
          <p:nvPr/>
        </p:nvGraphicFramePr>
        <p:xfrm>
          <a:off x="5753100" y="1409700"/>
          <a:ext cx="2913055" cy="404874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19994">
                  <a:extLst>
                    <a:ext uri="{9D8B030D-6E8A-4147-A177-3AD203B41FA5}">
                      <a16:colId xmlns:a16="http://schemas.microsoft.com/office/drawing/2014/main" val="1745683746"/>
                    </a:ext>
                  </a:extLst>
                </a:gridCol>
                <a:gridCol w="1093061">
                  <a:extLst>
                    <a:ext uri="{9D8B030D-6E8A-4147-A177-3AD203B41FA5}">
                      <a16:colId xmlns:a16="http://schemas.microsoft.com/office/drawing/2014/main" val="2935849130"/>
                    </a:ext>
                  </a:extLst>
                </a:gridCol>
              </a:tblGrid>
              <a:tr h="334932"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ANNUAL COST SAVINGS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564081971"/>
                  </a:ext>
                </a:extLst>
              </a:tr>
              <a:tr h="7585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Improved registration fee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300" b="1"/>
                        <a:t>$6M/year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554638"/>
                  </a:ext>
                </a:extLst>
              </a:tr>
              <a:tr h="5418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Reduction of IT staff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300" b="1"/>
                        <a:t>$2M/year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581074"/>
                  </a:ext>
                </a:extLst>
              </a:tr>
              <a:tr h="5418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Consolidation of  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300" b="1"/>
                        <a:t>$2M/year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858809"/>
                  </a:ext>
                </a:extLst>
              </a:tr>
              <a:tr h="6107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Increased online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300" b="1"/>
                        <a:t>$1.3M/year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863839"/>
                  </a:ext>
                </a:extLst>
              </a:tr>
              <a:tr h="7191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CDL skills test fee and employer/insurance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300" b="1"/>
                        <a:t>$235k/year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7835295"/>
                  </a:ext>
                </a:extLst>
              </a:tr>
              <a:tr h="5418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300"/>
                        <a:t>County treasurer software 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300" b="1"/>
                        <a:t>$1M/year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28688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1FA86BE-6F1B-03E1-A32F-B461ADF07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37158"/>
              </p:ext>
            </p:extLst>
          </p:nvPr>
        </p:nvGraphicFramePr>
        <p:xfrm>
          <a:off x="608291" y="1412846"/>
          <a:ext cx="4849213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156">
                  <a:extLst>
                    <a:ext uri="{9D8B030D-6E8A-4147-A177-3AD203B41FA5}">
                      <a16:colId xmlns:a16="http://schemas.microsoft.com/office/drawing/2014/main" val="2871077236"/>
                    </a:ext>
                  </a:extLst>
                </a:gridCol>
                <a:gridCol w="2643057">
                  <a:extLst>
                    <a:ext uri="{9D8B030D-6E8A-4147-A177-3AD203B41FA5}">
                      <a16:colId xmlns:a16="http://schemas.microsoft.com/office/drawing/2014/main" val="279088689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Initial costs  =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Approx.</a:t>
                      </a:r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 $20M/year </a:t>
                      </a:r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(3 years)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4494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Annual maintenance =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Approx</a:t>
                      </a:r>
                      <a:r>
                        <a:rPr lang="en-US" sz="1600" b="1">
                          <a:solidFill>
                            <a:schemeClr val="accent1"/>
                          </a:solidFill>
                        </a:rPr>
                        <a:t>. $5.5M</a:t>
                      </a:r>
                      <a:r>
                        <a:rPr lang="en-US" sz="1600" b="0">
                          <a:solidFill>
                            <a:schemeClr val="accent1"/>
                          </a:solidFill>
                        </a:rPr>
                        <a:t>/year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301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99873C-1A17-D0DB-A8CB-AE70DFF2437C}"/>
              </a:ext>
            </a:extLst>
          </p:cNvPr>
          <p:cNvSpPr txBox="1"/>
          <p:nvPr/>
        </p:nvSpPr>
        <p:spPr>
          <a:xfrm>
            <a:off x="5756826" y="5458752"/>
            <a:ext cx="2906886" cy="40567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= $12.5M annual savings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759C40-FFBB-9920-AD02-ACC13EB3CCD4}"/>
              </a:ext>
            </a:extLst>
          </p:cNvPr>
          <p:cNvCxnSpPr/>
          <p:nvPr/>
        </p:nvCxnSpPr>
        <p:spPr>
          <a:xfrm>
            <a:off x="4257675" y="3114675"/>
            <a:ext cx="914400" cy="914400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6EDEAD-21BE-E2FA-3917-7DB17335D678}"/>
              </a:ext>
            </a:extLst>
          </p:cNvPr>
          <p:cNvSpPr txBox="1"/>
          <p:nvPr/>
        </p:nvSpPr>
        <p:spPr>
          <a:xfrm>
            <a:off x="511882" y="5461485"/>
            <a:ext cx="473908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Annual Net Cost Savings vs Do Nothing option reached FY29-FY30 upon go live of new system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8E97864-06C2-AC0A-FC9F-A723811A4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99" y="2303735"/>
            <a:ext cx="5138352" cy="31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000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908D04-348F-1E96-30EF-8FE4B7B6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82" y="4408756"/>
            <a:ext cx="7924929" cy="13102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6DE0-FD03-DC4D-C597-692DF3AA5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782" y="839050"/>
            <a:ext cx="7610951" cy="574222"/>
          </a:xfrm>
        </p:spPr>
        <p:txBody>
          <a:bodyPr lIns="91440" tIns="45720" rIns="91440" bIns="45720" anchor="b"/>
          <a:lstStyle/>
          <a:p>
            <a:r>
              <a:rPr lang="en-US" sz="2800"/>
              <a:t>Funding &amp; Timeline – 3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4A36E-266B-9AA2-D8EB-75472CD0C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75" y="1884606"/>
            <a:ext cx="7875199" cy="1193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D4A538-5F56-F954-E82F-73D3D6477AAD}"/>
              </a:ext>
            </a:extLst>
          </p:cNvPr>
          <p:cNvSpPr txBox="1"/>
          <p:nvPr/>
        </p:nvSpPr>
        <p:spPr>
          <a:xfrm>
            <a:off x="3067049" y="1533525"/>
            <a:ext cx="3009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C8B8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Funding Schedule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91126-9B89-5152-B165-1F09904CAFE5}"/>
              </a:ext>
            </a:extLst>
          </p:cNvPr>
          <p:cNvSpPr txBox="1"/>
          <p:nvPr/>
        </p:nvSpPr>
        <p:spPr>
          <a:xfrm>
            <a:off x="3067050" y="3105150"/>
            <a:ext cx="54768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*Annual Operations and Maintenance costs/fees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0DA35-9860-FC4B-F81B-3D0AFCB7CD5F}"/>
              </a:ext>
            </a:extLst>
          </p:cNvPr>
          <p:cNvSpPr txBox="1"/>
          <p:nvPr/>
        </p:nvSpPr>
        <p:spPr>
          <a:xfrm>
            <a:off x="2886074" y="4039811"/>
            <a:ext cx="3000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C8B8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Implementation Timeline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C8B8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1F0251-E6FC-90F3-2C4C-CE125FFD4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59" y="7404627"/>
            <a:ext cx="7956795" cy="12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2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9144000" cy="1943100"/>
          </a:xfrm>
          <a:custGeom>
            <a:avLst/>
            <a:gdLst/>
            <a:ahLst/>
            <a:cxnLst/>
            <a:rect l="l" t="t" r="r" b="b"/>
            <a:pathLst>
              <a:path w="9144000" h="1943100">
                <a:moveTo>
                  <a:pt x="0" y="1943099"/>
                </a:moveTo>
                <a:lnTo>
                  <a:pt x="9144000" y="1943099"/>
                </a:lnTo>
                <a:lnTo>
                  <a:pt x="9144000" y="0"/>
                </a:lnTo>
                <a:lnTo>
                  <a:pt x="0" y="0"/>
                </a:lnTo>
                <a:lnTo>
                  <a:pt x="0" y="1943099"/>
                </a:lnTo>
                <a:close/>
              </a:path>
            </a:pathLst>
          </a:custGeom>
          <a:solidFill>
            <a:srgbClr val="007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81265" y="6263004"/>
            <a:ext cx="10934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>
                <a:solidFill>
                  <a:srgbClr val="FFFFFF"/>
                </a:solidFill>
                <a:latin typeface="Calibri"/>
                <a:cs typeface="Calibri"/>
              </a:rPr>
              <a:t>(515)</a:t>
            </a:r>
            <a:r>
              <a:rPr sz="1350" b="1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0">
                <a:solidFill>
                  <a:srgbClr val="FFFFFF"/>
                </a:solidFill>
                <a:latin typeface="Calibri"/>
                <a:cs typeface="Calibri"/>
              </a:rPr>
              <a:t>239-1111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38325"/>
            <a:ext cx="9144000" cy="3076575"/>
          </a:xfrm>
          <a:custGeom>
            <a:avLst/>
            <a:gdLst/>
            <a:ahLst/>
            <a:cxnLst/>
            <a:rect l="l" t="t" r="r" b="b"/>
            <a:pathLst>
              <a:path w="9144000" h="3076575">
                <a:moveTo>
                  <a:pt x="0" y="3076575"/>
                </a:moveTo>
                <a:lnTo>
                  <a:pt x="9144000" y="3076575"/>
                </a:lnTo>
                <a:lnTo>
                  <a:pt x="9144000" y="0"/>
                </a:lnTo>
                <a:lnTo>
                  <a:pt x="0" y="0"/>
                </a:lnTo>
                <a:lnTo>
                  <a:pt x="0" y="3076575"/>
                </a:lnTo>
                <a:close/>
              </a:path>
            </a:pathLst>
          </a:custGeom>
          <a:solidFill>
            <a:srgbClr val="234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19650"/>
            <a:ext cx="9144000" cy="1096010"/>
          </a:xfrm>
          <a:custGeom>
            <a:avLst/>
            <a:gdLst/>
            <a:ahLst/>
            <a:cxnLst/>
            <a:rect l="l" t="t" r="r" b="b"/>
            <a:pathLst>
              <a:path w="9144000" h="1096010">
                <a:moveTo>
                  <a:pt x="9144000" y="0"/>
                </a:moveTo>
                <a:lnTo>
                  <a:pt x="0" y="0"/>
                </a:lnTo>
                <a:lnTo>
                  <a:pt x="0" y="139192"/>
                </a:lnTo>
                <a:lnTo>
                  <a:pt x="4559935" y="1094536"/>
                </a:lnTo>
                <a:lnTo>
                  <a:pt x="4566158" y="1095324"/>
                </a:lnTo>
                <a:lnTo>
                  <a:pt x="4574032" y="1095806"/>
                </a:lnTo>
                <a:lnTo>
                  <a:pt x="4582541" y="1094828"/>
                </a:lnTo>
                <a:lnTo>
                  <a:pt x="9144000" y="139192"/>
                </a:lnTo>
                <a:lnTo>
                  <a:pt x="9144000" y="0"/>
                </a:lnTo>
                <a:close/>
              </a:path>
            </a:pathLst>
          </a:custGeom>
          <a:solidFill>
            <a:srgbClr val="234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8440" y="4384611"/>
            <a:ext cx="1094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FFFF"/>
                </a:solidFill>
                <a:latin typeface="Calibri"/>
                <a:cs typeface="Calibri"/>
              </a:rPr>
              <a:t>Questions?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517" y="6263640"/>
            <a:ext cx="184531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>
                <a:solidFill>
                  <a:schemeClr val="bg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scott.marler@iowadot.us</a:t>
            </a:r>
            <a:endParaRPr sz="135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4225" y="6172200"/>
            <a:ext cx="361950" cy="352425"/>
          </a:xfrm>
          <a:custGeom>
            <a:avLst/>
            <a:gdLst/>
            <a:ahLst/>
            <a:cxnLst/>
            <a:rect l="l" t="t" r="r" b="b"/>
            <a:pathLst>
              <a:path w="361950" h="352425">
                <a:moveTo>
                  <a:pt x="180975" y="0"/>
                </a:moveTo>
                <a:lnTo>
                  <a:pt x="132864" y="6294"/>
                </a:lnTo>
                <a:lnTo>
                  <a:pt x="89633" y="24058"/>
                </a:lnTo>
                <a:lnTo>
                  <a:pt x="53006" y="51611"/>
                </a:lnTo>
                <a:lnTo>
                  <a:pt x="24708" y="87274"/>
                </a:lnTo>
                <a:lnTo>
                  <a:pt x="6464" y="129368"/>
                </a:lnTo>
                <a:lnTo>
                  <a:pt x="0" y="176212"/>
                </a:lnTo>
                <a:lnTo>
                  <a:pt x="6464" y="223056"/>
                </a:lnTo>
                <a:lnTo>
                  <a:pt x="24708" y="265150"/>
                </a:lnTo>
                <a:lnTo>
                  <a:pt x="53006" y="300813"/>
                </a:lnTo>
                <a:lnTo>
                  <a:pt x="89633" y="328366"/>
                </a:lnTo>
                <a:lnTo>
                  <a:pt x="132864" y="346130"/>
                </a:lnTo>
                <a:lnTo>
                  <a:pt x="180975" y="352425"/>
                </a:lnTo>
                <a:lnTo>
                  <a:pt x="229085" y="346130"/>
                </a:lnTo>
                <a:lnTo>
                  <a:pt x="272316" y="328366"/>
                </a:lnTo>
                <a:lnTo>
                  <a:pt x="308943" y="300813"/>
                </a:lnTo>
                <a:lnTo>
                  <a:pt x="337241" y="265150"/>
                </a:lnTo>
                <a:lnTo>
                  <a:pt x="355485" y="223056"/>
                </a:lnTo>
                <a:lnTo>
                  <a:pt x="361950" y="176212"/>
                </a:lnTo>
                <a:lnTo>
                  <a:pt x="355485" y="129368"/>
                </a:lnTo>
                <a:lnTo>
                  <a:pt x="337241" y="87274"/>
                </a:lnTo>
                <a:lnTo>
                  <a:pt x="308943" y="51611"/>
                </a:lnTo>
                <a:lnTo>
                  <a:pt x="272316" y="24058"/>
                </a:lnTo>
                <a:lnTo>
                  <a:pt x="229085" y="6294"/>
                </a:lnTo>
                <a:lnTo>
                  <a:pt x="180975" y="0"/>
                </a:lnTo>
                <a:close/>
              </a:path>
            </a:pathLst>
          </a:custGeom>
          <a:solidFill>
            <a:srgbClr val="EF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9475" y="6267450"/>
            <a:ext cx="171450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425" y="6172200"/>
            <a:ext cx="361950" cy="352425"/>
          </a:xfrm>
          <a:custGeom>
            <a:avLst/>
            <a:gdLst/>
            <a:ahLst/>
            <a:cxnLst/>
            <a:rect l="l" t="t" r="r" b="b"/>
            <a:pathLst>
              <a:path w="361950" h="352425">
                <a:moveTo>
                  <a:pt x="180975" y="0"/>
                </a:moveTo>
                <a:lnTo>
                  <a:pt x="132864" y="6294"/>
                </a:lnTo>
                <a:lnTo>
                  <a:pt x="89633" y="24058"/>
                </a:lnTo>
                <a:lnTo>
                  <a:pt x="53006" y="51611"/>
                </a:lnTo>
                <a:lnTo>
                  <a:pt x="24708" y="87274"/>
                </a:lnTo>
                <a:lnTo>
                  <a:pt x="6464" y="129368"/>
                </a:lnTo>
                <a:lnTo>
                  <a:pt x="0" y="176212"/>
                </a:lnTo>
                <a:lnTo>
                  <a:pt x="6464" y="223056"/>
                </a:lnTo>
                <a:lnTo>
                  <a:pt x="24708" y="265150"/>
                </a:lnTo>
                <a:lnTo>
                  <a:pt x="53006" y="300813"/>
                </a:lnTo>
                <a:lnTo>
                  <a:pt x="89633" y="328366"/>
                </a:lnTo>
                <a:lnTo>
                  <a:pt x="132864" y="346130"/>
                </a:lnTo>
                <a:lnTo>
                  <a:pt x="180975" y="352425"/>
                </a:lnTo>
                <a:lnTo>
                  <a:pt x="229085" y="346130"/>
                </a:lnTo>
                <a:lnTo>
                  <a:pt x="272316" y="328366"/>
                </a:lnTo>
                <a:lnTo>
                  <a:pt x="308943" y="300813"/>
                </a:lnTo>
                <a:lnTo>
                  <a:pt x="337241" y="265150"/>
                </a:lnTo>
                <a:lnTo>
                  <a:pt x="355485" y="223056"/>
                </a:lnTo>
                <a:lnTo>
                  <a:pt x="361950" y="176212"/>
                </a:lnTo>
                <a:lnTo>
                  <a:pt x="355485" y="129368"/>
                </a:lnTo>
                <a:lnTo>
                  <a:pt x="337241" y="87274"/>
                </a:lnTo>
                <a:lnTo>
                  <a:pt x="308943" y="51611"/>
                </a:lnTo>
                <a:lnTo>
                  <a:pt x="272316" y="24058"/>
                </a:lnTo>
                <a:lnTo>
                  <a:pt x="229085" y="6294"/>
                </a:lnTo>
                <a:lnTo>
                  <a:pt x="180975" y="0"/>
                </a:lnTo>
                <a:close/>
              </a:path>
            </a:pathLst>
          </a:custGeom>
          <a:solidFill>
            <a:srgbClr val="EF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" y="6286500"/>
            <a:ext cx="190500" cy="12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1838325"/>
          </a:xfrm>
          <a:custGeom>
            <a:avLst/>
            <a:gdLst/>
            <a:ahLst/>
            <a:cxnLst/>
            <a:rect l="l" t="t" r="r" b="b"/>
            <a:pathLst>
              <a:path w="9144000" h="1838325">
                <a:moveTo>
                  <a:pt x="0" y="1838325"/>
                </a:moveTo>
                <a:lnTo>
                  <a:pt x="9144000" y="1838325"/>
                </a:lnTo>
                <a:lnTo>
                  <a:pt x="9144000" y="0"/>
                </a:lnTo>
                <a:lnTo>
                  <a:pt x="0" y="0"/>
                </a:lnTo>
                <a:lnTo>
                  <a:pt x="0" y="1838325"/>
                </a:lnTo>
                <a:close/>
              </a:path>
            </a:pathLst>
          </a:custGeom>
          <a:solidFill>
            <a:srgbClr val="234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3525" y="4162425"/>
            <a:ext cx="6086475" cy="0"/>
          </a:xfrm>
          <a:custGeom>
            <a:avLst/>
            <a:gdLst/>
            <a:ahLst/>
            <a:cxnLst/>
            <a:rect l="l" t="t" r="r" b="b"/>
            <a:pathLst>
              <a:path w="6086475">
                <a:moveTo>
                  <a:pt x="0" y="0"/>
                </a:moveTo>
                <a:lnTo>
                  <a:pt x="6086475" y="0"/>
                </a:lnTo>
              </a:path>
            </a:pathLst>
          </a:custGeom>
          <a:ln w="95250">
            <a:solidFill>
              <a:srgbClr val="529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8050" y="3419475"/>
            <a:ext cx="2247900" cy="9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3625" y="2085975"/>
            <a:ext cx="4476750" cy="1123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owaDOT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waDOT" id="{7CB9F343-F5EA-4699-ADB6-5A48D8742483}" vid="{73CF4654-901E-40F8-880C-76D2FCE16D7E}"/>
    </a:ext>
  </a:extLst>
</a:theme>
</file>

<file path=ppt/theme/theme2.xml><?xml version="1.0" encoding="utf-8"?>
<a:theme xmlns:a="http://schemas.openxmlformats.org/drawingml/2006/main" name="2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On-screen Show (4:3)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Neue Haas Grotesk Text Pro</vt:lpstr>
      <vt:lpstr>PT Sans</vt:lpstr>
      <vt:lpstr>PT Sans Pro</vt:lpstr>
      <vt:lpstr>Roboto Slab</vt:lpstr>
      <vt:lpstr>IowaDOT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Marler, Scott</dc:creator>
  <cp:lastModifiedBy>Anderson, Stuart</cp:lastModifiedBy>
  <cp:revision>17</cp:revision>
  <cp:lastPrinted>2025-01-09T20:17:19Z</cp:lastPrinted>
  <dcterms:created xsi:type="dcterms:W3CDTF">2024-12-13T18:49:23Z</dcterms:created>
  <dcterms:modified xsi:type="dcterms:W3CDTF">2025-02-05T13:22:33Z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2024-01-19T00:00:00Z</vt:filetime>
  </property>
  <property fmtid="{D5CDD505-2E9C-101B-9397-08002B2CF9AE}" pid="3" name="LastSaved">
    <vt:filetime>2024-12-13T00:00:00Z</vt:filetime>
  </property>
</Properties>
</file>