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9" r:id="rId5"/>
    <p:sldId id="300" r:id="rId6"/>
    <p:sldId id="301" r:id="rId7"/>
    <p:sldId id="298" r:id="rId8"/>
    <p:sldId id="270" r:id="rId9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2"/>
      <p:bold r:id="rId13"/>
      <p:italic r:id="rId14"/>
      <p:boldItalic r:id="rId15"/>
    </p:embeddedFont>
    <p:embeddedFont>
      <p:font typeface="Roboto Slab" pitchFamily="50" charset="0"/>
      <p:regular r:id="rId16"/>
      <p:bold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717" autoAdjust="0"/>
  </p:normalViewPr>
  <p:slideViewPr>
    <p:cSldViewPr snapToGrid="0">
      <p:cViewPr varScale="1">
        <p:scale>
          <a:sx n="108" d="100"/>
          <a:sy n="108" d="100"/>
        </p:scale>
        <p:origin x="38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8/10/relationships/authors" Target="authors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Year-to-date</a:t>
            </a:r>
            <a:r>
              <a:rPr lang="en-US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Revenues vs. Lettings FY 25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633213693539"/>
          <c:y val="0.11353912875867386"/>
          <c:w val="0.83554899133485516"/>
          <c:h val="0.73572031611410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80.7</c:v>
                </c:pt>
                <c:pt idx="1">
                  <c:v>PRF Receipts 6.5</c:v>
                </c:pt>
              </c:strCache>
            </c:strRef>
          </c:cat>
          <c:val>
            <c:numRef>
              <c:f>Sheet1!$B$2:$B$3</c:f>
              <c:numCache>
                <c:formatCode>"$"#,##0.0;[Red]"$"#,##0.0</c:formatCode>
                <c:ptCount val="2"/>
                <c:pt idx="0">
                  <c:v>696.8</c:v>
                </c:pt>
                <c:pt idx="1">
                  <c:v>480.7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C-4AF7-A871-C89443B5D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Forecast/Programmed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80.7</c:v>
                </c:pt>
                <c:pt idx="1">
                  <c:v>PRF Receipts 6.5</c:v>
                </c:pt>
              </c:strCache>
            </c:strRef>
          </c:cat>
          <c:val>
            <c:numRef>
              <c:f>Sheet1!$C$2:$C$3</c:f>
              <c:numCache>
                <c:formatCode>"$"#,##0.0;[Red]"$"#,##0.0</c:formatCode>
                <c:ptCount val="2"/>
                <c:pt idx="0">
                  <c:v>777.5</c:v>
                </c:pt>
                <c:pt idx="1">
                  <c:v>474.2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C-4AF7-A871-C89443B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598128"/>
        <c:axId val="860595248"/>
      </c:barChart>
      <c:catAx>
        <c:axId val="86059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;[Red]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26105440474866"/>
          <c:y val="0.93603443844769985"/>
          <c:w val="0.85164214868775079"/>
          <c:h val="4.29213569776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2025 Highway Program</a:t>
            </a:r>
            <a:r>
              <a:rPr lang="en-US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rPr lang="en-US" sz="1100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 in millions)</a:t>
            </a:r>
            <a:endParaRPr lang="en-US" sz="11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71247557570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253848335333423E-2"/>
          <c:y val="0.15270649649807108"/>
          <c:w val="0.91305832027947231"/>
          <c:h val="0.6475938592745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110792601723195E-7"/>
                  <c:y val="3.11414988181825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37657787143433"/>
                      <c:h val="0.12136605975253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DC2-4FB8-B677-638746E51C48}"/>
                </c:ext>
              </c:extLst>
            </c:dLbl>
            <c:dLbl>
              <c:idx val="3"/>
              <c:layout>
                <c:manualLayout>
                  <c:x val="8.4664239625129711E-3"/>
                  <c:y val="8.65666438196539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5D-456D-888F-78E43BADE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 Balance (August 2024)</c:v>
                </c:pt>
                <c:pt idx="1">
                  <c:v>Receipts Difference</c:v>
                </c:pt>
                <c:pt idx="2">
                  <c:v>Project Letting Difference</c:v>
                </c:pt>
                <c:pt idx="3">
                  <c:v>Program Balance (January 2025)</c:v>
                </c:pt>
              </c:strCache>
            </c:strRef>
          </c:cat>
          <c:val>
            <c:numRef>
              <c:f>Sheet1!$B$2:$B$5</c:f>
              <c:numCache>
                <c:formatCode>"$"#,##0.0_);\("$"#,##0.0\)</c:formatCode>
                <c:ptCount val="4"/>
                <c:pt idx="0">
                  <c:v>-45.2</c:v>
                </c:pt>
                <c:pt idx="1">
                  <c:v>6.5</c:v>
                </c:pt>
                <c:pt idx="2">
                  <c:v>80.7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4A1-B5B5-40C8FC88C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0598128"/>
        <c:axId val="860595248"/>
      </c:barChart>
      <c:catAx>
        <c:axId val="860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_);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FY 2025 Highway Program Balance Overview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5908" y="4559"/>
            <a:ext cx="10057583" cy="670505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FY  2025 Highway Program Balance Report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February 11,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2CE9E-85F0-8489-6A8C-859EA333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5889-CD78-EC4E-08A2-9911878F4E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8831" y="6448430"/>
            <a:ext cx="2387600" cy="273050"/>
          </a:xfrm>
        </p:spPr>
        <p:txBody>
          <a:bodyPr/>
          <a:lstStyle/>
          <a:p>
            <a:r>
              <a:rPr lang="en-US" dirty="0"/>
              <a:t>FY 2025 Highway Program Balance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7C83C-C687-8A02-7151-08452B3D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5175343"/>
              </p:ext>
            </p:extLst>
          </p:nvPr>
        </p:nvGraphicFramePr>
        <p:xfrm>
          <a:off x="3770488" y="1559681"/>
          <a:ext cx="5195711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ECC6E-B67E-6B8A-89C6-DF1BD9AB3064}"/>
              </a:ext>
            </a:extLst>
          </p:cNvPr>
          <p:cNvSpPr txBox="1"/>
          <p:nvPr/>
        </p:nvSpPr>
        <p:spPr>
          <a:xfrm>
            <a:off x="373304" y="1611518"/>
            <a:ext cx="278423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Receipts / Costs</a:t>
            </a: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PRF Receipts    (December)             $474.2m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PRF Receipts       (December)             $480.7m </a:t>
            </a:r>
          </a:p>
          <a:p>
            <a:pPr>
              <a:spcBef>
                <a:spcPts val="900"/>
              </a:spcBef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Amounts  (January)            $777.5m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Costs                   (January)            $696.8m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BFA9-ACF3-4A10-86C7-7BB5F7061366}"/>
              </a:ext>
            </a:extLst>
          </p:cNvPr>
          <p:cNvCxnSpPr/>
          <p:nvPr/>
        </p:nvCxnSpPr>
        <p:spPr>
          <a:xfrm>
            <a:off x="373304" y="2153536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78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A441D8-4D78-FBA1-D2F9-317105D71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9756212"/>
              </p:ext>
            </p:extLst>
          </p:nvPr>
        </p:nvGraphicFramePr>
        <p:xfrm>
          <a:off x="4030697" y="1876328"/>
          <a:ext cx="4500129" cy="32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73304" y="1611630"/>
            <a:ext cx="2852496" cy="441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Balance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2025 Program Balance (August 2024)           ($45.2m)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 PRF Receipts    Difference                     $6.5m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Project Letting Difference                     $80.7m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Balance              (January 2025)          $42.0m</a:t>
            </a:r>
            <a:endParaRPr lang="en-US" sz="2400" b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i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Balance Reported:     $11.5m</a:t>
            </a:r>
            <a:endParaRPr lang="en-US" sz="1200" i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/>
          <p:nvPr/>
        </p:nvCxnSpPr>
        <p:spPr>
          <a:xfrm>
            <a:off x="371475" y="2153536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33FB80-32E7-82F9-AF52-F2F274C6882F}"/>
              </a:ext>
            </a:extLst>
          </p:cNvPr>
          <p:cNvSpPr txBox="1">
            <a:spLocks/>
          </p:cNvSpPr>
          <p:nvPr/>
        </p:nvSpPr>
        <p:spPr>
          <a:xfrm>
            <a:off x="267026" y="6538917"/>
            <a:ext cx="2387600" cy="27305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 spc="113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FY 2025 Highway Program Balance Overview</a:t>
            </a:r>
          </a:p>
        </p:txBody>
      </p:sp>
    </p:spTree>
    <p:extLst>
      <p:ext uri="{BB962C8B-B14F-4D97-AF65-F5344CB8AC3E}">
        <p14:creationId xmlns:p14="http://schemas.microsoft.com/office/powerpoint/2010/main" val="388992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65A7D6-3FBD-B3E6-D4AA-984ECF195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6496981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8C07903-C1F5-A486-062C-8F5503ED0B66}"/>
              </a:ext>
            </a:extLst>
          </p:cNvPr>
          <p:cNvSpPr txBox="1">
            <a:spLocks/>
          </p:cNvSpPr>
          <p:nvPr/>
        </p:nvSpPr>
        <p:spPr>
          <a:xfrm>
            <a:off x="4869183" y="1611634"/>
            <a:ext cx="3810476" cy="4133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8" dirty="0">
                <a:solidFill>
                  <a:schemeClr val="accent1"/>
                </a:solidFill>
              </a:rPr>
              <a:t>Fiscal Year 2025 Overview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C48B7-B289-A0E8-F015-89C3E936C763}"/>
              </a:ext>
            </a:extLst>
          </p:cNvPr>
          <p:cNvGrpSpPr/>
          <p:nvPr/>
        </p:nvGrpSpPr>
        <p:grpSpPr>
          <a:xfrm>
            <a:off x="4839690" y="2158080"/>
            <a:ext cx="3926887" cy="646331"/>
            <a:chOff x="6019135" y="2157307"/>
            <a:chExt cx="5235849" cy="861773"/>
          </a:xfrm>
        </p:grpSpPr>
        <p:pic>
          <p:nvPicPr>
            <p:cNvPr id="8" name="Graphic 7" descr="Badge 1 with solid fill">
              <a:extLst>
                <a:ext uri="{FF2B5EF4-FFF2-40B4-BE49-F238E27FC236}">
                  <a16:creationId xmlns:a16="http://schemas.microsoft.com/office/drawing/2014/main" id="{5CA5A6FE-21E3-C546-76B5-B2C06C92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19135" y="2297221"/>
              <a:ext cx="430418" cy="4304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83AD52-31DA-35BD-C9EA-56A52CCEE9A2}"/>
                </a:ext>
              </a:extLst>
            </p:cNvPr>
            <p:cNvSpPr txBox="1"/>
            <p:nvPr/>
          </p:nvSpPr>
          <p:spPr>
            <a:xfrm>
              <a:off x="6484602" y="2157307"/>
              <a:ext cx="4770382" cy="861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Revenue: Expect monthly revenue fluctuations.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7D76C4-67C4-40E6-0EFC-03EA003CB81B}"/>
              </a:ext>
            </a:extLst>
          </p:cNvPr>
          <p:cNvGrpSpPr/>
          <p:nvPr/>
        </p:nvGrpSpPr>
        <p:grpSpPr>
          <a:xfrm>
            <a:off x="4839690" y="2986714"/>
            <a:ext cx="3694261" cy="374648"/>
            <a:chOff x="6019135" y="3153849"/>
            <a:chExt cx="5391148" cy="499531"/>
          </a:xfrm>
        </p:grpSpPr>
        <p:pic>
          <p:nvPicPr>
            <p:cNvPr id="6" name="Graphic 5" descr="Badge with solid fill">
              <a:extLst>
                <a:ext uri="{FF2B5EF4-FFF2-40B4-BE49-F238E27FC236}">
                  <a16:creationId xmlns:a16="http://schemas.microsoft.com/office/drawing/2014/main" id="{7A65F2FD-342F-0AF6-032A-0D8BCD5ED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19135" y="3153849"/>
              <a:ext cx="430418" cy="430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F9215-B61E-6035-0F17-6A1C5A85BFE6}"/>
                </a:ext>
              </a:extLst>
            </p:cNvPr>
            <p:cNvSpPr txBox="1"/>
            <p:nvPr/>
          </p:nvSpPr>
          <p:spPr>
            <a:xfrm>
              <a:off x="6484600" y="3160937"/>
              <a:ext cx="4925683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Lettings:</a:t>
              </a:r>
            </a:p>
          </p:txBody>
        </p:sp>
      </p:grpSp>
      <p:sp>
        <p:nvSpPr>
          <p:cNvPr id="5" name="Isosceles Triangle 30">
            <a:extLst>
              <a:ext uri="{FF2B5EF4-FFF2-40B4-BE49-F238E27FC236}">
                <a16:creationId xmlns:a16="http://schemas.microsoft.com/office/drawing/2014/main" id="{C7187A0E-420E-7503-7F1F-ADF77094A6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275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CD7EA3-861B-B16D-685C-EF02F246FE11}"/>
              </a:ext>
            </a:extLst>
          </p:cNvPr>
          <p:cNvGrpSpPr/>
          <p:nvPr/>
        </p:nvGrpSpPr>
        <p:grpSpPr>
          <a:xfrm>
            <a:off x="5188787" y="3326823"/>
            <a:ext cx="3577791" cy="923330"/>
            <a:chOff x="6019135" y="4581063"/>
            <a:chExt cx="5027181" cy="1231106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98F81832-77BF-AE0B-3351-353BC8CA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019135" y="4981406"/>
              <a:ext cx="430417" cy="4304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5DF276-860B-19EF-C7AB-1C86A999E69E}"/>
                </a:ext>
              </a:extLst>
            </p:cNvPr>
            <p:cNvSpPr txBox="1"/>
            <p:nvPr/>
          </p:nvSpPr>
          <p:spPr>
            <a:xfrm>
              <a:off x="6484601" y="4581063"/>
              <a:ext cx="4561715" cy="12311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Approximately seventy-nine percent of the FY 2025 Program has been awarded.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15EFF3-7355-01A3-6B0F-46D985DC534A}"/>
              </a:ext>
            </a:extLst>
          </p:cNvPr>
          <p:cNvGrpSpPr/>
          <p:nvPr/>
        </p:nvGrpSpPr>
        <p:grpSpPr>
          <a:xfrm>
            <a:off x="5188787" y="4328365"/>
            <a:ext cx="3745663" cy="646331"/>
            <a:chOff x="6019135" y="4765728"/>
            <a:chExt cx="5263059" cy="861774"/>
          </a:xfrm>
        </p:grpSpPr>
        <p:pic>
          <p:nvPicPr>
            <p:cNvPr id="29" name="Graphic 28" descr="Dollar with solid fill">
              <a:extLst>
                <a:ext uri="{FF2B5EF4-FFF2-40B4-BE49-F238E27FC236}">
                  <a16:creationId xmlns:a16="http://schemas.microsoft.com/office/drawing/2014/main" id="{DCB7523A-5339-3BAA-312D-6564B087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19135" y="4992399"/>
              <a:ext cx="430417" cy="40843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2533F-36BF-3A16-76DA-C9659BA986F9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The January letting was approximately $175 million.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9EC28-170A-5BB1-81F0-5BDBAE8CCA83}"/>
              </a:ext>
            </a:extLst>
          </p:cNvPr>
          <p:cNvGrpSpPr/>
          <p:nvPr/>
        </p:nvGrpSpPr>
        <p:grpSpPr>
          <a:xfrm>
            <a:off x="5188787" y="5052908"/>
            <a:ext cx="3745663" cy="646331"/>
            <a:chOff x="6019135" y="4765728"/>
            <a:chExt cx="5263059" cy="861774"/>
          </a:xfrm>
        </p:grpSpPr>
        <p:pic>
          <p:nvPicPr>
            <p:cNvPr id="32" name="Graphic 31" descr="End with solid fill">
              <a:extLst>
                <a:ext uri="{FF2B5EF4-FFF2-40B4-BE49-F238E27FC236}">
                  <a16:creationId xmlns:a16="http://schemas.microsoft.com/office/drawing/2014/main" id="{0DBD9F78-8163-5FD7-6C9C-19A786540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19135" y="4992398"/>
              <a:ext cx="430417" cy="40843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75F19C-367C-3BE7-63CE-91E0D0F027B8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Next letting scheduled for          February 18, 2025.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30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schemas.microsoft.com/sharepoint/v3"/>
    <ds:schemaRef ds:uri="http://schemas.microsoft.com/office/infopath/2007/PartnerControls"/>
    <ds:schemaRef ds:uri="http://purl.org/dc/terms/"/>
    <ds:schemaRef ds:uri="http://schemas.microsoft.com/office/2006/documentManagement/types"/>
    <ds:schemaRef ds:uri="230e9df3-be65-4c73-a93b-d1236ebd677e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3509</TotalTime>
  <Words>161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Roboto Slab</vt:lpstr>
      <vt:lpstr>PT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61</cp:revision>
  <cp:lastPrinted>2024-12-29T22:23:56Z</cp:lastPrinted>
  <dcterms:created xsi:type="dcterms:W3CDTF">2023-12-21T16:39:01Z</dcterms:created>
  <dcterms:modified xsi:type="dcterms:W3CDTF">2025-01-29T00:31:51Z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