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60" r:id="rId2"/>
    <p:sldMasterId id="2147483774" r:id="rId3"/>
  </p:sldMasterIdLst>
  <p:notesMasterIdLst>
    <p:notesMasterId r:id="rId19"/>
  </p:notesMasterIdLst>
  <p:handoutMasterIdLst>
    <p:handoutMasterId r:id="rId20"/>
  </p:handoutMasterIdLst>
  <p:sldIdLst>
    <p:sldId id="352" r:id="rId4"/>
    <p:sldId id="353" r:id="rId5"/>
    <p:sldId id="382" r:id="rId6"/>
    <p:sldId id="371" r:id="rId7"/>
    <p:sldId id="396" r:id="rId8"/>
    <p:sldId id="381" r:id="rId9"/>
    <p:sldId id="357" r:id="rId10"/>
    <p:sldId id="358" r:id="rId11"/>
    <p:sldId id="388" r:id="rId12"/>
    <p:sldId id="389" r:id="rId13"/>
    <p:sldId id="397" r:id="rId14"/>
    <p:sldId id="380" r:id="rId15"/>
    <p:sldId id="394" r:id="rId16"/>
    <p:sldId id="391" r:id="rId17"/>
    <p:sldId id="385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CE9"/>
    <a:srgbClr val="AFE7ED"/>
    <a:srgbClr val="9BF0FB"/>
    <a:srgbClr val="8AEDFA"/>
    <a:srgbClr val="A9D7DB"/>
    <a:srgbClr val="FF33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64" autoAdjust="0"/>
  </p:normalViewPr>
  <p:slideViewPr>
    <p:cSldViewPr snapToGrid="0">
      <p:cViewPr varScale="1">
        <p:scale>
          <a:sx n="97" d="100"/>
          <a:sy n="97" d="100"/>
        </p:scale>
        <p:origin x="19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A11383C-CF71-4ECD-9001-484A2BA5C3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2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1A49DC3-CEAC-4895-87D5-B71C487C3F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6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46336-D300-4F13-8A78-D503B920304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3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291CE-271A-42D3-9945-38334A3F1D7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Total eligible airports:</a:t>
            </a:r>
            <a:r>
              <a:rPr lang="en-US" baseline="0" dirty="0"/>
              <a:t>  73 plus 2 new/replacement</a:t>
            </a:r>
          </a:p>
          <a:p>
            <a:endParaRPr lang="en-US" baseline="0" dirty="0"/>
          </a:p>
          <a:p>
            <a:r>
              <a:rPr lang="en-US" dirty="0"/>
              <a:t>No projects: 21 airports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5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45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A9BA1-E6D5-4C92-AC70-9EDE4CE3BC7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r>
              <a:rPr lang="en-US" dirty="0"/>
              <a:t>70 general aviation airports  and 3 non-primary commercial service airports – Burlington, Fort</a:t>
            </a:r>
            <a:r>
              <a:rPr lang="en-US" baseline="0" dirty="0"/>
              <a:t> Dodge and Mason City</a:t>
            </a:r>
          </a:p>
          <a:p>
            <a:endParaRPr lang="en-US" baseline="0" dirty="0"/>
          </a:p>
          <a:p>
            <a:r>
              <a:rPr lang="en-US" baseline="0" dirty="0"/>
              <a:t>DSM, CID, DBQ, SUX, ALO  primary airports (more than 10,000 enplanements) go directly to FAA</a:t>
            </a:r>
            <a:endParaRPr lang="en-US" dirty="0"/>
          </a:p>
          <a:p>
            <a:endParaRPr lang="en-US" dirty="0"/>
          </a:p>
          <a:p>
            <a:r>
              <a:rPr lang="en-US" dirty="0"/>
              <a:t>30 general aviation airports not eligible for federal funds</a:t>
            </a:r>
          </a:p>
        </p:txBody>
      </p:sp>
    </p:spTree>
    <p:extLst>
      <p:ext uri="{BB962C8B-B14F-4D97-AF65-F5344CB8AC3E}">
        <p14:creationId xmlns:p14="http://schemas.microsoft.com/office/powerpoint/2010/main" val="73957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84A6E-6D7F-4C6E-9D60-D18D8BA267E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0"/>
            <a:ext cx="5140112" cy="41817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baseline="0" dirty="0"/>
              <a:t>Passed February 2012 after 24 continuing resolutions</a:t>
            </a:r>
          </a:p>
          <a:p>
            <a:r>
              <a:rPr lang="en-US" baseline="0" dirty="0"/>
              <a:t>FY 2013 funding approp thru March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baseline="0" dirty="0"/>
              <a:t>Passed February 2012 after 24 continuing resolutions</a:t>
            </a:r>
          </a:p>
          <a:p>
            <a:r>
              <a:rPr lang="en-US" baseline="0" dirty="0"/>
              <a:t>FY 2013 funding approp thru March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1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2013 – Land</a:t>
            </a:r>
            <a:r>
              <a:rPr lang="en-US" baseline="0" dirty="0"/>
              <a:t> purchases (Iowa City, Sioux County))</a:t>
            </a:r>
          </a:p>
          <a:p>
            <a:r>
              <a:rPr lang="en-US" baseline="0" dirty="0"/>
              <a:t>           Washington rwy reconstructon</a:t>
            </a:r>
          </a:p>
          <a:p>
            <a:endParaRPr lang="en-US" baseline="0" dirty="0"/>
          </a:p>
          <a:p>
            <a:r>
              <a:rPr lang="en-US" baseline="0" dirty="0"/>
              <a:t>2014 – fewer projects requested that needed discretionary funding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AA92C-C695-409B-B35E-3CE2B81AAA6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D65D4-7180-4F29-99B7-3A867C2E16A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pPr eaLnBrk="1" hangingPunct="1"/>
            <a:r>
              <a:rPr lang="en-US" sz="1200" b="0" kern="0" dirty="0"/>
              <a:t>The Iowa Aviation System Plan provides a detailed overview of the Iowa Aviation System. It evaluates existing conditions and makes recommendations for future development of the air transportation system.</a:t>
            </a:r>
          </a:p>
          <a:p>
            <a:pPr eaLnBrk="1" hangingPunct="1"/>
            <a:r>
              <a:rPr lang="en-US" sz="1200" b="0" kern="0" dirty="0"/>
              <a:t>Last Aviation System Plan was published in 2010.</a:t>
            </a:r>
          </a:p>
          <a:p>
            <a:pPr eaLnBrk="1" hangingPunct="1"/>
            <a:r>
              <a:rPr lang="en-US" sz="1200" b="0" kern="0" dirty="0"/>
              <a:t>Originally scheduled to receive FAA funding in FY2018, but FY2017 funds became available and offered to us to begin this effort early.</a:t>
            </a:r>
          </a:p>
          <a:p>
            <a:pPr eaLnBrk="1" hangingPunct="1"/>
            <a:r>
              <a:rPr lang="en-US" sz="1200" b="0" kern="0" dirty="0"/>
              <a:t>Estimated cost of $350,000 requiring a $35,000 state share.</a:t>
            </a:r>
          </a:p>
          <a:p>
            <a:pPr eaLnBrk="1" hangingPunct="1"/>
            <a:r>
              <a:rPr lang="en-US" sz="1200" b="0" kern="0" dirty="0"/>
              <a:t>Because this is a FAA FY2017 project, it does not appear on the list of projects, but we are requesting commission approval to move ahead with the project.</a:t>
            </a:r>
          </a:p>
        </p:txBody>
      </p:sp>
    </p:spTree>
    <p:extLst>
      <p:ext uri="{BB962C8B-B14F-4D97-AF65-F5344CB8AC3E}">
        <p14:creationId xmlns:p14="http://schemas.microsoft.com/office/powerpoint/2010/main" val="115617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DA27-9C1B-4BCF-8B69-1FB029714CC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8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DA932-12D3-4502-90DD-6BAFFB4462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6CE5-44F7-449D-9A40-8E9232991E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1D83-DDB5-4F92-BBF8-EA466DBD09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618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179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004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766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890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0068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30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8C84-494C-4E9C-B477-1CE30988C4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01931924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5239104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Aviation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0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Aviation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6F88-9AD9-4E97-B3B8-1D3C18CDF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67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85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8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8218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7615-7485-48C3-810D-01B302FD4E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5458-5C6A-43B9-A8DF-BC991F6588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AB9B8-110C-4CAB-B0CC-0F881B79B3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36F88-9AD9-4E97-B3B8-1D3C18CDF9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EB74-21B7-447D-8E94-52B30C9088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EE6DA-73DC-4983-AA21-AA20414451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1554E-4445-484B-AE88-75DE4753A7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CA578D1-DA8C-4C0B-BBB3-09700F9F8D17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2528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288" name="Picture 8" descr="Iowa PPT body slid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288" y="768"/>
              <a:ext cx="5232" cy="3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 b="34537"/>
          <a:stretch>
            <a:fillRect/>
          </a:stretch>
        </p:blipFill>
        <p:spPr bwMode="auto">
          <a:xfrm>
            <a:off x="4419600" y="546735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20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C8F1A-AE48-40DF-B1D9-115ABE4B7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" y="881285"/>
            <a:ext cx="7380519" cy="5535389"/>
          </a:xfrm>
          <a:prstGeom prst="rect">
            <a:avLst/>
          </a:prstGeom>
        </p:spPr>
      </p:pic>
      <p:pic>
        <p:nvPicPr>
          <p:cNvPr id="237570" name="Picture 2" descr="frame1"/>
          <p:cNvPicPr>
            <a:picLocks noChangeAspect="1" noChangeArrowheads="1"/>
          </p:cNvPicPr>
          <p:nvPr/>
        </p:nvPicPr>
        <p:blipFill>
          <a:blip r:embed="rId4" cstate="print"/>
          <a:srcRect b="30411"/>
          <a:stretch>
            <a:fillRect/>
          </a:stretch>
        </p:blipFill>
        <p:spPr bwMode="auto">
          <a:xfrm>
            <a:off x="2752531" y="671804"/>
            <a:ext cx="3943350" cy="3276600"/>
          </a:xfrm>
          <a:prstGeom prst="rect">
            <a:avLst/>
          </a:prstGeom>
          <a:noFill/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870817" y="804178"/>
            <a:ext cx="7244483" cy="380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FFY 2026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Federal Aviation Administration</a:t>
            </a:r>
            <a:endParaRPr lang="en-US" sz="3200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Funding Preapplications</a:t>
            </a:r>
            <a:endParaRPr lang="en-US" sz="3200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sz="40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0817" y="5228178"/>
            <a:ext cx="6070974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+mj-lt"/>
              </a:rPr>
              <a:t>Shane Wright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Modal Transportation Bureau - Aviation</a:t>
            </a:r>
            <a:endParaRPr lang="en-US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j-lt"/>
              </a:rPr>
              <a:t>February 11, 2025</a:t>
            </a:r>
            <a:endParaRPr lang="en-US" dirty="0">
              <a:solidFill>
                <a:schemeClr val="tx1"/>
              </a:solidFill>
              <a:latin typeface="+mj-lt"/>
              <a:cs typeface="Calibri Light" panose="020F03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7" y="848994"/>
            <a:ext cx="7194293" cy="990600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50" charset="0"/>
                <a:ea typeface="Roboto Slab" pitchFamily="50" charset="0"/>
                <a:cs typeface="+mj-cs"/>
              </a:rPr>
              <a:t>FFY 2026 Federal </a:t>
            </a:r>
            <a:r>
              <a:rPr lang="en-US" sz="2700" kern="0" dirty="0">
                <a:solidFill>
                  <a:schemeClr val="tx1"/>
                </a:solidFill>
                <a:latin typeface="Roboto Slab" pitchFamily="50" charset="0"/>
                <a:ea typeface="Roboto Slab" pitchFamily="50" charset="0"/>
                <a:cs typeface="+mj-cs"/>
              </a:rPr>
              <a:t>Funding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50504-5AA8-2AF5-D06F-566380439E7C}"/>
              </a:ext>
            </a:extLst>
          </p:cNvPr>
          <p:cNvSpPr txBox="1"/>
          <p:nvPr/>
        </p:nvSpPr>
        <p:spPr>
          <a:xfrm>
            <a:off x="291153" y="6233240"/>
            <a:ext cx="8561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* Total Project Cost includes local, state, and other sources of funds not included on this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D0C55-6E4A-5C55-C009-63258164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13085"/>
            <a:ext cx="7313263" cy="49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939E-0A88-608B-E8E4-83830832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30C57-F30D-0782-601B-DBC32CEC2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029AB-47AB-9713-A31C-140D41A9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6A36B-9178-E2E7-9797-B16F8964CB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>
          <a:xfrm>
            <a:off x="541176" y="2010623"/>
            <a:ext cx="7716416" cy="1992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D2DCE-5E44-93C3-C27A-FF12FF18B1DD}"/>
              </a:ext>
            </a:extLst>
          </p:cNvPr>
          <p:cNvSpPr txBox="1"/>
          <p:nvPr/>
        </p:nvSpPr>
        <p:spPr>
          <a:xfrm>
            <a:off x="0" y="1175371"/>
            <a:ext cx="84162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50" charset="0"/>
                <a:ea typeface="Roboto Slab" pitchFamily="50" charset="0"/>
                <a:cs typeface="+mj-cs"/>
              </a:rPr>
              <a:t>FFY 2026 Federal </a:t>
            </a:r>
            <a:r>
              <a:rPr lang="en-US" sz="2800" kern="0" dirty="0">
                <a:solidFill>
                  <a:schemeClr val="tx1"/>
                </a:solidFill>
                <a:latin typeface="Roboto Slab" pitchFamily="50" charset="0"/>
                <a:ea typeface="Roboto Slab" pitchFamily="50" charset="0"/>
                <a:cs typeface="+mj-cs"/>
              </a:rPr>
              <a:t>Funding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052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617" y="1019714"/>
            <a:ext cx="8189089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2026 Federal Funding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Preapplications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Summary</a:t>
            </a:r>
          </a:p>
        </p:txBody>
      </p:sp>
      <p:graphicFrame>
        <p:nvGraphicFramePr>
          <p:cNvPr id="298592" name="Group 6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84331775"/>
              </p:ext>
            </p:extLst>
          </p:nvPr>
        </p:nvGraphicFramePr>
        <p:xfrm>
          <a:off x="156617" y="2318617"/>
          <a:ext cx="8839200" cy="337280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8898">
                  <a:extLst>
                    <a:ext uri="{9D8B030D-6E8A-4147-A177-3AD203B41FA5}">
                      <a16:colId xmlns:a16="http://schemas.microsoft.com/office/drawing/2014/main" val="431946306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Airports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Share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Applications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and Planning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$3,115,220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$3,471,600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 and Development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$59,548,340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$65,263,802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 Acquisition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$1,633,027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$1,757,549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Preapplications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$64,296,587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$70,492,951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00411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ower_Low Res.jpg">
            <a:extLst>
              <a:ext uri="{FF2B5EF4-FFF2-40B4-BE49-F238E27FC236}">
                <a16:creationId xmlns:a16="http://schemas.microsoft.com/office/drawing/2014/main" id="{CD78A451-9CCF-479D-BF27-E836EB990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7853"/>
          <a:stretch/>
        </p:blipFill>
        <p:spPr>
          <a:xfrm>
            <a:off x="4870580" y="869753"/>
            <a:ext cx="4273420" cy="262325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5" descr="20190925_191155000_iOS.jpg">
            <a:extLst>
              <a:ext uri="{FF2B5EF4-FFF2-40B4-BE49-F238E27FC236}">
                <a16:creationId xmlns:a16="http://schemas.microsoft.com/office/drawing/2014/main" id="{431B1C53-7E4D-41CA-9284-9BB50674B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4" r="-2" b="-2"/>
          <a:stretch/>
        </p:blipFill>
        <p:spPr>
          <a:xfrm>
            <a:off x="4870578" y="3493008"/>
            <a:ext cx="4273421" cy="292110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54C12-B7B7-42C7-A303-1E509506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7" y="1120793"/>
            <a:ext cx="3624601" cy="41875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cs typeface="Calibri Ligh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ACBB-C14F-473F-969B-660C9089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3" y="1682501"/>
            <a:ext cx="3624602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1" dirty="0">
                <a:cs typeface="Calibri"/>
              </a:rPr>
              <a:t>70 Projects totaling $70.4M</a:t>
            </a:r>
          </a:p>
          <a:p>
            <a:pPr marL="0" indent="0">
              <a:buNone/>
            </a:pPr>
            <a:endParaRPr lang="en-US" sz="1700" b="1" dirty="0">
              <a:cs typeface="Calibri"/>
            </a:endParaRPr>
          </a:p>
          <a:p>
            <a:r>
              <a:rPr lang="en-US" sz="1700" b="1" dirty="0">
                <a:cs typeface="Calibri"/>
              </a:rPr>
              <a:t>All projects fall within the Iowa Aviation System Plan</a:t>
            </a:r>
          </a:p>
          <a:p>
            <a:pPr marL="0" indent="0">
              <a:buNone/>
            </a:pPr>
            <a:endParaRPr lang="en-US" sz="1700" b="1" dirty="0">
              <a:cs typeface="Calibri"/>
            </a:endParaRPr>
          </a:p>
          <a:p>
            <a:r>
              <a:rPr lang="en-US" sz="1700" b="1" dirty="0">
                <a:cs typeface="Calibri"/>
              </a:rPr>
              <a:t>Modal Transportation Bureau offers no objections</a:t>
            </a:r>
          </a:p>
          <a:p>
            <a:pPr marL="0" indent="0">
              <a:buNone/>
            </a:pPr>
            <a:endParaRPr lang="en-US" sz="1700" b="1" dirty="0">
              <a:cs typeface="Calibri"/>
            </a:endParaRPr>
          </a:p>
          <a:p>
            <a:r>
              <a:rPr lang="en-US" sz="1700" b="1" dirty="0">
                <a:cs typeface="Calibri"/>
              </a:rPr>
              <a:t>Recommend approving submittal of applications, as presented, to the FAA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672F-3466-4E56-9D55-46D14169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9287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C8C84-494C-4E9C-B477-1CE30988C47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6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199" y="638175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709E8-626A-BF7B-60A2-FC99A485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" y="867901"/>
            <a:ext cx="7688424" cy="55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siness Aviation 2013 1 Mike Warin.jpg">
            <a:extLst>
              <a:ext uri="{FF2B5EF4-FFF2-40B4-BE49-F238E27FC236}">
                <a16:creationId xmlns:a16="http://schemas.microsoft.com/office/drawing/2014/main" id="{DAFB239C-E06C-4789-A24F-1E5063E38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 r="31127" b="9091"/>
          <a:stretch/>
        </p:blipFill>
        <p:spPr>
          <a:xfrm>
            <a:off x="3879929" y="868857"/>
            <a:ext cx="5264071" cy="5552810"/>
          </a:xfrm>
          <a:prstGeom prst="rect">
            <a:avLst/>
          </a:prstGeom>
        </p:spPr>
      </p:pic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3574029" cy="1124712"/>
          </a:xfrm>
        </p:spPr>
        <p:txBody>
          <a:bodyPr anchor="b">
            <a:normAutofit fontScale="90000"/>
          </a:bodyPr>
          <a:lstStyle/>
          <a:p>
            <a:r>
              <a:rPr lang="en-US" sz="1900" b="1" dirty="0"/>
              <a:t>FFY 2026</a:t>
            </a:r>
            <a:br>
              <a:rPr lang="en-US" sz="1900" b="1" dirty="0"/>
            </a:br>
            <a:r>
              <a:rPr lang="en-US" sz="1900" b="1" dirty="0"/>
              <a:t>Federal Aviation Administration</a:t>
            </a:r>
            <a:br>
              <a:rPr lang="en-US" sz="1900" b="1" dirty="0"/>
            </a:br>
            <a:r>
              <a:rPr lang="en-US" sz="1900" b="1" dirty="0"/>
              <a:t>Funding Preapplications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endParaRPr lang="en-US" sz="1500" dirty="0"/>
          </a:p>
          <a:p>
            <a:pPr>
              <a:buFontTx/>
              <a:buNone/>
            </a:pPr>
            <a:r>
              <a:rPr lang="en-US" sz="1500" dirty="0"/>
              <a:t>Questions??</a:t>
            </a:r>
          </a:p>
          <a:p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21667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C8C84-494C-4E9C-B477-1CE30988C47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F3FEDE-E8FC-57C7-37B3-A90256903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50"/>
          <a:stretch/>
        </p:blipFill>
        <p:spPr>
          <a:xfrm>
            <a:off x="641446" y="880033"/>
            <a:ext cx="8213306" cy="5564601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E2C2FCB-9FC5-B75D-BEBB-A52BF76B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48125" y="6416675"/>
            <a:ext cx="1055688" cy="365125"/>
          </a:xfrm>
        </p:spPr>
        <p:txBody>
          <a:bodyPr/>
          <a:lstStyle/>
          <a:p>
            <a:fld id="{B2EC8C84-494C-4E9C-B477-1CE30988C47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03" y="1100952"/>
            <a:ext cx="7955940" cy="1151435"/>
          </a:xfrm>
        </p:spPr>
        <p:txBody>
          <a:bodyPr>
            <a:normAutofit/>
          </a:bodyPr>
          <a:lstStyle/>
          <a:p>
            <a:r>
              <a:rPr lang="en-US" sz="3600" b="1" dirty="0"/>
              <a:t>Federal Aviation Administration Funding</a:t>
            </a:r>
            <a:endParaRPr lang="en-US" sz="3600" b="1" dirty="0">
              <a:cs typeface="Calibri Light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553549" y="2252387"/>
            <a:ext cx="8229600" cy="4164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Channeling Act of 1993</a:t>
            </a:r>
            <a:r>
              <a:rPr lang="en-US" sz="2400" dirty="0"/>
              <a:t> - Applies to all general aviation (GA) airports and commercial service airports that do not receive primary entitlement funds – </a:t>
            </a:r>
            <a:r>
              <a:rPr lang="en-US" sz="2000" dirty="0"/>
              <a:t>Iowa Code Section 330.13</a:t>
            </a:r>
            <a:endParaRPr lang="en-US" sz="2000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Must submit federal preapplication to the Iowa DOT prior to submittal to FAA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Transportation Commission approves submittal of applications to FAA</a:t>
            </a: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Final approval and programming of projects responsibility of the FAA</a:t>
            </a:r>
            <a:endParaRPr lang="en-US" sz="2400" dirty="0">
              <a:cs typeface="Calibri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8" y="889364"/>
            <a:ext cx="8760188" cy="132556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Federal Aviation Administration Funding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84076" y="1426684"/>
            <a:ext cx="8305800" cy="502919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8000" b="1" dirty="0"/>
              <a:t>FAA Reauthorization Act of 2024</a:t>
            </a:r>
            <a:endParaRPr lang="en-US" sz="8000" b="1" dirty="0">
              <a:cs typeface="Calibri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$4.0 billion for through FY2028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90% federal share (95% for FY25 and FY26 for non-hub and non-primary)</a:t>
            </a:r>
          </a:p>
          <a:p>
            <a:pPr marL="342900" lvl="1" indent="0">
              <a:buNone/>
            </a:pPr>
            <a:endParaRPr lang="en-US" sz="8600" dirty="0"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sz="8600" b="1" dirty="0"/>
              <a:t>Total available dollars remain subject to annual appropriations</a:t>
            </a:r>
            <a:endParaRPr lang="en-US" sz="8600" b="1" dirty="0">
              <a:cs typeface="Calibri"/>
            </a:endParaRPr>
          </a:p>
          <a:p>
            <a:pPr marL="0" indent="0">
              <a:buNone/>
            </a:pPr>
            <a:endParaRPr lang="en-US" sz="8600" dirty="0">
              <a:cs typeface="Calibri" panose="020F0502020204030204"/>
            </a:endParaRPr>
          </a:p>
          <a:p>
            <a:r>
              <a:rPr lang="en-US" sz="8800" b="1" dirty="0"/>
              <a:t>Federal Airport Improvement Program (AIP)</a:t>
            </a:r>
            <a:endParaRPr lang="en-US" sz="8800" b="1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Nonprimary entitlement – Airports receive up to $150,000 each year, based on 5-year capital improvement plan included in the NPIAS (can accumulate 4 years)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State apportionment – Based on population and land area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Discretionary – Airport projects compete for funds based on FAA priority of project.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500" dirty="0"/>
              <a:t>Entitlement funds are available to airports for any qualifying project. If a grant request exceeds the entitlement available, the FAA may apply apportionment or discretionary to fund the difference.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600" dirty="0"/>
          </a:p>
          <a:p>
            <a:pPr marL="0" indent="0">
              <a:buNone/>
            </a:pPr>
            <a:r>
              <a:rPr lang="en-US" sz="8600" dirty="0"/>
              <a:t>	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416" y="917357"/>
            <a:ext cx="8499584" cy="132556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Federal Aviation Administration Funding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578279" y="1497957"/>
            <a:ext cx="8789876" cy="5029199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>
              <a:lnSpc>
                <a:spcPct val="90000"/>
              </a:lnSpc>
            </a:pPr>
            <a:r>
              <a:rPr lang="en-US" sz="8000" b="1" dirty="0"/>
              <a:t>Infrastructure Investment and Jobs Act of 2021</a:t>
            </a:r>
            <a:br>
              <a:rPr lang="en-US" sz="8000" b="1" dirty="0"/>
            </a:br>
            <a:endParaRPr lang="en-US" sz="8000" b="1" dirty="0"/>
          </a:p>
          <a:p>
            <a:pPr lvl="1"/>
            <a:r>
              <a:rPr lang="en-US" sz="7700" b="1" dirty="0">
                <a:cs typeface="Calibri"/>
              </a:rPr>
              <a:t>Known as Bipartisan Infrastructure Law (BIL)</a:t>
            </a:r>
            <a:br>
              <a:rPr lang="en-US" sz="7700" b="1" dirty="0">
                <a:cs typeface="Calibri"/>
              </a:rPr>
            </a:br>
            <a:endParaRPr lang="en-US" sz="7700" b="1" dirty="0">
              <a:cs typeface="Calibri"/>
            </a:endParaRPr>
          </a:p>
          <a:p>
            <a:pPr lvl="1"/>
            <a:r>
              <a:rPr lang="en-US" sz="7700" b="1" dirty="0">
                <a:cs typeface="Calibri"/>
              </a:rPr>
              <a:t>$20 Billion for NPIAS airport infrastructure grants over 5 years</a:t>
            </a:r>
          </a:p>
          <a:p>
            <a:pPr lvl="2"/>
            <a:r>
              <a:rPr lang="en-US" sz="7400" b="1" dirty="0">
                <a:cs typeface="Calibri"/>
              </a:rPr>
              <a:t>Two categories of airport funds</a:t>
            </a:r>
            <a:br>
              <a:rPr lang="en-US" sz="7400" b="1" dirty="0">
                <a:cs typeface="Calibri"/>
              </a:rPr>
            </a:br>
            <a:endParaRPr lang="en-US" sz="7400" b="1" dirty="0">
              <a:cs typeface="Calibri"/>
            </a:endParaRPr>
          </a:p>
          <a:p>
            <a:pPr lvl="3"/>
            <a:r>
              <a:rPr lang="en-US" sz="7250" b="1" dirty="0">
                <a:cs typeface="Calibri"/>
              </a:rPr>
              <a:t>Airport Infrastructure Grants(AIG) - $15B – </a:t>
            </a:r>
            <a:r>
              <a:rPr lang="en-US" sz="7250" dirty="0">
                <a:cs typeface="Calibri"/>
              </a:rPr>
              <a:t>formula allocations to each airport</a:t>
            </a:r>
          </a:p>
          <a:p>
            <a:pPr lvl="4"/>
            <a:r>
              <a:rPr lang="en-US" sz="7250" dirty="0">
                <a:cs typeface="Calibri"/>
              </a:rPr>
              <a:t>90% Federal share</a:t>
            </a:r>
            <a:br>
              <a:rPr lang="en-US" sz="7250" b="1" dirty="0">
                <a:cs typeface="Calibri"/>
              </a:rPr>
            </a:br>
            <a:endParaRPr lang="en-US" sz="7250" b="1" dirty="0">
              <a:cs typeface="Calibri"/>
            </a:endParaRPr>
          </a:p>
          <a:p>
            <a:pPr lvl="3"/>
            <a:r>
              <a:rPr lang="en-US" sz="7250" b="1" dirty="0">
                <a:cs typeface="Calibri"/>
              </a:rPr>
              <a:t>Airport Terminal Program(ATP) - $5B – </a:t>
            </a:r>
            <a:r>
              <a:rPr lang="en-US" sz="7250" dirty="0">
                <a:cs typeface="Calibri"/>
              </a:rPr>
              <a:t>competitive grants dedicated to airport terminal infrastructure</a:t>
            </a:r>
          </a:p>
          <a:p>
            <a:pPr lvl="4"/>
            <a:r>
              <a:rPr lang="en-US" sz="7250" dirty="0">
                <a:cs typeface="Calibri"/>
              </a:rPr>
              <a:t>95% Federal share for Iowa airports</a:t>
            </a:r>
          </a:p>
          <a:p>
            <a:pPr lvl="4"/>
            <a:r>
              <a:rPr lang="en-US" sz="7250" dirty="0">
                <a:cs typeface="Calibri"/>
              </a:rPr>
              <a:t>Projects shown for this program have an ATP in the description.</a:t>
            </a:r>
          </a:p>
          <a:p>
            <a:pPr marL="342900" lvl="1" indent="0">
              <a:buNone/>
            </a:pPr>
            <a:endParaRPr lang="en-US" sz="8600" dirty="0"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8600" dirty="0"/>
          </a:p>
          <a:p>
            <a:pPr marL="0" indent="0">
              <a:buNone/>
            </a:pPr>
            <a:endParaRPr lang="en-US" sz="8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3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14" name="Rectangle 386"/>
          <p:cNvSpPr>
            <a:spLocks noGrp="1" noChangeArrowheads="1"/>
          </p:cNvSpPr>
          <p:nvPr>
            <p:ph type="title"/>
          </p:nvPr>
        </p:nvSpPr>
        <p:spPr>
          <a:xfrm>
            <a:off x="116288" y="865084"/>
            <a:ext cx="7228597" cy="1143000"/>
          </a:xfrm>
        </p:spPr>
        <p:txBody>
          <a:bodyPr>
            <a:normAutofit/>
          </a:bodyPr>
          <a:lstStyle/>
          <a:p>
            <a:r>
              <a:rPr lang="en-US" b="1" dirty="0"/>
              <a:t>Summary of Federal Funding </a:t>
            </a:r>
            <a:br>
              <a:rPr lang="en-US" sz="4000" b="1" dirty="0"/>
            </a:br>
            <a:r>
              <a:rPr lang="en-US" sz="2400" b="1" dirty="0"/>
              <a:t>Nonprimary Airports in Iowa</a:t>
            </a:r>
          </a:p>
        </p:txBody>
      </p:sp>
      <p:graphicFrame>
        <p:nvGraphicFramePr>
          <p:cNvPr id="304539" name="Group 4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75939818"/>
              </p:ext>
            </p:extLst>
          </p:nvPr>
        </p:nvGraphicFramePr>
        <p:xfrm>
          <a:off x="186531" y="1672182"/>
          <a:ext cx="8752195" cy="4404471"/>
        </p:xfrm>
        <a:graphic>
          <a:graphicData uri="http://schemas.openxmlformats.org/drawingml/2006/table">
            <a:tbl>
              <a:tblPr/>
              <a:tblGrid>
                <a:gridCol w="1497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749">
                  <a:extLst>
                    <a:ext uri="{9D8B030D-6E8A-4147-A177-3AD203B41FA5}">
                      <a16:colId xmlns:a16="http://schemas.microsoft.com/office/drawing/2014/main" val="1940258609"/>
                    </a:ext>
                  </a:extLst>
                </a:gridCol>
                <a:gridCol w="1442200">
                  <a:extLst>
                    <a:ext uri="{9D8B030D-6E8A-4147-A177-3AD203B41FA5}">
                      <a16:colId xmlns:a16="http://schemas.microsoft.com/office/drawing/2014/main" val="2806231822"/>
                    </a:ext>
                  </a:extLst>
                </a:gridCol>
                <a:gridCol w="1442200">
                  <a:extLst>
                    <a:ext uri="{9D8B030D-6E8A-4147-A177-3AD203B41FA5}">
                      <a16:colId xmlns:a16="http://schemas.microsoft.com/office/drawing/2014/main" val="2667691190"/>
                    </a:ext>
                  </a:extLst>
                </a:gridCol>
              </a:tblGrid>
              <a:tr h="63184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2025*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Entitlement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$7,338,428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$16,231,042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$19,956,793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$12,751,903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$10,109,486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Apportionment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$2,878,024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$2,956,049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$2,960,370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$2,846,389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$3,100,000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Discretionary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$13,985,261**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$11,761,702**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$2,472,386**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$6,331,955**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$15,671,025**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BIL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$405,000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$6,469,229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$7,430,975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$14,941,512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65199"/>
                  </a:ext>
                </a:extLst>
              </a:tr>
              <a:tr h="6634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$24,201,713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$31,353,793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$31,858,778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$34,963,113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$43,822,023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5828" y="638175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4551" name="Text Box 423"/>
          <p:cNvSpPr txBox="1">
            <a:spLocks noChangeArrowheads="1"/>
          </p:cNvSpPr>
          <p:nvPr/>
        </p:nvSpPr>
        <p:spPr bwMode="auto">
          <a:xfrm>
            <a:off x="457200" y="6102423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*Preliminary   ** Includes Supplemental Discretionary</a:t>
            </a: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00" y="969609"/>
            <a:ext cx="7321276" cy="11581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FFY 2026 Federal </a:t>
            </a:r>
            <a:r>
              <a:rPr lang="en-US" b="1" dirty="0"/>
              <a:t>Funding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Project Categories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493800" y="1871937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b="1" dirty="0"/>
              <a:t>Safety and Planning</a:t>
            </a:r>
            <a:endParaRPr lang="en-US" sz="2400" dirty="0"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Projects that are safety or planning related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These projects are a high priority as they help to ensure the immediate safety and long-term viability of the Iowa air transportation system</a:t>
            </a:r>
          </a:p>
          <a:p>
            <a:r>
              <a:rPr lang="en-US" sz="2400" b="1" dirty="0"/>
              <a:t>Maintenance and Development Projects</a:t>
            </a:r>
          </a:p>
          <a:p>
            <a:pPr lvl="1"/>
            <a:r>
              <a:rPr lang="en-US" dirty="0">
                <a:cs typeface="Calibri" pitchFamily="34" charset="0"/>
              </a:rPr>
              <a:t>Projects that are to replace, repair, or expand airport infrastructure. </a:t>
            </a:r>
          </a:p>
          <a:p>
            <a:pPr lvl="1"/>
            <a:r>
              <a:rPr lang="en-US" dirty="0">
                <a:cs typeface="Calibri" pitchFamily="34" charset="0"/>
              </a:rPr>
              <a:t>Also include acquisition of snow removal equipment, fueling facilities, and buildings</a:t>
            </a:r>
          </a:p>
          <a:p>
            <a:r>
              <a:rPr lang="en-US" sz="2400" b="1" kern="0" dirty="0"/>
              <a:t>Land acquisition</a:t>
            </a:r>
            <a:r>
              <a:rPr lang="en-US" b="1" kern="0" dirty="0"/>
              <a:t>	</a:t>
            </a:r>
          </a:p>
          <a:p>
            <a:pPr lvl="1"/>
            <a:r>
              <a:rPr lang="en-US" dirty="0">
                <a:cs typeface="Calibri" pitchFamily="34" charset="0"/>
              </a:rPr>
              <a:t>All conditions must be satisfied for FAA to program a project that must compete for discretionary funding</a:t>
            </a:r>
          </a:p>
          <a:p>
            <a:pPr lvl="1"/>
            <a:r>
              <a:rPr lang="en-US" dirty="0">
                <a:cs typeface="Calibri" pitchFamily="34" charset="0"/>
              </a:rPr>
              <a:t>Justified, eligible project and shown on an airport layout plan</a:t>
            </a:r>
          </a:p>
          <a:p>
            <a:pPr lvl="1"/>
            <a:r>
              <a:rPr lang="en-US" dirty="0">
                <a:cs typeface="Calibri" pitchFamily="34" charset="0"/>
              </a:rPr>
              <a:t>Environmental process complete </a:t>
            </a:r>
          </a:p>
          <a:p>
            <a:pPr lvl="1"/>
            <a:r>
              <a:rPr lang="en-US" dirty="0">
                <a:cs typeface="Calibri" pitchFamily="34" charset="0"/>
              </a:rPr>
              <a:t>Must have purchased the land or have a formal negotiated agreement</a:t>
            </a:r>
          </a:p>
          <a:p>
            <a:endParaRPr lang="en-US" dirty="0"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404" y="1133355"/>
            <a:ext cx="8561694" cy="63013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</a:rPr>
              <a:t>FFY 2026 Federal </a:t>
            </a:r>
            <a:r>
              <a:rPr lang="en-US" sz="2700" b="1" dirty="0"/>
              <a:t>Funding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8175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51AB5-6D26-CE5E-DA71-E74AB112577F}"/>
              </a:ext>
            </a:extLst>
          </p:cNvPr>
          <p:cNvSpPr txBox="1"/>
          <p:nvPr/>
        </p:nvSpPr>
        <p:spPr>
          <a:xfrm>
            <a:off x="246404" y="6188337"/>
            <a:ext cx="8561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* Total Project Cost includes local, state, and other sources of funds not included on this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F581F0-0040-04D2-6C65-7DB403D32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25172"/>
              </p:ext>
            </p:extLst>
          </p:nvPr>
        </p:nvGraphicFramePr>
        <p:xfrm>
          <a:off x="475862" y="1642188"/>
          <a:ext cx="8024148" cy="4534776"/>
        </p:xfrm>
        <a:graphic>
          <a:graphicData uri="http://schemas.openxmlformats.org/drawingml/2006/table">
            <a:tbl>
              <a:tblPr/>
              <a:tblGrid>
                <a:gridCol w="1843236">
                  <a:extLst>
                    <a:ext uri="{9D8B030D-6E8A-4147-A177-3AD203B41FA5}">
                      <a16:colId xmlns:a16="http://schemas.microsoft.com/office/drawing/2014/main" val="3910593569"/>
                    </a:ext>
                  </a:extLst>
                </a:gridCol>
                <a:gridCol w="3079419">
                  <a:extLst>
                    <a:ext uri="{9D8B030D-6E8A-4147-A177-3AD203B41FA5}">
                      <a16:colId xmlns:a16="http://schemas.microsoft.com/office/drawing/2014/main" val="2988996465"/>
                    </a:ext>
                  </a:extLst>
                </a:gridCol>
                <a:gridCol w="1092697">
                  <a:extLst>
                    <a:ext uri="{9D8B030D-6E8A-4147-A177-3AD203B41FA5}">
                      <a16:colId xmlns:a16="http://schemas.microsoft.com/office/drawing/2014/main" val="3616181509"/>
                    </a:ext>
                  </a:extLst>
                </a:gridCol>
                <a:gridCol w="993361">
                  <a:extLst>
                    <a:ext uri="{9D8B030D-6E8A-4147-A177-3AD203B41FA5}">
                      <a16:colId xmlns:a16="http://schemas.microsoft.com/office/drawing/2014/main" val="2046355489"/>
                    </a:ext>
                  </a:extLst>
                </a:gridCol>
                <a:gridCol w="1015435">
                  <a:extLst>
                    <a:ext uri="{9D8B030D-6E8A-4147-A177-3AD203B41FA5}">
                      <a16:colId xmlns:a16="http://schemas.microsoft.com/office/drawing/2014/main" val="39190031"/>
                    </a:ext>
                  </a:extLst>
                </a:gridCol>
              </a:tblGrid>
              <a:tr h="26183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projects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3501"/>
                  </a:ext>
                </a:extLst>
              </a:tr>
              <a:tr h="4054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AIP 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BIL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Project Cost*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30698"/>
                  </a:ext>
                </a:extLst>
              </a:tr>
              <a:tr h="17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Humboldt Municipal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Obstruction Removal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046805"/>
                  </a:ext>
                </a:extLst>
              </a:tr>
              <a:tr h="17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207078"/>
                  </a:ext>
                </a:extLst>
              </a:tr>
              <a:tr h="202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safety projects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$190,000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82565"/>
                  </a:ext>
                </a:extLst>
              </a:tr>
              <a:tr h="328559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53" marR="4053" marT="40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924694"/>
                  </a:ext>
                </a:extLst>
              </a:tr>
              <a:tr h="26183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projects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413028"/>
                  </a:ext>
                </a:extLst>
              </a:tr>
              <a:tr h="4054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AIP 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BIL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Project Cost*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27354"/>
                  </a:ext>
                </a:extLst>
              </a:tr>
              <a:tr h="1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Carroll - Arthur N Neu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and Bidding for Community Hangar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$104,500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93032"/>
                  </a:ext>
                </a:extLst>
              </a:tr>
              <a:tr h="1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Partial Parallel Taxiway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$337,500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$375,000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507467"/>
                  </a:ext>
                </a:extLst>
              </a:tr>
              <a:tr h="1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Madison Municipal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Assessment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40346"/>
                  </a:ext>
                </a:extLst>
              </a:tr>
              <a:tr h="1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Humboldt Municipal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Assessment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$142,500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466678"/>
                  </a:ext>
                </a:extLst>
              </a:tr>
              <a:tr h="1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DOT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Condition Study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27681"/>
                  </a:ext>
                </a:extLst>
              </a:tr>
              <a:tr h="1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Marshalltown Municipal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Runway 13/31 Reconstruction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$1,026,500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73501"/>
                  </a:ext>
                </a:extLst>
              </a:tr>
              <a:tr h="1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Runway 18/36 Design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203368"/>
                  </a:ext>
                </a:extLst>
              </a:tr>
              <a:tr h="1773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 Assessment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$142,500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630719"/>
                  </a:ext>
                </a:extLst>
              </a:tr>
              <a:tr h="17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Rehabilitation Design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$90,250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699275"/>
                  </a:ext>
                </a:extLst>
              </a:tr>
              <a:tr h="17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33 Environmental and Alternatives 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$144,970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$152,600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583444"/>
                  </a:ext>
                </a:extLst>
              </a:tr>
              <a:tr h="17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Veterans Memorial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Runway 09/27 Reconstruction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$315,000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8848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City Municipal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05/23 Airport Layout Plan Update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$161,500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$170,000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192270"/>
                  </a:ext>
                </a:extLst>
              </a:tr>
              <a:tr h="2027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53" marR="4053" marT="40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planning projects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$1,778,750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$1,146,470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$3,271,600</a:t>
                      </a:r>
                    </a:p>
                  </a:txBody>
                  <a:tcPr marL="4053" marR="4053" marT="4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944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8175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500" y="771525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50" charset="0"/>
                <a:ea typeface="Roboto Slab" pitchFamily="50" charset="0"/>
                <a:cs typeface="+mj-cs"/>
              </a:rPr>
              <a:t>FFY 2026 Federal </a:t>
            </a:r>
            <a:r>
              <a:rPr lang="en-US" sz="2700" kern="0" dirty="0">
                <a:solidFill>
                  <a:schemeClr val="tx1"/>
                </a:solidFill>
                <a:latin typeface="Roboto Slab" pitchFamily="50" charset="0"/>
                <a:ea typeface="Roboto Slab" pitchFamily="50" charset="0"/>
                <a:cs typeface="+mj-cs"/>
              </a:rPr>
              <a:t>Funding</a:t>
            </a:r>
            <a:b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8B387-E98A-B430-4401-ED5B50E37117}"/>
              </a:ext>
            </a:extLst>
          </p:cNvPr>
          <p:cNvSpPr txBox="1"/>
          <p:nvPr/>
        </p:nvSpPr>
        <p:spPr>
          <a:xfrm>
            <a:off x="291153" y="6201489"/>
            <a:ext cx="8561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* Total Project Cost includes local, state, and other sources of funds not included on this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72DCE-C77B-7346-5857-B249B28A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9" y="1465908"/>
            <a:ext cx="8126963" cy="4707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16104</TotalTime>
  <Words>1119</Words>
  <Application>Microsoft Office PowerPoint</Application>
  <PresentationFormat>On-screen Show (4:3)</PresentationFormat>
  <Paragraphs>279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PT Sans</vt:lpstr>
      <vt:lpstr>PT Sans Pro</vt:lpstr>
      <vt:lpstr>Roboto Slab</vt:lpstr>
      <vt:lpstr>Times New Roman</vt:lpstr>
      <vt:lpstr>Wingdings</vt:lpstr>
      <vt:lpstr>Work Sans</vt:lpstr>
      <vt:lpstr>1_Default Design</vt:lpstr>
      <vt:lpstr>1_Office Theme</vt:lpstr>
      <vt:lpstr>Custom Design</vt:lpstr>
      <vt:lpstr>PowerPoint Presentation</vt:lpstr>
      <vt:lpstr> </vt:lpstr>
      <vt:lpstr>Federal Aviation Administration Funding</vt:lpstr>
      <vt:lpstr>Federal Aviation Administration Funding</vt:lpstr>
      <vt:lpstr>Federal Aviation Administration Funding</vt:lpstr>
      <vt:lpstr>Summary of Federal Funding  Nonprimary Airports in Iowa</vt:lpstr>
      <vt:lpstr>FFY 2026 Federal Funding Project Categories</vt:lpstr>
      <vt:lpstr>FFY 2026 Federal Funding </vt:lpstr>
      <vt:lpstr> </vt:lpstr>
      <vt:lpstr>FFY 2026 Federal Funding </vt:lpstr>
      <vt:lpstr>  </vt:lpstr>
      <vt:lpstr>FFY 2026 Federal Funding Preapplications Summary</vt:lpstr>
      <vt:lpstr>Summary</vt:lpstr>
      <vt:lpstr>PowerPoint Presentation</vt:lpstr>
      <vt:lpstr>FFY 2026 Federal Aviation Administration Funding Preapplications</vt:lpstr>
    </vt:vector>
  </TitlesOfParts>
  <Company>Home Computer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Anderson, Stuart</cp:lastModifiedBy>
  <cp:revision>62</cp:revision>
  <cp:lastPrinted>2023-01-31T18:39:21Z</cp:lastPrinted>
  <dcterms:created xsi:type="dcterms:W3CDTF">2000-08-27T19:33:38Z</dcterms:created>
  <dcterms:modified xsi:type="dcterms:W3CDTF">2025-02-04T22:55:27Z</dcterms:modified>
</cp:coreProperties>
</file>