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312" r:id="rId7"/>
    <p:sldId id="285" r:id="rId8"/>
    <p:sldId id="284" r:id="rId9"/>
    <p:sldId id="298" r:id="rId10"/>
    <p:sldId id="299" r:id="rId11"/>
    <p:sldId id="286" r:id="rId12"/>
    <p:sldId id="300" r:id="rId13"/>
    <p:sldId id="304" r:id="rId14"/>
    <p:sldId id="306" r:id="rId15"/>
    <p:sldId id="313" r:id="rId16"/>
    <p:sldId id="314" r:id="rId17"/>
    <p:sldId id="315" r:id="rId18"/>
    <p:sldId id="287" r:id="rId19"/>
    <p:sldId id="308" r:id="rId20"/>
    <p:sldId id="309" r:id="rId21"/>
    <p:sldId id="269" r:id="rId22"/>
    <p:sldId id="270" r:id="rId23"/>
  </p:sldIdLst>
  <p:sldSz cx="9144000" cy="6858000" type="screen4x3"/>
  <p:notesSz cx="7010400" cy="9296400"/>
  <p:embeddedFontLst>
    <p:embeddedFont>
      <p:font typeface="Neue Haas Grotesk Text Pro" panose="020B0504020202020204" pitchFamily="34" charset="0"/>
      <p:regular r:id="rId26"/>
      <p:bold r:id="rId27"/>
      <p:italic r:id="rId28"/>
      <p:boldItalic r:id="rId29"/>
    </p:embeddedFont>
    <p:embeddedFont>
      <p:font typeface="PT Sans" panose="020B0503020203020204" pitchFamily="34" charset="0"/>
      <p:regular r:id="rId30"/>
      <p:bold r:id="rId31"/>
      <p:italic r:id="rId32"/>
      <p:boldItalic r:id="rId33"/>
    </p:embeddedFont>
    <p:embeddedFont>
      <p:font typeface="Roboto Slab" pitchFamily="50" charset="0"/>
      <p:regular r:id="rId34"/>
      <p:bold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56" d="100"/>
          <a:sy n="156" d="100"/>
        </p:scale>
        <p:origin x="86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ags" Target="tags/tag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2026-2030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11,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Engineering Consultant Services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Consultant costs have increased with inflation.</a:t>
            </a:r>
          </a:p>
          <a:p>
            <a:r>
              <a:rPr lang="en-US" dirty="0"/>
              <a:t>With an increasing program there are additional projects which need to be developed with consultant services.</a:t>
            </a:r>
          </a:p>
          <a:p>
            <a:r>
              <a:rPr lang="en-US" dirty="0"/>
              <a:t>This program includes several large and complex projects (e.g., Gordon Dr Viaduct and SW Mixmaster) that require consultant support.  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2AC62B-F782-0674-DAE0-615C1B0DA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23477"/>
              </p:ext>
            </p:extLst>
          </p:nvPr>
        </p:nvGraphicFramePr>
        <p:xfrm>
          <a:off x="582613" y="1685076"/>
          <a:ext cx="7978774" cy="646275"/>
        </p:xfrm>
        <a:graphic>
          <a:graphicData uri="http://schemas.openxmlformats.org/drawingml/2006/table">
            <a:tbl>
              <a:tblPr/>
              <a:tblGrid>
                <a:gridCol w="2544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800">
                <a:tc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Consultant Services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71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8,000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12,000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16,000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12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Operations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Added Highway Helper services in Sioux City. </a:t>
            </a:r>
          </a:p>
          <a:p>
            <a:r>
              <a:rPr lang="en-US" dirty="0"/>
              <a:t>Increased Des Moines Highway Helper services to address clearance needs at Hickman Interchange, NE Mixmaster and SW Mixmaster projects. 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6440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Operations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3,550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3,550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3,550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3,550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3,550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3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Intelligent Transportation Systems (ITS)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Funding to support costs associated with maintenance of existing ITS infrastructure (modems, cameras, sensors etc.).</a:t>
            </a:r>
          </a:p>
          <a:p>
            <a:r>
              <a:rPr lang="en-US" dirty="0"/>
              <a:t>Cost increase to address inflation and increased volume of sensors to support and maintain ITS infrastructure.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65838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ITS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32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Contract Maintenance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 funding to support statewide roadside clean up and hazardous materials/cleaning at parking only rest areas.</a:t>
            </a:r>
          </a:p>
          <a:p>
            <a:r>
              <a:rPr lang="en-US" dirty="0"/>
              <a:t>Additional funding for pavement contract maintenance activities that support asset management strategies. 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49459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Contract Maintenance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44,500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Traffic Control Devices/Signs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description to include lighting to more accurately reflect use of funds.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26095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2030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Traffic Control Devices/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Signs/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Lighting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9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1754326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Federal Funding Status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5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74F828E3-8863-54AF-082C-1CD20C388E3B}"/>
              </a:ext>
            </a:extLst>
          </p:cNvPr>
          <p:cNvSpPr txBox="1">
            <a:spLocks/>
          </p:cNvSpPr>
          <p:nvPr/>
        </p:nvSpPr>
        <p:spPr>
          <a:xfrm>
            <a:off x="754380" y="819290"/>
            <a:ext cx="7635240" cy="5219420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2025 Appropriation: Second continuing resolution expires March 14.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Infrastructure Bill authorizes federal funding through September 30, 2026, leaving some funding uncertainty for the last four years of this Program.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next Highway Trust Fund cliff is in 2028.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Legislation to address a portion of the large August Redistribution amounts has been passed.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Impacts associated with Executive Orders</a:t>
            </a:r>
          </a:p>
          <a:p>
            <a:pPr lvl="1"/>
            <a:endParaRPr lang="en-US" sz="1400" dirty="0"/>
          </a:p>
          <a:p>
            <a:pPr lvl="1"/>
            <a:endParaRPr lang="en-US" dirty="0">
              <a:solidFill>
                <a:srgbClr val="2A6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5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D5EAFF0-FEE3-B637-5AA1-170999AEF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42919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costs have declined this fiscal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last four years of federal funding in this Program are not part of an authorization.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2026-2030 available Highway Program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2026-2030 Highway Program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2026-2030 Highway Program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Line-Item Targets for Programming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362406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2026-2030 Highway Program Development Schedule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Extended 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id-ID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Line Items</a:t>
            </a: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450"/>
              </a:spcAft>
              <a:defRPr/>
            </a:pPr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At what levels should the line item targets be programmed?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Federal Funding Status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2026-2030 Highway Program Development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5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F45F955-666E-81AE-43C8-75C0CD09D5FD}"/>
              </a:ext>
            </a:extLst>
          </p:cNvPr>
          <p:cNvSpPr txBox="1">
            <a:spLocks/>
          </p:cNvSpPr>
          <p:nvPr/>
        </p:nvSpPr>
        <p:spPr>
          <a:xfrm>
            <a:off x="754380" y="774217"/>
            <a:ext cx="7635240" cy="5607719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(2026-2030)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February 2025</a:t>
            </a:r>
          </a:p>
          <a:p>
            <a:pPr lvl="1"/>
            <a:r>
              <a:rPr lang="en-US" sz="1400" dirty="0"/>
              <a:t>Discuss Extended Highway Program Analysis</a:t>
            </a:r>
          </a:p>
          <a:p>
            <a:pPr lvl="1"/>
            <a:r>
              <a:rPr lang="en-US" sz="1400" dirty="0"/>
              <a:t>Discuss Statewide Line Items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At what levels should the line-item targets be programmed?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2025</a:t>
            </a:r>
          </a:p>
          <a:p>
            <a:pPr lvl="1"/>
            <a:r>
              <a:rPr lang="en-US" sz="1400" dirty="0"/>
              <a:t>Discuss 2026-2030 available Highway Program funding</a:t>
            </a:r>
          </a:p>
          <a:p>
            <a:pPr lvl="1"/>
            <a:r>
              <a:rPr lang="en-US" sz="1400" dirty="0"/>
              <a:t>Discuss 2026-2030 Highway Program options</a:t>
            </a:r>
          </a:p>
          <a:p>
            <a:pPr lvl="1"/>
            <a:r>
              <a:rPr lang="en-US" sz="1400" dirty="0"/>
              <a:t>Determine 2026-2030 Highway Program Objectives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</a:rPr>
              <a:t>Action Item: Line-Item Targets for Programming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2025</a:t>
            </a:r>
          </a:p>
          <a:p>
            <a:pPr lvl="1"/>
            <a:r>
              <a:rPr lang="en-US" sz="1400" dirty="0"/>
              <a:t>Develop the Draft 2026-2030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</a:rPr>
              <a:t>Action Item: 2026-2030 Highway Program Objectives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2025</a:t>
            </a:r>
          </a:p>
          <a:p>
            <a:pPr lvl="1"/>
            <a:r>
              <a:rPr lang="en-US" sz="1400" dirty="0"/>
              <a:t>Present the Draft 2026-2030 Iowa Transportation Improvement Program to the public (including all previous program approvals and Draft 2026-2030 Highway Program)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2025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</a:rPr>
              <a:t>Action Item: Approve the 2026-2030 Iowa Transportation improvement Program</a:t>
            </a:r>
            <a:endParaRPr lang="en-US" sz="1400" dirty="0"/>
          </a:p>
          <a:p>
            <a:pPr lvl="1"/>
            <a:endParaRPr lang="en-US" dirty="0">
              <a:solidFill>
                <a:srgbClr val="2A6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0F0D6-92D7-6BF6-55B3-E13F82E98399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07A-FFD2-9EEC-EE24-F46570F56C34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Extended Highway Program Analysis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5001B-234E-098D-CFC9-735E184308C2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94" y="403684"/>
            <a:ext cx="30428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 as presented on January 21,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592803"/>
            <a:ext cx="7635240" cy="92068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For Highway Planning Purposes Only (x $1,000,000)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C09E1-C877-1238-4E58-C6304342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1397479"/>
            <a:ext cx="8212347" cy="45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592803"/>
            <a:ext cx="7635240" cy="92068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For Highway Planning Purposes Only (x $1,000,000)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D9F3A-FC5F-312A-3486-6EE4BA42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4" y="1498679"/>
            <a:ext cx="8269705" cy="3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98AE-0AF5-1CF1-3F87-8804833B1ACA}"/>
              </a:ext>
            </a:extLst>
          </p:cNvPr>
          <p:cNvSpPr txBox="1"/>
          <p:nvPr/>
        </p:nvSpPr>
        <p:spPr>
          <a:xfrm>
            <a:off x="0" y="2494464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98C6-8822-604C-C081-CCC113DD261E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Statewide Line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BF37-008B-A4C0-00D1-5D08E8F1B14D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23" y="403684"/>
            <a:ext cx="1127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11,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9268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2026-2030 Iowa Highway Program Line Items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9A50C7B-96C2-AAF9-3FA8-BBA0F209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3" y="1372808"/>
            <a:ext cx="10371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PT Sans" panose="020B0503020203020204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March Action Item: </a:t>
            </a: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Line Item Targets for Programming</a:t>
            </a:r>
            <a:endParaRPr lang="en-US" sz="1100" b="1" dirty="0">
              <a:solidFill>
                <a:srgbClr val="008000"/>
              </a:solidFill>
              <a:latin typeface="PT Sans" panose="020B0503020203020204" pitchFamily="34" charset="0"/>
              <a:cs typeface="Helvetic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7495C-4154-14E7-BA51-AB8594C4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" y="1188012"/>
            <a:ext cx="7315200" cy="47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6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8999</TotalTime>
  <Words>838</Words>
  <Application>Microsoft Office PowerPoint</Application>
  <PresentationFormat>On-screen Show (4:3)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Roboto Slab</vt:lpstr>
      <vt:lpstr>Calibri</vt:lpstr>
      <vt:lpstr>PT Sans</vt:lpstr>
      <vt:lpstr>Segoe UI</vt:lpstr>
      <vt:lpstr>Wingdings</vt:lpstr>
      <vt:lpstr>Arial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40</cp:revision>
  <cp:lastPrinted>2024-02-07T19:23:13Z</cp:lastPrinted>
  <dcterms:created xsi:type="dcterms:W3CDTF">2023-12-21T16:39:01Z</dcterms:created>
  <dcterms:modified xsi:type="dcterms:W3CDTF">2025-02-05T20:40:56Z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