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handoutMasterIdLst>
    <p:handoutMasterId r:id="rId17"/>
  </p:handoutMasterIdLst>
  <p:sldIdLst>
    <p:sldId id="353" r:id="rId2"/>
    <p:sldId id="332" r:id="rId3"/>
    <p:sldId id="338" r:id="rId4"/>
    <p:sldId id="345" r:id="rId5"/>
    <p:sldId id="344" r:id="rId6"/>
    <p:sldId id="346" r:id="rId7"/>
    <p:sldId id="348" r:id="rId8"/>
    <p:sldId id="350" r:id="rId9"/>
    <p:sldId id="347" r:id="rId10"/>
    <p:sldId id="349" r:id="rId11"/>
    <p:sldId id="351" r:id="rId12"/>
    <p:sldId id="354" r:id="rId13"/>
    <p:sldId id="355" r:id="rId14"/>
    <p:sldId id="352"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ndi Hough" initials="BH" lastIdx="1" clrIdx="0">
    <p:extLst>
      <p:ext uri="{19B8F6BF-5375-455C-9EA6-DF929625EA0E}">
        <p15:presenceInfo xmlns:p15="http://schemas.microsoft.com/office/powerpoint/2012/main" userId="S-1-5-21-153641319-3755046212-2825016231-1169" providerId="AD"/>
      </p:ext>
    </p:extLst>
  </p:cmAuthor>
  <p:cmAuthor id="2" name="Bill Anderson" initials="BA" lastIdx="2" clrIdx="1">
    <p:extLst>
      <p:ext uri="{19B8F6BF-5375-455C-9EA6-DF929625EA0E}">
        <p15:presenceInfo xmlns:p15="http://schemas.microsoft.com/office/powerpoint/2012/main" userId="S::bill@cherokeeia.com::78633a1d-e3b7-491c-a6a2-ccb5be99a8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2904" autoAdjust="0"/>
  </p:normalViewPr>
  <p:slideViewPr>
    <p:cSldViewPr snapToGrid="0">
      <p:cViewPr varScale="1">
        <p:scale>
          <a:sx n="94" d="100"/>
          <a:sy n="94" d="100"/>
        </p:scale>
        <p:origin x="216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D1BA2-DD04-4E0C-95C9-DE538599D5D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5EBD072E-DE2B-4484-B0FD-95A2C314A76C}"/>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80C8C7-CFD1-4981-8AB8-DD40FF4C3089}" type="datetimeFigureOut">
              <a:rPr lang="en-US" smtClean="0"/>
              <a:t>3/28/2025</a:t>
            </a:fld>
            <a:endParaRPr lang="en-US" dirty="0"/>
          </a:p>
        </p:txBody>
      </p:sp>
      <p:sp>
        <p:nvSpPr>
          <p:cNvPr id="4" name="Footer Placeholder 3">
            <a:extLst>
              <a:ext uri="{FF2B5EF4-FFF2-40B4-BE49-F238E27FC236}">
                <a16:creationId xmlns:a16="http://schemas.microsoft.com/office/drawing/2014/main" id="{A9C7F72E-2F52-4B8E-B356-C41D7AD5614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09877AE-C795-4F69-9366-3A4A2D185DDA}"/>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AA70A4B-5CB1-4AE3-BDD6-C6EF66A7BED9}" type="slidenum">
              <a:rPr lang="en-US" smtClean="0"/>
              <a:t>‹#›</a:t>
            </a:fld>
            <a:endParaRPr lang="en-US" dirty="0"/>
          </a:p>
        </p:txBody>
      </p:sp>
    </p:spTree>
    <p:extLst>
      <p:ext uri="{BB962C8B-B14F-4D97-AF65-F5344CB8AC3E}">
        <p14:creationId xmlns:p14="http://schemas.microsoft.com/office/powerpoint/2010/main" val="1915650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A32653-9DA3-435E-95ED-3D6AC6A7619A}" type="datetimeFigureOut">
              <a:rPr lang="en-US" smtClean="0"/>
              <a:t>3/28/2025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BA7E74-2577-4D80-8464-05999DDBE5F0}" type="slidenum">
              <a:rPr lang="en-US" smtClean="0"/>
              <a:t>‹#›</a:t>
            </a:fld>
            <a:endParaRPr lang="en-US" dirty="0"/>
          </a:p>
        </p:txBody>
      </p:sp>
    </p:spTree>
    <p:extLst>
      <p:ext uri="{BB962C8B-B14F-4D97-AF65-F5344CB8AC3E}">
        <p14:creationId xmlns:p14="http://schemas.microsoft.com/office/powerpoint/2010/main" val="2472377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9F73F3-4EA9-4B7D-9D6C-13914E1FB05B}"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19F87-1135-4ABB-8A7E-F5D9BB688B7E}" type="slidenum">
              <a:rPr lang="en-US" smtClean="0"/>
              <a:t>‹#›</a:t>
            </a:fld>
            <a:endParaRPr lang="en-US" dirty="0"/>
          </a:p>
        </p:txBody>
      </p:sp>
    </p:spTree>
    <p:extLst>
      <p:ext uri="{BB962C8B-B14F-4D97-AF65-F5344CB8AC3E}">
        <p14:creationId xmlns:p14="http://schemas.microsoft.com/office/powerpoint/2010/main" val="77615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9F73F3-4EA9-4B7D-9D6C-13914E1FB05B}"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19F87-1135-4ABB-8A7E-F5D9BB688B7E}" type="slidenum">
              <a:rPr lang="en-US" smtClean="0"/>
              <a:t>‹#›</a:t>
            </a:fld>
            <a:endParaRPr lang="en-US" dirty="0"/>
          </a:p>
        </p:txBody>
      </p:sp>
    </p:spTree>
    <p:extLst>
      <p:ext uri="{BB962C8B-B14F-4D97-AF65-F5344CB8AC3E}">
        <p14:creationId xmlns:p14="http://schemas.microsoft.com/office/powerpoint/2010/main" val="305365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9F73F3-4EA9-4B7D-9D6C-13914E1FB05B}"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19F87-1135-4ABB-8A7E-F5D9BB688B7E}" type="slidenum">
              <a:rPr lang="en-US" smtClean="0"/>
              <a:t>‹#›</a:t>
            </a:fld>
            <a:endParaRPr lang="en-US" dirty="0"/>
          </a:p>
        </p:txBody>
      </p:sp>
    </p:spTree>
    <p:extLst>
      <p:ext uri="{BB962C8B-B14F-4D97-AF65-F5344CB8AC3E}">
        <p14:creationId xmlns:p14="http://schemas.microsoft.com/office/powerpoint/2010/main" val="317093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9F73F3-4EA9-4B7D-9D6C-13914E1FB05B}"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19F87-1135-4ABB-8A7E-F5D9BB688B7E}" type="slidenum">
              <a:rPr lang="en-US" smtClean="0"/>
              <a:t>‹#›</a:t>
            </a:fld>
            <a:endParaRPr lang="en-US" dirty="0"/>
          </a:p>
        </p:txBody>
      </p:sp>
    </p:spTree>
    <p:extLst>
      <p:ext uri="{BB962C8B-B14F-4D97-AF65-F5344CB8AC3E}">
        <p14:creationId xmlns:p14="http://schemas.microsoft.com/office/powerpoint/2010/main" val="345346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9F73F3-4EA9-4B7D-9D6C-13914E1FB05B}" type="datetimeFigureOut">
              <a:rPr lang="en-US" smtClean="0"/>
              <a:t>3/28/2025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19F87-1135-4ABB-8A7E-F5D9BB688B7E}" type="slidenum">
              <a:rPr lang="en-US" smtClean="0"/>
              <a:t>‹#›</a:t>
            </a:fld>
            <a:endParaRPr lang="en-US" dirty="0"/>
          </a:p>
        </p:txBody>
      </p:sp>
    </p:spTree>
    <p:extLst>
      <p:ext uri="{BB962C8B-B14F-4D97-AF65-F5344CB8AC3E}">
        <p14:creationId xmlns:p14="http://schemas.microsoft.com/office/powerpoint/2010/main" val="167642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F73F3-4EA9-4B7D-9D6C-13914E1FB05B}" type="datetimeFigureOut">
              <a:rPr lang="en-US" smtClean="0"/>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A19F87-1135-4ABB-8A7E-F5D9BB688B7E}" type="slidenum">
              <a:rPr lang="en-US" smtClean="0"/>
              <a:t>‹#›</a:t>
            </a:fld>
            <a:endParaRPr lang="en-US" dirty="0"/>
          </a:p>
        </p:txBody>
      </p:sp>
    </p:spTree>
    <p:extLst>
      <p:ext uri="{BB962C8B-B14F-4D97-AF65-F5344CB8AC3E}">
        <p14:creationId xmlns:p14="http://schemas.microsoft.com/office/powerpoint/2010/main" val="423767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9F73F3-4EA9-4B7D-9D6C-13914E1FB05B}" type="datetimeFigureOut">
              <a:rPr lang="en-US" smtClean="0"/>
              <a:t>3/28/2025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A19F87-1135-4ABB-8A7E-F5D9BB688B7E}" type="slidenum">
              <a:rPr lang="en-US" smtClean="0"/>
              <a:t>‹#›</a:t>
            </a:fld>
            <a:endParaRPr lang="en-US" dirty="0"/>
          </a:p>
        </p:txBody>
      </p:sp>
    </p:spTree>
    <p:extLst>
      <p:ext uri="{BB962C8B-B14F-4D97-AF65-F5344CB8AC3E}">
        <p14:creationId xmlns:p14="http://schemas.microsoft.com/office/powerpoint/2010/main" val="265243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9F73F3-4EA9-4B7D-9D6C-13914E1FB05B}" type="datetimeFigureOut">
              <a:rPr lang="en-US" smtClean="0"/>
              <a:t>3/28/2025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A19F87-1135-4ABB-8A7E-F5D9BB688B7E}" type="slidenum">
              <a:rPr lang="en-US" smtClean="0"/>
              <a:t>‹#›</a:t>
            </a:fld>
            <a:endParaRPr lang="en-US" dirty="0"/>
          </a:p>
        </p:txBody>
      </p:sp>
    </p:spTree>
    <p:extLst>
      <p:ext uri="{BB962C8B-B14F-4D97-AF65-F5344CB8AC3E}">
        <p14:creationId xmlns:p14="http://schemas.microsoft.com/office/powerpoint/2010/main" val="342326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F73F3-4EA9-4B7D-9D6C-13914E1FB05B}" type="datetimeFigureOut">
              <a:rPr lang="en-US" smtClean="0"/>
              <a:t>3/28/2025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19F87-1135-4ABB-8A7E-F5D9BB688B7E}" type="slidenum">
              <a:rPr lang="en-US" smtClean="0"/>
              <a:t>‹#›</a:t>
            </a:fld>
            <a:endParaRPr lang="en-US" dirty="0"/>
          </a:p>
        </p:txBody>
      </p:sp>
    </p:spTree>
    <p:extLst>
      <p:ext uri="{BB962C8B-B14F-4D97-AF65-F5344CB8AC3E}">
        <p14:creationId xmlns:p14="http://schemas.microsoft.com/office/powerpoint/2010/main" val="397617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9F73F3-4EA9-4B7D-9D6C-13914E1FB05B}" type="datetimeFigureOut">
              <a:rPr lang="en-US" smtClean="0"/>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A19F87-1135-4ABB-8A7E-F5D9BB688B7E}" type="slidenum">
              <a:rPr lang="en-US" smtClean="0"/>
              <a:t>‹#›</a:t>
            </a:fld>
            <a:endParaRPr lang="en-US" dirty="0"/>
          </a:p>
        </p:txBody>
      </p:sp>
    </p:spTree>
    <p:extLst>
      <p:ext uri="{BB962C8B-B14F-4D97-AF65-F5344CB8AC3E}">
        <p14:creationId xmlns:p14="http://schemas.microsoft.com/office/powerpoint/2010/main" val="102288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9F73F3-4EA9-4B7D-9D6C-13914E1FB05B}" type="datetimeFigureOut">
              <a:rPr lang="en-US" smtClean="0"/>
              <a:t>3/28/2025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A19F87-1135-4ABB-8A7E-F5D9BB688B7E}" type="slidenum">
              <a:rPr lang="en-US" smtClean="0"/>
              <a:t>‹#›</a:t>
            </a:fld>
            <a:endParaRPr lang="en-US" dirty="0"/>
          </a:p>
        </p:txBody>
      </p:sp>
    </p:spTree>
    <p:extLst>
      <p:ext uri="{BB962C8B-B14F-4D97-AF65-F5344CB8AC3E}">
        <p14:creationId xmlns:p14="http://schemas.microsoft.com/office/powerpoint/2010/main" val="3353502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F73F3-4EA9-4B7D-9D6C-13914E1FB05B}" type="datetimeFigureOut">
              <a:rPr lang="en-US" smtClean="0"/>
              <a:t>3/28/2025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19F87-1135-4ABB-8A7E-F5D9BB688B7E}" type="slidenum">
              <a:rPr lang="en-US" smtClean="0"/>
              <a:t>‹#›</a:t>
            </a:fld>
            <a:endParaRPr lang="en-US" dirty="0"/>
          </a:p>
        </p:txBody>
      </p:sp>
    </p:spTree>
    <p:extLst>
      <p:ext uri="{BB962C8B-B14F-4D97-AF65-F5344CB8AC3E}">
        <p14:creationId xmlns:p14="http://schemas.microsoft.com/office/powerpoint/2010/main" val="18621575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4A97-5271-DD39-954F-A8EBE428151E}"/>
              </a:ext>
            </a:extLst>
          </p:cNvPr>
          <p:cNvSpPr>
            <a:spLocks noGrp="1"/>
          </p:cNvSpPr>
          <p:nvPr>
            <p:ph type="title"/>
          </p:nvPr>
        </p:nvSpPr>
        <p:spPr>
          <a:xfrm>
            <a:off x="182880" y="365126"/>
            <a:ext cx="8839200" cy="1325563"/>
          </a:xfrm>
        </p:spPr>
        <p:txBody>
          <a:bodyPr/>
          <a:lstStyle/>
          <a:p>
            <a:r>
              <a:rPr lang="en-US" dirty="0">
                <a:latin typeface="Georgia" panose="02040502050405020303" pitchFamily="18" charset="0"/>
              </a:rPr>
              <a:t>2024 Flooding – Cherokee County</a:t>
            </a:r>
          </a:p>
        </p:txBody>
      </p:sp>
      <p:pic>
        <p:nvPicPr>
          <p:cNvPr id="5" name="Content Placeholder 4">
            <a:extLst>
              <a:ext uri="{FF2B5EF4-FFF2-40B4-BE49-F238E27FC236}">
                <a16:creationId xmlns:a16="http://schemas.microsoft.com/office/drawing/2014/main" id="{52ACCDBA-DE4A-7248-1B0E-14FB8245EC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8928" y="1825625"/>
            <a:ext cx="5626144" cy="4351338"/>
          </a:xfrm>
        </p:spPr>
      </p:pic>
    </p:spTree>
    <p:extLst>
      <p:ext uri="{BB962C8B-B14F-4D97-AF65-F5344CB8AC3E}">
        <p14:creationId xmlns:p14="http://schemas.microsoft.com/office/powerpoint/2010/main" val="266584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A2612-5B21-C744-8EB0-1F8FB0D6C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676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AD8A8-0242-D48D-1235-68D7C31DED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2"/>
            <a:ext cx="9144000" cy="6850856"/>
          </a:xfrm>
          <a:prstGeom prst="rect">
            <a:avLst/>
          </a:prstGeom>
        </p:spPr>
      </p:pic>
    </p:spTree>
    <p:extLst>
      <p:ext uri="{BB962C8B-B14F-4D97-AF65-F5344CB8AC3E}">
        <p14:creationId xmlns:p14="http://schemas.microsoft.com/office/powerpoint/2010/main" val="341425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A891AE-7152-C9BC-873F-B4DCD2DFC0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720" y="218836"/>
            <a:ext cx="3718560" cy="6420327"/>
          </a:xfrm>
          <a:prstGeom prst="rect">
            <a:avLst/>
          </a:prstGeom>
        </p:spPr>
      </p:pic>
    </p:spTree>
    <p:extLst>
      <p:ext uri="{BB962C8B-B14F-4D97-AF65-F5344CB8AC3E}">
        <p14:creationId xmlns:p14="http://schemas.microsoft.com/office/powerpoint/2010/main" val="233699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DF7B24-EC5F-B85B-4361-145DC0885E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591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F35724-AB1A-F53B-8EEF-472F9253A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6287" cy="6858000"/>
          </a:xfrm>
          <a:prstGeom prst="rect">
            <a:avLst/>
          </a:prstGeom>
        </p:spPr>
      </p:pic>
    </p:spTree>
    <p:extLst>
      <p:ext uri="{BB962C8B-B14F-4D97-AF65-F5344CB8AC3E}">
        <p14:creationId xmlns:p14="http://schemas.microsoft.com/office/powerpoint/2010/main" val="1451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4647EB-EE42-4928-83D9-2F53FF28F8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5009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1E0E-8295-9E85-72E8-068431E8F276}"/>
              </a:ext>
            </a:extLst>
          </p:cNvPr>
          <p:cNvSpPr>
            <a:spLocks noGrp="1"/>
          </p:cNvSpPr>
          <p:nvPr>
            <p:ph type="ctrTitle"/>
          </p:nvPr>
        </p:nvSpPr>
        <p:spPr>
          <a:xfrm>
            <a:off x="807720" y="365759"/>
            <a:ext cx="7772400" cy="386081"/>
          </a:xfrm>
        </p:spPr>
        <p:txBody>
          <a:bodyPr>
            <a:normAutofit fontScale="90000"/>
          </a:bodyPr>
          <a:lstStyle/>
          <a:p>
            <a:pPr marL="0" marR="0"/>
            <a:br>
              <a:rPr lang="en-US" sz="1800" b="1" kern="100" dirty="0">
                <a:effectLst/>
                <a:latin typeface="Calibri" panose="020F0502020204030204" pitchFamily="34" charset="0"/>
                <a:ea typeface="Calibri" panose="020F0502020204030204" pitchFamily="34" charset="0"/>
                <a:cs typeface="Times New Roman" panose="02020603050405020304" pitchFamily="18" charset="0"/>
              </a:rPr>
            </a:br>
            <a:br>
              <a:rPr lang="en-US" sz="18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Little Sioux River Flood 2024</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Cherokee County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p:txBody>
      </p:sp>
      <p:sp>
        <p:nvSpPr>
          <p:cNvPr id="3" name="Subtitle 2">
            <a:extLst>
              <a:ext uri="{FF2B5EF4-FFF2-40B4-BE49-F238E27FC236}">
                <a16:creationId xmlns:a16="http://schemas.microsoft.com/office/drawing/2014/main" id="{FA30B58C-C719-94BD-D531-ABDCD332FAFE}"/>
              </a:ext>
            </a:extLst>
          </p:cNvPr>
          <p:cNvSpPr>
            <a:spLocks noGrp="1"/>
          </p:cNvSpPr>
          <p:nvPr>
            <p:ph type="subTitle" idx="1"/>
          </p:nvPr>
        </p:nvSpPr>
        <p:spPr>
          <a:xfrm>
            <a:off x="1313180" y="558798"/>
            <a:ext cx="6761480" cy="5252721"/>
          </a:xfrm>
        </p:spPr>
        <p:txBody>
          <a:bodyPr>
            <a:noAutofit/>
          </a:bodyPr>
          <a:lstStyle/>
          <a:p>
            <a:pPr marL="0" marR="0" algn="l">
              <a:buNone/>
            </a:pPr>
            <a:r>
              <a:rPr lang="en-US" sz="1100" kern="100" dirty="0">
                <a:effectLst/>
                <a:ea typeface="Calibri" panose="020F0502020204030204" pitchFamily="34" charset="0"/>
                <a:cs typeface="Times New Roman" panose="02020603050405020304" pitchFamily="18" charset="0"/>
              </a:rPr>
              <a:t>Flood Stage: Previous record river level was 28’4”. The 2024 River level reached 34-35’. It should be noted that the sensors failed and depth was determined by local residents. </a:t>
            </a:r>
          </a:p>
          <a:p>
            <a:pPr marL="0" marR="0" algn="l">
              <a:buNone/>
            </a:pPr>
            <a:r>
              <a:rPr lang="en-US" sz="1400" b="1" kern="100" dirty="0">
                <a:effectLst/>
                <a:ea typeface="Calibri" panose="020F0502020204030204" pitchFamily="34" charset="0"/>
                <a:cs typeface="Times New Roman" panose="02020603050405020304" pitchFamily="18" charset="0"/>
              </a:rPr>
              <a:t>Housing:</a:t>
            </a:r>
            <a:r>
              <a:rPr lang="en-US" sz="1050" kern="100" dirty="0">
                <a:effectLst/>
                <a:ea typeface="Calibri" panose="020F0502020204030204" pitchFamily="34" charset="0"/>
                <a:cs typeface="Times New Roman" panose="02020603050405020304" pitchFamily="18" charset="0"/>
              </a:rPr>
              <a:t> </a:t>
            </a:r>
          </a:p>
          <a:p>
            <a:pPr marL="342900" marR="0" lvl="0" indent="-342900" algn="l">
              <a:buFont typeface="Symbol" panose="05050102010706020507" pitchFamily="18" charset="2"/>
              <a:buChar char=""/>
            </a:pPr>
            <a:r>
              <a:rPr lang="en-US" sz="1100" kern="100" dirty="0">
                <a:effectLst/>
                <a:ea typeface="Calibri" panose="020F0502020204030204" pitchFamily="34" charset="0"/>
                <a:cs typeface="Times New Roman" panose="02020603050405020304" pitchFamily="18" charset="0"/>
              </a:rPr>
              <a:t>120 homes were impacted to some degree</a:t>
            </a:r>
          </a:p>
          <a:p>
            <a:pPr marL="342900" marR="0" lvl="0" indent="-342900" algn="l">
              <a:buFont typeface="Symbol" panose="05050102010706020507" pitchFamily="18" charset="2"/>
              <a:buChar char=""/>
            </a:pPr>
            <a:r>
              <a:rPr lang="en-US" sz="1100" kern="100" dirty="0">
                <a:effectLst/>
                <a:ea typeface="Calibri" panose="020F0502020204030204" pitchFamily="34" charset="0"/>
                <a:cs typeface="Times New Roman" panose="02020603050405020304" pitchFamily="18" charset="0"/>
              </a:rPr>
              <a:t>Of those homes impacted, 39 homes had major damage (basement was filled and water was in the main floor).</a:t>
            </a:r>
          </a:p>
          <a:p>
            <a:pPr marL="342900" marR="0" lvl="0" indent="-342900" algn="l">
              <a:buFont typeface="Symbol" panose="05050102010706020507" pitchFamily="18" charset="2"/>
              <a:buChar char=""/>
            </a:pPr>
            <a:r>
              <a:rPr lang="en-US" sz="1100" kern="100" dirty="0">
                <a:effectLst/>
                <a:ea typeface="Calibri" panose="020F0502020204030204" pitchFamily="34" charset="0"/>
                <a:cs typeface="Times New Roman" panose="02020603050405020304" pitchFamily="18" charset="0"/>
              </a:rPr>
              <a:t>Of those 39 homes, 19 had catastrophic damage.</a:t>
            </a:r>
          </a:p>
          <a:p>
            <a:pPr marL="342900" marR="0" lvl="0" indent="-342900" algn="l">
              <a:buFont typeface="Symbol" panose="05050102010706020507" pitchFamily="18" charset="2"/>
              <a:buChar char=""/>
            </a:pPr>
            <a:r>
              <a:rPr lang="en-US" sz="1100" kern="100" dirty="0">
                <a:effectLst/>
                <a:ea typeface="Calibri" panose="020F0502020204030204" pitchFamily="34" charset="0"/>
                <a:cs typeface="Times New Roman" panose="02020603050405020304" pitchFamily="18" charset="0"/>
              </a:rPr>
              <a:t>It is important to note that the flood of 1993 resulted in the loss of approximately 200 houses and numerous businesses in an area that became green space. The loss of those homes continues to be felt today with a continued housing shortage and population decline. In addition to devasting the lives of current residents, the Flood of 2024 will likely exacerbate those problems.</a:t>
            </a:r>
          </a:p>
          <a:p>
            <a:pPr marL="0" marR="0" algn="l">
              <a:buNone/>
            </a:pPr>
            <a:r>
              <a:rPr lang="en-US" sz="1050" kern="100" dirty="0">
                <a:effectLst/>
                <a:ea typeface="Calibri" panose="020F0502020204030204" pitchFamily="34" charset="0"/>
                <a:cs typeface="Times New Roman" panose="02020603050405020304" pitchFamily="18" charset="0"/>
              </a:rPr>
              <a:t> </a:t>
            </a:r>
            <a:r>
              <a:rPr lang="en-US" sz="1400" b="1" kern="100" dirty="0">
                <a:effectLst/>
                <a:ea typeface="Calibri" panose="020F0502020204030204" pitchFamily="34" charset="0"/>
                <a:cs typeface="Times New Roman" panose="02020603050405020304" pitchFamily="18" charset="0"/>
              </a:rPr>
              <a:t>Businesses:</a:t>
            </a:r>
          </a:p>
          <a:p>
            <a:pPr marL="342900" marR="0" lvl="0" indent="-342900" algn="l">
              <a:buFont typeface="Symbol" panose="05050102010706020507" pitchFamily="18" charset="2"/>
              <a:buChar char=""/>
            </a:pPr>
            <a:r>
              <a:rPr lang="en-US" sz="1100" kern="100" dirty="0">
                <a:effectLst/>
                <a:ea typeface="Calibri" panose="020F0502020204030204" pitchFamily="34" charset="0"/>
                <a:cs typeface="Times New Roman" panose="02020603050405020304" pitchFamily="18" charset="0"/>
              </a:rPr>
              <a:t>15-16 businesses had their property, equipment, and inventory damaged.</a:t>
            </a:r>
          </a:p>
          <a:p>
            <a:pPr marL="342900" marR="0" lvl="0" indent="-342900" algn="l">
              <a:buFont typeface="Symbol" panose="05050102010706020507" pitchFamily="18" charset="2"/>
              <a:buChar char=""/>
            </a:pPr>
            <a:r>
              <a:rPr lang="en-US" sz="1100" kern="100" dirty="0">
                <a:effectLst/>
                <a:ea typeface="Calibri" panose="020F0502020204030204" pitchFamily="34" charset="0"/>
                <a:cs typeface="Times New Roman" panose="02020603050405020304" pitchFamily="18" charset="0"/>
              </a:rPr>
              <a:t>Of those, 1 did not reopen. Others continue to explore relocation options.</a:t>
            </a:r>
          </a:p>
          <a:p>
            <a:pPr marL="342900" marR="0" lvl="0" indent="-342900" algn="l">
              <a:buFont typeface="Symbol" panose="05050102010706020507" pitchFamily="18" charset="2"/>
              <a:buChar char=""/>
            </a:pPr>
            <a:r>
              <a:rPr lang="en-US" sz="1100" kern="100" dirty="0">
                <a:effectLst/>
                <a:ea typeface="Calibri" panose="020F0502020204030204" pitchFamily="34" charset="0"/>
                <a:cs typeface="Times New Roman" panose="02020603050405020304" pitchFamily="18" charset="0"/>
              </a:rPr>
              <a:t>Impacted a broad spectrum of businesses: As an example, one was purchased June 1, 2024 and another is a 3</a:t>
            </a:r>
            <a:r>
              <a:rPr lang="en-US" sz="1100" kern="100" baseline="30000" dirty="0">
                <a:effectLst/>
                <a:ea typeface="Calibri" panose="020F0502020204030204" pitchFamily="34" charset="0"/>
                <a:cs typeface="Times New Roman" panose="02020603050405020304" pitchFamily="18" charset="0"/>
              </a:rPr>
              <a:t>rd</a:t>
            </a:r>
            <a:r>
              <a:rPr lang="en-US" sz="1100" kern="100" dirty="0">
                <a:effectLst/>
                <a:ea typeface="Calibri" panose="020F0502020204030204" pitchFamily="34" charset="0"/>
                <a:cs typeface="Times New Roman" panose="02020603050405020304" pitchFamily="18" charset="0"/>
              </a:rPr>
              <a:t> generation business. Both businesses suffered major damage.</a:t>
            </a:r>
          </a:p>
          <a:p>
            <a:pPr marL="342900" marR="0" lvl="0" indent="-342900" algn="l">
              <a:buFont typeface="Symbol" panose="05050102010706020507" pitchFamily="18" charset="2"/>
              <a:buChar char=""/>
            </a:pPr>
            <a:r>
              <a:rPr lang="en-US" sz="1100" kern="100" dirty="0">
                <a:effectLst/>
                <a:ea typeface="Calibri" panose="020F0502020204030204" pitchFamily="34" charset="0"/>
                <a:cs typeface="Times New Roman" panose="02020603050405020304" pitchFamily="18" charset="0"/>
              </a:rPr>
              <a:t>Many businesses had their ability to transact business impacted due to road closures.</a:t>
            </a:r>
          </a:p>
          <a:p>
            <a:pPr marL="0" marR="0" algn="l">
              <a:buNone/>
            </a:pPr>
            <a:r>
              <a:rPr lang="en-US" sz="1050" kern="100" dirty="0">
                <a:effectLst/>
                <a:ea typeface="Calibri" panose="020F0502020204030204" pitchFamily="34" charset="0"/>
                <a:cs typeface="Times New Roman" panose="02020603050405020304" pitchFamily="18" charset="0"/>
              </a:rPr>
              <a:t> </a:t>
            </a:r>
            <a:r>
              <a:rPr lang="en-US" sz="1400" b="1" kern="100" dirty="0">
                <a:effectLst/>
                <a:ea typeface="Calibri" panose="020F0502020204030204" pitchFamily="34" charset="0"/>
                <a:cs typeface="Times New Roman" panose="02020603050405020304" pitchFamily="18" charset="0"/>
              </a:rPr>
              <a:t>Municipal:</a:t>
            </a:r>
          </a:p>
          <a:p>
            <a:pPr marL="342900" marR="0" lvl="0" indent="-342900" algn="l">
              <a:buFont typeface="Symbol" panose="05050102010706020507" pitchFamily="18" charset="2"/>
              <a:buChar char=""/>
            </a:pPr>
            <a:r>
              <a:rPr lang="en-US" sz="1100" kern="100" dirty="0">
                <a:effectLst/>
                <a:ea typeface="Calibri" panose="020F0502020204030204" pitchFamily="34" charset="0"/>
                <a:cs typeface="Times New Roman" panose="02020603050405020304" pitchFamily="18" charset="0"/>
              </a:rPr>
              <a:t>Cherokee’s wastewater treatment plant needs to be relocated with an estimated cost of $45-50M</a:t>
            </a:r>
          </a:p>
          <a:p>
            <a:pPr marL="342900" marR="0" lvl="0" indent="-342900" algn="l">
              <a:buFont typeface="Symbol" panose="05050102010706020507" pitchFamily="18" charset="2"/>
              <a:buChar char=""/>
            </a:pPr>
            <a:r>
              <a:rPr lang="en-US" sz="1100" kern="100" dirty="0">
                <a:effectLst/>
                <a:ea typeface="Calibri" panose="020F0502020204030204" pitchFamily="34" charset="0"/>
                <a:cs typeface="Times New Roman" panose="02020603050405020304" pitchFamily="18" charset="0"/>
              </a:rPr>
              <a:t>Spring Lake Park: access road and shelter house sustained major damage as did other infrastructure</a:t>
            </a:r>
          </a:p>
          <a:p>
            <a:pPr marL="171450" indent="-171450" algn="l">
              <a:buFont typeface="Arial" panose="020B0604020202020204" pitchFamily="34" charset="0"/>
              <a:buChar char="•"/>
            </a:pPr>
            <a:r>
              <a:rPr lang="en-US" sz="1100" dirty="0">
                <a:effectLst/>
                <a:ea typeface="Calibri" panose="020F0502020204030204" pitchFamily="34" charset="0"/>
              </a:rPr>
              <a:t>      Each town along the Little Sioux River experienced impacts.</a:t>
            </a:r>
            <a:endParaRPr lang="en-US" sz="1100" dirty="0"/>
          </a:p>
        </p:txBody>
      </p:sp>
    </p:spTree>
    <p:extLst>
      <p:ext uri="{BB962C8B-B14F-4D97-AF65-F5344CB8AC3E}">
        <p14:creationId xmlns:p14="http://schemas.microsoft.com/office/powerpoint/2010/main" val="640602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85B1F1-D14F-C713-8BE8-3917D8156AE9}"/>
              </a:ext>
            </a:extLst>
          </p:cNvPr>
          <p:cNvSpPr>
            <a:spLocks noGrp="1"/>
          </p:cNvSpPr>
          <p:nvPr>
            <p:ph idx="1"/>
          </p:nvPr>
        </p:nvSpPr>
        <p:spPr>
          <a:xfrm>
            <a:off x="506730" y="819785"/>
            <a:ext cx="7886700" cy="4351338"/>
          </a:xfrm>
        </p:spPr>
        <p:txBody>
          <a:bodyPr>
            <a:normAutofit fontScale="25000" lnSpcReduction="20000"/>
          </a:bodyPr>
          <a:lstStyle/>
          <a:p>
            <a:pPr marL="0" marR="0">
              <a:lnSpc>
                <a:spcPct val="120000"/>
              </a:lnSpc>
              <a:buNone/>
            </a:pPr>
            <a:r>
              <a:rPr lang="en-US" sz="6400" b="1" u="sng" kern="100" dirty="0">
                <a:effectLst/>
                <a:ea typeface="Calibri" panose="020F0502020204030204" pitchFamily="34" charset="0"/>
                <a:cs typeface="Times New Roman" panose="02020603050405020304" pitchFamily="18" charset="0"/>
              </a:rPr>
              <a:t>ASSISTANCE</a:t>
            </a:r>
            <a:endParaRPr lang="en-US" sz="6400" kern="100" dirty="0">
              <a:effectLst/>
              <a:ea typeface="Calibri" panose="020F0502020204030204" pitchFamily="34" charset="0"/>
              <a:cs typeface="Times New Roman" panose="02020603050405020304" pitchFamily="18" charset="0"/>
            </a:endParaRPr>
          </a:p>
          <a:p>
            <a:pPr marL="342900" marR="0" lvl="0" indent="-342900">
              <a:lnSpc>
                <a:spcPct val="120000"/>
              </a:lnSpc>
              <a:buFont typeface="Symbol" panose="05050102010706020507" pitchFamily="18" charset="2"/>
              <a:buChar char=""/>
            </a:pPr>
            <a:r>
              <a:rPr lang="en-US" sz="5600" kern="100" dirty="0">
                <a:effectLst/>
                <a:ea typeface="Calibri" panose="020F0502020204030204" pitchFamily="34" charset="0"/>
                <a:cs typeface="Times New Roman" panose="02020603050405020304" pitchFamily="18" charset="0"/>
              </a:rPr>
              <a:t>July 5, 2024  Under the Presidential Major Disaster Declaration, FEMA approved Cherokee County for Individual Assistance which enabled a Disaster Recovery Center to be opened in Cherokee County on July 20, 2024 bringing under one roof FEMA, SBA and SBDC to centralize assistance.</a:t>
            </a:r>
          </a:p>
          <a:p>
            <a:pPr marL="342900" marR="0" lvl="0" indent="-342900">
              <a:lnSpc>
                <a:spcPct val="120000"/>
              </a:lnSpc>
              <a:buFont typeface="Symbol" panose="05050102010706020507" pitchFamily="18" charset="2"/>
              <a:buChar char=""/>
            </a:pPr>
            <a:r>
              <a:rPr lang="en-US" sz="5600" kern="100" dirty="0">
                <a:effectLst/>
                <a:ea typeface="Calibri" panose="020F0502020204030204" pitchFamily="34" charset="0"/>
                <a:cs typeface="Times New Roman" panose="02020603050405020304" pitchFamily="18" charset="0"/>
              </a:rPr>
              <a:t>July 24, 2024  Under the Presidential Major Disaster Declaration, FEMA approved Cherokee County for Public Assistance which will enable access to Disaster Recovery Temporary Housing Program, funding assistance for wastewater treatment plant as well as other infrastructure damaged</a:t>
            </a:r>
          </a:p>
          <a:p>
            <a:pPr marL="342900" marR="0" lvl="0" indent="-342900">
              <a:lnSpc>
                <a:spcPct val="120000"/>
              </a:lnSpc>
              <a:buFont typeface="Symbol" panose="05050102010706020507" pitchFamily="18" charset="2"/>
              <a:buChar char=""/>
            </a:pPr>
            <a:r>
              <a:rPr lang="en-US" sz="5600" kern="100" dirty="0">
                <a:effectLst/>
                <a:ea typeface="Calibri" panose="020F0502020204030204" pitchFamily="34" charset="0"/>
                <a:cs typeface="Times New Roman" panose="02020603050405020304" pitchFamily="18" charset="0"/>
              </a:rPr>
              <a:t>Disaster Recovery Fund (DRF): Created in 2020 by the Cherokee County Legacy Foundation and with the generous support of Cherokee State Bank, the DRF was created. Members of the committee include Bill Anderson, Curt Johnson, Tammy Johnson, Justin Pritts and Paul Wilkens. To date, $30,000 has been raised to support relief efforts for immediate needs (temporary housing, clothing, food) and to provide “stop-gap” funding when/if public assistance is exhausted and need continues. This fund is also being enhanced by the Ministerial Association.</a:t>
            </a:r>
          </a:p>
          <a:p>
            <a:pPr marL="342900" marR="0" lvl="0" indent="-342900">
              <a:lnSpc>
                <a:spcPct val="120000"/>
              </a:lnSpc>
              <a:buFont typeface="Symbol" panose="05050102010706020507" pitchFamily="18" charset="2"/>
              <a:buChar char=""/>
            </a:pPr>
            <a:r>
              <a:rPr lang="en-US" sz="5600" kern="100" dirty="0">
                <a:effectLst/>
                <a:ea typeface="Calibri" panose="020F0502020204030204" pitchFamily="34" charset="0"/>
                <a:cs typeface="Times New Roman" panose="02020603050405020304" pitchFamily="18" charset="0"/>
              </a:rPr>
              <a:t>July 10, 2024  CAEDC announced a Disaster Loan Program for businesses impact by the flooding. With funding provided through CML Telephone Cooperative and the USDA through a revolving loan fund, a special loan fund of $200,000 has been established. Terms: A signature loan of up to $20,000 for 5 years with 0% interest. To date, $110,000 has been disbursed to 6 businesses saving 14 jobs and enabling businesses to get cleaned up, make repairs, order inventory and make payroll. Several other businesses continue to evaluate their need and additional applications are expected.   </a:t>
            </a:r>
          </a:p>
          <a:p>
            <a:endParaRPr lang="en-US" dirty="0"/>
          </a:p>
        </p:txBody>
      </p:sp>
    </p:spTree>
    <p:extLst>
      <p:ext uri="{BB962C8B-B14F-4D97-AF65-F5344CB8AC3E}">
        <p14:creationId xmlns:p14="http://schemas.microsoft.com/office/powerpoint/2010/main" val="3129425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3D06D2-5628-41F7-B71B-D9E4C49673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570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B6D402-1483-A718-03B6-8A448D5AB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2"/>
            <a:ext cx="9144000" cy="6850856"/>
          </a:xfrm>
          <a:prstGeom prst="rect">
            <a:avLst/>
          </a:prstGeom>
        </p:spPr>
      </p:pic>
    </p:spTree>
    <p:extLst>
      <p:ext uri="{BB962C8B-B14F-4D97-AF65-F5344CB8AC3E}">
        <p14:creationId xmlns:p14="http://schemas.microsoft.com/office/powerpoint/2010/main" val="288205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DF6A07-AA8E-2E1F-21CA-0D5B3B396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3"/>
            <a:ext cx="9144000" cy="6843713"/>
          </a:xfrm>
          <a:prstGeom prst="rect">
            <a:avLst/>
          </a:prstGeom>
        </p:spPr>
      </p:pic>
    </p:spTree>
    <p:extLst>
      <p:ext uri="{BB962C8B-B14F-4D97-AF65-F5344CB8AC3E}">
        <p14:creationId xmlns:p14="http://schemas.microsoft.com/office/powerpoint/2010/main" val="70663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D10981-B94F-262E-250C-46167EAA0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2"/>
            <a:ext cx="9144000" cy="6850856"/>
          </a:xfrm>
          <a:prstGeom prst="rect">
            <a:avLst/>
          </a:prstGeom>
        </p:spPr>
      </p:pic>
    </p:spTree>
    <p:extLst>
      <p:ext uri="{BB962C8B-B14F-4D97-AF65-F5344CB8AC3E}">
        <p14:creationId xmlns:p14="http://schemas.microsoft.com/office/powerpoint/2010/main" val="3850934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BE5B37-26D3-F3AF-0D90-F3772673BC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2"/>
            <a:ext cx="9144000" cy="6850856"/>
          </a:xfrm>
          <a:prstGeom prst="rect">
            <a:avLst/>
          </a:prstGeom>
        </p:spPr>
      </p:pic>
    </p:spTree>
    <p:extLst>
      <p:ext uri="{BB962C8B-B14F-4D97-AF65-F5344CB8AC3E}">
        <p14:creationId xmlns:p14="http://schemas.microsoft.com/office/powerpoint/2010/main" val="12311248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8310</TotalTime>
  <Words>578</Words>
  <Application>Microsoft Office PowerPoint</Application>
  <PresentationFormat>On-screen Show (4:3)</PresentationFormat>
  <Paragraphs>22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Georgia</vt:lpstr>
      <vt:lpstr>Symbol</vt:lpstr>
      <vt:lpstr>Office Theme</vt:lpstr>
      <vt:lpstr>2024 Flooding – Cherokee County</vt:lpstr>
      <vt:lpstr>PowerPoint Presentation</vt:lpstr>
      <vt:lpstr>  Little Sioux River Flood 2024 Cherokee County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Natalia Diaz</dc:creator>
  <cp:lastModifiedBy>Bill Anderson</cp:lastModifiedBy>
  <cp:revision>204</cp:revision>
  <cp:lastPrinted>2017-10-06T14:34:11Z</cp:lastPrinted>
  <dcterms:created xsi:type="dcterms:W3CDTF">2015-06-25T15:21:14Z</dcterms:created>
  <dcterms:modified xsi:type="dcterms:W3CDTF">2025-03-28T17:18:39Z</dcterms:modified>
</cp:coreProperties>
</file>