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85" r:id="rId7"/>
    <p:sldId id="341" r:id="rId8"/>
    <p:sldId id="351" r:id="rId9"/>
    <p:sldId id="361" r:id="rId10"/>
    <p:sldId id="354" r:id="rId11"/>
    <p:sldId id="356" r:id="rId12"/>
    <p:sldId id="358" r:id="rId13"/>
    <p:sldId id="360" r:id="rId14"/>
    <p:sldId id="342" r:id="rId15"/>
    <p:sldId id="336" r:id="rId16"/>
    <p:sldId id="343" r:id="rId17"/>
    <p:sldId id="363" r:id="rId18"/>
    <p:sldId id="362" r:id="rId19"/>
    <p:sldId id="269" r:id="rId20"/>
    <p:sldId id="270" r:id="rId21"/>
  </p:sldIdLst>
  <p:sldSz cx="9144000" cy="6858000" type="screen4x3"/>
  <p:notesSz cx="7010400" cy="9296400"/>
  <p:embeddedFontLst>
    <p:embeddedFont>
      <p:font typeface="Neue Haas Grotesk Text Pro" panose="020B0504020202020204" pitchFamily="34" charset="0"/>
      <p:regular r:id="rId24"/>
      <p:bold r:id="rId25"/>
      <p:italic r:id="rId26"/>
      <p:boldItalic r:id="rId27"/>
    </p:embeddedFont>
    <p:embeddedFont>
      <p:font typeface="PT Sans" panose="020B0503020203020204" pitchFamily="34" charset="0"/>
      <p:regular r:id="rId28"/>
      <p:bold r:id="rId29"/>
      <p:italic r:id="rId30"/>
      <p:boldItalic r:id="rId31"/>
    </p:embeddedFont>
    <p:embeddedFont>
      <p:font typeface="Roboto Slab" pitchFamily="50" charset="0"/>
      <p:regular r:id="rId32"/>
      <p:bold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69E43AD5-D5E5-F658-C921-A75D4491FFD0}" name="Chambers, Matthew" initials="CM" userId="S::Matthew.Chambers@iowadot.us::746e2e84-502c-415c-842b-2a6b515a34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17A"/>
    <a:srgbClr val="2A6357"/>
    <a:srgbClr val="C6D667"/>
    <a:srgbClr val="007681"/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18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09" y="6356355"/>
            <a:ext cx="3515083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2026-2030 HIGHWAY PROGRAM DEVELOPMENT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9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9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3999" cy="6709612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3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2026-2030 Highway Program Development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C08C2-0403-237A-5B3F-3FA7BFB9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April 7,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70" y="426063"/>
            <a:ext cx="264527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  <a:p>
            <a:pPr algn="ctr">
              <a:spcBef>
                <a:spcPct val="50000"/>
              </a:spcBef>
            </a:pPr>
            <a:endParaRPr lang="en-US" altLang="en-US" sz="900" dirty="0">
              <a:solidFill>
                <a:srgbClr val="000000"/>
              </a:solidFill>
              <a:latin typeface="Neue Haas Grotesk Text Pro" panose="020B0504020202020204" pitchFamily="34" charset="0"/>
              <a:ea typeface="Roboto Slab" pitchFamily="50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2026-2035 Highway Program Analysis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4E966D-E747-0638-FEB1-50AF138DC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0" y="1408386"/>
            <a:ext cx="8296203" cy="453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Determine Highway Program Objectives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29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20" y="375019"/>
            <a:ext cx="27126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11201"/>
            <a:ext cx="7635240" cy="524933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</a:rPr>
              <a:t>Potential 2026-2030 Highway Program Objectives</a:t>
            </a:r>
          </a:p>
          <a:p>
            <a:pPr marL="1314450" lvl="2" indent="-171450" eaLnBrk="1" hangingPunct="1">
              <a:spcBef>
                <a:spcPct val="0"/>
              </a:spcBef>
              <a:buClrTx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	 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increasing funding levels for safety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statewide centerline rumble strip implementation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enhanced pavement markings to non-interstate highways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00200" lvl="3" indent="0" eaLnBrk="1" hangingPunct="1">
              <a:spcBef>
                <a:spcPct val="0"/>
              </a:spcBef>
              <a:buClrTx/>
              <a:buNone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Neue Haas Grotesk Tex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Sustainability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Interstate funding levels for pavement reconstruction, modernization, bridges, pavement patching/maintenance, rest areas, and other miscellaneous projects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pavement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funding levels for non-interstate bridge modernization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additional stewardship projects 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jurisdiction of portions of primary roadways to cities and counties</a:t>
            </a:r>
          </a:p>
          <a:p>
            <a:pPr lvl="2" indent="0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Accessibility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truck parking at Interstate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lang="en-US" altLang="en-US" sz="1200" dirty="0">
                <a:solidFill>
                  <a:srgbClr val="00B050"/>
                </a:solidFill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Continue to invest in vault toilets at parking only sites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installation of adult changing stations at modernized rest areas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corridor improvements</a:t>
            </a:r>
          </a:p>
          <a:p>
            <a:pPr lvl="1" eaLnBrk="1" hangingPunct="1">
              <a:spcBef>
                <a:spcPct val="0"/>
              </a:spcBef>
              <a:buClrTx/>
              <a:buNone/>
            </a:pPr>
            <a:endParaRPr lang="en-US" altLang="en-US" sz="1200" dirty="0">
              <a:solidFill>
                <a:srgbClr val="000000"/>
              </a:solidFill>
              <a:latin typeface="Neue Haas Grotesk Text Pro" panose="020B0504020202020204" pitchFamily="34" charset="0"/>
              <a:ea typeface="Calibri" panose="020F0502020204030204" pitchFamily="34" charset="0"/>
            </a:endParaRPr>
          </a:p>
          <a:p>
            <a:pPr marL="1428750" lvl="2" indent="-28575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1200" b="1" dirty="0">
                <a:solidFill>
                  <a:srgbClr val="000000"/>
                </a:solidFill>
                <a:latin typeface="Neue Haas Grotesk Text Pro" panose="020B0504020202020204" pitchFamily="34" charset="0"/>
                <a:ea typeface="Calibri" panose="020F0502020204030204" pitchFamily="34" charset="0"/>
              </a:rPr>
              <a:t>Flow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intelligent transportation systems infrastructure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Super-2 improvements</a:t>
            </a:r>
          </a:p>
          <a:p>
            <a:pPr marL="1771650" lvl="3" indent="-171450" eaLnBrk="1" hangingPunct="1">
              <a:spcBef>
                <a:spcPct val="0"/>
              </a:spcBef>
              <a:buClrTx/>
              <a:defRPr/>
            </a:pPr>
            <a:r>
              <a:rPr kumimoji="0" lang="en-US" altLang="en-US" sz="12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eue Haas Grotesk Tex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in operational and Integrated Corridor Management improvements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63088" y="1152734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63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Explanation of Highway Program Changes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361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37" y="410251"/>
            <a:ext cx="86113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</a:t>
            </a:r>
          </a:p>
          <a:p>
            <a:pPr algn="ctr">
              <a:spcBef>
                <a:spcPct val="50000"/>
              </a:spcBef>
            </a:pPr>
            <a:endParaRPr lang="en-US" altLang="en-US" sz="900" dirty="0">
              <a:solidFill>
                <a:srgbClr val="000000"/>
              </a:solidFill>
              <a:latin typeface="Neue Haas Grotesk Text Pro" panose="020B0504020202020204" pitchFamily="34" charset="0"/>
              <a:ea typeface="Roboto Slab" pitchFamily="50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Explanation of Highway Program Changes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FB4875-4BBE-73CB-4AAC-91490AA9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3" y="1290980"/>
            <a:ext cx="8108833" cy="439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2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369332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Next Steps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44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9" y="0"/>
            <a:ext cx="4562291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7" y="1724213"/>
            <a:ext cx="4338638" cy="3414889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Steps</a:t>
            </a:r>
          </a:p>
          <a:p>
            <a:r>
              <a:rPr lang="en-US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the Draft 2026-2030 Iowa Transportation Improvement Program to the public (including all previous Program approvals and Draft 2026-2030 Highway Program)</a:t>
            </a:r>
            <a:endParaRPr lang="en-US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BD60-AC5F-1235-3197-FB9752AB8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9" y="637439"/>
            <a:ext cx="4068251" cy="588205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015B8A-E089-6AD5-DF58-B83BBF5502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04437" y="1415076"/>
            <a:ext cx="3074670" cy="430667"/>
          </a:xfrm>
        </p:spPr>
        <p:txBody>
          <a:bodyPr/>
          <a:lstStyle/>
          <a:p>
            <a:r>
              <a:rPr lang="en-US" sz="2400" dirty="0"/>
              <a:t>Agenda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6283F5-6F08-B866-1753-2A00C1C1A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" y="1349747"/>
            <a:ext cx="342900" cy="4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0A45C8-9983-35E6-92FD-150E62A43D77}"/>
              </a:ext>
            </a:extLst>
          </p:cNvPr>
          <p:cNvSpPr txBox="1"/>
          <p:nvPr/>
        </p:nvSpPr>
        <p:spPr bwMode="auto">
          <a:xfrm>
            <a:off x="754381" y="2005226"/>
            <a:ext cx="3425480" cy="29136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1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Highway Program Analysis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2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Determine Highway Program Objectives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3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Explanation of Highway Program Changes</a:t>
            </a:r>
          </a:p>
          <a:p>
            <a:pPr>
              <a:spcBef>
                <a:spcPts val="900"/>
              </a:spcBef>
              <a:defRPr/>
            </a:pPr>
            <a:r>
              <a:rPr lang="en-US" sz="1400" b="1" spc="15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TOPIC 4</a:t>
            </a:r>
          </a:p>
          <a:p>
            <a:pPr>
              <a:spcAft>
                <a:spcPts val="450"/>
              </a:spcAft>
              <a:defRPr/>
            </a:pPr>
            <a:r>
              <a:rPr lang="en-US" altLang="en-US" sz="1400" dirty="0">
                <a:latin typeface="Calibri" panose="020F0502020204030204" pitchFamily="34" charset="0"/>
                <a:ea typeface="PT Sans" panose="020B0503020203020204" pitchFamily="34" charset="0"/>
                <a:cs typeface="Calibri" panose="020F0502020204030204" pitchFamily="34" charset="0"/>
              </a:rPr>
              <a:t>Next Steps</a:t>
            </a:r>
          </a:p>
          <a:p>
            <a:pPr>
              <a:spcAft>
                <a:spcPts val="450"/>
              </a:spcAft>
              <a:defRPr/>
            </a:pPr>
            <a:endParaRPr lang="en-US" sz="1400" b="1" spc="15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  <a:p>
            <a:pPr>
              <a:spcAft>
                <a:spcPts val="450"/>
              </a:spcAft>
              <a:defRPr/>
            </a:pPr>
            <a:endParaRPr lang="en-US" altLang="en-US" sz="1400" dirty="0">
              <a:latin typeface="Calibri" panose="020F0502020204030204" pitchFamily="34" charset="0"/>
              <a:ea typeface="PT Sans" panose="020B05030202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FCE2BF-2AF9-F8C5-407D-30016AA6B2F6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F98FF10-A6CB-49C1-BDDF-E0FD6E9F1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86EC07-AFE8-01E8-972B-4FC6481F5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AA1F1D5-DEF2-53BE-B69C-0AE3B8BC4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3251883D-8093-7D23-FBB7-9A00F1C3AF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6382858" y="3789119"/>
            <a:ext cx="661793" cy="4869295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04" y="403684"/>
            <a:ext cx="86113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708414"/>
            <a:ext cx="7635240" cy="5219420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Highway Program Development Schedule (2026-2030)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April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Develop the Draft 2026-2030 Highway Program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2026-2030 Highway Program objectives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May 2025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Present the Draft 2026-2030 Iowa Transportation Improvement Program to the public (including all previous Program approvals and Draft 2026-2030 Highway Program)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accent3"/>
                </a:solidFill>
                <a:latin typeface="Roboto Slab" pitchFamily="2" charset="0"/>
                <a:ea typeface="Roboto Slab" pitchFamily="2" charset="0"/>
              </a:rPr>
              <a:t>June 2025</a:t>
            </a:r>
          </a:p>
          <a:p>
            <a:pPr lvl="1"/>
            <a:r>
              <a:rPr lang="en-US" sz="1400" b="1" dirty="0">
                <a:solidFill>
                  <a:srgbClr val="03617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 Item: Approve the 2026-2030 Iowa Transportation improvement Program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dirty="0">
              <a:solidFill>
                <a:srgbClr val="2A635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1222402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42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2" y="414522"/>
            <a:ext cx="26452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620982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eriod"/>
            </a:pPr>
            <a:r>
              <a:rPr lang="en-US" sz="2000" dirty="0"/>
              <a:t>Should projects in the 2026-2029 Program continue to be programmed with cost/schedule updates?</a:t>
            </a:r>
          </a:p>
          <a:p>
            <a:pPr marL="556016" lvl="1" indent="-342900"/>
            <a:r>
              <a:rPr lang="en-US" sz="2000" b="1" i="1" dirty="0"/>
              <a:t>Proceed with programmed projects</a:t>
            </a:r>
          </a:p>
          <a:p>
            <a:pPr marL="342900" indent="-342900">
              <a:buAutoNum type="arabicPeriod" startAt="2"/>
            </a:pPr>
            <a:r>
              <a:rPr lang="en-US" sz="2000" dirty="0"/>
              <a:t>What modifications to the Program should be considered?</a:t>
            </a:r>
          </a:p>
          <a:p>
            <a:pPr marL="574675" lvl="1" indent="-174625"/>
            <a:r>
              <a:rPr lang="en-US" sz="2000" dirty="0"/>
              <a:t>Adjust Stewardship Targets in the extended highway program?</a:t>
            </a:r>
          </a:p>
          <a:p>
            <a:pPr marL="748502" lvl="2" indent="-174625"/>
            <a:r>
              <a:rPr lang="en-US" sz="2000" b="1" i="1" dirty="0"/>
              <a:t>Proceed with adjustments to Stewardship Targets</a:t>
            </a:r>
          </a:p>
          <a:p>
            <a:pPr marL="574675" lvl="1" indent="-174625"/>
            <a:r>
              <a:rPr lang="en-US" sz="2000" dirty="0"/>
              <a:t>Add projects to the Program from the Program Candidates list?</a:t>
            </a:r>
          </a:p>
          <a:p>
            <a:pPr marL="748502" lvl="2" indent="-174625"/>
            <a:r>
              <a:rPr lang="en-US" sz="2000" b="1" i="1" dirty="0"/>
              <a:t>Add priority projects from Program Candidate list</a:t>
            </a:r>
          </a:p>
        </p:txBody>
      </p:sp>
    </p:spTree>
    <p:extLst>
      <p:ext uri="{BB962C8B-B14F-4D97-AF65-F5344CB8AC3E}">
        <p14:creationId xmlns:p14="http://schemas.microsoft.com/office/powerpoint/2010/main" val="398723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26" y="414522"/>
            <a:ext cx="26452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Iowa Highway Program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 Decision Points (continued)</a:t>
            </a:r>
            <a:endParaRPr lang="en-US" sz="10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678179" y="1620982"/>
            <a:ext cx="7635240" cy="3483033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3. How should Program be balanced? </a:t>
            </a:r>
          </a:p>
          <a:p>
            <a:pPr marL="574675" lvl="1" indent="-174625"/>
            <a:r>
              <a:rPr lang="en-US" sz="2000" dirty="0"/>
              <a:t>Program balances will need to be addressed, specifically 2027, 2029 and 2030. </a:t>
            </a:r>
          </a:p>
          <a:p>
            <a:pPr marL="574675" lvl="1" indent="-174625"/>
            <a:r>
              <a:rPr lang="en-US" sz="2000" dirty="0"/>
              <a:t>Options include project rescheduling and Stewardship Target adjustments. </a:t>
            </a:r>
          </a:p>
          <a:p>
            <a:pPr marL="748502" lvl="2" indent="-174625"/>
            <a:r>
              <a:rPr lang="en-US" sz="2000" b="1" i="1" dirty="0"/>
              <a:t>Reschedule some non-stewardship projects in the program</a:t>
            </a:r>
          </a:p>
          <a:p>
            <a:pPr marL="748502" lvl="2" indent="-174625"/>
            <a:r>
              <a:rPr lang="en-US" sz="2000" b="1" i="1" dirty="0"/>
              <a:t>Modify Stewardship Targets in 2028-2030 </a:t>
            </a:r>
          </a:p>
          <a:p>
            <a:pPr marL="574675" lvl="1" indent="-174625"/>
            <a:r>
              <a:rPr lang="en-US" sz="2000" dirty="0"/>
              <a:t>Come back with scenario(s) at March 20</a:t>
            </a:r>
            <a:r>
              <a:rPr lang="en-US" sz="2000" baseline="30000" dirty="0"/>
              <a:t>th</a:t>
            </a:r>
            <a:r>
              <a:rPr lang="en-US" sz="2000" dirty="0"/>
              <a:t> Workshop </a:t>
            </a:r>
          </a:p>
          <a:p>
            <a:pPr marL="748502" lvl="2" indent="-174625"/>
            <a:r>
              <a:rPr lang="en-US" sz="2000" b="1" i="1" dirty="0"/>
              <a:t>Provide balanced program scenario </a:t>
            </a:r>
          </a:p>
          <a:p>
            <a:pPr marL="386943" lvl="2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670316" lvl="1" indent="-457200">
              <a:buAutoNum type="arabicPeriod" startAt="2"/>
            </a:pP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2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836572" y="5624515"/>
            <a:ext cx="2307431" cy="273844"/>
          </a:xfrm>
          <a:prstGeom prst="rect">
            <a:avLst/>
          </a:prstGeom>
        </p:spPr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0BBA14-C946-3406-C406-C33EBD903CC1}"/>
              </a:ext>
            </a:extLst>
          </p:cNvPr>
          <p:cNvSpPr txBox="1"/>
          <p:nvPr/>
        </p:nvSpPr>
        <p:spPr>
          <a:xfrm>
            <a:off x="1698" y="2471226"/>
            <a:ext cx="3514218" cy="600164"/>
          </a:xfrm>
          <a:prstGeom prst="rect">
            <a:avLst/>
          </a:prstGeom>
          <a:noFill/>
        </p:spPr>
        <p:txBody>
          <a:bodyPr wrap="square" lIns="342900" rIns="274320" rtlCol="0" anchor="ctr">
            <a:spAutoFit/>
          </a:bodyPr>
          <a:lstStyle/>
          <a:p>
            <a:r>
              <a:rPr lang="en-US" sz="3300" b="1" spc="38" dirty="0">
                <a:solidFill>
                  <a:schemeClr val="bg1"/>
                </a:solidFill>
                <a:latin typeface="+mj-lt"/>
              </a:rPr>
              <a:t>Topic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8B1-0621-678B-2853-420093159C39}"/>
              </a:ext>
            </a:extLst>
          </p:cNvPr>
          <p:cNvSpPr txBox="1"/>
          <p:nvPr/>
        </p:nvSpPr>
        <p:spPr>
          <a:xfrm>
            <a:off x="0" y="3600451"/>
            <a:ext cx="3515916" cy="646331"/>
          </a:xfrm>
          <a:prstGeom prst="rect">
            <a:avLst/>
          </a:prstGeom>
          <a:noFill/>
        </p:spPr>
        <p:txBody>
          <a:bodyPr wrap="square" lIns="342900" rIns="274320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Highway Program Analysis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DF004C-54EC-05C3-B16E-BD71F4E102A3}"/>
              </a:ext>
            </a:extLst>
          </p:cNvPr>
          <p:cNvCxnSpPr/>
          <p:nvPr/>
        </p:nvCxnSpPr>
        <p:spPr>
          <a:xfrm>
            <a:off x="358574" y="3463290"/>
            <a:ext cx="480060" cy="0"/>
          </a:xfrm>
          <a:prstGeom prst="line">
            <a:avLst/>
          </a:prstGeom>
          <a:ln w="57150">
            <a:solidFill>
              <a:schemeClr val="accent5">
                <a:lumMod val="20000"/>
                <a:lumOff val="8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9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563" y="414522"/>
            <a:ext cx="2645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Project Addition Scenario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EC733-E607-B2E7-6F49-AA00E4C5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6" y="1699404"/>
            <a:ext cx="8246852" cy="307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57" y="414522"/>
            <a:ext cx="2645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Project Rescheduling Scenario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D35F2-69D0-5B2B-FA17-0E8D2F85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79" y="1690777"/>
            <a:ext cx="8238228" cy="29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F088DBA-91DA-DEF2-B814-BFECA52E7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310" y="388168"/>
            <a:ext cx="264527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dirty="0">
                <a:solidFill>
                  <a:srgbClr val="000000"/>
                </a:solidFill>
                <a:latin typeface="Neue Haas Grotesk Text Pro" panose="020B0504020202020204" pitchFamily="34" charset="0"/>
                <a:ea typeface="Roboto Slab" pitchFamily="50" charset="0"/>
              </a:rPr>
              <a:t>April 7, 2025 as presented on March 20, 2025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645354"/>
            <a:ext cx="7635240" cy="763032"/>
          </a:xfrm>
          <a:prstGeom prst="rect">
            <a:avLst/>
          </a:prstGeom>
        </p:spPr>
        <p:txBody>
          <a:bodyPr l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100" b="1" dirty="0">
                <a:solidFill>
                  <a:schemeClr val="accent1"/>
                </a:solidFill>
                <a:latin typeface="+mj-lt"/>
              </a:rPr>
              <a:t>2026-2030 Stewardship Target Modification Scenario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($ in millions)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000" b="1" dirty="0">
                <a:solidFill>
                  <a:schemeClr val="accent1"/>
                </a:solidFill>
                <a:latin typeface="+mj-lt"/>
              </a:rPr>
              <a:t>(For Highway Planning Purposes Only)</a:t>
            </a:r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F49A5313-9A11-B9E2-CDAC-B937EE051324}"/>
              </a:ext>
            </a:extLst>
          </p:cNvPr>
          <p:cNvSpPr txBox="1">
            <a:spLocks/>
          </p:cNvSpPr>
          <p:nvPr/>
        </p:nvSpPr>
        <p:spPr>
          <a:xfrm>
            <a:off x="754380" y="2608042"/>
            <a:ext cx="7635240" cy="2814722"/>
          </a:xfrm>
          <a:prstGeom prst="rect">
            <a:avLst/>
          </a:prstGeom>
        </p:spPr>
        <p:txBody>
          <a:bodyPr lIns="0"/>
          <a:lstStyle>
            <a:lvl1pPr marL="214308" indent="-214308" algn="l" defTabSz="685783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 spc="38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27424" indent="-169065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01251" indent="-173827" algn="l" defTabSz="685783" rtl="0" eaLnBrk="1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200120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2A55C-1D0E-CD31-0919-E2570EE07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1"/>
            <a:ext cx="8238226" cy="22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3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9198</TotalTime>
  <Words>567</Words>
  <Application>Microsoft Office PowerPoint</Application>
  <PresentationFormat>On-screen Show (4:3)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Roboto Slab</vt:lpstr>
      <vt:lpstr>Neue Haas Grotesk Text Pro</vt:lpstr>
      <vt:lpstr>Calibri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128</cp:revision>
  <cp:lastPrinted>2024-03-06T21:39:18Z</cp:lastPrinted>
  <dcterms:created xsi:type="dcterms:W3CDTF">2023-12-21T16:39:01Z</dcterms:created>
  <dcterms:modified xsi:type="dcterms:W3CDTF">2025-03-25T16:20:18Z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