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554" r:id="rId4"/>
  </p:sldMasterIdLst>
  <p:notesMasterIdLst>
    <p:notesMasterId r:id="rId19"/>
  </p:notesMasterIdLst>
  <p:sldIdLst>
    <p:sldId id="295" r:id="rId5"/>
    <p:sldId id="294" r:id="rId6"/>
    <p:sldId id="2367" r:id="rId7"/>
    <p:sldId id="298" r:id="rId8"/>
    <p:sldId id="278" r:id="rId9"/>
    <p:sldId id="288" r:id="rId10"/>
    <p:sldId id="2334" r:id="rId11"/>
    <p:sldId id="2341" r:id="rId12"/>
    <p:sldId id="2369" r:id="rId13"/>
    <p:sldId id="2370" r:id="rId14"/>
    <p:sldId id="2375" r:id="rId15"/>
    <p:sldId id="2373" r:id="rId16"/>
    <p:sldId id="2371" r:id="rId17"/>
    <p:sldId id="2332" r:id="rId18"/>
  </p:sldIdLst>
  <p:sldSz cx="134112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EE7830"/>
    <a:srgbClr val="595959"/>
    <a:srgbClr val="CC0000"/>
    <a:srgbClr val="00FFFF"/>
    <a:srgbClr val="00CC00"/>
    <a:srgbClr val="089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758" y="-162"/>
      </p:cViewPr>
      <p:guideLst>
        <p:guide orient="horz" pos="2880"/>
        <p:guide pos="1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iouxcenter.sharepoint.com/sites/CityofSiouxCenter/Shared%20Documents/General/Communications/Development/Homes%20built%20by%20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9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Housing units added in Sioux Center by year</a:t>
            </a:r>
          </a:p>
        </c:rich>
      </c:tx>
      <c:layout>
        <c:manualLayout>
          <c:xMode val="edge"/>
          <c:yMode val="edge"/>
          <c:x val="0.17220615236972867"/>
          <c:y val="9.44636842919537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'Both Single and Multi family'!$B$1</c:f>
              <c:strCache>
                <c:ptCount val="1"/>
                <c:pt idx="0">
                  <c:v>New homes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'Both Single and Multi family'!$A$2:$A$15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'Both Single and Multi family'!$B$2:$B$15</c:f>
              <c:numCache>
                <c:formatCode>General</c:formatCode>
                <c:ptCount val="14"/>
                <c:pt idx="0">
                  <c:v>20</c:v>
                </c:pt>
                <c:pt idx="1">
                  <c:v>43</c:v>
                </c:pt>
                <c:pt idx="2">
                  <c:v>18</c:v>
                </c:pt>
                <c:pt idx="3">
                  <c:v>22</c:v>
                </c:pt>
                <c:pt idx="4">
                  <c:v>29</c:v>
                </c:pt>
                <c:pt idx="5">
                  <c:v>33</c:v>
                </c:pt>
                <c:pt idx="6">
                  <c:v>30</c:v>
                </c:pt>
                <c:pt idx="7">
                  <c:v>21</c:v>
                </c:pt>
                <c:pt idx="8">
                  <c:v>20</c:v>
                </c:pt>
                <c:pt idx="9">
                  <c:v>22</c:v>
                </c:pt>
                <c:pt idx="10">
                  <c:v>13</c:v>
                </c:pt>
                <c:pt idx="11">
                  <c:v>17</c:v>
                </c:pt>
                <c:pt idx="12">
                  <c:v>18</c:v>
                </c:pt>
                <c:pt idx="1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2-4F78-87CD-2D60D2148F85}"/>
            </c:ext>
          </c:extLst>
        </c:ser>
        <c:ser>
          <c:idx val="1"/>
          <c:order val="1"/>
          <c:tx>
            <c:strRef>
              <c:f>'Both Single and Multi family'!$C$1</c:f>
              <c:strCache>
                <c:ptCount val="1"/>
                <c:pt idx="0">
                  <c:v>Multifamily Units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'Both Single and Multi family'!$A$2:$A$15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'Both Single and Multi family'!$C$2:$C$15</c:f>
              <c:numCache>
                <c:formatCode>General</c:formatCode>
                <c:ptCount val="14"/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0</c:v>
                </c:pt>
                <c:pt idx="8">
                  <c:v>16</c:v>
                </c:pt>
                <c:pt idx="9">
                  <c:v>16</c:v>
                </c:pt>
                <c:pt idx="10">
                  <c:v>42</c:v>
                </c:pt>
                <c:pt idx="11">
                  <c:v>32</c:v>
                </c:pt>
                <c:pt idx="12">
                  <c:v>27</c:v>
                </c:pt>
                <c:pt idx="1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22-4F78-87CD-2D60D2148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8356320"/>
        <c:axId val="368344800"/>
      </c:barChart>
      <c:catAx>
        <c:axId val="36835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344800"/>
        <c:crosses val="autoZero"/>
        <c:auto val="1"/>
        <c:lblAlgn val="ctr"/>
        <c:lblOffset val="100"/>
        <c:noMultiLvlLbl val="0"/>
      </c:catAx>
      <c:valAx>
        <c:axId val="36834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35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71" y="0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/>
          <a:lstStyle>
            <a:lvl1pPr algn="r">
              <a:defRPr sz="800"/>
            </a:lvl1pPr>
          </a:lstStyle>
          <a:p>
            <a:fld id="{D59B9CD2-0EB3-4197-9250-2AB3F77536D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8238" tIns="29119" rIns="58238" bIns="291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97" y="4473599"/>
            <a:ext cx="5608607" cy="3660751"/>
          </a:xfrm>
          <a:prstGeom prst="rect">
            <a:avLst/>
          </a:prstGeom>
        </p:spPr>
        <p:txBody>
          <a:bodyPr vert="horz" lIns="58238" tIns="29119" rIns="58238" bIns="291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19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71" y="8829819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 anchor="b"/>
          <a:lstStyle>
            <a:lvl1pPr algn="r">
              <a:defRPr sz="800"/>
            </a:lvl1pPr>
          </a:lstStyle>
          <a:p>
            <a:fld id="{15548914-DBFC-46AA-BC92-EA8B95B6C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A527F7B-E83A-4E31-BE19-47535EE25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0250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7A52B-422B-48D4-BF75-E5340859334A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795722D-439E-44DE-8F3C-1EDFED873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60F6203-5B88-47EE-9EBB-CD0291439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0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A527F7B-E83A-4E31-BE19-47535EE25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0250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39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7A52B-422B-48D4-BF75-E5340859334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795722D-439E-44DE-8F3C-1EDFED873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60F6203-5B88-47EE-9EBB-CD0291439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761D078-C87E-4F96-8A74-6212410A2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5096" indent="-178961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5844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2990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90136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81327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72518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63709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54899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06C55A-93A4-4134-8E67-FE9FA64FA40C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28D918F-6FE3-4557-A0A1-68380C8B7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1663" y="644525"/>
            <a:ext cx="4295776" cy="3222625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EFDA45B-92EE-458B-BEB2-0357AC2F4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6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761D078-C87E-4F96-8A74-6212410A26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5096" indent="-178961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5844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02990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90136" indent="-142562">
              <a:spcBef>
                <a:spcPct val="30000"/>
              </a:spcBef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81327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72518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63709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54899" indent="-142562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06C55A-93A4-4134-8E67-FE9FA64FA40C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28D918F-6FE3-4557-A0A1-68380C8B7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1663" y="644525"/>
            <a:ext cx="4295776" cy="3222625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EFDA45B-92EE-458B-BEB2-0357AC2F4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5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1646133"/>
            <a:ext cx="1139952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282989"/>
            <a:ext cx="100584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A9BB-9ACE-4F06-9A0C-7B5D07A829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73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66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7391" y="535517"/>
            <a:ext cx="289179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2021" y="535517"/>
            <a:ext cx="850773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57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79282"/>
            <a:ext cx="11064240" cy="18999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0560" y="2521586"/>
            <a:ext cx="5923280" cy="6470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7360" y="2521586"/>
            <a:ext cx="5923280" cy="6470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C80DE2-166F-40ED-8C85-9BBC4D21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48B53C-61AF-40C0-9105-EA78BCA8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90593F-E196-4482-A4FA-9F2BB0FA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7DD40-1EB9-4CC1-80FA-DB2AE4A65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25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8604-BFDB-48E3-A605-BC227BE7117C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EADD-2144-4AA9-9F9C-3E60D9DD1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036" y="2507618"/>
            <a:ext cx="1156716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036" y="6731215"/>
            <a:ext cx="1156716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2020" y="2677584"/>
            <a:ext cx="56997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9420" y="2677584"/>
            <a:ext cx="56997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79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535519"/>
            <a:ext cx="1156716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768" y="2465706"/>
            <a:ext cx="5673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3768" y="3674110"/>
            <a:ext cx="5673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9421" y="2465706"/>
            <a:ext cx="5701507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9421" y="3674110"/>
            <a:ext cx="5701507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7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64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92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507" y="1448226"/>
            <a:ext cx="678942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02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01507" y="1448226"/>
            <a:ext cx="678942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02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2020" y="535519"/>
            <a:ext cx="115671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020" y="2677584"/>
            <a:ext cx="115671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2020" y="9322649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460" y="9322649"/>
            <a:ext cx="45262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1660" y="9322649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EBD2-6124-4D36-8EED-ED77CBB7AD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  <p:sldLayoutId id="2147484566" r:id="rId12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D2024-F6B4-4757-A6E9-2DCE04831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172" y="5951973"/>
            <a:ext cx="7218488" cy="2643164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6384">
                <a:solidFill>
                  <a:schemeClr val="accent1">
                    <a:lumMod val="50000"/>
                  </a:schemeClr>
                </a:solidFill>
                <a:latin typeface="+mn-lt"/>
              </a:rPr>
              <a:t>Highway 75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F7C07-9D55-43D1-B438-95E58FB53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172" y="8595137"/>
            <a:ext cx="7218488" cy="2012131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761" b="1" dirty="0"/>
              <a:t>Iowa DOT Commission </a:t>
            </a:r>
            <a:r>
              <a:rPr lang="en-US" sz="2761" dirty="0"/>
              <a:t>| April 8, 2025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8476702-FF1C-4C9F-9751-635AAE57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3" y="7628966"/>
            <a:ext cx="3113275" cy="131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D0D6A-B12B-7821-96EF-49C342EA5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-155" r="15077" b="15672"/>
          <a:stretch/>
        </p:blipFill>
        <p:spPr>
          <a:xfrm>
            <a:off x="3354" y="-974588"/>
            <a:ext cx="13407846" cy="82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8820-BA59-3963-6DE7-4B0F58A87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8411A1-E211-D07B-9950-87B01DB5E10C}"/>
              </a:ext>
            </a:extLst>
          </p:cNvPr>
          <p:cNvSpPr txBox="1"/>
          <p:nvPr/>
        </p:nvSpPr>
        <p:spPr>
          <a:xfrm>
            <a:off x="767259" y="1018401"/>
            <a:ext cx="8138141" cy="1323293"/>
          </a:xfrm>
          <a:prstGeom prst="rect">
            <a:avLst/>
          </a:prstGeom>
        </p:spPr>
        <p:txBody>
          <a:bodyPr vert="horz" lIns="78889" tIns="39445" rIns="78889" bIns="39445" rtlCol="0" anchor="ctr">
            <a:noAutofit/>
          </a:bodyPr>
          <a:lstStyle/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2026 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C413-19BA-0650-5DDE-B4A363E1B2FF}"/>
              </a:ext>
            </a:extLst>
          </p:cNvPr>
          <p:cNvSpPr txBox="1"/>
          <p:nvPr/>
        </p:nvSpPr>
        <p:spPr>
          <a:xfrm>
            <a:off x="301491" y="2881889"/>
            <a:ext cx="3350860" cy="5062071"/>
          </a:xfrm>
          <a:prstGeom prst="rect">
            <a:avLst/>
          </a:prstGeom>
        </p:spPr>
        <p:txBody>
          <a:bodyPr vert="horz" lIns="78889" tIns="39445" rIns="78889" bIns="39445" numCol="1" rtlCol="0">
            <a:normAutofit/>
          </a:bodyPr>
          <a:lstStyle/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N to 12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N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Completion of city-led project</a:t>
            </a: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623260D8-8B1A-F6E7-00DC-1881590F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70139" r="11843" b="7699"/>
          <a:stretch/>
        </p:blipFill>
        <p:spPr>
          <a:xfrm>
            <a:off x="121368" y="6769123"/>
            <a:ext cx="13064197" cy="251123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75AC8-FEB6-1B94-629B-4DFA6411C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-705" r="1115" b="19679"/>
          <a:stretch/>
        </p:blipFill>
        <p:spPr>
          <a:xfrm>
            <a:off x="4096180" y="2265837"/>
            <a:ext cx="9074214" cy="4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5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794CD-7AFA-5436-F6E3-1239138BB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DD5C7D-BDE8-EDA0-FDF3-7950DA08037A}"/>
              </a:ext>
            </a:extLst>
          </p:cNvPr>
          <p:cNvSpPr txBox="1"/>
          <p:nvPr/>
        </p:nvSpPr>
        <p:spPr>
          <a:xfrm>
            <a:off x="767259" y="1018401"/>
            <a:ext cx="8138141" cy="1323293"/>
          </a:xfrm>
          <a:prstGeom prst="rect">
            <a:avLst/>
          </a:prstGeom>
        </p:spPr>
        <p:txBody>
          <a:bodyPr vert="horz" lIns="78889" tIns="39445" rIns="78889" bIns="39445" rtlCol="0" anchor="ctr">
            <a:noAutofit/>
          </a:bodyPr>
          <a:lstStyle/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Project communication</a:t>
            </a:r>
          </a:p>
        </p:txBody>
      </p:sp>
      <p:pic>
        <p:nvPicPr>
          <p:cNvPr id="4" name="Picture 3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6337C4F2-7289-C485-0839-32CE89356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" y="2614774"/>
            <a:ext cx="5623399" cy="4217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8CC83-E3C5-F6CA-81B0-A2F66C017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50" r="20222"/>
          <a:stretch/>
        </p:blipFill>
        <p:spPr>
          <a:xfrm>
            <a:off x="8192362" y="1200454"/>
            <a:ext cx="4982565" cy="7901938"/>
          </a:xfrm>
          <a:prstGeom prst="rect">
            <a:avLst/>
          </a:prstGeom>
        </p:spPr>
      </p:pic>
      <p:pic>
        <p:nvPicPr>
          <p:cNvPr id="11" name="Picture 10" descr="A hand holding a phone&#10;&#10;AI-generated content may be incorrect.">
            <a:extLst>
              <a:ext uri="{FF2B5EF4-FFF2-40B4-BE49-F238E27FC236}">
                <a16:creationId xmlns:a16="http://schemas.microsoft.com/office/drawing/2014/main" id="{5BC13B42-8D62-8B42-079E-5DDA6AC0A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/>
          <a:stretch/>
        </p:blipFill>
        <p:spPr>
          <a:xfrm>
            <a:off x="4898880" y="5681554"/>
            <a:ext cx="3020403" cy="3420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C8A9BC-8104-8CFD-1B66-36BD43E86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54" y="5681553"/>
            <a:ext cx="2113128" cy="33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8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D4B2A-1BDE-6AF9-E66D-F9ABC7F0B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D1ECBF-51D6-4CDA-02A9-1EC30C90469E}"/>
              </a:ext>
            </a:extLst>
          </p:cNvPr>
          <p:cNvSpPr txBox="1"/>
          <p:nvPr/>
        </p:nvSpPr>
        <p:spPr>
          <a:xfrm>
            <a:off x="767260" y="1245972"/>
            <a:ext cx="3699725" cy="1323293"/>
          </a:xfrm>
          <a:prstGeom prst="rect">
            <a:avLst/>
          </a:prstGeom>
        </p:spPr>
        <p:txBody>
          <a:bodyPr vert="horz" lIns="78889" tIns="39445" rIns="78889" bIns="39445" rtlCol="0" anchor="ctr">
            <a:noAutofit/>
          </a:bodyPr>
          <a:lstStyle/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2027-28</a:t>
            </a:r>
          </a:p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DOT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08F46-530B-3391-E0F5-075661D984C5}"/>
              </a:ext>
            </a:extLst>
          </p:cNvPr>
          <p:cNvSpPr txBox="1"/>
          <p:nvPr/>
        </p:nvSpPr>
        <p:spPr>
          <a:xfrm>
            <a:off x="642378" y="3085666"/>
            <a:ext cx="4546118" cy="5181512"/>
          </a:xfrm>
          <a:prstGeom prst="rect">
            <a:avLst/>
          </a:prstGeom>
        </p:spPr>
        <p:txBody>
          <a:bodyPr vert="horz" lIns="78889" tIns="39445" rIns="78889" bIns="39445" numCol="1" rtlCol="0">
            <a:normAutofit/>
          </a:bodyPr>
          <a:lstStyle/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Highway 75 from Highway 18 to 12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N</a:t>
            </a:r>
          </a:p>
          <a:p>
            <a:pPr marL="788853" lvl="1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District staff communication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City partnership </a:t>
            </a:r>
          </a:p>
          <a:p>
            <a:pPr marL="788853" lvl="1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to 20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N</a:t>
            </a:r>
          </a:p>
          <a:p>
            <a:pPr marL="788853" lvl="1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Medians</a:t>
            </a:r>
          </a:p>
          <a:p>
            <a:pPr marL="788853" lvl="1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Pedestrian trail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Traffic signal at 20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N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endParaRPr lang="en-US" sz="2588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 descr="A map of a farm&#10;&#10;AI-generated content may be incorrect.">
            <a:extLst>
              <a:ext uri="{FF2B5EF4-FFF2-40B4-BE49-F238E27FC236}">
                <a16:creationId xmlns:a16="http://schemas.microsoft.com/office/drawing/2014/main" id="{F639799E-0428-D7A2-1922-B8FF86820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b="5233"/>
          <a:stretch/>
        </p:blipFill>
        <p:spPr>
          <a:xfrm>
            <a:off x="5628456" y="690282"/>
            <a:ext cx="7888941" cy="4814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21ECD-5C31-2127-B2C3-4647E6F7E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86" b="14993"/>
          <a:stretch/>
        </p:blipFill>
        <p:spPr>
          <a:xfrm>
            <a:off x="5628456" y="5332075"/>
            <a:ext cx="7782744" cy="40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9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CFBFD-FE0C-EFE0-A1F0-BC311711A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22" y="2418632"/>
            <a:ext cx="4553223" cy="4690844"/>
          </a:xfrm>
        </p:spPr>
        <p:txBody>
          <a:bodyPr>
            <a:normAutofit fontScale="85000" lnSpcReduction="20000"/>
          </a:bodyPr>
          <a:lstStyle/>
          <a:p>
            <a:r>
              <a:rPr lang="en-US" sz="25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2588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 S Traffic Signal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Sidewalks and pedestrian improvements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 calming medians</a:t>
            </a:r>
          </a:p>
          <a:p>
            <a:r>
              <a:rPr lang="en-US" sz="25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traffic flow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 impact and anticipated growth</a:t>
            </a:r>
          </a:p>
          <a:p>
            <a:r>
              <a:rPr lang="en-US" sz="2588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 of nature and color welcome travelers to northwest Iowa</a:t>
            </a:r>
          </a:p>
          <a:p>
            <a:pPr lvl="1"/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n-US" sz="2588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 streetscape </a:t>
            </a:r>
            <a:r>
              <a:rPr lang="en-US" sz="258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safety</a:t>
            </a:r>
          </a:p>
          <a:p>
            <a:endParaRPr lang="en-US" sz="2588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588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12B3D9-9719-BCD3-986A-FEA0BB9A5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20929" r="5308" b="1364"/>
          <a:stretch/>
        </p:blipFill>
        <p:spPr>
          <a:xfrm>
            <a:off x="8389586" y="865474"/>
            <a:ext cx="4811129" cy="3384812"/>
          </a:xfrm>
          <a:prstGeom prst="rect">
            <a:avLst/>
          </a:prstGeom>
        </p:spPr>
      </p:pic>
      <p:pic>
        <p:nvPicPr>
          <p:cNvPr id="7" name="Picture 6" descr="A traffic on a road&#10;&#10;AI-generated content may be incorrect.">
            <a:extLst>
              <a:ext uri="{FF2B5EF4-FFF2-40B4-BE49-F238E27FC236}">
                <a16:creationId xmlns:a16="http://schemas.microsoft.com/office/drawing/2014/main" id="{137B2B28-CE60-2492-70CD-B306A3ABF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14481" b="2490"/>
          <a:stretch/>
        </p:blipFill>
        <p:spPr>
          <a:xfrm>
            <a:off x="5825680" y="3729892"/>
            <a:ext cx="4189120" cy="3037283"/>
          </a:xfrm>
          <a:prstGeom prst="rect">
            <a:avLst/>
          </a:prstGeom>
        </p:spPr>
      </p:pic>
      <p:pic>
        <p:nvPicPr>
          <p:cNvPr id="14" name="Picture 13" descr="A road with cars on it&#10;&#10;Description automatically generated">
            <a:extLst>
              <a:ext uri="{FF2B5EF4-FFF2-40B4-BE49-F238E27FC236}">
                <a16:creationId xmlns:a16="http://schemas.microsoft.com/office/drawing/2014/main" id="{50C2D912-59A4-C912-F34C-2095B81B1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r="13013" b="6430"/>
          <a:stretch/>
        </p:blipFill>
        <p:spPr>
          <a:xfrm>
            <a:off x="8316370" y="5989563"/>
            <a:ext cx="4884344" cy="3203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8F05F-2829-2054-4EF4-AEBC15F289DD}"/>
              </a:ext>
            </a:extLst>
          </p:cNvPr>
          <p:cNvSpPr txBox="1"/>
          <p:nvPr/>
        </p:nvSpPr>
        <p:spPr>
          <a:xfrm>
            <a:off x="564357" y="690282"/>
            <a:ext cx="11087164" cy="1864758"/>
          </a:xfrm>
          <a:prstGeom prst="rect">
            <a:avLst/>
          </a:prstGeom>
        </p:spPr>
        <p:txBody>
          <a:bodyPr vert="horz" lIns="78889" tIns="39445" rIns="78889" bIns="39445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r>
              <a:rPr lang="en-US" sz="4659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Highway 75: Impact</a:t>
            </a:r>
            <a:endParaRPr lang="en-US" sz="3796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403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49B8-1C69-4BCA-B270-2BB5B052F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2F00C-827F-4993-A851-B80E144F6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25EB3-4DE9-4B20-A2DA-C24C0792692B}"/>
              </a:ext>
            </a:extLst>
          </p:cNvPr>
          <p:cNvSpPr/>
          <p:nvPr/>
        </p:nvSpPr>
        <p:spPr>
          <a:xfrm>
            <a:off x="-154685" y="535598"/>
            <a:ext cx="14045409" cy="91264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9DBAE-FC46-4944-85B0-E0E40E444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36" y="5999352"/>
            <a:ext cx="4622929" cy="194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EDAA0-046F-4EFF-BF09-1C43BEFFE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490" y="1571353"/>
            <a:ext cx="5679180" cy="622934"/>
          </a:xfrm>
        </p:spPr>
        <p:txBody>
          <a:bodyPr vert="horz" wrap="square" lIns="78889" tIns="39445" rIns="78889" bIns="39445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 defTabSz="788853" eaLnBrk="1" hangingPunct="1"/>
            <a:r>
              <a:rPr lang="en-US" sz="3710" dirty="0">
                <a:solidFill>
                  <a:schemeClr val="accent1">
                    <a:lumMod val="50000"/>
                  </a:schemeClr>
                </a:solidFill>
              </a:rPr>
              <a:t>Guiding priorities</a:t>
            </a:r>
            <a:br>
              <a:rPr lang="en-US" sz="371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710" dirty="0">
                <a:solidFill>
                  <a:schemeClr val="accent1">
                    <a:lumMod val="50000"/>
                  </a:schemeClr>
                </a:solidFill>
              </a:rPr>
              <a:t>for this project</a:t>
            </a:r>
            <a:endParaRPr lang="en-US" sz="371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B0EBD-6B48-497B-BBAC-8CD4CBD3A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5588" y="1150141"/>
            <a:ext cx="5860602" cy="2335913"/>
          </a:xfrm>
        </p:spPr>
        <p:txBody>
          <a:bodyPr vert="horz" wrap="square" lIns="78889" tIns="39445" rIns="78889" bIns="39445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246517" indent="-197213" algn="l" defTabSz="788853" eaLnBrk="1" hangingPunct="1">
              <a:spcBef>
                <a:spcPts val="0"/>
              </a:spcBef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02" dirty="0">
                <a:latin typeface="+mn-lt"/>
              </a:rPr>
              <a:t>Centered on SAFETY</a:t>
            </a:r>
          </a:p>
          <a:p>
            <a:pPr marL="246517" indent="-197213" algn="l" defTabSz="788853" eaLnBrk="1" hangingPunct="1">
              <a:spcBef>
                <a:spcPts val="0"/>
              </a:spcBef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02" dirty="0">
                <a:latin typeface="+mn-lt"/>
              </a:rPr>
              <a:t>Improving the FUNCTION</a:t>
            </a:r>
          </a:p>
          <a:p>
            <a:pPr marL="246517" indent="-197213" algn="l" defTabSz="788853" eaLnBrk="1" hangingPunct="1">
              <a:spcBef>
                <a:spcPts val="0"/>
              </a:spcBef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02" dirty="0">
                <a:latin typeface="+mn-lt"/>
              </a:rPr>
              <a:t>Showcasing our CHARACTER</a:t>
            </a:r>
          </a:p>
          <a:p>
            <a:pPr indent="-197213" algn="l" defTabSz="788853" eaLnBrk="1" hangingPunct="1">
              <a:buFont typeface="Arial" panose="020B0604020202020204" pitchFamily="34" charset="0"/>
              <a:buChar char="•"/>
            </a:pPr>
            <a:endParaRPr lang="en-US" sz="2502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5C9C9-53E5-4D2F-BC66-B5EA0F3D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7712" r="75" b="9160"/>
          <a:stretch/>
        </p:blipFill>
        <p:spPr>
          <a:xfrm>
            <a:off x="-160506" y="3666210"/>
            <a:ext cx="13568352" cy="5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8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9E95E644-6DEF-B942-DBC4-FBEAE1E1B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205415" y="2084284"/>
            <a:ext cx="6242279" cy="3437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95EB0-9FC9-797B-E17C-4A94C47CA8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21"/>
          <a:stretch/>
        </p:blipFill>
        <p:spPr>
          <a:xfrm>
            <a:off x="6833895" y="2638851"/>
            <a:ext cx="6432579" cy="277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52956-8AEF-1476-DA61-16B41B9717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74" t="23773" r="11764" b="4458"/>
          <a:stretch/>
        </p:blipFill>
        <p:spPr>
          <a:xfrm>
            <a:off x="23218" y="6502576"/>
            <a:ext cx="6605017" cy="253178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FC7B8C9-536D-4353-344A-D99DEE773A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93461"/>
              </p:ext>
            </p:extLst>
          </p:nvPr>
        </p:nvGraphicFramePr>
        <p:xfrm>
          <a:off x="6735336" y="5644538"/>
          <a:ext cx="6560872" cy="3479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372CC2D-A1FE-5F16-1364-012C9F2A5252}"/>
              </a:ext>
            </a:extLst>
          </p:cNvPr>
          <p:cNvSpPr txBox="1"/>
          <p:nvPr/>
        </p:nvSpPr>
        <p:spPr>
          <a:xfrm>
            <a:off x="482500" y="1038010"/>
            <a:ext cx="4187906" cy="806854"/>
          </a:xfrm>
          <a:prstGeom prst="rect">
            <a:avLst/>
          </a:prstGeom>
        </p:spPr>
        <p:txBody>
          <a:bodyPr vert="horz" lIns="78889" tIns="39445" rIns="78889" bIns="39445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r>
              <a:rPr lang="en-US" sz="4486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Local 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E666E-0314-7646-321F-8936DCF1A3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955" t="13249" r="21274" b="75898"/>
          <a:stretch/>
        </p:blipFill>
        <p:spPr>
          <a:xfrm>
            <a:off x="1891026" y="6096528"/>
            <a:ext cx="3317996" cy="382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827D3-ACF4-D99B-22F1-CD3539B1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19" t="5132" r="15260" b="82770"/>
          <a:stretch/>
        </p:blipFill>
        <p:spPr>
          <a:xfrm>
            <a:off x="8354388" y="2084283"/>
            <a:ext cx="3526358" cy="4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5555845-4E35-4924-8B1E-661157706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269" y="600771"/>
            <a:ext cx="7941055" cy="1681331"/>
          </a:xfrm>
        </p:spPr>
        <p:txBody>
          <a:bodyPr/>
          <a:lstStyle/>
          <a:p>
            <a:pPr>
              <a:defRPr/>
            </a:pPr>
            <a:r>
              <a:rPr lang="en-US" altLang="en-US" sz="4555" dirty="0">
                <a:solidFill>
                  <a:schemeClr val="accent1">
                    <a:lumMod val="50000"/>
                  </a:schemeClr>
                </a:solidFill>
              </a:rPr>
              <a:t>Traffic Growth of Highway 75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8856B9-9946-4A0E-BB54-AFB7AB79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5" t="2281" r="2115" b="1428"/>
          <a:stretch/>
        </p:blipFill>
        <p:spPr>
          <a:xfrm>
            <a:off x="6007733" y="2450358"/>
            <a:ext cx="7392204" cy="54155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truck on the road&#10;&#10;AI-generated content may be incorrect.">
            <a:extLst>
              <a:ext uri="{FF2B5EF4-FFF2-40B4-BE49-F238E27FC236}">
                <a16:creationId xmlns:a16="http://schemas.microsoft.com/office/drawing/2014/main" id="{4281092A-8002-A32C-6C4F-DB9AFC4AC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11120"/>
          <a:stretch/>
        </p:blipFill>
        <p:spPr>
          <a:xfrm>
            <a:off x="331583" y="2420015"/>
            <a:ext cx="5691321" cy="58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62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5555845-4E35-4924-8B1E-661157706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66" y="909082"/>
            <a:ext cx="2989032" cy="168133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555" dirty="0">
                <a:solidFill>
                  <a:schemeClr val="accent1">
                    <a:lumMod val="50000"/>
                  </a:schemeClr>
                </a:solidFill>
              </a:rPr>
              <a:t>Pavement Condition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8DD870E6-AAEA-4C3A-8BC6-4A27EB86F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3" t="19366" r="19328" b="8322"/>
          <a:stretch>
            <a:fillRect/>
          </a:stretch>
        </p:blipFill>
        <p:spPr bwMode="auto">
          <a:xfrm>
            <a:off x="7228258" y="1166993"/>
            <a:ext cx="4527741" cy="763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14343">
            <a:extLst>
              <a:ext uri="{FF2B5EF4-FFF2-40B4-BE49-F238E27FC236}">
                <a16:creationId xmlns:a16="http://schemas.microsoft.com/office/drawing/2014/main" id="{B359911B-8B38-4251-8415-06B22BC9BF6C}"/>
              </a:ext>
            </a:extLst>
          </p:cNvPr>
          <p:cNvGrpSpPr>
            <a:grpSpLocks/>
          </p:cNvGrpSpPr>
          <p:nvPr/>
        </p:nvGrpSpPr>
        <p:grpSpPr bwMode="auto">
          <a:xfrm>
            <a:off x="6057151" y="3452960"/>
            <a:ext cx="3019164" cy="1315737"/>
            <a:chOff x="3101405" y="2123866"/>
            <a:chExt cx="2386419" cy="104027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5F9FC0D-B2EB-4CE5-96B9-E80D790FB2F5}"/>
                </a:ext>
              </a:extLst>
            </p:cNvPr>
            <p:cNvSpPr/>
            <p:nvPr/>
          </p:nvSpPr>
          <p:spPr>
            <a:xfrm>
              <a:off x="3101405" y="2123866"/>
              <a:ext cx="1066982" cy="1040273"/>
            </a:xfrm>
            <a:prstGeom prst="ellipse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78" dirty="0">
                <a:latin typeface="Calibri Light" panose="020F030202020403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7EE065-1200-46D1-9B42-0FF090FE2A7F}"/>
                </a:ext>
              </a:extLst>
            </p:cNvPr>
            <p:cNvCxnSpPr>
              <a:endCxn id="29" idx="6"/>
            </p:cNvCxnSpPr>
            <p:nvPr/>
          </p:nvCxnSpPr>
          <p:spPr>
            <a:xfrm flipH="1">
              <a:off x="4168387" y="2431977"/>
              <a:ext cx="1319437" cy="21281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0" name="TextBox 43">
              <a:extLst>
                <a:ext uri="{FF2B5EF4-FFF2-40B4-BE49-F238E27FC236}">
                  <a16:creationId xmlns:a16="http://schemas.microsoft.com/office/drawing/2014/main" id="{9BDA2EBC-0518-4189-82BC-CC5AFE955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008" y="2338113"/>
              <a:ext cx="1052197" cy="627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555" b="1">
                  <a:latin typeface="Arial Narrow" panose="020B0606020202030204" pitchFamily="34" charset="0"/>
                  <a:ea typeface="Yu Gothic UI Semibold" panose="020B0700000000000000" pitchFamily="34" charset="-128"/>
                </a:rPr>
                <a:t>1927</a:t>
              </a:r>
            </a:p>
          </p:txBody>
        </p:sp>
      </p:grpSp>
      <p:grpSp>
        <p:nvGrpSpPr>
          <p:cNvPr id="14345" name="Group 14344">
            <a:extLst>
              <a:ext uri="{FF2B5EF4-FFF2-40B4-BE49-F238E27FC236}">
                <a16:creationId xmlns:a16="http://schemas.microsoft.com/office/drawing/2014/main" id="{791C75B0-7B65-401C-9147-9901C81B7B11}"/>
              </a:ext>
            </a:extLst>
          </p:cNvPr>
          <p:cNvGrpSpPr>
            <a:grpSpLocks/>
          </p:cNvGrpSpPr>
          <p:nvPr/>
        </p:nvGrpSpPr>
        <p:grpSpPr bwMode="auto">
          <a:xfrm>
            <a:off x="5930601" y="1070573"/>
            <a:ext cx="2950865" cy="1317746"/>
            <a:chOff x="3001708" y="241863"/>
            <a:chExt cx="2332292" cy="104027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B7B1ECF-A481-400A-9A66-E2FB319D1FE7}"/>
                </a:ext>
              </a:extLst>
            </p:cNvPr>
            <p:cNvCxnSpPr/>
            <p:nvPr/>
          </p:nvCxnSpPr>
          <p:spPr>
            <a:xfrm flipH="1" flipV="1">
              <a:off x="4068625" y="762000"/>
              <a:ext cx="1265375" cy="5233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FF1870-4C7F-4BE7-89BF-81D6C7C8BA8E}"/>
                </a:ext>
              </a:extLst>
            </p:cNvPr>
            <p:cNvSpPr/>
            <p:nvPr/>
          </p:nvSpPr>
          <p:spPr>
            <a:xfrm>
              <a:off x="3001708" y="241863"/>
              <a:ext cx="1066917" cy="1040273"/>
            </a:xfrm>
            <a:prstGeom prst="ellipse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78" dirty="0">
                <a:latin typeface="Calibri Light" panose="020F0302020204030204" pitchFamily="34" charset="0"/>
              </a:endParaRPr>
            </a:p>
          </p:txBody>
        </p:sp>
        <p:sp>
          <p:nvSpPr>
            <p:cNvPr id="6167" name="TextBox 45">
              <a:extLst>
                <a:ext uri="{FF2B5EF4-FFF2-40B4-BE49-F238E27FC236}">
                  <a16:creationId xmlns:a16="http://schemas.microsoft.com/office/drawing/2014/main" id="{8315D948-DD94-42FA-937E-FC166CCE9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311" y="465361"/>
              <a:ext cx="1052197" cy="62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555" b="1" dirty="0">
                  <a:latin typeface="Arial Narrow" panose="020B0606020202030204" pitchFamily="34" charset="0"/>
                  <a:ea typeface="Yu Gothic UI Semibold" panose="020B0700000000000000" pitchFamily="34" charset="-128"/>
                </a:rPr>
                <a:t>1938</a:t>
              </a:r>
            </a:p>
          </p:txBody>
        </p:sp>
      </p:grpSp>
      <p:grpSp>
        <p:nvGrpSpPr>
          <p:cNvPr id="14338" name="Group 14337">
            <a:extLst>
              <a:ext uri="{FF2B5EF4-FFF2-40B4-BE49-F238E27FC236}">
                <a16:creationId xmlns:a16="http://schemas.microsoft.com/office/drawing/2014/main" id="{FA85372F-5795-437C-ACC0-2D30E46BEDCB}"/>
              </a:ext>
            </a:extLst>
          </p:cNvPr>
          <p:cNvGrpSpPr>
            <a:grpSpLocks/>
          </p:cNvGrpSpPr>
          <p:nvPr/>
        </p:nvGrpSpPr>
        <p:grpSpPr bwMode="auto">
          <a:xfrm>
            <a:off x="9427848" y="1795734"/>
            <a:ext cx="3792535" cy="1317746"/>
            <a:chOff x="5751481" y="815054"/>
            <a:chExt cx="2996916" cy="104027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1399F4-05B9-4E28-B22A-1A13ADF2352C}"/>
                </a:ext>
              </a:extLst>
            </p:cNvPr>
            <p:cNvCxnSpPr/>
            <p:nvPr/>
          </p:nvCxnSpPr>
          <p:spPr>
            <a:xfrm flipH="1">
              <a:off x="5751481" y="1447781"/>
              <a:ext cx="1944504" cy="267998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77A3451-9072-4915-A392-384341DCE6AB}"/>
                </a:ext>
              </a:extLst>
            </p:cNvPr>
            <p:cNvSpPr/>
            <p:nvPr/>
          </p:nvSpPr>
          <p:spPr>
            <a:xfrm>
              <a:off x="7676937" y="815054"/>
              <a:ext cx="1068286" cy="1040273"/>
            </a:xfrm>
            <a:prstGeom prst="ellipse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78" dirty="0">
                <a:latin typeface="Calibri Light" panose="020F0302020204030204" pitchFamily="34" charset="0"/>
              </a:endParaRPr>
            </a:p>
          </p:txBody>
        </p:sp>
        <p:sp>
          <p:nvSpPr>
            <p:cNvPr id="6164" name="TextBox 46">
              <a:extLst>
                <a:ext uri="{FF2B5EF4-FFF2-40B4-BE49-F238E27FC236}">
                  <a16:creationId xmlns:a16="http://schemas.microsoft.com/office/drawing/2014/main" id="{F0B8EF0F-C266-4C1B-AD7B-98A4775A9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1012024"/>
              <a:ext cx="1052197" cy="62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555" b="1" dirty="0">
                  <a:latin typeface="Arial Narrow" panose="020B0606020202030204" pitchFamily="34" charset="0"/>
                  <a:ea typeface="Yu Gothic UI Semibold" panose="020B0700000000000000" pitchFamily="34" charset="-128"/>
                </a:rPr>
                <a:t>1938</a:t>
              </a:r>
            </a:p>
          </p:txBody>
        </p:sp>
      </p:grpSp>
      <p:grpSp>
        <p:nvGrpSpPr>
          <p:cNvPr id="14336" name="Group 14335">
            <a:extLst>
              <a:ext uri="{FF2B5EF4-FFF2-40B4-BE49-F238E27FC236}">
                <a16:creationId xmlns:a16="http://schemas.microsoft.com/office/drawing/2014/main" id="{177BD920-6E86-492A-8971-EACF900E1AD6}"/>
              </a:ext>
            </a:extLst>
          </p:cNvPr>
          <p:cNvGrpSpPr>
            <a:grpSpLocks/>
          </p:cNvGrpSpPr>
          <p:nvPr/>
        </p:nvGrpSpPr>
        <p:grpSpPr bwMode="auto">
          <a:xfrm>
            <a:off x="6274097" y="6261204"/>
            <a:ext cx="2995059" cy="1526657"/>
            <a:chOff x="3273487" y="4343400"/>
            <a:chExt cx="2366737" cy="120593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2E7395-3A06-4706-86DE-1654D9DFD530}"/>
                </a:ext>
              </a:extLst>
            </p:cNvPr>
            <p:cNvSpPr/>
            <p:nvPr/>
          </p:nvSpPr>
          <p:spPr>
            <a:xfrm>
              <a:off x="3273487" y="4508423"/>
              <a:ext cx="1066698" cy="1040912"/>
            </a:xfrm>
            <a:prstGeom prst="ellipse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78" dirty="0">
                <a:latin typeface="Calibri Light" panose="020F030202020403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00368A-0DA4-433C-9F32-1B226245BF7D}"/>
                </a:ext>
              </a:extLst>
            </p:cNvPr>
            <p:cNvCxnSpPr/>
            <p:nvPr/>
          </p:nvCxnSpPr>
          <p:spPr>
            <a:xfrm flipH="1">
              <a:off x="4321137" y="4343400"/>
              <a:ext cx="1319087" cy="66961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1" name="TextBox 47">
              <a:extLst>
                <a:ext uri="{FF2B5EF4-FFF2-40B4-BE49-F238E27FC236}">
                  <a16:creationId xmlns:a16="http://schemas.microsoft.com/office/drawing/2014/main" id="{17AB420F-63CF-4581-A1C3-0E67B7A91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3487" y="4701001"/>
              <a:ext cx="1052197" cy="62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555" b="1">
                  <a:latin typeface="Arial Narrow" panose="020B0606020202030204" pitchFamily="34" charset="0"/>
                  <a:ea typeface="Yu Gothic UI Semibold" panose="020B0700000000000000" pitchFamily="34" charset="-128"/>
                </a:rPr>
                <a:t>1934</a:t>
              </a:r>
            </a:p>
          </p:txBody>
        </p:sp>
      </p:grpSp>
      <p:grpSp>
        <p:nvGrpSpPr>
          <p:cNvPr id="14337" name="Group 14336">
            <a:extLst>
              <a:ext uri="{FF2B5EF4-FFF2-40B4-BE49-F238E27FC236}">
                <a16:creationId xmlns:a16="http://schemas.microsoft.com/office/drawing/2014/main" id="{C7397B4E-F08F-4597-91CE-71ACC052524B}"/>
              </a:ext>
            </a:extLst>
          </p:cNvPr>
          <p:cNvGrpSpPr>
            <a:grpSpLocks/>
          </p:cNvGrpSpPr>
          <p:nvPr/>
        </p:nvGrpSpPr>
        <p:grpSpPr bwMode="auto">
          <a:xfrm>
            <a:off x="9461997" y="6373694"/>
            <a:ext cx="2697762" cy="1317746"/>
            <a:chOff x="5792624" y="4432862"/>
            <a:chExt cx="2132176" cy="104027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F850374-ED14-4C6A-9D89-58D8F3B0A7F3}"/>
                </a:ext>
              </a:extLst>
            </p:cNvPr>
            <p:cNvCxnSpPr/>
            <p:nvPr/>
          </p:nvCxnSpPr>
          <p:spPr>
            <a:xfrm flipH="1">
              <a:off x="5792624" y="5013258"/>
              <a:ext cx="1065294" cy="33460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1BDA0-F5E2-497F-A4D9-B0EAD3988AF0}"/>
                </a:ext>
              </a:extLst>
            </p:cNvPr>
            <p:cNvSpPr/>
            <p:nvPr/>
          </p:nvSpPr>
          <p:spPr>
            <a:xfrm>
              <a:off x="6857918" y="4432862"/>
              <a:ext cx="1066882" cy="1040273"/>
            </a:xfrm>
            <a:prstGeom prst="ellipse">
              <a:avLst/>
            </a:prstGeom>
            <a:noFill/>
            <a:ln w="444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78" dirty="0">
                <a:latin typeface="Calibri Light" panose="020F0302020204030204" pitchFamily="34" charset="0"/>
              </a:endParaRPr>
            </a:p>
          </p:txBody>
        </p:sp>
        <p:sp>
          <p:nvSpPr>
            <p:cNvPr id="6158" name="TextBox 48">
              <a:extLst>
                <a:ext uri="{FF2B5EF4-FFF2-40B4-BE49-F238E27FC236}">
                  <a16:creationId xmlns:a16="http://schemas.microsoft.com/office/drawing/2014/main" id="{08975570-EEA0-4EE9-8C08-FD4573CF5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0" y="4629832"/>
              <a:ext cx="1052197" cy="62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555" b="1">
                  <a:latin typeface="Arial Narrow" panose="020B0606020202030204" pitchFamily="34" charset="0"/>
                  <a:ea typeface="Yu Gothic UI Semibold" panose="020B0700000000000000" pitchFamily="34" charset="-128"/>
                </a:rPr>
                <a:t>1934</a:t>
              </a:r>
            </a:p>
          </p:txBody>
        </p:sp>
      </p:grpSp>
      <p:pic>
        <p:nvPicPr>
          <p:cNvPr id="3" name="Picture 2" descr="A road work ahead on a busy street&#10;&#10;AI-generated content may be incorrect.">
            <a:extLst>
              <a:ext uri="{FF2B5EF4-FFF2-40B4-BE49-F238E27FC236}">
                <a16:creationId xmlns:a16="http://schemas.microsoft.com/office/drawing/2014/main" id="{D6DE2389-3758-688A-F93E-627678524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8" y="2734879"/>
            <a:ext cx="5070629" cy="59743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64BFC-BA6F-40E8-A5CB-50D875CF69B7}"/>
              </a:ext>
            </a:extLst>
          </p:cNvPr>
          <p:cNvSpPr txBox="1"/>
          <p:nvPr/>
        </p:nvSpPr>
        <p:spPr>
          <a:xfrm>
            <a:off x="552883" y="871114"/>
            <a:ext cx="4187906" cy="2819315"/>
          </a:xfrm>
          <a:prstGeom prst="rect">
            <a:avLst/>
          </a:prstGeom>
        </p:spPr>
        <p:txBody>
          <a:bodyPr vert="horz" lIns="78889" tIns="39445" rIns="78889" bIns="39445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r>
              <a:rPr lang="en-US" sz="4486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DOT Partnership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endParaRPr lang="en-US" sz="4486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4366B-4234-42E1-AE2D-AF4519183779}"/>
              </a:ext>
            </a:extLst>
          </p:cNvPr>
          <p:cNvSpPr txBox="1"/>
          <p:nvPr/>
        </p:nvSpPr>
        <p:spPr>
          <a:xfrm>
            <a:off x="552883" y="2596778"/>
            <a:ext cx="4580975" cy="4864844"/>
          </a:xfrm>
          <a:prstGeom prst="rect">
            <a:avLst/>
          </a:prstGeom>
        </p:spPr>
        <p:txBody>
          <a:bodyPr vert="horz" lIns="78889" tIns="39445" rIns="78889" bIns="39445" numCol="1" rtlCol="0">
            <a:normAutofit/>
          </a:bodyPr>
          <a:lstStyle/>
          <a:p>
            <a:pPr marL="493033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Financial partnership</a:t>
            </a:r>
          </a:p>
          <a:p>
            <a:pPr marL="887459" lvl="1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Significant state/federal investment in Sioux Center</a:t>
            </a:r>
          </a:p>
          <a:p>
            <a:pPr marL="887459" lvl="1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Local partnership $18 M</a:t>
            </a:r>
            <a:br>
              <a:rPr lang="en-US" sz="2588" dirty="0"/>
            </a:br>
            <a:endParaRPr lang="en-US" sz="2588" dirty="0"/>
          </a:p>
          <a:p>
            <a:pPr lvl="1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329" dirty="0"/>
              <a:t>ROW and easement acquisition</a:t>
            </a:r>
          </a:p>
          <a:p>
            <a:pPr lvl="2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329" dirty="0"/>
              <a:t>119 properties impacted</a:t>
            </a:r>
          </a:p>
          <a:p>
            <a:pPr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endParaRPr lang="en-US" sz="2329" dirty="0"/>
          </a:p>
          <a:p>
            <a:pPr lvl="1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329" dirty="0"/>
              <a:t>District 3 Office</a:t>
            </a:r>
          </a:p>
          <a:p>
            <a:pPr lvl="2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329" dirty="0"/>
              <a:t>Communication</a:t>
            </a:r>
          </a:p>
          <a:p>
            <a:pPr lvl="2" indent="-19721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329" dirty="0"/>
              <a:t>Collaboration in design goals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8C1CA-0167-43CB-9580-03D937250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t="21897" r="29405" b="-408"/>
          <a:stretch/>
        </p:blipFill>
        <p:spPr>
          <a:xfrm>
            <a:off x="5451570" y="690283"/>
            <a:ext cx="7959628" cy="8743576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85E024-C4C7-4374-8CFF-989167CED735}"/>
              </a:ext>
            </a:extLst>
          </p:cNvPr>
          <p:cNvCxnSpPr>
            <a:cxnSpLocks/>
          </p:cNvCxnSpPr>
          <p:nvPr/>
        </p:nvCxnSpPr>
        <p:spPr>
          <a:xfrm>
            <a:off x="5628017" y="4043083"/>
            <a:ext cx="0" cy="2543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05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FB320E-4E01-4CC9-B272-F7BDF465052D}"/>
              </a:ext>
            </a:extLst>
          </p:cNvPr>
          <p:cNvSpPr txBox="1"/>
          <p:nvPr/>
        </p:nvSpPr>
        <p:spPr>
          <a:xfrm>
            <a:off x="-911218" y="614776"/>
            <a:ext cx="5158883" cy="2612723"/>
          </a:xfrm>
          <a:prstGeom prst="rect">
            <a:avLst/>
          </a:prstGeom>
        </p:spPr>
        <p:txBody>
          <a:bodyPr vert="horz" lIns="78889" tIns="39445" rIns="78889" bIns="39445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r>
              <a:rPr lang="en-US" sz="414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Highway 75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</a:pPr>
            <a:r>
              <a:rPr lang="en-US" sz="414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scope of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B6D65-EFB1-4E5E-BF76-1FE3B74AA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31298" r="2401" b="3444"/>
          <a:stretch/>
        </p:blipFill>
        <p:spPr>
          <a:xfrm>
            <a:off x="1" y="5165890"/>
            <a:ext cx="13411200" cy="4333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794DCC-64A0-42EA-ADC5-2CD001E27C3B}"/>
              </a:ext>
            </a:extLst>
          </p:cNvPr>
          <p:cNvSpPr txBox="1"/>
          <p:nvPr/>
        </p:nvSpPr>
        <p:spPr>
          <a:xfrm>
            <a:off x="4660985" y="1038518"/>
            <a:ext cx="7951427" cy="4333708"/>
          </a:xfrm>
          <a:prstGeom prst="rect">
            <a:avLst/>
          </a:prstGeom>
        </p:spPr>
        <p:txBody>
          <a:bodyPr vert="horz" lIns="78889" tIns="39445" rIns="78889" bIns="39445" numCol="1" rtlCol="0" anchor="ctr"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518"/>
              </a:spcAft>
            </a:pPr>
            <a:r>
              <a:rPr lang="en-US" sz="3019" dirty="0"/>
              <a:t>Project includes:</a:t>
            </a:r>
          </a:p>
          <a:p>
            <a:pPr marL="394426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Remove and replace roadway</a:t>
            </a:r>
          </a:p>
          <a:p>
            <a:pPr marL="788853" lvl="1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b="1" dirty="0"/>
              <a:t>20</a:t>
            </a:r>
            <a:r>
              <a:rPr lang="en-US" sz="2588" b="1" baseline="30000" dirty="0"/>
              <a:t>th</a:t>
            </a:r>
            <a:r>
              <a:rPr lang="en-US" sz="2588" b="1" dirty="0"/>
              <a:t> St. South </a:t>
            </a:r>
            <a:r>
              <a:rPr lang="en-US" sz="2588" dirty="0"/>
              <a:t>(Pizza Hut intersection)</a:t>
            </a:r>
          </a:p>
          <a:p>
            <a:pPr marL="788853" lvl="1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to </a:t>
            </a:r>
            <a:r>
              <a:rPr lang="en-US" sz="2588" b="1" dirty="0"/>
              <a:t>12</a:t>
            </a:r>
            <a:r>
              <a:rPr lang="en-US" sz="2588" b="1" baseline="30000" dirty="0"/>
              <a:t>th</a:t>
            </a:r>
            <a:r>
              <a:rPr lang="en-US" sz="2588" b="1" dirty="0"/>
              <a:t> St. North </a:t>
            </a:r>
            <a:r>
              <a:rPr lang="en-US" sz="2588" dirty="0"/>
              <a:t>(just before McDonalds intersection)</a:t>
            </a:r>
          </a:p>
          <a:p>
            <a:pPr marL="788853" lvl="1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2 ½ Miles</a:t>
            </a:r>
          </a:p>
          <a:p>
            <a:pPr marL="788853" lvl="1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Two-lane travel each direction with medians/turn lane</a:t>
            </a:r>
          </a:p>
          <a:p>
            <a:pPr marL="394426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Utilities, streetlights, traffic signals</a:t>
            </a:r>
          </a:p>
          <a:p>
            <a:pPr marL="394426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Sidewalks along project + streetscape</a:t>
            </a:r>
          </a:p>
          <a:p>
            <a:pPr marL="394426" indent="-394426">
              <a:lnSpc>
                <a:spcPct val="120000"/>
              </a:lnSpc>
              <a:spcAft>
                <a:spcPts val="518"/>
              </a:spcAft>
              <a:buFont typeface="Arial" panose="020B0604020202020204" pitchFamily="34" charset="0"/>
              <a:buChar char="•"/>
            </a:pPr>
            <a:r>
              <a:rPr lang="en-US" sz="2588" dirty="0"/>
              <a:t>Construction: 2023-2026 – DOT project in 2027-28</a:t>
            </a:r>
          </a:p>
          <a:p>
            <a:pPr>
              <a:lnSpc>
                <a:spcPct val="120000"/>
              </a:lnSpc>
              <a:spcAft>
                <a:spcPts val="518"/>
              </a:spcAft>
            </a:pPr>
            <a:endParaRPr lang="en-US" sz="2416" dirty="0"/>
          </a:p>
        </p:txBody>
      </p:sp>
    </p:spTree>
    <p:extLst>
      <p:ext uri="{BB962C8B-B14F-4D97-AF65-F5344CB8AC3E}">
        <p14:creationId xmlns:p14="http://schemas.microsoft.com/office/powerpoint/2010/main" val="28775500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244933-B2CF-6EAB-ED57-B83F19FF139F}"/>
              </a:ext>
            </a:extLst>
          </p:cNvPr>
          <p:cNvSpPr txBox="1"/>
          <p:nvPr/>
        </p:nvSpPr>
        <p:spPr>
          <a:xfrm>
            <a:off x="767260" y="1245972"/>
            <a:ext cx="3699725" cy="1323293"/>
          </a:xfrm>
          <a:prstGeom prst="rect">
            <a:avLst/>
          </a:prstGeom>
        </p:spPr>
        <p:txBody>
          <a:bodyPr vert="horz" lIns="78889" tIns="39445" rIns="78889" bIns="39445" rtlCol="0" anchor="ctr">
            <a:noAutofit/>
          </a:bodyPr>
          <a:lstStyle/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2023-24</a:t>
            </a:r>
          </a:p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78B42-3AD4-C8BD-372A-FCE3EC4D852F}"/>
              </a:ext>
            </a:extLst>
          </p:cNvPr>
          <p:cNvSpPr txBox="1"/>
          <p:nvPr/>
        </p:nvSpPr>
        <p:spPr>
          <a:xfrm>
            <a:off x="4682729" y="1185286"/>
            <a:ext cx="14415161" cy="5062071"/>
          </a:xfrm>
          <a:prstGeom prst="rect">
            <a:avLst/>
          </a:prstGeom>
        </p:spPr>
        <p:txBody>
          <a:bodyPr vert="horz" lIns="78889" tIns="39445" rIns="78889" bIns="39445" numCol="1" rtlCol="0">
            <a:normAutofit/>
          </a:bodyPr>
          <a:lstStyle/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-5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S – new pavement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Traffic signal at 20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S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16</a:t>
            </a:r>
            <a:r>
              <a:rPr lang="en-US" sz="2588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 St. S improvements </a:t>
            </a:r>
          </a:p>
          <a:p>
            <a:pPr marL="394426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Utility improvements</a:t>
            </a:r>
          </a:p>
          <a:p>
            <a:pPr marL="394426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Sidewalks, pedestrian safe havens – complete streets</a:t>
            </a:r>
          </a:p>
          <a:p>
            <a:pPr marL="394426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588" dirty="0">
                <a:solidFill>
                  <a:prstClr val="black"/>
                </a:solidFill>
                <a:latin typeface="Calibri" panose="020F0502020204030204"/>
              </a:rPr>
              <a:t>Landscaped medians – minimal maintenance for safety</a:t>
            </a:r>
          </a:p>
        </p:txBody>
      </p:sp>
      <p:pic>
        <p:nvPicPr>
          <p:cNvPr id="3" name="Picture 2" descr="A road with grass and a sidewalk&#10;&#10;AI-generated content may be incorrect.">
            <a:extLst>
              <a:ext uri="{FF2B5EF4-FFF2-40B4-BE49-F238E27FC236}">
                <a16:creationId xmlns:a16="http://schemas.microsoft.com/office/drawing/2014/main" id="{6CFF4A9E-FD82-91EE-4124-4E58E1961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33449" r="5185" b="12832"/>
          <a:stretch/>
        </p:blipFill>
        <p:spPr>
          <a:xfrm>
            <a:off x="7297271" y="4108824"/>
            <a:ext cx="6173096" cy="5259294"/>
          </a:xfrm>
          <a:prstGeom prst="rect">
            <a:avLst/>
          </a:prstGeom>
        </p:spPr>
      </p:pic>
      <p:pic>
        <p:nvPicPr>
          <p:cNvPr id="5" name="Picture 4" descr="A construction site with a large excavator&#10;&#10;AI-generated content may be incorrect.">
            <a:extLst>
              <a:ext uri="{FF2B5EF4-FFF2-40B4-BE49-F238E27FC236}">
                <a16:creationId xmlns:a16="http://schemas.microsoft.com/office/drawing/2014/main" id="{2494A9C3-1887-DCEF-7EC0-B8CDA5B01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7252"/>
          <a:stretch/>
        </p:blipFill>
        <p:spPr>
          <a:xfrm>
            <a:off x="0" y="4108824"/>
            <a:ext cx="7191074" cy="52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1BCAC-12CC-2E70-94AB-6696B9285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DD7216C-9643-69D4-EAC6-231AE3C9C3E1}"/>
              </a:ext>
            </a:extLst>
          </p:cNvPr>
          <p:cNvSpPr txBox="1"/>
          <p:nvPr/>
        </p:nvSpPr>
        <p:spPr>
          <a:xfrm>
            <a:off x="767260" y="1018401"/>
            <a:ext cx="5483209" cy="1323293"/>
          </a:xfrm>
          <a:prstGeom prst="rect">
            <a:avLst/>
          </a:prstGeom>
        </p:spPr>
        <p:txBody>
          <a:bodyPr vert="horz" lIns="78889" tIns="39445" rIns="78889" bIns="39445" rtlCol="0" anchor="ctr">
            <a:noAutofit/>
          </a:bodyPr>
          <a:lstStyle/>
          <a:p>
            <a:pPr defTabSz="788853">
              <a:lnSpc>
                <a:spcPct val="90000"/>
              </a:lnSpc>
              <a:spcBef>
                <a:spcPct val="0"/>
              </a:spcBef>
              <a:spcAft>
                <a:spcPts val="518"/>
              </a:spcAft>
              <a:defRPr/>
            </a:pPr>
            <a:r>
              <a:rPr lang="en-US" sz="5176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2025 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FD5E5-C936-1CFB-16F2-D2C373B212F2}"/>
              </a:ext>
            </a:extLst>
          </p:cNvPr>
          <p:cNvSpPr txBox="1"/>
          <p:nvPr/>
        </p:nvSpPr>
        <p:spPr>
          <a:xfrm>
            <a:off x="8872447" y="2591066"/>
            <a:ext cx="10008010" cy="3378394"/>
          </a:xfrm>
          <a:prstGeom prst="rect">
            <a:avLst/>
          </a:prstGeom>
        </p:spPr>
        <p:txBody>
          <a:bodyPr vert="horz" lIns="78889" tIns="39445" rIns="78889" bIns="39445" numCol="1" rtlCol="0">
            <a:normAutofit/>
          </a:bodyPr>
          <a:lstStyle/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en-US" sz="276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 St. S to 4</a:t>
            </a:r>
            <a:r>
              <a:rPr lang="en-US" sz="276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 St. N</a:t>
            </a:r>
          </a:p>
          <a:p>
            <a:pPr marL="394426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Downtown Sioux Center</a:t>
            </a:r>
          </a:p>
          <a:p>
            <a:pPr marL="394426" indent="-394426" defTabSz="788853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Utility updates</a:t>
            </a:r>
          </a:p>
          <a:p>
            <a:pPr marL="788853" lvl="1" indent="-394426">
              <a:lnSpc>
                <a:spcPct val="90000"/>
              </a:lnSpc>
              <a:spcAft>
                <a:spcPts val="518"/>
              </a:spcAft>
              <a:buFont typeface="Arial" panose="020B0604020202020204" pitchFamily="34" charset="0"/>
              <a:buChar char="•"/>
              <a:defRPr/>
            </a:pPr>
            <a:r>
              <a:rPr lang="en-US" sz="2761" dirty="0">
                <a:solidFill>
                  <a:prstClr val="black"/>
                </a:solidFill>
                <a:latin typeface="Calibri" panose="020F0502020204030204"/>
              </a:rPr>
              <a:t>Parallel water mains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32CA6EC-B565-A4A9-E833-AF63687D5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46743" r="12321" b="30013"/>
          <a:stretch/>
        </p:blipFill>
        <p:spPr>
          <a:xfrm>
            <a:off x="-45514" y="6748991"/>
            <a:ext cx="13229148" cy="2633877"/>
          </a:xfrm>
          <a:prstGeom prst="rect">
            <a:avLst/>
          </a:prstGeom>
          <a:noFill/>
        </p:spPr>
      </p:pic>
      <p:pic>
        <p:nvPicPr>
          <p:cNvPr id="4" name="Picture 3" descr="Aerial view of a street with cars and buildings&#10;&#10;AI-generated content may be incorrect.">
            <a:extLst>
              <a:ext uri="{FF2B5EF4-FFF2-40B4-BE49-F238E27FC236}">
                <a16:creationId xmlns:a16="http://schemas.microsoft.com/office/drawing/2014/main" id="{A2D3EE44-C96B-DB71-0978-B3565F2E0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"/>
          <a:stretch/>
        </p:blipFill>
        <p:spPr>
          <a:xfrm>
            <a:off x="269210" y="2341695"/>
            <a:ext cx="8273341" cy="44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7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059AF3866A1459255EB2450583398" ma:contentTypeVersion="18" ma:contentTypeDescription="Create a new document." ma:contentTypeScope="" ma:versionID="56f0bc5e6a6e0d184e8fc47a0506b56d">
  <xsd:schema xmlns:xsd="http://www.w3.org/2001/XMLSchema" xmlns:xs="http://www.w3.org/2001/XMLSchema" xmlns:p="http://schemas.microsoft.com/office/2006/metadata/properties" xmlns:ns2="ba69053f-a439-49eb-bf73-be7a1d2a5647" xmlns:ns3="c93ac6eb-4a86-4df2-82c9-e49880b786ec" targetNamespace="http://schemas.microsoft.com/office/2006/metadata/properties" ma:root="true" ma:fieldsID="c81679fae990d3822049064b7f0b51b4" ns2:_="" ns3:_="">
    <xsd:import namespace="ba69053f-a439-49eb-bf73-be7a1d2a5647"/>
    <xsd:import namespace="c93ac6eb-4a86-4df2-82c9-e49880b78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9053f-a439-49eb-bf73-be7a1d2a5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a0a50c-fb9e-42b6-8f62-8e17015cd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ac6eb-4a86-4df2-82c9-e49880b78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9c8d56-80e5-495d-845a-4e70f8fdb2b4}" ma:internalName="TaxCatchAll" ma:showField="CatchAllData" ma:web="c93ac6eb-4a86-4df2-82c9-e49880b78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3ac6eb-4a86-4df2-82c9-e49880b786ec" xsi:nil="true"/>
    <lcf76f155ced4ddcb4097134ff3c332f xmlns="ba69053f-a439-49eb-bf73-be7a1d2a56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C3106B-FAD4-4ECD-8CD6-4736F6B3F5CA}">
  <ds:schemaRefs>
    <ds:schemaRef ds:uri="ba69053f-a439-49eb-bf73-be7a1d2a5647"/>
    <ds:schemaRef ds:uri="c93ac6eb-4a86-4df2-82c9-e49880b786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DC78D58-6752-446E-AE9F-3038BE66CC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9A21EB-A5A0-4511-A3CC-180ACF8CB738}">
  <ds:schemaRefs>
    <ds:schemaRef ds:uri="ba69053f-a439-49eb-bf73-be7a1d2a5647"/>
    <ds:schemaRef ds:uri="c93ac6eb-4a86-4df2-82c9-e49880b786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3286</TotalTime>
  <Words>297</Words>
  <Application>Microsoft Office PowerPoint</Application>
  <PresentationFormat>Custom</PresentationFormat>
  <Paragraphs>77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Cambria</vt:lpstr>
      <vt:lpstr>Office 2013 - 2022 Theme</vt:lpstr>
      <vt:lpstr>Highway 75</vt:lpstr>
      <vt:lpstr>Guiding priorities for this project</vt:lpstr>
      <vt:lpstr>PowerPoint Presentation</vt:lpstr>
      <vt:lpstr>Traffic Growth of Highway 75</vt:lpstr>
      <vt:lpstr>Pavement Condition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Highway 75 Redesign</dc:title>
  <dc:creator>Maggie Landegent</dc:creator>
  <cp:lastModifiedBy>Majors, Shawn</cp:lastModifiedBy>
  <cp:revision>4</cp:revision>
  <cp:lastPrinted>2020-12-09T21:02:02Z</cp:lastPrinted>
  <dcterms:created xsi:type="dcterms:W3CDTF">2020-12-01T20:33:01Z</dcterms:created>
  <dcterms:modified xsi:type="dcterms:W3CDTF">2025-03-24T18:43:27Z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0x010100707059AF3866A1459255EB2450583398</vt:lpwstr>
  </property>
  <property fmtid="{D5CDD505-2E9C-101B-9397-08002B2CF9AE}" pid="3" name="MediaServiceImageTags">
    <vt:lpwstr/>
  </property>
</Properties>
</file>