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2" r:id="rId5"/>
    <p:sldId id="264" r:id="rId6"/>
    <p:sldId id="268" r:id="rId7"/>
    <p:sldId id="272" r:id="rId8"/>
    <p:sldId id="261" r:id="rId9"/>
    <p:sldId id="263" r:id="rId10"/>
    <p:sldId id="265" r:id="rId11"/>
    <p:sldId id="275" r:id="rId12"/>
    <p:sldId id="260" r:id="rId13"/>
    <p:sldId id="276" r:id="rId14"/>
    <p:sldId id="273" r:id="rId15"/>
    <p:sldId id="256" r:id="rId16"/>
    <p:sldId id="267" r:id="rId17"/>
    <p:sldId id="266" r:id="rId18"/>
    <p:sldId id="274" r:id="rId19"/>
    <p:sldId id="277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6C1A7-DF67-475C-9ADB-A91225BA2ED2}" v="242" dt="2025-03-27T14:10:23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1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7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1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5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3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2DAFB-B1C3-4374-BDFA-A1260A80AC9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3A3D0-27F7-4B20-990E-A184D578F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740062-4532-92C4-1A09-CFF413138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23794" r="-1313" b="13102"/>
          <a:stretch/>
        </p:blipFill>
        <p:spPr>
          <a:xfrm rot="-180000">
            <a:off x="-352173" y="301788"/>
            <a:ext cx="9856925" cy="6416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24934-0331-8B5E-3D2A-402989D3120F}"/>
              </a:ext>
            </a:extLst>
          </p:cNvPr>
          <p:cNvSpPr txBox="1"/>
          <p:nvPr/>
        </p:nvSpPr>
        <p:spPr>
          <a:xfrm>
            <a:off x="5338242" y="4850825"/>
            <a:ext cx="9141713" cy="9394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SIOUX COUNTY </a:t>
            </a:r>
          </a:p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REGIONAL AIRPORT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84AAE-5FC4-BD0B-4317-18756D73CE8F}"/>
              </a:ext>
            </a:extLst>
          </p:cNvPr>
          <p:cNvSpPr txBox="1"/>
          <p:nvPr/>
        </p:nvSpPr>
        <p:spPr>
          <a:xfrm>
            <a:off x="780943" y="1999186"/>
            <a:ext cx="9141713" cy="5216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DOT COMMISSION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F586A-96C1-E3C6-54F7-0D22713D10E5}"/>
              </a:ext>
            </a:extLst>
          </p:cNvPr>
          <p:cNvSpPr txBox="1"/>
          <p:nvPr/>
        </p:nvSpPr>
        <p:spPr>
          <a:xfrm>
            <a:off x="707330" y="1495165"/>
            <a:ext cx="9141713" cy="6043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667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24304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642E7-84B6-8AA1-9006-1E8C0BDE6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n aerial view of a runway&#10;&#10;AI-generated content may be incorrect.">
            <a:extLst>
              <a:ext uri="{FF2B5EF4-FFF2-40B4-BE49-F238E27FC236}">
                <a16:creationId xmlns:a16="http://schemas.microsoft.com/office/drawing/2014/main" id="{41126029-5FA6-EAC4-BA2C-B1D045F5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764">
            <a:off x="-817469" y="-100198"/>
            <a:ext cx="10228554" cy="767141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EB67B2-E402-BF45-7052-2E7343BC7B8A}"/>
              </a:ext>
            </a:extLst>
          </p:cNvPr>
          <p:cNvSpPr txBox="1"/>
          <p:nvPr/>
        </p:nvSpPr>
        <p:spPr>
          <a:xfrm>
            <a:off x="5446192" y="5150861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Runway &amp; Landside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D94A8-49E8-0EE1-C650-44A1C7DF65BE}"/>
              </a:ext>
            </a:extLst>
          </p:cNvPr>
          <p:cNvSpPr txBox="1"/>
          <p:nvPr/>
        </p:nvSpPr>
        <p:spPr>
          <a:xfrm>
            <a:off x="162483" y="4794186"/>
            <a:ext cx="8045244" cy="78483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5,500-by-100 ft runway with full length taxiway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7 private box hangars  (3 additional commitments)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24 T-hangar stalls  (full with waiting list)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8081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0B5-AC34-F4CE-8780-DE1BB638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erial view of a farm&#10;&#10;AI-generated content may be incorrect.">
            <a:extLst>
              <a:ext uri="{FF2B5EF4-FFF2-40B4-BE49-F238E27FC236}">
                <a16:creationId xmlns:a16="http://schemas.microsoft.com/office/drawing/2014/main" id="{DD06F702-F3CA-20A8-F520-8CF096F5E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295" y="-539750"/>
            <a:ext cx="10605295" cy="79539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8E8F4-E06E-1E59-A663-1DCBB0C5A0CD}"/>
              </a:ext>
            </a:extLst>
          </p:cNvPr>
          <p:cNvSpPr txBox="1"/>
          <p:nvPr/>
        </p:nvSpPr>
        <p:spPr>
          <a:xfrm>
            <a:off x="5446192" y="5150861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Runway &amp; Landside</a:t>
            </a:r>
          </a:p>
        </p:txBody>
      </p:sp>
    </p:spTree>
    <p:extLst>
      <p:ext uri="{BB962C8B-B14F-4D97-AF65-F5344CB8AC3E}">
        <p14:creationId xmlns:p14="http://schemas.microsoft.com/office/powerpoint/2010/main" val="4204952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D56C-1DE1-A005-6DA6-370220994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57A2B-81A8-B85F-4259-DA5C34693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n aerial view of a runway&#10;&#10;Description automatically generated">
            <a:extLst>
              <a:ext uri="{FF2B5EF4-FFF2-40B4-BE49-F238E27FC236}">
                <a16:creationId xmlns:a16="http://schemas.microsoft.com/office/drawing/2014/main" id="{13DF701C-DF22-8CEE-D742-8D4E7FE1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7" y="816993"/>
            <a:ext cx="9224914" cy="5183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BA5BF-D539-3EB3-50C3-23FD8BDE97ED}"/>
              </a:ext>
            </a:extLst>
          </p:cNvPr>
          <p:cNvSpPr txBox="1"/>
          <p:nvPr/>
        </p:nvSpPr>
        <p:spPr>
          <a:xfrm>
            <a:off x="6982889" y="5150861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Landside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CB0D2-F712-3F86-97B1-265D69D70E2E}"/>
              </a:ext>
            </a:extLst>
          </p:cNvPr>
          <p:cNvSpPr txBox="1"/>
          <p:nvPr/>
        </p:nvSpPr>
        <p:spPr>
          <a:xfrm>
            <a:off x="1143000" y="5397467"/>
            <a:ext cx="804524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300-foot apron for airplane parking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543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aerial view of a runway&#10;&#10;Description automatically generated">
            <a:extLst>
              <a:ext uri="{FF2B5EF4-FFF2-40B4-BE49-F238E27FC236}">
                <a16:creationId xmlns:a16="http://schemas.microsoft.com/office/drawing/2014/main" id="{B6251080-05A1-F21F-A969-5923A8C6D3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7" y="816993"/>
            <a:ext cx="9224914" cy="5183757"/>
          </a:xfrm>
          <a:prstGeom prst="rect">
            <a:avLst/>
          </a:prstGeom>
        </p:spPr>
      </p:pic>
      <p:pic>
        <p:nvPicPr>
          <p:cNvPr id="5" name="Content Placeholder 4" descr="Aerial view of a hangar&#10;&#10;AI-generated content may be incorrect.">
            <a:extLst>
              <a:ext uri="{FF2B5EF4-FFF2-40B4-BE49-F238E27FC236}">
                <a16:creationId xmlns:a16="http://schemas.microsoft.com/office/drawing/2014/main" id="{B40E133A-1694-123C-425A-70BBEB821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2969" r="11672" b="2812"/>
          <a:stretch/>
        </p:blipFill>
        <p:spPr>
          <a:xfrm rot="5400000">
            <a:off x="2000250" y="1181514"/>
            <a:ext cx="5143500" cy="4494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FA6A30-59DF-7895-6D27-4F831117B884}"/>
              </a:ext>
            </a:extLst>
          </p:cNvPr>
          <p:cNvSpPr txBox="1"/>
          <p:nvPr/>
        </p:nvSpPr>
        <p:spPr>
          <a:xfrm>
            <a:off x="6982889" y="5150861"/>
            <a:ext cx="9141713" cy="5162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ea typeface="Cambria" panose="02040503050406030204" pitchFamily="18" charset="0"/>
                <a:cs typeface="Calibri" panose="020F0502020204030204" pitchFamily="34" charset="0"/>
              </a:rPr>
              <a:t>Landside</a:t>
            </a:r>
          </a:p>
        </p:txBody>
      </p:sp>
    </p:spTree>
    <p:extLst>
      <p:ext uri="{BB962C8B-B14F-4D97-AF65-F5344CB8AC3E}">
        <p14:creationId xmlns:p14="http://schemas.microsoft.com/office/powerpoint/2010/main" val="76651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irplane wing over a field">
            <a:extLst>
              <a:ext uri="{FF2B5EF4-FFF2-40B4-BE49-F238E27FC236}">
                <a16:creationId xmlns:a16="http://schemas.microsoft.com/office/drawing/2014/main" id="{CDCF43F7-02DD-EED0-18CD-6B5874C8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9004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D5782-7489-96B2-DA10-B78082EAB9A1}"/>
              </a:ext>
            </a:extLst>
          </p:cNvPr>
          <p:cNvSpPr txBox="1"/>
          <p:nvPr/>
        </p:nvSpPr>
        <p:spPr>
          <a:xfrm>
            <a:off x="4904056" y="5120675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Expansion site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1BD31-FCC1-309F-B118-C7189E8C8E60}"/>
              </a:ext>
            </a:extLst>
          </p:cNvPr>
          <p:cNvSpPr txBox="1"/>
          <p:nvPr/>
        </p:nvSpPr>
        <p:spPr>
          <a:xfrm>
            <a:off x="4889306" y="4570921"/>
            <a:ext cx="8045244" cy="553998"/>
          </a:xfrm>
          <a:prstGeom prst="rect">
            <a:avLst/>
          </a:prstGeom>
          <a:noFill/>
          <a:effectLst>
            <a:outerShdw blurRad="63500" dist="12700" dir="5400000" algn="t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24 acres recently purchased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Future private box hangars and T-hangars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3737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5D301-05C9-C93E-4FCC-527841FF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n airplane wing over a field">
            <a:extLst>
              <a:ext uri="{FF2B5EF4-FFF2-40B4-BE49-F238E27FC236}">
                <a16:creationId xmlns:a16="http://schemas.microsoft.com/office/drawing/2014/main" id="{274DFC6D-D59C-DABF-CE60-EDF98EBF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9004"/>
          <a:stretch/>
        </p:blipFill>
        <p:spPr>
          <a:xfrm flipH="1">
            <a:off x="15" y="858211"/>
            <a:ext cx="9143985" cy="5142539"/>
          </a:xfrm>
          <a:prstGeom prst="rect">
            <a:avLst/>
          </a:prstGeom>
        </p:spPr>
      </p:pic>
      <p:pic>
        <p:nvPicPr>
          <p:cNvPr id="7" name="Picture 6" descr="An airplane wing over a field&#10;&#10;AI-generated content may be incorrect.">
            <a:extLst>
              <a:ext uri="{FF2B5EF4-FFF2-40B4-BE49-F238E27FC236}">
                <a16:creationId xmlns:a16="http://schemas.microsoft.com/office/drawing/2014/main" id="{E760AB19-7EB7-66CB-5337-3AEFC716C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22421" r="33135" b="29897"/>
          <a:stretch/>
        </p:blipFill>
        <p:spPr>
          <a:xfrm>
            <a:off x="0" y="857250"/>
            <a:ext cx="9562709" cy="516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D7BCA-FE18-D52E-FD8D-26CD0DF2E0B7}"/>
              </a:ext>
            </a:extLst>
          </p:cNvPr>
          <p:cNvSpPr txBox="1"/>
          <p:nvPr/>
        </p:nvSpPr>
        <p:spPr>
          <a:xfrm>
            <a:off x="4904056" y="5120675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Expansion site</a:t>
            </a:r>
          </a:p>
        </p:txBody>
      </p:sp>
    </p:spTree>
    <p:extLst>
      <p:ext uri="{BB962C8B-B14F-4D97-AF65-F5344CB8AC3E}">
        <p14:creationId xmlns:p14="http://schemas.microsoft.com/office/powerpoint/2010/main" val="231480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ooden board with writing on it&#10;&#10;AI-generated content may be incorrect.">
            <a:extLst>
              <a:ext uri="{FF2B5EF4-FFF2-40B4-BE49-F238E27FC236}">
                <a16:creationId xmlns:a16="http://schemas.microsoft.com/office/drawing/2014/main" id="{7C52781E-80A1-492B-E827-F0CA38BF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" r="7920" b="10561"/>
          <a:stretch/>
        </p:blipFill>
        <p:spPr>
          <a:xfrm rot="5400000">
            <a:off x="-543030" y="1400283"/>
            <a:ext cx="5143499" cy="40574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1030A5-3195-FE72-978C-3C6EF1A1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503" y="1659585"/>
            <a:ext cx="3082648" cy="74518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100" dirty="0">
                <a:solidFill>
                  <a:schemeClr val="bg1">
                    <a:alpha val="60000"/>
                  </a:schemeClr>
                </a:solidFill>
              </a:rPr>
              <a:t>Sioux County </a:t>
            </a:r>
            <a:br>
              <a:rPr lang="en-US" sz="2100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2100" dirty="0">
                <a:solidFill>
                  <a:schemeClr val="bg1">
                    <a:alpha val="60000"/>
                  </a:schemeClr>
                </a:solidFill>
              </a:rPr>
              <a:t>Regional Airport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2BD8259-9977-A167-2F37-0D7422F0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242" y="2542441"/>
            <a:ext cx="3566394" cy="2306610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</a:rPr>
              <a:t>This airport project is a tribute to the vision, efforts, cooperative spirit and funding by the partners, the City of Sioux Center, the City of Orange City, and Sioux County. 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</a:rPr>
              <a:t>We gratefully acknowledge the Federal Aviation Administration and the Iowa Department of Transportation for providing significant funding essential for completing this airport project. 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</a:rPr>
              <a:t>Thank you to the businesses, individuals, families and friends who provided contributions to enhance the safety and quality of this airport.</a:t>
            </a:r>
          </a:p>
        </p:txBody>
      </p:sp>
    </p:spTree>
    <p:extLst>
      <p:ext uri="{BB962C8B-B14F-4D97-AF65-F5344CB8AC3E}">
        <p14:creationId xmlns:p14="http://schemas.microsoft.com/office/powerpoint/2010/main" val="34951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A6AF-3A10-4663-23DD-318B3586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lane taking off from a runway&#10;&#10;AI-generated content may be incorrect.">
            <a:extLst>
              <a:ext uri="{FF2B5EF4-FFF2-40B4-BE49-F238E27FC236}">
                <a16:creationId xmlns:a16="http://schemas.microsoft.com/office/drawing/2014/main" id="{E5DCF25E-5828-68FD-FCD9-F5A003EE0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91" y="155529"/>
            <a:ext cx="9593981" cy="61405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0C55D-76A3-C33D-6093-BAA78589140F}"/>
              </a:ext>
            </a:extLst>
          </p:cNvPr>
          <p:cNvSpPr txBox="1"/>
          <p:nvPr/>
        </p:nvSpPr>
        <p:spPr>
          <a:xfrm>
            <a:off x="5077888" y="1491185"/>
            <a:ext cx="3437463" cy="9394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3300"/>
              </a:lnSpc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Questions?</a:t>
            </a:r>
          </a:p>
          <a:p>
            <a:pPr algn="r">
              <a:lnSpc>
                <a:spcPts val="3300"/>
              </a:lnSpc>
              <a:defRPr/>
            </a:pPr>
            <a:r>
              <a:rPr lang="en-US" sz="3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A27B0-7019-32BE-0999-97099C7B77DA}"/>
              </a:ext>
            </a:extLst>
          </p:cNvPr>
          <p:cNvSpPr txBox="1"/>
          <p:nvPr/>
        </p:nvSpPr>
        <p:spPr>
          <a:xfrm>
            <a:off x="4813302" y="4942027"/>
            <a:ext cx="3816353" cy="9394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SIOUX COUNTY </a:t>
            </a:r>
          </a:p>
          <a:p>
            <a:pPr algn="r"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REGIONAL AIRPORT</a:t>
            </a:r>
          </a:p>
        </p:txBody>
      </p:sp>
    </p:spTree>
    <p:extLst>
      <p:ext uri="{BB962C8B-B14F-4D97-AF65-F5344CB8AC3E}">
        <p14:creationId xmlns:p14="http://schemas.microsoft.com/office/powerpoint/2010/main" val="125851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424FC70-ECB3-366A-8CAE-2B9F64F2B5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23794" r="-1313" b="13102"/>
          <a:stretch/>
        </p:blipFill>
        <p:spPr>
          <a:xfrm rot="-180000">
            <a:off x="-427329" y="297091"/>
            <a:ext cx="9856925" cy="641605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5BE508-53FB-A282-F4CB-E74070C4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02" y="797610"/>
            <a:ext cx="4273511" cy="520314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9A22D2-FFDF-EB6A-EF5F-702777DB4794}"/>
              </a:ext>
            </a:extLst>
          </p:cNvPr>
          <p:cNvSpPr txBox="1"/>
          <p:nvPr/>
        </p:nvSpPr>
        <p:spPr>
          <a:xfrm>
            <a:off x="527089" y="1505962"/>
            <a:ext cx="9141713" cy="5162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ea typeface="Cambria" panose="02040503050406030204" pitchFamily="18" charset="0"/>
                <a:cs typeface="Calibri" panose="020F0502020204030204" pitchFamily="34" charset="0"/>
              </a:rPr>
              <a:t>Airport Layout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CB964C-8978-C904-3F37-B077A6CC0BFE}"/>
              </a:ext>
            </a:extLst>
          </p:cNvPr>
          <p:cNvSpPr/>
          <p:nvPr/>
        </p:nvSpPr>
        <p:spPr>
          <a:xfrm>
            <a:off x="6585699" y="1091275"/>
            <a:ext cx="746311" cy="209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HWY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8DE695-5EE7-2F04-3240-23544F7F5C03}"/>
              </a:ext>
            </a:extLst>
          </p:cNvPr>
          <p:cNvSpPr/>
          <p:nvPr/>
        </p:nvSpPr>
        <p:spPr>
          <a:xfrm rot="16200000">
            <a:off x="5355293" y="3895345"/>
            <a:ext cx="700928" cy="209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HWY 75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CEC5A57-03B9-F5BE-576E-90E0BAEB1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89" y="2188112"/>
            <a:ext cx="6667501" cy="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650" dirty="0"/>
              <a:t>460</a:t>
            </a:r>
            <a:r>
              <a:rPr lang="en-US" sz="1650" baseline="30000" dirty="0"/>
              <a:t>th</a:t>
            </a:r>
            <a:r>
              <a:rPr lang="en-US" sz="1650" dirty="0"/>
              <a:t> St. access – DOT support</a:t>
            </a:r>
          </a:p>
          <a:p>
            <a:pPr marL="0"/>
            <a:r>
              <a:rPr lang="en-US" sz="1650" dirty="0"/>
              <a:t>Future crosswind runway</a:t>
            </a:r>
            <a:endParaRPr lang="en-US" altLang="en-US" sz="1650" dirty="0"/>
          </a:p>
        </p:txBody>
      </p:sp>
    </p:spTree>
    <p:extLst>
      <p:ext uri="{BB962C8B-B14F-4D97-AF65-F5344CB8AC3E}">
        <p14:creationId xmlns:p14="http://schemas.microsoft.com/office/powerpoint/2010/main" val="182086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w of red poles&#10;&#10;AI-generated content may be incorrect.">
            <a:extLst>
              <a:ext uri="{FF2B5EF4-FFF2-40B4-BE49-F238E27FC236}">
                <a16:creationId xmlns:a16="http://schemas.microsoft.com/office/drawing/2014/main" id="{58F27AE3-1105-564C-2ADB-FE51375D2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 b="2530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F523F-9DB5-30EE-B05E-DFEF0E246271}"/>
              </a:ext>
            </a:extLst>
          </p:cNvPr>
          <p:cNvSpPr txBox="1"/>
          <p:nvPr/>
        </p:nvSpPr>
        <p:spPr>
          <a:xfrm>
            <a:off x="719333" y="4624397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MALSR</a:t>
            </a: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 System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21DA032-3727-E11E-A090-E234AD175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33" y="5118057"/>
            <a:ext cx="7429151" cy="5486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25" dirty="0">
                <a:solidFill>
                  <a:schemeClr val="bg1"/>
                </a:solidFill>
              </a:rPr>
              <a:t>Approach lighting system – combination of steady-burning and flashing lights that penetrates fog to provide pilots a clear visual path to assist in landing.</a:t>
            </a:r>
            <a:endParaRPr lang="en-US" altLang="en-US" sz="17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5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22759-7CFE-4469-216A-50595A96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field&#10;&#10;AI-generated content may be incorrect.">
            <a:extLst>
              <a:ext uri="{FF2B5EF4-FFF2-40B4-BE49-F238E27FC236}">
                <a16:creationId xmlns:a16="http://schemas.microsoft.com/office/drawing/2014/main" id="{7798228B-9FF8-7C8E-4C15-A050DC156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24398" r="20417" b="18189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AF2C7-203F-BC55-2D67-F638B6F127D3}"/>
              </a:ext>
            </a:extLst>
          </p:cNvPr>
          <p:cNvSpPr txBox="1"/>
          <p:nvPr/>
        </p:nvSpPr>
        <p:spPr>
          <a:xfrm>
            <a:off x="5446192" y="5150861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MALSR</a:t>
            </a: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C9DF57-6D46-5EE1-D222-F79F6529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91" y="3813459"/>
            <a:ext cx="6667501" cy="1012778"/>
          </a:xfrm>
          <a:prstGeom prst="rect">
            <a:avLst/>
          </a:prstGeom>
          <a:noFill/>
          <a:ln>
            <a:noFill/>
          </a:ln>
          <a:effectLst>
            <a:outerShdw blurRad="177800" dist="25400" dir="2700000" algn="ctr" rotWithShape="0">
              <a:schemeClr val="tx1">
                <a:alpha val="6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650" dirty="0">
                <a:solidFill>
                  <a:schemeClr val="bg1"/>
                </a:solidFill>
              </a:rPr>
              <a:t>½ Mile Light System</a:t>
            </a:r>
          </a:p>
          <a:p>
            <a:pPr marL="0"/>
            <a:r>
              <a:rPr lang="en-US" altLang="en-US" sz="1650" dirty="0">
                <a:solidFill>
                  <a:schemeClr val="bg1"/>
                </a:solidFill>
              </a:rPr>
              <a:t>Pilot Activated</a:t>
            </a:r>
          </a:p>
          <a:p>
            <a:pPr marL="0"/>
            <a:r>
              <a:rPr lang="en-US" altLang="en-US" sz="1650" dirty="0">
                <a:solidFill>
                  <a:schemeClr val="bg1"/>
                </a:solidFill>
              </a:rPr>
              <a:t>Purchased with private fundraising</a:t>
            </a:r>
          </a:p>
        </p:txBody>
      </p:sp>
    </p:spTree>
    <p:extLst>
      <p:ext uri="{BB962C8B-B14F-4D97-AF65-F5344CB8AC3E}">
        <p14:creationId xmlns:p14="http://schemas.microsoft.com/office/powerpoint/2010/main" val="20281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5B81-CD10-1134-A047-A65F6DF0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long shot of a road&#10;&#10;AI-generated content may be incorrect.">
            <a:extLst>
              <a:ext uri="{FF2B5EF4-FFF2-40B4-BE49-F238E27FC236}">
                <a16:creationId xmlns:a16="http://schemas.microsoft.com/office/drawing/2014/main" id="{907C3732-C541-D2A6-E492-BFB4B09E8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6"/>
          <a:stretch/>
        </p:blipFill>
        <p:spPr>
          <a:xfrm>
            <a:off x="0" y="572006"/>
            <a:ext cx="9144000" cy="55497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62400-E35F-B999-1F66-B342256BB456}"/>
              </a:ext>
            </a:extLst>
          </p:cNvPr>
          <p:cNvSpPr txBox="1"/>
          <p:nvPr/>
        </p:nvSpPr>
        <p:spPr>
          <a:xfrm>
            <a:off x="5446192" y="5150861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MALSR</a:t>
            </a: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095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field with vehicles and blue sky&#10;&#10;AI-generated content may be incorrect.">
            <a:extLst>
              <a:ext uri="{FF2B5EF4-FFF2-40B4-BE49-F238E27FC236}">
                <a16:creationId xmlns:a16="http://schemas.microsoft.com/office/drawing/2014/main" id="{4DC307F2-6452-3751-DFCD-4496330A7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r="21704"/>
          <a:stretch/>
        </p:blipFill>
        <p:spPr>
          <a:xfrm>
            <a:off x="-1128" y="858211"/>
            <a:ext cx="9143985" cy="514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093038-75DD-5D59-212A-1E6E186A0CF2}"/>
              </a:ext>
            </a:extLst>
          </p:cNvPr>
          <p:cNvSpPr txBox="1"/>
          <p:nvPr/>
        </p:nvSpPr>
        <p:spPr>
          <a:xfrm>
            <a:off x="4883190" y="5150861"/>
            <a:ext cx="9141713" cy="5162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ea typeface="Cambria" panose="02040503050406030204" pitchFamily="18" charset="0"/>
                <a:cs typeface="Calibri" panose="020F0502020204030204" pitchFamily="34" charset="0"/>
              </a:rPr>
              <a:t>Planes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209069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airplanes on a runway&#10;&#10;AI-generated content may be incorrect.">
            <a:extLst>
              <a:ext uri="{FF2B5EF4-FFF2-40B4-BE49-F238E27FC236}">
                <a16:creationId xmlns:a16="http://schemas.microsoft.com/office/drawing/2014/main" id="{4150216B-21E9-5D76-8DD3-579F96692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18487"/>
          <a:stretch/>
        </p:blipFill>
        <p:spPr>
          <a:xfrm>
            <a:off x="0" y="857250"/>
            <a:ext cx="9144000" cy="41148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B90FF1-C49C-9754-9256-A345BBBCC98B}"/>
              </a:ext>
            </a:extLst>
          </p:cNvPr>
          <p:cNvSpPr/>
          <p:nvPr/>
        </p:nvSpPr>
        <p:spPr>
          <a:xfrm>
            <a:off x="-112734" y="2271127"/>
            <a:ext cx="9483769" cy="2700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C6423C5-DE63-4EEE-E9CB-1E740DA4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3996785"/>
            <a:ext cx="6667501" cy="172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650" dirty="0"/>
              <a:t>Opened November 2018 </a:t>
            </a:r>
          </a:p>
          <a:p>
            <a:pPr marL="0"/>
            <a:r>
              <a:rPr lang="en-US" sz="1650" dirty="0"/>
              <a:t>Today 5 businesses call </a:t>
            </a:r>
            <a:r>
              <a:rPr lang="en-US" sz="1650" dirty="0" err="1"/>
              <a:t>SXK</a:t>
            </a:r>
            <a:r>
              <a:rPr lang="en-US" sz="1650" dirty="0"/>
              <a:t> home </a:t>
            </a:r>
          </a:p>
          <a:p>
            <a:pPr marL="0"/>
            <a:r>
              <a:rPr lang="en-US" sz="1650" dirty="0"/>
              <a:t>2 expansion projects </a:t>
            </a:r>
          </a:p>
          <a:p>
            <a:pPr marL="0"/>
            <a:r>
              <a:rPr lang="en-US" sz="1650" dirty="0"/>
              <a:t>3</a:t>
            </a:r>
            <a:r>
              <a:rPr lang="en-US" sz="1650" baseline="30000" dirty="0"/>
              <a:t>rd</a:t>
            </a:r>
            <a:r>
              <a:rPr lang="en-US" sz="1650" dirty="0"/>
              <a:t> expansion in process, starting Fall of 2024</a:t>
            </a:r>
          </a:p>
          <a:p>
            <a:r>
              <a:rPr lang="en-US" altLang="en-US" sz="1650" dirty="0"/>
              <a:t>2022 DOT Direct Annual Economic Activity for </a:t>
            </a:r>
            <a:r>
              <a:rPr lang="en-US" altLang="en-US" sz="1650" dirty="0" err="1"/>
              <a:t>SXK</a:t>
            </a:r>
            <a:r>
              <a:rPr lang="en-US" altLang="en-US" sz="1650" dirty="0"/>
              <a:t> - Nearly $</a:t>
            </a:r>
            <a:r>
              <a:rPr lang="en-US" altLang="en-US" sz="1650" dirty="0" err="1"/>
              <a:t>7M</a:t>
            </a:r>
            <a:endParaRPr lang="en-US" altLang="en-US" sz="16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E1555-D5E1-53AC-C351-5131B81A6ED2}"/>
              </a:ext>
            </a:extLst>
          </p:cNvPr>
          <p:cNvSpPr txBox="1"/>
          <p:nvPr/>
        </p:nvSpPr>
        <p:spPr>
          <a:xfrm>
            <a:off x="807145" y="924462"/>
            <a:ext cx="3387509" cy="14249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dirty="0">
                <a:latin typeface="+mj-lt"/>
                <a:ea typeface="+mj-ea"/>
                <a:cs typeface="+mj-cs"/>
              </a:rPr>
              <a:t>Planes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132131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69D83-0D43-36F7-8901-77310835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irplane on the runway&#10;&#10;AI-generated content may be incorrect.">
            <a:extLst>
              <a:ext uri="{FF2B5EF4-FFF2-40B4-BE49-F238E27FC236}">
                <a16:creationId xmlns:a16="http://schemas.microsoft.com/office/drawing/2014/main" id="{79D74BC0-DDA8-8897-9C25-2004B1BD4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2935789" y="857257"/>
            <a:ext cx="6208210" cy="5143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DAA3C-95A0-2640-D6D1-C93472CC714B}"/>
              </a:ext>
            </a:extLst>
          </p:cNvPr>
          <p:cNvSpPr txBox="1"/>
          <p:nvPr/>
        </p:nvSpPr>
        <p:spPr>
          <a:xfrm>
            <a:off x="271659" y="1098260"/>
            <a:ext cx="2866642" cy="14249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dirty="0">
                <a:latin typeface="+mj-lt"/>
                <a:ea typeface="+mj-ea"/>
                <a:cs typeface="+mj-cs"/>
              </a:rPr>
              <a:t>Planes &amp; Operations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6C3A6-CD41-0654-803F-6A9F07F22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8" y="2631231"/>
            <a:ext cx="2664131" cy="2807072"/>
          </a:xfrm>
        </p:spPr>
        <p:txBody>
          <a:bodyPr vert="horz" lIns="68580" tIns="34290" rIns="68580" bIns="34290" rtlCol="0">
            <a:normAutofit/>
          </a:bodyPr>
          <a:lstStyle/>
          <a:p>
            <a:pPr marL="0"/>
            <a:r>
              <a:rPr lang="en-US" sz="1500" dirty="0"/>
              <a:t>2 aerial application operators supporting NW Iowa</a:t>
            </a:r>
          </a:p>
          <a:p>
            <a:pPr marL="0"/>
            <a:r>
              <a:rPr lang="en-US" sz="1500" dirty="0"/>
              <a:t>Part 135 Air Carrier &amp; multiple corporate aircraft</a:t>
            </a:r>
          </a:p>
          <a:p>
            <a:pPr marL="0"/>
            <a:r>
              <a:rPr lang="en-US" sz="1500" dirty="0"/>
              <a:t>3 Jets (2 mid-size and 1 light)</a:t>
            </a:r>
          </a:p>
          <a:p>
            <a:pPr marL="0"/>
            <a:r>
              <a:rPr lang="en-US" sz="1500" dirty="0"/>
              <a:t>Over a dozen turbine aircraft-both multi and single engine</a:t>
            </a:r>
          </a:p>
          <a:p>
            <a:pPr marL="0"/>
            <a:r>
              <a:rPr lang="en-US" sz="1500" dirty="0"/>
              <a:t>Full-service fueling system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0745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78CC-8906-8983-B3BB-7A08D567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small airplanes parked on a runway&#10;&#10;AI-generated content may be incorrect.">
            <a:extLst>
              <a:ext uri="{FF2B5EF4-FFF2-40B4-BE49-F238E27FC236}">
                <a16:creationId xmlns:a16="http://schemas.microsoft.com/office/drawing/2014/main" id="{E494CAC9-4D04-B941-FDCF-DFEA6A1F3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32" y="731862"/>
            <a:ext cx="9316994" cy="62279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5DC44-B226-CB70-A410-D575BEB46EA0}"/>
              </a:ext>
            </a:extLst>
          </p:cNvPr>
          <p:cNvSpPr txBox="1"/>
          <p:nvPr/>
        </p:nvSpPr>
        <p:spPr>
          <a:xfrm>
            <a:off x="628651" y="5472233"/>
            <a:ext cx="9141713" cy="5162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Grand Opening</a:t>
            </a:r>
          </a:p>
        </p:txBody>
      </p:sp>
    </p:spTree>
    <p:extLst>
      <p:ext uri="{BB962C8B-B14F-4D97-AF65-F5344CB8AC3E}">
        <p14:creationId xmlns:p14="http://schemas.microsoft.com/office/powerpoint/2010/main" val="1199466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3ac6eb-4a86-4df2-82c9-e49880b786ec" xsi:nil="true"/>
    <lcf76f155ced4ddcb4097134ff3c332f xmlns="ba69053f-a439-49eb-bf73-be7a1d2a564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059AF3866A1459255EB2450583398" ma:contentTypeVersion="18" ma:contentTypeDescription="Create a new document." ma:contentTypeScope="" ma:versionID="56f0bc5e6a6e0d184e8fc47a0506b56d">
  <xsd:schema xmlns:xsd="http://www.w3.org/2001/XMLSchema" xmlns:xs="http://www.w3.org/2001/XMLSchema" xmlns:p="http://schemas.microsoft.com/office/2006/metadata/properties" xmlns:ns2="ba69053f-a439-49eb-bf73-be7a1d2a5647" xmlns:ns3="c93ac6eb-4a86-4df2-82c9-e49880b786ec" targetNamespace="http://schemas.microsoft.com/office/2006/metadata/properties" ma:root="true" ma:fieldsID="c81679fae990d3822049064b7f0b51b4" ns2:_="" ns3:_="">
    <xsd:import namespace="ba69053f-a439-49eb-bf73-be7a1d2a5647"/>
    <xsd:import namespace="c93ac6eb-4a86-4df2-82c9-e49880b78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9053f-a439-49eb-bf73-be7a1d2a5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a0a50c-fb9e-42b6-8f62-8e17015cd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ac6eb-4a86-4df2-82c9-e49880b78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9c8d56-80e5-495d-845a-4e70f8fdb2b4}" ma:internalName="TaxCatchAll" ma:showField="CatchAllData" ma:web="c93ac6eb-4a86-4df2-82c9-e49880b78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A56DA-C898-4F7B-A893-E0C9795CA200}">
  <ds:schemaRefs>
    <ds:schemaRef ds:uri="http://schemas.microsoft.com/office/2006/metadata/properties"/>
    <ds:schemaRef ds:uri="http://schemas.microsoft.com/office/infopath/2007/PartnerControls"/>
    <ds:schemaRef ds:uri="c93ac6eb-4a86-4df2-82c9-e49880b786ec"/>
    <ds:schemaRef ds:uri="ba69053f-a439-49eb-bf73-be7a1d2a5647"/>
  </ds:schemaRefs>
</ds:datastoreItem>
</file>

<file path=customXml/itemProps2.xml><?xml version="1.0" encoding="utf-8"?>
<ds:datastoreItem xmlns:ds="http://schemas.openxmlformats.org/officeDocument/2006/customXml" ds:itemID="{8BA46944-662F-44FF-9407-030A93751D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9053f-a439-49eb-bf73-be7a1d2a5647"/>
    <ds:schemaRef ds:uri="c93ac6eb-4a86-4df2-82c9-e49880b786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BA228-8FCD-4369-A175-BB4BC1199F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294</Words>
  <Application>Microsoft Office PowerPoint</Application>
  <PresentationFormat>On-screen Show (4:3)</PresentationFormat>
  <Paragraphs>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Sioux County  Regional Airport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Maggie Landegent</dc:creator>
  <cp:lastModifiedBy>Anderson, Stuart</cp:lastModifiedBy>
  <cp:revision>3</cp:revision>
  <dcterms:created xsi:type="dcterms:W3CDTF">2025-02-17T19:46:53Z</dcterms:created>
  <dcterms:modified xsi:type="dcterms:W3CDTF">2025-04-02T15:21:20Z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0x010100707059AF3866A1459255EB2450583398</vt:lpwstr>
  </property>
  <property fmtid="{D5CDD505-2E9C-101B-9397-08002B2CF9AE}" pid="3" name="MediaServiceImageTags">
    <vt:lpwstr/>
  </property>
</Properties>
</file>