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ink/ink2.xml" ContentType="application/inkml+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70" r:id="rId7"/>
    <p:sldId id="271" r:id="rId8"/>
    <p:sldId id="285" r:id="rId9"/>
    <p:sldId id="286" r:id="rId10"/>
    <p:sldId id="287" r:id="rId11"/>
    <p:sldId id="288" r:id="rId12"/>
    <p:sldId id="289" r:id="rId13"/>
    <p:sldId id="290" r:id="rId14"/>
    <p:sldId id="291" r:id="rId15"/>
    <p:sldId id="292" r:id="rId16"/>
    <p:sldId id="263" r:id="rId17"/>
    <p:sldId id="265" r:id="rId18"/>
    <p:sldId id="264" r:id="rId19"/>
    <p:sldId id="298" r:id="rId20"/>
    <p:sldId id="266" r:id="rId21"/>
    <p:sldId id="299" r:id="rId22"/>
    <p:sldId id="300" r:id="rId23"/>
    <p:sldId id="301" r:id="rId24"/>
    <p:sldId id="302" r:id="rId25"/>
    <p:sldId id="269" r:id="rId26"/>
  </p:sldIdLst>
  <p:sldSz cx="9144000" cy="6858000" type="screen4x3"/>
  <p:notesSz cx="6858000" cy="9144000"/>
  <p:embeddedFontLst>
    <p:embeddedFont>
      <p:font typeface="Fira Sans" panose="020B0503050000020004" pitchFamily="34" charset="0"/>
      <p:regular r:id="rId28"/>
      <p:bold r:id="rId29"/>
      <p:italic r:id="rId30"/>
      <p:boldItalic r:id="rId31"/>
    </p:embeddedFont>
    <p:embeddedFont>
      <p:font typeface="Georgia" panose="02040502050405020303" pitchFamily="18"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1" roundtripDataSignature="AMtx7mhiw9J72hdHlmXxpMsJ86xW5SE4f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FCAA81-A8E7-6551-166F-BE46475D4AA4}" name="Michelle Bostinelos" initials="MB" userId="S::MBostinelos@simpco.org::f16ebe55-b2e5-4983-9d4c-d6b9f12281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9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46"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21030B-C48E-4DED-B627-10CF3DA96A4E}"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4D99A198-94E9-4CC1-A0B5-C2640B3FC77B}">
      <dgm:prSet/>
      <dgm:spPr/>
      <dgm:t>
        <a:bodyPr/>
        <a:lstStyle/>
        <a:p>
          <a:r>
            <a:rPr lang="en-US" b="1"/>
            <a:t>2005 Project concept Sioux City and SIMPCO</a:t>
          </a:r>
          <a:endParaRPr lang="en-US"/>
        </a:p>
      </dgm:t>
    </dgm:pt>
    <dgm:pt modelId="{9FA02B1C-DB4A-455A-8576-EFBFB3B26DE4}" type="parTrans" cxnId="{D4B875DE-DC0F-4AFF-895D-F692C8A4C68B}">
      <dgm:prSet/>
      <dgm:spPr/>
      <dgm:t>
        <a:bodyPr/>
        <a:lstStyle/>
        <a:p>
          <a:endParaRPr lang="en-US"/>
        </a:p>
      </dgm:t>
    </dgm:pt>
    <dgm:pt modelId="{5A77DE1B-EFB5-4507-AED3-B6243A70D570}" type="sibTrans" cxnId="{D4B875DE-DC0F-4AFF-895D-F692C8A4C68B}">
      <dgm:prSet/>
      <dgm:spPr/>
      <dgm:t>
        <a:bodyPr/>
        <a:lstStyle/>
        <a:p>
          <a:endParaRPr lang="en-US"/>
        </a:p>
      </dgm:t>
    </dgm:pt>
    <dgm:pt modelId="{FD709C95-09C1-4558-8B62-3C7E714680F6}">
      <dgm:prSet/>
      <dgm:spPr/>
      <dgm:t>
        <a:bodyPr/>
        <a:lstStyle/>
        <a:p>
          <a:r>
            <a:rPr lang="en-US" b="1"/>
            <a:t>2005 MPO comprehensive plan </a:t>
          </a:r>
          <a:endParaRPr lang="en-US"/>
        </a:p>
      </dgm:t>
    </dgm:pt>
    <dgm:pt modelId="{EBEF4E73-27AA-42C9-AD4E-26478B606B4F}" type="parTrans" cxnId="{645AA5DC-31CB-4221-B242-3F4850841559}">
      <dgm:prSet/>
      <dgm:spPr/>
      <dgm:t>
        <a:bodyPr/>
        <a:lstStyle/>
        <a:p>
          <a:endParaRPr lang="en-US"/>
        </a:p>
      </dgm:t>
    </dgm:pt>
    <dgm:pt modelId="{D4F46E00-C54B-4733-A82B-893C44760B96}" type="sibTrans" cxnId="{645AA5DC-31CB-4221-B242-3F4850841559}">
      <dgm:prSet/>
      <dgm:spPr/>
      <dgm:t>
        <a:bodyPr/>
        <a:lstStyle/>
        <a:p>
          <a:endParaRPr lang="en-US"/>
        </a:p>
      </dgm:t>
    </dgm:pt>
    <dgm:pt modelId="{08552E33-B5E9-4D6C-B035-116903E476BA}">
      <dgm:prSet/>
      <dgm:spPr/>
      <dgm:t>
        <a:bodyPr/>
        <a:lstStyle/>
        <a:p>
          <a:r>
            <a:rPr lang="en-US" b="1"/>
            <a:t>2015 Interchange Justification Report consultant hired</a:t>
          </a:r>
          <a:endParaRPr lang="en-US"/>
        </a:p>
      </dgm:t>
    </dgm:pt>
    <dgm:pt modelId="{FC644BD6-C41B-4DA6-90DE-53550BF26890}" type="parTrans" cxnId="{57C53494-59AD-427E-9705-E27148089E8D}">
      <dgm:prSet/>
      <dgm:spPr/>
      <dgm:t>
        <a:bodyPr/>
        <a:lstStyle/>
        <a:p>
          <a:endParaRPr lang="en-US"/>
        </a:p>
      </dgm:t>
    </dgm:pt>
    <dgm:pt modelId="{42C6109D-0C57-4A7C-ACC9-A5D5FF420B14}" type="sibTrans" cxnId="{57C53494-59AD-427E-9705-E27148089E8D}">
      <dgm:prSet/>
      <dgm:spPr/>
      <dgm:t>
        <a:bodyPr/>
        <a:lstStyle/>
        <a:p>
          <a:endParaRPr lang="en-US"/>
        </a:p>
      </dgm:t>
    </dgm:pt>
    <dgm:pt modelId="{4CF4FA52-3AD4-41AC-93EC-CE0012ADABE4}">
      <dgm:prSet/>
      <dgm:spPr/>
      <dgm:t>
        <a:bodyPr/>
        <a:lstStyle/>
        <a:p>
          <a:r>
            <a:rPr lang="en-US" b="1"/>
            <a:t>2020 Environmental Assessment</a:t>
          </a:r>
          <a:endParaRPr lang="en-US"/>
        </a:p>
      </dgm:t>
    </dgm:pt>
    <dgm:pt modelId="{158F8B58-F35F-4047-858F-F0AE98210EC5}" type="parTrans" cxnId="{1CAEF9BC-DA07-4C9C-A7F4-8C0431FE3FD4}">
      <dgm:prSet/>
      <dgm:spPr/>
      <dgm:t>
        <a:bodyPr/>
        <a:lstStyle/>
        <a:p>
          <a:endParaRPr lang="en-US"/>
        </a:p>
      </dgm:t>
    </dgm:pt>
    <dgm:pt modelId="{111F06B0-1FC2-4402-B2D0-86662956A6B3}" type="sibTrans" cxnId="{1CAEF9BC-DA07-4C9C-A7F4-8C0431FE3FD4}">
      <dgm:prSet/>
      <dgm:spPr/>
      <dgm:t>
        <a:bodyPr/>
        <a:lstStyle/>
        <a:p>
          <a:endParaRPr lang="en-US"/>
        </a:p>
      </dgm:t>
    </dgm:pt>
    <dgm:pt modelId="{9EC2DAF2-1822-4E14-A8FB-5C2D1DD15FC9}">
      <dgm:prSet/>
      <dgm:spPr/>
      <dgm:t>
        <a:bodyPr/>
        <a:lstStyle/>
        <a:p>
          <a:r>
            <a:rPr lang="en-US" b="1"/>
            <a:t>May 2020 FHWA finding of No Significant Impact</a:t>
          </a:r>
          <a:endParaRPr lang="en-US"/>
        </a:p>
      </dgm:t>
    </dgm:pt>
    <dgm:pt modelId="{83293B75-8DD9-4B8C-A6DE-603BA60046D2}" type="parTrans" cxnId="{9AB6580F-4090-41C2-93D5-6CACAB01D7EF}">
      <dgm:prSet/>
      <dgm:spPr/>
      <dgm:t>
        <a:bodyPr/>
        <a:lstStyle/>
        <a:p>
          <a:endParaRPr lang="en-US"/>
        </a:p>
      </dgm:t>
    </dgm:pt>
    <dgm:pt modelId="{FAD5A6A8-4D3C-4738-95D6-3B97A5045B85}" type="sibTrans" cxnId="{9AB6580F-4090-41C2-93D5-6CACAB01D7EF}">
      <dgm:prSet/>
      <dgm:spPr/>
      <dgm:t>
        <a:bodyPr/>
        <a:lstStyle/>
        <a:p>
          <a:endParaRPr lang="en-US"/>
        </a:p>
      </dgm:t>
    </dgm:pt>
    <dgm:pt modelId="{EA774E95-BF4C-45D5-8EA5-8DB9447D80D1}">
      <dgm:prSet/>
      <dgm:spPr/>
      <dgm:t>
        <a:bodyPr/>
        <a:lstStyle/>
        <a:p>
          <a:r>
            <a:rPr lang="en-US" b="1"/>
            <a:t>October 2021 Project submission Iowa DOT and FHWA</a:t>
          </a:r>
          <a:endParaRPr lang="en-US"/>
        </a:p>
      </dgm:t>
    </dgm:pt>
    <dgm:pt modelId="{27B18264-19CB-4C5C-B2D0-A7B6AEF1C653}" type="parTrans" cxnId="{BCBB6DDA-14A1-443E-B14F-08AD08AF8190}">
      <dgm:prSet/>
      <dgm:spPr/>
      <dgm:t>
        <a:bodyPr/>
        <a:lstStyle/>
        <a:p>
          <a:endParaRPr lang="en-US"/>
        </a:p>
      </dgm:t>
    </dgm:pt>
    <dgm:pt modelId="{FC1103E3-D40C-41B2-B326-9CB50267E004}" type="sibTrans" cxnId="{BCBB6DDA-14A1-443E-B14F-08AD08AF8190}">
      <dgm:prSet/>
      <dgm:spPr/>
      <dgm:t>
        <a:bodyPr/>
        <a:lstStyle/>
        <a:p>
          <a:endParaRPr lang="en-US"/>
        </a:p>
      </dgm:t>
    </dgm:pt>
    <dgm:pt modelId="{9574365D-29C6-4E9F-BC17-6C4C0E0D6717}">
      <dgm:prSet/>
      <dgm:spPr/>
      <dgm:t>
        <a:bodyPr/>
        <a:lstStyle/>
        <a:p>
          <a:r>
            <a:rPr lang="en-US" b="1"/>
            <a:t>August 2022 Final FHWA comments and submission</a:t>
          </a:r>
          <a:endParaRPr lang="en-US"/>
        </a:p>
      </dgm:t>
    </dgm:pt>
    <dgm:pt modelId="{2E4D14A9-4757-4044-AAED-319A0C7D8C2A}" type="parTrans" cxnId="{29D46239-A099-4999-B9DE-310C77077277}">
      <dgm:prSet/>
      <dgm:spPr/>
      <dgm:t>
        <a:bodyPr/>
        <a:lstStyle/>
        <a:p>
          <a:endParaRPr lang="en-US"/>
        </a:p>
      </dgm:t>
    </dgm:pt>
    <dgm:pt modelId="{1B987683-37B9-4186-B7EF-907C2C28FB17}" type="sibTrans" cxnId="{29D46239-A099-4999-B9DE-310C77077277}">
      <dgm:prSet/>
      <dgm:spPr/>
      <dgm:t>
        <a:bodyPr/>
        <a:lstStyle/>
        <a:p>
          <a:endParaRPr lang="en-US"/>
        </a:p>
      </dgm:t>
    </dgm:pt>
    <dgm:pt modelId="{7A8EC002-0631-48F3-B2D2-04093495089D}">
      <dgm:prSet/>
      <dgm:spPr/>
      <dgm:t>
        <a:bodyPr/>
        <a:lstStyle/>
        <a:p>
          <a:r>
            <a:rPr lang="en-US" b="1"/>
            <a:t>September 2022 IJR approved by Iowa DOT and FHWA</a:t>
          </a:r>
          <a:endParaRPr lang="en-US"/>
        </a:p>
      </dgm:t>
    </dgm:pt>
    <dgm:pt modelId="{94410E34-B1DA-498E-8110-A91B5C804835}" type="parTrans" cxnId="{F993B434-FDFB-4DF2-A82C-801E0885D9ED}">
      <dgm:prSet/>
      <dgm:spPr/>
      <dgm:t>
        <a:bodyPr/>
        <a:lstStyle/>
        <a:p>
          <a:endParaRPr lang="en-US"/>
        </a:p>
      </dgm:t>
    </dgm:pt>
    <dgm:pt modelId="{1359FC7B-1E64-4809-A144-52A2FDC9B74E}" type="sibTrans" cxnId="{F993B434-FDFB-4DF2-A82C-801E0885D9ED}">
      <dgm:prSet/>
      <dgm:spPr/>
      <dgm:t>
        <a:bodyPr/>
        <a:lstStyle/>
        <a:p>
          <a:endParaRPr lang="en-US"/>
        </a:p>
      </dgm:t>
    </dgm:pt>
    <dgm:pt modelId="{D9A23F4A-7493-4847-A38C-34EF95DEDD48}">
      <dgm:prSet/>
      <dgm:spPr/>
      <dgm:t>
        <a:bodyPr/>
        <a:lstStyle/>
        <a:p>
          <a:r>
            <a:rPr lang="en-US" b="1"/>
            <a:t>October 2022 Iowa DOT project development</a:t>
          </a:r>
          <a:endParaRPr lang="en-US"/>
        </a:p>
      </dgm:t>
    </dgm:pt>
    <dgm:pt modelId="{CD1E2524-ED7D-4B4C-A1A0-F935BECA3043}" type="parTrans" cxnId="{12E73F28-46E7-4E8E-BD80-689F24475673}">
      <dgm:prSet/>
      <dgm:spPr/>
      <dgm:t>
        <a:bodyPr/>
        <a:lstStyle/>
        <a:p>
          <a:endParaRPr lang="en-US"/>
        </a:p>
      </dgm:t>
    </dgm:pt>
    <dgm:pt modelId="{9927F2C3-6AD0-46DD-89E1-168CA28E4A36}" type="sibTrans" cxnId="{12E73F28-46E7-4E8E-BD80-689F24475673}">
      <dgm:prSet/>
      <dgm:spPr/>
      <dgm:t>
        <a:bodyPr/>
        <a:lstStyle/>
        <a:p>
          <a:endParaRPr lang="en-US"/>
        </a:p>
      </dgm:t>
    </dgm:pt>
    <dgm:pt modelId="{13EF0837-2349-4047-B033-12EBE19330C4}">
      <dgm:prSet/>
      <dgm:spPr/>
      <dgm:t>
        <a:bodyPr/>
        <a:lstStyle/>
        <a:p>
          <a:r>
            <a:rPr lang="en-US" b="1"/>
            <a:t>October 2022 Woodbury County and Iowa DOT Pre-Construction Agreement</a:t>
          </a:r>
          <a:endParaRPr lang="en-US"/>
        </a:p>
      </dgm:t>
    </dgm:pt>
    <dgm:pt modelId="{C4469F47-4D56-4C2C-905D-A4CBAF4CCE8A}" type="parTrans" cxnId="{D6B89954-C5B3-4E09-B56B-876DBBA98097}">
      <dgm:prSet/>
      <dgm:spPr/>
      <dgm:t>
        <a:bodyPr/>
        <a:lstStyle/>
        <a:p>
          <a:endParaRPr lang="en-US"/>
        </a:p>
      </dgm:t>
    </dgm:pt>
    <dgm:pt modelId="{DCC018F7-819C-457A-A565-B8085E0BBA91}" type="sibTrans" cxnId="{D6B89954-C5B3-4E09-B56B-876DBBA98097}">
      <dgm:prSet/>
      <dgm:spPr/>
      <dgm:t>
        <a:bodyPr/>
        <a:lstStyle/>
        <a:p>
          <a:endParaRPr lang="en-US"/>
        </a:p>
      </dgm:t>
    </dgm:pt>
    <dgm:pt modelId="{2B1F7270-B1F7-43AD-8F0F-7EC37880CDAD}">
      <dgm:prSet/>
      <dgm:spPr/>
      <dgm:t>
        <a:bodyPr/>
        <a:lstStyle/>
        <a:p>
          <a:r>
            <a:rPr lang="en-US" b="1"/>
            <a:t>July 2023 HNTB Project Design</a:t>
          </a:r>
        </a:p>
      </dgm:t>
    </dgm:pt>
    <dgm:pt modelId="{318E7045-7A27-4C20-AA90-DA1E54B9FD28}" type="parTrans" cxnId="{81FDE883-0671-42D8-8E96-63E6CFF5FB54}">
      <dgm:prSet/>
      <dgm:spPr/>
      <dgm:t>
        <a:bodyPr/>
        <a:lstStyle/>
        <a:p>
          <a:endParaRPr lang="en-US"/>
        </a:p>
      </dgm:t>
    </dgm:pt>
    <dgm:pt modelId="{3CABD71D-B8BE-4FE5-8339-5C2D3DBF93EE}" type="sibTrans" cxnId="{81FDE883-0671-42D8-8E96-63E6CFF5FB54}">
      <dgm:prSet/>
      <dgm:spPr/>
      <dgm:t>
        <a:bodyPr/>
        <a:lstStyle/>
        <a:p>
          <a:endParaRPr lang="en-US"/>
        </a:p>
      </dgm:t>
    </dgm:pt>
    <dgm:pt modelId="{FF5E055A-4B8B-4287-870E-DAD7654FECDD}">
      <dgm:prSet/>
      <dgm:spPr/>
      <dgm:t>
        <a:bodyPr/>
        <a:lstStyle/>
        <a:p>
          <a:r>
            <a:rPr lang="en-US" b="1"/>
            <a:t>August 2023 Right-of-way negotiations commences</a:t>
          </a:r>
        </a:p>
      </dgm:t>
    </dgm:pt>
    <dgm:pt modelId="{3CE9D7AF-A04C-4DAB-A239-452F46E5D323}" type="parTrans" cxnId="{2C059C84-3781-4A92-85F2-2BDF184F38AC}">
      <dgm:prSet/>
      <dgm:spPr/>
      <dgm:t>
        <a:bodyPr/>
        <a:lstStyle/>
        <a:p>
          <a:endParaRPr lang="en-US"/>
        </a:p>
      </dgm:t>
    </dgm:pt>
    <dgm:pt modelId="{5EFDF7E3-0B89-4048-A344-BC24AF9661F1}" type="sibTrans" cxnId="{2C059C84-3781-4A92-85F2-2BDF184F38AC}">
      <dgm:prSet/>
      <dgm:spPr/>
      <dgm:t>
        <a:bodyPr/>
        <a:lstStyle/>
        <a:p>
          <a:endParaRPr lang="en-US"/>
        </a:p>
      </dgm:t>
    </dgm:pt>
    <dgm:pt modelId="{DACAA6CA-0144-4BFB-A0CC-D8892AE29009}">
      <dgm:prSet/>
      <dgm:spPr/>
      <dgm:t>
        <a:bodyPr/>
        <a:lstStyle/>
        <a:p>
          <a:r>
            <a:rPr lang="en-US" b="1"/>
            <a:t>Union Pacific Railroad and Iowa DOT agreement </a:t>
          </a:r>
        </a:p>
      </dgm:t>
    </dgm:pt>
    <dgm:pt modelId="{96DCC04E-6F0D-456E-A75A-57DF5EA730A4}" type="parTrans" cxnId="{FC9D1D3B-DBB6-4792-8B4C-03B3A8EFBD4C}">
      <dgm:prSet/>
      <dgm:spPr/>
      <dgm:t>
        <a:bodyPr/>
        <a:lstStyle/>
        <a:p>
          <a:endParaRPr lang="en-US"/>
        </a:p>
      </dgm:t>
    </dgm:pt>
    <dgm:pt modelId="{BB51A9CE-78E8-448E-A3E0-3F3EF3F94A78}" type="sibTrans" cxnId="{FC9D1D3B-DBB6-4792-8B4C-03B3A8EFBD4C}">
      <dgm:prSet/>
      <dgm:spPr/>
      <dgm:t>
        <a:bodyPr/>
        <a:lstStyle/>
        <a:p>
          <a:endParaRPr lang="en-US"/>
        </a:p>
      </dgm:t>
    </dgm:pt>
    <dgm:pt modelId="{05EE6A4F-3496-40D0-9D0E-E29CFBB601D0}">
      <dgm:prSet/>
      <dgm:spPr/>
      <dgm:t>
        <a:bodyPr/>
        <a:lstStyle/>
        <a:p>
          <a:r>
            <a:rPr lang="en-US" b="1"/>
            <a:t>January 2026 Project bid letting</a:t>
          </a:r>
        </a:p>
      </dgm:t>
    </dgm:pt>
    <dgm:pt modelId="{86B50E8B-4326-4D67-8015-8C050C838D62}" type="parTrans" cxnId="{72114709-010D-4B8D-9140-0E8C7CAED5E1}">
      <dgm:prSet/>
      <dgm:spPr/>
      <dgm:t>
        <a:bodyPr/>
        <a:lstStyle/>
        <a:p>
          <a:endParaRPr lang="en-US"/>
        </a:p>
      </dgm:t>
    </dgm:pt>
    <dgm:pt modelId="{76456DD6-6320-4F57-B18C-DD1E008C8923}" type="sibTrans" cxnId="{72114709-010D-4B8D-9140-0E8C7CAED5E1}">
      <dgm:prSet/>
      <dgm:spPr/>
      <dgm:t>
        <a:bodyPr/>
        <a:lstStyle/>
        <a:p>
          <a:endParaRPr lang="en-US"/>
        </a:p>
      </dgm:t>
    </dgm:pt>
    <dgm:pt modelId="{3E16B471-7391-4262-B8A9-7D49C3D0C499}">
      <dgm:prSet/>
      <dgm:spPr/>
      <dgm:t>
        <a:bodyPr/>
        <a:lstStyle/>
        <a:p>
          <a:r>
            <a:rPr lang="en-US" b="1"/>
            <a:t>September 2023 Final design</a:t>
          </a:r>
        </a:p>
      </dgm:t>
    </dgm:pt>
    <dgm:pt modelId="{64978086-5D45-4020-ACF6-29EEA68B08E6}" type="parTrans" cxnId="{D1230C06-F698-4484-9726-B4CB54325832}">
      <dgm:prSet/>
      <dgm:spPr/>
      <dgm:t>
        <a:bodyPr/>
        <a:lstStyle/>
        <a:p>
          <a:endParaRPr lang="en-US"/>
        </a:p>
      </dgm:t>
    </dgm:pt>
    <dgm:pt modelId="{F8013776-6DAB-4761-ADD9-68FC4D56B3EB}" type="sibTrans" cxnId="{D1230C06-F698-4484-9726-B4CB54325832}">
      <dgm:prSet/>
      <dgm:spPr/>
      <dgm:t>
        <a:bodyPr/>
        <a:lstStyle/>
        <a:p>
          <a:endParaRPr lang="en-US"/>
        </a:p>
      </dgm:t>
    </dgm:pt>
    <dgm:pt modelId="{89E8A780-3F47-4526-BE2D-1318491D7B0A}">
      <dgm:prSet/>
      <dgm:spPr/>
      <dgm:t>
        <a:bodyPr/>
        <a:lstStyle/>
        <a:p>
          <a:r>
            <a:rPr lang="en-US" b="1"/>
            <a:t>2014 Woodbury County takes over project lead</a:t>
          </a:r>
          <a:endParaRPr lang="en-US"/>
        </a:p>
      </dgm:t>
    </dgm:pt>
    <dgm:pt modelId="{A9646C8F-EDDE-472F-B4EC-91B3F99C3C2A}" type="parTrans" cxnId="{6ABC8061-5BD5-4684-8A7B-19EC62F86DE0}">
      <dgm:prSet/>
      <dgm:spPr/>
      <dgm:t>
        <a:bodyPr/>
        <a:lstStyle/>
        <a:p>
          <a:endParaRPr lang="en-US"/>
        </a:p>
      </dgm:t>
    </dgm:pt>
    <dgm:pt modelId="{699DFDF6-0F29-4BF6-B9E2-0E5CC662E265}" type="sibTrans" cxnId="{6ABC8061-5BD5-4684-8A7B-19EC62F86DE0}">
      <dgm:prSet/>
      <dgm:spPr/>
      <dgm:t>
        <a:bodyPr/>
        <a:lstStyle/>
        <a:p>
          <a:endParaRPr lang="en-US"/>
        </a:p>
      </dgm:t>
    </dgm:pt>
    <dgm:pt modelId="{03532BF3-1C8E-49E0-AE42-9AF66377BDA4}">
      <dgm:prSet/>
      <dgm:spPr/>
      <dgm:t>
        <a:bodyPr/>
        <a:lstStyle/>
        <a:p>
          <a:r>
            <a:rPr lang="en-US" b="1"/>
            <a:t>November 2025 Plan turn-in</a:t>
          </a:r>
        </a:p>
      </dgm:t>
    </dgm:pt>
    <dgm:pt modelId="{13FE458A-27CA-4CEC-8AE0-DE3897275EFB}" type="parTrans" cxnId="{8A6509D5-9984-4384-8FB7-4ECE5E200265}">
      <dgm:prSet/>
      <dgm:spPr/>
      <dgm:t>
        <a:bodyPr/>
        <a:lstStyle/>
        <a:p>
          <a:endParaRPr lang="en-US"/>
        </a:p>
      </dgm:t>
    </dgm:pt>
    <dgm:pt modelId="{F4AA0F5F-08FF-4510-9741-EDD338DEA1AD}" type="sibTrans" cxnId="{8A6509D5-9984-4384-8FB7-4ECE5E200265}">
      <dgm:prSet/>
      <dgm:spPr/>
      <dgm:t>
        <a:bodyPr/>
        <a:lstStyle/>
        <a:p>
          <a:endParaRPr lang="en-US"/>
        </a:p>
      </dgm:t>
    </dgm:pt>
    <dgm:pt modelId="{9FC35145-EFD3-44E9-909F-E6BB511B53CD}">
      <dgm:prSet/>
      <dgm:spPr/>
      <dgm:t>
        <a:bodyPr/>
        <a:lstStyle/>
        <a:p>
          <a:r>
            <a:rPr lang="en-US" b="1"/>
            <a:t>August 2025 Condemnation hearings</a:t>
          </a:r>
        </a:p>
      </dgm:t>
    </dgm:pt>
    <dgm:pt modelId="{A9A55B5F-1EED-4F9C-8A46-A3B19857F0F8}" type="parTrans" cxnId="{13A5EB69-34EA-48F2-A647-DBC5DCEA3478}">
      <dgm:prSet/>
      <dgm:spPr/>
      <dgm:t>
        <a:bodyPr/>
        <a:lstStyle/>
        <a:p>
          <a:endParaRPr lang="en-US"/>
        </a:p>
      </dgm:t>
    </dgm:pt>
    <dgm:pt modelId="{E1FECDD6-F0FC-45C9-817D-0F520395A5B5}" type="sibTrans" cxnId="{13A5EB69-34EA-48F2-A647-DBC5DCEA3478}">
      <dgm:prSet/>
      <dgm:spPr/>
      <dgm:t>
        <a:bodyPr/>
        <a:lstStyle/>
        <a:p>
          <a:endParaRPr lang="en-US"/>
        </a:p>
      </dgm:t>
    </dgm:pt>
    <dgm:pt modelId="{6337AC48-E408-4ECA-AF2E-9AE2A8A6957C}" type="pres">
      <dgm:prSet presAssocID="{3321030B-C48E-4DED-B627-10CF3DA96A4E}" presName="Name0" presStyleCnt="0">
        <dgm:presLayoutVars>
          <dgm:dir/>
          <dgm:resizeHandles val="exact"/>
        </dgm:presLayoutVars>
      </dgm:prSet>
      <dgm:spPr/>
    </dgm:pt>
    <dgm:pt modelId="{C1218EC0-CBFE-4A2B-B2CA-6B3B409014D7}" type="pres">
      <dgm:prSet presAssocID="{4D99A198-94E9-4CC1-A0B5-C2640B3FC77B}" presName="node" presStyleLbl="node1" presStyleIdx="0" presStyleCnt="18">
        <dgm:presLayoutVars>
          <dgm:bulletEnabled val="1"/>
        </dgm:presLayoutVars>
      </dgm:prSet>
      <dgm:spPr/>
    </dgm:pt>
    <dgm:pt modelId="{346C5A02-7CE4-4FC8-9AE2-B3FAF432666F}" type="pres">
      <dgm:prSet presAssocID="{5A77DE1B-EFB5-4507-AED3-B6243A70D570}" presName="sibTrans" presStyleLbl="sibTrans1D1" presStyleIdx="0" presStyleCnt="17"/>
      <dgm:spPr/>
    </dgm:pt>
    <dgm:pt modelId="{5438C2F3-A5CA-48C4-8535-D146427071A8}" type="pres">
      <dgm:prSet presAssocID="{5A77DE1B-EFB5-4507-AED3-B6243A70D570}" presName="connectorText" presStyleLbl="sibTrans1D1" presStyleIdx="0" presStyleCnt="17"/>
      <dgm:spPr/>
    </dgm:pt>
    <dgm:pt modelId="{89165B3B-AD16-4D9C-8312-0A06AD001F93}" type="pres">
      <dgm:prSet presAssocID="{FD709C95-09C1-4558-8B62-3C7E714680F6}" presName="node" presStyleLbl="node1" presStyleIdx="1" presStyleCnt="18" custLinFactNeighborX="741">
        <dgm:presLayoutVars>
          <dgm:bulletEnabled val="1"/>
        </dgm:presLayoutVars>
      </dgm:prSet>
      <dgm:spPr/>
    </dgm:pt>
    <dgm:pt modelId="{E3B73B94-53E5-4ADF-B9FC-AFDBDE64BAFD}" type="pres">
      <dgm:prSet presAssocID="{D4F46E00-C54B-4733-A82B-893C44760B96}" presName="sibTrans" presStyleLbl="sibTrans1D1" presStyleIdx="1" presStyleCnt="17"/>
      <dgm:spPr/>
    </dgm:pt>
    <dgm:pt modelId="{1F24AF96-6E18-4BA3-A369-656AF2A2950E}" type="pres">
      <dgm:prSet presAssocID="{D4F46E00-C54B-4733-A82B-893C44760B96}" presName="connectorText" presStyleLbl="sibTrans1D1" presStyleIdx="1" presStyleCnt="17"/>
      <dgm:spPr/>
    </dgm:pt>
    <dgm:pt modelId="{4B0136D5-53BB-4CFE-90D2-44201C61FF78}" type="pres">
      <dgm:prSet presAssocID="{89E8A780-3F47-4526-BE2D-1318491D7B0A}" presName="node" presStyleLbl="node1" presStyleIdx="2" presStyleCnt="18">
        <dgm:presLayoutVars>
          <dgm:bulletEnabled val="1"/>
        </dgm:presLayoutVars>
      </dgm:prSet>
      <dgm:spPr/>
    </dgm:pt>
    <dgm:pt modelId="{41A214DD-557A-4E4D-B81E-F64AFCBF74C3}" type="pres">
      <dgm:prSet presAssocID="{699DFDF6-0F29-4BF6-B9E2-0E5CC662E265}" presName="sibTrans" presStyleLbl="sibTrans1D1" presStyleIdx="2" presStyleCnt="17"/>
      <dgm:spPr/>
    </dgm:pt>
    <dgm:pt modelId="{FE2BA5EB-1FF3-44C5-9C40-B904087EF0DD}" type="pres">
      <dgm:prSet presAssocID="{699DFDF6-0F29-4BF6-B9E2-0E5CC662E265}" presName="connectorText" presStyleLbl="sibTrans1D1" presStyleIdx="2" presStyleCnt="17"/>
      <dgm:spPr/>
    </dgm:pt>
    <dgm:pt modelId="{CD5C01FA-9BA5-49D2-8B54-4B59365B9D21}" type="pres">
      <dgm:prSet presAssocID="{08552E33-B5E9-4D6C-B035-116903E476BA}" presName="node" presStyleLbl="node1" presStyleIdx="3" presStyleCnt="18">
        <dgm:presLayoutVars>
          <dgm:bulletEnabled val="1"/>
        </dgm:presLayoutVars>
      </dgm:prSet>
      <dgm:spPr/>
    </dgm:pt>
    <dgm:pt modelId="{82463F26-5299-4B1F-8001-1B77463E9209}" type="pres">
      <dgm:prSet presAssocID="{42C6109D-0C57-4A7C-ACC9-A5D5FF420B14}" presName="sibTrans" presStyleLbl="sibTrans1D1" presStyleIdx="3" presStyleCnt="17"/>
      <dgm:spPr/>
    </dgm:pt>
    <dgm:pt modelId="{D6C60748-B1FA-4C32-835F-8B81C2ADE3BB}" type="pres">
      <dgm:prSet presAssocID="{42C6109D-0C57-4A7C-ACC9-A5D5FF420B14}" presName="connectorText" presStyleLbl="sibTrans1D1" presStyleIdx="3" presStyleCnt="17"/>
      <dgm:spPr/>
    </dgm:pt>
    <dgm:pt modelId="{04CD819E-E063-43DC-AAF9-A48067FC0ADA}" type="pres">
      <dgm:prSet presAssocID="{4CF4FA52-3AD4-41AC-93EC-CE0012ADABE4}" presName="node" presStyleLbl="node1" presStyleIdx="4" presStyleCnt="18">
        <dgm:presLayoutVars>
          <dgm:bulletEnabled val="1"/>
        </dgm:presLayoutVars>
      </dgm:prSet>
      <dgm:spPr/>
    </dgm:pt>
    <dgm:pt modelId="{7A9738C3-B93B-4092-9C1A-53C17CEDCB35}" type="pres">
      <dgm:prSet presAssocID="{111F06B0-1FC2-4402-B2D0-86662956A6B3}" presName="sibTrans" presStyleLbl="sibTrans1D1" presStyleIdx="4" presStyleCnt="17"/>
      <dgm:spPr/>
    </dgm:pt>
    <dgm:pt modelId="{2E064836-03B6-477A-B96C-47F03EFF1D19}" type="pres">
      <dgm:prSet presAssocID="{111F06B0-1FC2-4402-B2D0-86662956A6B3}" presName="connectorText" presStyleLbl="sibTrans1D1" presStyleIdx="4" presStyleCnt="17"/>
      <dgm:spPr/>
    </dgm:pt>
    <dgm:pt modelId="{23709E59-B9C9-4947-8571-D8A46BCDCBA5}" type="pres">
      <dgm:prSet presAssocID="{9EC2DAF2-1822-4E14-A8FB-5C2D1DD15FC9}" presName="node" presStyleLbl="node1" presStyleIdx="5" presStyleCnt="18">
        <dgm:presLayoutVars>
          <dgm:bulletEnabled val="1"/>
        </dgm:presLayoutVars>
      </dgm:prSet>
      <dgm:spPr/>
    </dgm:pt>
    <dgm:pt modelId="{DDCA8087-8708-4A17-8261-BFEE1EB3D26C}" type="pres">
      <dgm:prSet presAssocID="{FAD5A6A8-4D3C-4738-95D6-3B97A5045B85}" presName="sibTrans" presStyleLbl="sibTrans1D1" presStyleIdx="5" presStyleCnt="17"/>
      <dgm:spPr/>
    </dgm:pt>
    <dgm:pt modelId="{E0DE85B6-1C12-48EE-AFC1-013F556B997A}" type="pres">
      <dgm:prSet presAssocID="{FAD5A6A8-4D3C-4738-95D6-3B97A5045B85}" presName="connectorText" presStyleLbl="sibTrans1D1" presStyleIdx="5" presStyleCnt="17"/>
      <dgm:spPr/>
    </dgm:pt>
    <dgm:pt modelId="{45BF1C1D-998A-46F2-BDB1-78FE85F81478}" type="pres">
      <dgm:prSet presAssocID="{EA774E95-BF4C-45D5-8EA5-8DB9447D80D1}" presName="node" presStyleLbl="node1" presStyleIdx="6" presStyleCnt="18">
        <dgm:presLayoutVars>
          <dgm:bulletEnabled val="1"/>
        </dgm:presLayoutVars>
      </dgm:prSet>
      <dgm:spPr/>
    </dgm:pt>
    <dgm:pt modelId="{2F495B8D-65C9-44A6-8320-D5F270D31BA5}" type="pres">
      <dgm:prSet presAssocID="{FC1103E3-D40C-41B2-B326-9CB50267E004}" presName="sibTrans" presStyleLbl="sibTrans1D1" presStyleIdx="6" presStyleCnt="17"/>
      <dgm:spPr/>
    </dgm:pt>
    <dgm:pt modelId="{E96FC04E-7C04-4888-9651-D236DD290954}" type="pres">
      <dgm:prSet presAssocID="{FC1103E3-D40C-41B2-B326-9CB50267E004}" presName="connectorText" presStyleLbl="sibTrans1D1" presStyleIdx="6" presStyleCnt="17"/>
      <dgm:spPr/>
    </dgm:pt>
    <dgm:pt modelId="{5F83A2C6-F857-4D1F-A6F7-EC7A8F01497E}" type="pres">
      <dgm:prSet presAssocID="{9574365D-29C6-4E9F-BC17-6C4C0E0D6717}" presName="node" presStyleLbl="node1" presStyleIdx="7" presStyleCnt="18">
        <dgm:presLayoutVars>
          <dgm:bulletEnabled val="1"/>
        </dgm:presLayoutVars>
      </dgm:prSet>
      <dgm:spPr/>
    </dgm:pt>
    <dgm:pt modelId="{030596E9-7803-4160-8B62-EF62A5DC2E49}" type="pres">
      <dgm:prSet presAssocID="{1B987683-37B9-4186-B7EF-907C2C28FB17}" presName="sibTrans" presStyleLbl="sibTrans1D1" presStyleIdx="7" presStyleCnt="17"/>
      <dgm:spPr/>
    </dgm:pt>
    <dgm:pt modelId="{272CADD4-B826-4C6E-AF6E-A44C9CE51E2E}" type="pres">
      <dgm:prSet presAssocID="{1B987683-37B9-4186-B7EF-907C2C28FB17}" presName="connectorText" presStyleLbl="sibTrans1D1" presStyleIdx="7" presStyleCnt="17"/>
      <dgm:spPr/>
    </dgm:pt>
    <dgm:pt modelId="{0FC50C30-1211-4136-8873-8779627174C1}" type="pres">
      <dgm:prSet presAssocID="{7A8EC002-0631-48F3-B2D2-04093495089D}" presName="node" presStyleLbl="node1" presStyleIdx="8" presStyleCnt="18">
        <dgm:presLayoutVars>
          <dgm:bulletEnabled val="1"/>
        </dgm:presLayoutVars>
      </dgm:prSet>
      <dgm:spPr/>
    </dgm:pt>
    <dgm:pt modelId="{E92382CE-A71B-4EDB-BBD5-6C5AFA02BA00}" type="pres">
      <dgm:prSet presAssocID="{1359FC7B-1E64-4809-A144-52A2FDC9B74E}" presName="sibTrans" presStyleLbl="sibTrans1D1" presStyleIdx="8" presStyleCnt="17"/>
      <dgm:spPr/>
    </dgm:pt>
    <dgm:pt modelId="{9263D240-D056-4587-BD52-2F6A06127C11}" type="pres">
      <dgm:prSet presAssocID="{1359FC7B-1E64-4809-A144-52A2FDC9B74E}" presName="connectorText" presStyleLbl="sibTrans1D1" presStyleIdx="8" presStyleCnt="17"/>
      <dgm:spPr/>
    </dgm:pt>
    <dgm:pt modelId="{E52BB4D4-C204-4E58-AFFF-9EB71C4F1C4F}" type="pres">
      <dgm:prSet presAssocID="{D9A23F4A-7493-4847-A38C-34EF95DEDD48}" presName="node" presStyleLbl="node1" presStyleIdx="9" presStyleCnt="18">
        <dgm:presLayoutVars>
          <dgm:bulletEnabled val="1"/>
        </dgm:presLayoutVars>
      </dgm:prSet>
      <dgm:spPr/>
    </dgm:pt>
    <dgm:pt modelId="{7165A206-31BE-4CE0-86A0-A05308D42385}" type="pres">
      <dgm:prSet presAssocID="{9927F2C3-6AD0-46DD-89E1-168CA28E4A36}" presName="sibTrans" presStyleLbl="sibTrans1D1" presStyleIdx="9" presStyleCnt="17"/>
      <dgm:spPr/>
    </dgm:pt>
    <dgm:pt modelId="{E0D5BFCE-743B-4B38-B5A1-7AE8EBABD27A}" type="pres">
      <dgm:prSet presAssocID="{9927F2C3-6AD0-46DD-89E1-168CA28E4A36}" presName="connectorText" presStyleLbl="sibTrans1D1" presStyleIdx="9" presStyleCnt="17"/>
      <dgm:spPr/>
    </dgm:pt>
    <dgm:pt modelId="{982116A6-62A4-4785-8670-DF54C876F7D6}" type="pres">
      <dgm:prSet presAssocID="{13EF0837-2349-4047-B033-12EBE19330C4}" presName="node" presStyleLbl="node1" presStyleIdx="10" presStyleCnt="18">
        <dgm:presLayoutVars>
          <dgm:bulletEnabled val="1"/>
        </dgm:presLayoutVars>
      </dgm:prSet>
      <dgm:spPr/>
    </dgm:pt>
    <dgm:pt modelId="{D956306A-7C37-4803-9A72-96F3AF78CFA1}" type="pres">
      <dgm:prSet presAssocID="{DCC018F7-819C-457A-A565-B8085E0BBA91}" presName="sibTrans" presStyleLbl="sibTrans1D1" presStyleIdx="10" presStyleCnt="17"/>
      <dgm:spPr/>
    </dgm:pt>
    <dgm:pt modelId="{FF334BB0-E5B9-4307-A226-9188C3135299}" type="pres">
      <dgm:prSet presAssocID="{DCC018F7-819C-457A-A565-B8085E0BBA91}" presName="connectorText" presStyleLbl="sibTrans1D1" presStyleIdx="10" presStyleCnt="17"/>
      <dgm:spPr/>
    </dgm:pt>
    <dgm:pt modelId="{D794FA9B-D544-449A-A96E-B46B74FDFA7A}" type="pres">
      <dgm:prSet presAssocID="{2B1F7270-B1F7-43AD-8F0F-7EC37880CDAD}" presName="node" presStyleLbl="node1" presStyleIdx="11" presStyleCnt="18">
        <dgm:presLayoutVars>
          <dgm:bulletEnabled val="1"/>
        </dgm:presLayoutVars>
      </dgm:prSet>
      <dgm:spPr/>
    </dgm:pt>
    <dgm:pt modelId="{5164009F-C3E7-40EB-933B-96C2EA390437}" type="pres">
      <dgm:prSet presAssocID="{3CABD71D-B8BE-4FE5-8339-5C2D3DBF93EE}" presName="sibTrans" presStyleLbl="sibTrans1D1" presStyleIdx="11" presStyleCnt="17"/>
      <dgm:spPr/>
    </dgm:pt>
    <dgm:pt modelId="{2F7D50C4-6D09-42C5-B60A-F7F5DC5AE99F}" type="pres">
      <dgm:prSet presAssocID="{3CABD71D-B8BE-4FE5-8339-5C2D3DBF93EE}" presName="connectorText" presStyleLbl="sibTrans1D1" presStyleIdx="11" presStyleCnt="17"/>
      <dgm:spPr/>
    </dgm:pt>
    <dgm:pt modelId="{8FA4D23C-F4F8-4C3A-AE95-6407D25D997C}" type="pres">
      <dgm:prSet presAssocID="{FF5E055A-4B8B-4287-870E-DAD7654FECDD}" presName="node" presStyleLbl="node1" presStyleIdx="12" presStyleCnt="18">
        <dgm:presLayoutVars>
          <dgm:bulletEnabled val="1"/>
        </dgm:presLayoutVars>
      </dgm:prSet>
      <dgm:spPr/>
    </dgm:pt>
    <dgm:pt modelId="{42D458E5-0935-40E9-A430-96FAC7357603}" type="pres">
      <dgm:prSet presAssocID="{5EFDF7E3-0B89-4048-A344-BC24AF9661F1}" presName="sibTrans" presStyleLbl="sibTrans1D1" presStyleIdx="12" presStyleCnt="17"/>
      <dgm:spPr/>
    </dgm:pt>
    <dgm:pt modelId="{D33A8CFF-0D2A-4703-BA0A-DCAE5E263ACF}" type="pres">
      <dgm:prSet presAssocID="{5EFDF7E3-0B89-4048-A344-BC24AF9661F1}" presName="connectorText" presStyleLbl="sibTrans1D1" presStyleIdx="12" presStyleCnt="17"/>
      <dgm:spPr/>
    </dgm:pt>
    <dgm:pt modelId="{5A4335BC-632D-4086-B4FA-F2B6FB4FCECB}" type="pres">
      <dgm:prSet presAssocID="{3E16B471-7391-4262-B8A9-7D49C3D0C499}" presName="node" presStyleLbl="node1" presStyleIdx="13" presStyleCnt="18">
        <dgm:presLayoutVars>
          <dgm:bulletEnabled val="1"/>
        </dgm:presLayoutVars>
      </dgm:prSet>
      <dgm:spPr/>
    </dgm:pt>
    <dgm:pt modelId="{FDE21DAA-B519-4D98-ACD3-EAC93E48994C}" type="pres">
      <dgm:prSet presAssocID="{F8013776-6DAB-4761-ADD9-68FC4D56B3EB}" presName="sibTrans" presStyleLbl="sibTrans1D1" presStyleIdx="13" presStyleCnt="17"/>
      <dgm:spPr/>
    </dgm:pt>
    <dgm:pt modelId="{7A98BB53-5135-4FDB-827B-739800866E63}" type="pres">
      <dgm:prSet presAssocID="{F8013776-6DAB-4761-ADD9-68FC4D56B3EB}" presName="connectorText" presStyleLbl="sibTrans1D1" presStyleIdx="13" presStyleCnt="17"/>
      <dgm:spPr/>
    </dgm:pt>
    <dgm:pt modelId="{697F2A82-F039-499A-A39F-8334BE98B89D}" type="pres">
      <dgm:prSet presAssocID="{9FC35145-EFD3-44E9-909F-E6BB511B53CD}" presName="node" presStyleLbl="node1" presStyleIdx="14" presStyleCnt="18">
        <dgm:presLayoutVars>
          <dgm:bulletEnabled val="1"/>
        </dgm:presLayoutVars>
      </dgm:prSet>
      <dgm:spPr/>
    </dgm:pt>
    <dgm:pt modelId="{14DEA415-A125-4CD0-9230-E8AC4AA4747C}" type="pres">
      <dgm:prSet presAssocID="{E1FECDD6-F0FC-45C9-817D-0F520395A5B5}" presName="sibTrans" presStyleLbl="sibTrans1D1" presStyleIdx="14" presStyleCnt="17"/>
      <dgm:spPr/>
    </dgm:pt>
    <dgm:pt modelId="{0E230211-B54A-404E-B6B6-14544A16298A}" type="pres">
      <dgm:prSet presAssocID="{E1FECDD6-F0FC-45C9-817D-0F520395A5B5}" presName="connectorText" presStyleLbl="sibTrans1D1" presStyleIdx="14" presStyleCnt="17"/>
      <dgm:spPr/>
    </dgm:pt>
    <dgm:pt modelId="{DD17AAD2-1694-4B2F-A862-214AABC96868}" type="pres">
      <dgm:prSet presAssocID="{DACAA6CA-0144-4BFB-A0CC-D8892AE29009}" presName="node" presStyleLbl="node1" presStyleIdx="15" presStyleCnt="18">
        <dgm:presLayoutVars>
          <dgm:bulletEnabled val="1"/>
        </dgm:presLayoutVars>
      </dgm:prSet>
      <dgm:spPr/>
    </dgm:pt>
    <dgm:pt modelId="{52000D16-8D3C-40A5-BBE2-73560A5105AA}" type="pres">
      <dgm:prSet presAssocID="{BB51A9CE-78E8-448E-A3E0-3F3EF3F94A78}" presName="sibTrans" presStyleLbl="sibTrans1D1" presStyleIdx="15" presStyleCnt="17"/>
      <dgm:spPr/>
    </dgm:pt>
    <dgm:pt modelId="{9B533B30-B27E-4334-BE1F-84FE04CD13EA}" type="pres">
      <dgm:prSet presAssocID="{BB51A9CE-78E8-448E-A3E0-3F3EF3F94A78}" presName="connectorText" presStyleLbl="sibTrans1D1" presStyleIdx="15" presStyleCnt="17"/>
      <dgm:spPr/>
    </dgm:pt>
    <dgm:pt modelId="{9FBE5993-0154-429A-B84D-8C0C30D0A1AD}" type="pres">
      <dgm:prSet presAssocID="{03532BF3-1C8E-49E0-AE42-9AF66377BDA4}" presName="node" presStyleLbl="node1" presStyleIdx="16" presStyleCnt="18">
        <dgm:presLayoutVars>
          <dgm:bulletEnabled val="1"/>
        </dgm:presLayoutVars>
      </dgm:prSet>
      <dgm:spPr/>
    </dgm:pt>
    <dgm:pt modelId="{B1EDC897-C4F8-4A42-85D0-A7FE04F93D88}" type="pres">
      <dgm:prSet presAssocID="{F4AA0F5F-08FF-4510-9741-EDD338DEA1AD}" presName="sibTrans" presStyleLbl="sibTrans1D1" presStyleIdx="16" presStyleCnt="17"/>
      <dgm:spPr/>
    </dgm:pt>
    <dgm:pt modelId="{1042DB85-5D05-4862-8D93-F13044D3CEAB}" type="pres">
      <dgm:prSet presAssocID="{F4AA0F5F-08FF-4510-9741-EDD338DEA1AD}" presName="connectorText" presStyleLbl="sibTrans1D1" presStyleIdx="16" presStyleCnt="17"/>
      <dgm:spPr/>
    </dgm:pt>
    <dgm:pt modelId="{74B67DD8-1CEF-449B-B21D-5F66E2EFD37C}" type="pres">
      <dgm:prSet presAssocID="{05EE6A4F-3496-40D0-9D0E-E29CFBB601D0}" presName="node" presStyleLbl="node1" presStyleIdx="17" presStyleCnt="18">
        <dgm:presLayoutVars>
          <dgm:bulletEnabled val="1"/>
        </dgm:presLayoutVars>
      </dgm:prSet>
      <dgm:spPr/>
    </dgm:pt>
  </dgm:ptLst>
  <dgm:cxnLst>
    <dgm:cxn modelId="{7DAC2703-2224-41E1-8BE5-D54308BDC220}" type="presOf" srcId="{4CF4FA52-3AD4-41AC-93EC-CE0012ADABE4}" destId="{04CD819E-E063-43DC-AAF9-A48067FC0ADA}" srcOrd="0" destOrd="0" presId="urn:microsoft.com/office/officeart/2016/7/layout/RepeatingBendingProcessNew"/>
    <dgm:cxn modelId="{D1230C06-F698-4484-9726-B4CB54325832}" srcId="{3321030B-C48E-4DED-B627-10CF3DA96A4E}" destId="{3E16B471-7391-4262-B8A9-7D49C3D0C499}" srcOrd="13" destOrd="0" parTransId="{64978086-5D45-4020-ACF6-29EEA68B08E6}" sibTransId="{F8013776-6DAB-4761-ADD9-68FC4D56B3EB}"/>
    <dgm:cxn modelId="{72114709-010D-4B8D-9140-0E8C7CAED5E1}" srcId="{3321030B-C48E-4DED-B627-10CF3DA96A4E}" destId="{05EE6A4F-3496-40D0-9D0E-E29CFBB601D0}" srcOrd="17" destOrd="0" parTransId="{86B50E8B-4326-4D67-8015-8C050C838D62}" sibTransId="{76456DD6-6320-4F57-B18C-DD1E008C8923}"/>
    <dgm:cxn modelId="{9AB6580F-4090-41C2-93D5-6CACAB01D7EF}" srcId="{3321030B-C48E-4DED-B627-10CF3DA96A4E}" destId="{9EC2DAF2-1822-4E14-A8FB-5C2D1DD15FC9}" srcOrd="5" destOrd="0" parTransId="{83293B75-8DD9-4B8C-A6DE-603BA60046D2}" sibTransId="{FAD5A6A8-4D3C-4738-95D6-3B97A5045B85}"/>
    <dgm:cxn modelId="{03316D11-9C04-4032-AEF3-21A07C8963A3}" type="presOf" srcId="{4D99A198-94E9-4CC1-A0B5-C2640B3FC77B}" destId="{C1218EC0-CBFE-4A2B-B2CA-6B3B409014D7}" srcOrd="0" destOrd="0" presId="urn:microsoft.com/office/officeart/2016/7/layout/RepeatingBendingProcessNew"/>
    <dgm:cxn modelId="{8D12CF15-35BB-4ECD-A861-61796797B0D7}" type="presOf" srcId="{BB51A9CE-78E8-448E-A3E0-3F3EF3F94A78}" destId="{52000D16-8D3C-40A5-BBE2-73560A5105AA}" srcOrd="0" destOrd="0" presId="urn:microsoft.com/office/officeart/2016/7/layout/RepeatingBendingProcessNew"/>
    <dgm:cxn modelId="{70A81C1A-0BB6-425D-8FFF-425DA3A46153}" type="presOf" srcId="{D9A23F4A-7493-4847-A38C-34EF95DEDD48}" destId="{E52BB4D4-C204-4E58-AFFF-9EB71C4F1C4F}" srcOrd="0" destOrd="0" presId="urn:microsoft.com/office/officeart/2016/7/layout/RepeatingBendingProcessNew"/>
    <dgm:cxn modelId="{306DE91B-F762-4E3E-AB2C-C554B5CE4D4F}" type="presOf" srcId="{1359FC7B-1E64-4809-A144-52A2FDC9B74E}" destId="{9263D240-D056-4587-BD52-2F6A06127C11}" srcOrd="1" destOrd="0" presId="urn:microsoft.com/office/officeart/2016/7/layout/RepeatingBendingProcessNew"/>
    <dgm:cxn modelId="{0C322F1D-9EF0-4442-B325-AD1C77EBE9C4}" type="presOf" srcId="{FF5E055A-4B8B-4287-870E-DAD7654FECDD}" destId="{8FA4D23C-F4F8-4C3A-AE95-6407D25D997C}" srcOrd="0" destOrd="0" presId="urn:microsoft.com/office/officeart/2016/7/layout/RepeatingBendingProcessNew"/>
    <dgm:cxn modelId="{4DE3AB24-006B-4BC8-9EFF-FF6B4AE8D1C2}" type="presOf" srcId="{89E8A780-3F47-4526-BE2D-1318491D7B0A}" destId="{4B0136D5-53BB-4CFE-90D2-44201C61FF78}" srcOrd="0" destOrd="0" presId="urn:microsoft.com/office/officeart/2016/7/layout/RepeatingBendingProcessNew"/>
    <dgm:cxn modelId="{12E73F28-46E7-4E8E-BD80-689F24475673}" srcId="{3321030B-C48E-4DED-B627-10CF3DA96A4E}" destId="{D9A23F4A-7493-4847-A38C-34EF95DEDD48}" srcOrd="9" destOrd="0" parTransId="{CD1E2524-ED7D-4B4C-A1A0-F935BECA3043}" sibTransId="{9927F2C3-6AD0-46DD-89E1-168CA28E4A36}"/>
    <dgm:cxn modelId="{F993B434-FDFB-4DF2-A82C-801E0885D9ED}" srcId="{3321030B-C48E-4DED-B627-10CF3DA96A4E}" destId="{7A8EC002-0631-48F3-B2D2-04093495089D}" srcOrd="8" destOrd="0" parTransId="{94410E34-B1DA-498E-8110-A91B5C804835}" sibTransId="{1359FC7B-1E64-4809-A144-52A2FDC9B74E}"/>
    <dgm:cxn modelId="{62C10039-3680-4F36-948E-796C705415E6}" type="presOf" srcId="{3CABD71D-B8BE-4FE5-8339-5C2D3DBF93EE}" destId="{5164009F-C3E7-40EB-933B-96C2EA390437}" srcOrd="0" destOrd="0" presId="urn:microsoft.com/office/officeart/2016/7/layout/RepeatingBendingProcessNew"/>
    <dgm:cxn modelId="{29D46239-A099-4999-B9DE-310C77077277}" srcId="{3321030B-C48E-4DED-B627-10CF3DA96A4E}" destId="{9574365D-29C6-4E9F-BC17-6C4C0E0D6717}" srcOrd="7" destOrd="0" parTransId="{2E4D14A9-4757-4044-AAED-319A0C7D8C2A}" sibTransId="{1B987683-37B9-4186-B7EF-907C2C28FB17}"/>
    <dgm:cxn modelId="{FC9D1D3B-DBB6-4792-8B4C-03B3A8EFBD4C}" srcId="{3321030B-C48E-4DED-B627-10CF3DA96A4E}" destId="{DACAA6CA-0144-4BFB-A0CC-D8892AE29009}" srcOrd="15" destOrd="0" parTransId="{96DCC04E-6F0D-456E-A75A-57DF5EA730A4}" sibTransId="{BB51A9CE-78E8-448E-A3E0-3F3EF3F94A78}"/>
    <dgm:cxn modelId="{F738F640-D3CB-4A75-9A3B-842EC64CD4C7}" type="presOf" srcId="{9574365D-29C6-4E9F-BC17-6C4C0E0D6717}" destId="{5F83A2C6-F857-4D1F-A6F7-EC7A8F01497E}" srcOrd="0" destOrd="0" presId="urn:microsoft.com/office/officeart/2016/7/layout/RepeatingBendingProcessNew"/>
    <dgm:cxn modelId="{6ABC8061-5BD5-4684-8A7B-19EC62F86DE0}" srcId="{3321030B-C48E-4DED-B627-10CF3DA96A4E}" destId="{89E8A780-3F47-4526-BE2D-1318491D7B0A}" srcOrd="2" destOrd="0" parTransId="{A9646C8F-EDDE-472F-B4EC-91B3F99C3C2A}" sibTransId="{699DFDF6-0F29-4BF6-B9E2-0E5CC662E265}"/>
    <dgm:cxn modelId="{6F797D44-F9A4-49CF-8B72-BCA2C5B6880C}" type="presOf" srcId="{1359FC7B-1E64-4809-A144-52A2FDC9B74E}" destId="{E92382CE-A71B-4EDB-BBD5-6C5AFA02BA00}" srcOrd="0" destOrd="0" presId="urn:microsoft.com/office/officeart/2016/7/layout/RepeatingBendingProcessNew"/>
    <dgm:cxn modelId="{13A5EB69-34EA-48F2-A647-DBC5DCEA3478}" srcId="{3321030B-C48E-4DED-B627-10CF3DA96A4E}" destId="{9FC35145-EFD3-44E9-909F-E6BB511B53CD}" srcOrd="14" destOrd="0" parTransId="{A9A55B5F-1EED-4F9C-8A46-A3B19857F0F8}" sibTransId="{E1FECDD6-F0FC-45C9-817D-0F520395A5B5}"/>
    <dgm:cxn modelId="{40D2D64A-E13E-41E1-A3D4-70B4ED2A75B2}" type="presOf" srcId="{42C6109D-0C57-4A7C-ACC9-A5D5FF420B14}" destId="{D6C60748-B1FA-4C32-835F-8B81C2ADE3BB}" srcOrd="1" destOrd="0" presId="urn:microsoft.com/office/officeart/2016/7/layout/RepeatingBendingProcessNew"/>
    <dgm:cxn modelId="{6181214B-A484-4253-AA9E-F81F5B296171}" type="presOf" srcId="{42C6109D-0C57-4A7C-ACC9-A5D5FF420B14}" destId="{82463F26-5299-4B1F-8001-1B77463E9209}" srcOrd="0" destOrd="0" presId="urn:microsoft.com/office/officeart/2016/7/layout/RepeatingBendingProcessNew"/>
    <dgm:cxn modelId="{269F3D6B-8A6D-43DC-9959-396C4009FFA2}" type="presOf" srcId="{3E16B471-7391-4262-B8A9-7D49C3D0C499}" destId="{5A4335BC-632D-4086-B4FA-F2B6FB4FCECB}" srcOrd="0" destOrd="0" presId="urn:microsoft.com/office/officeart/2016/7/layout/RepeatingBendingProcessNew"/>
    <dgm:cxn modelId="{463C516C-F22B-4248-9D53-A5EF15778226}" type="presOf" srcId="{7A8EC002-0631-48F3-B2D2-04093495089D}" destId="{0FC50C30-1211-4136-8873-8779627174C1}" srcOrd="0" destOrd="0" presId="urn:microsoft.com/office/officeart/2016/7/layout/RepeatingBendingProcessNew"/>
    <dgm:cxn modelId="{CC14E04C-1563-45ED-9CAF-5C98CD34D811}" type="presOf" srcId="{FAD5A6A8-4D3C-4738-95D6-3B97A5045B85}" destId="{DDCA8087-8708-4A17-8261-BFEE1EB3D26C}" srcOrd="0" destOrd="0" presId="urn:microsoft.com/office/officeart/2016/7/layout/RepeatingBendingProcessNew"/>
    <dgm:cxn modelId="{2C3D3472-A9D9-4DED-87B6-D5FC60343713}" type="presOf" srcId="{08552E33-B5E9-4D6C-B035-116903E476BA}" destId="{CD5C01FA-9BA5-49D2-8B54-4B59365B9D21}" srcOrd="0" destOrd="0" presId="urn:microsoft.com/office/officeart/2016/7/layout/RepeatingBendingProcessNew"/>
    <dgm:cxn modelId="{9D5BB872-280D-4029-A0BA-105C48C6F461}" type="presOf" srcId="{FAD5A6A8-4D3C-4738-95D6-3B97A5045B85}" destId="{E0DE85B6-1C12-48EE-AFC1-013F556B997A}" srcOrd="1" destOrd="0" presId="urn:microsoft.com/office/officeart/2016/7/layout/RepeatingBendingProcessNew"/>
    <dgm:cxn modelId="{D6B89954-C5B3-4E09-B56B-876DBBA98097}" srcId="{3321030B-C48E-4DED-B627-10CF3DA96A4E}" destId="{13EF0837-2349-4047-B033-12EBE19330C4}" srcOrd="10" destOrd="0" parTransId="{C4469F47-4D56-4C2C-905D-A4CBAF4CCE8A}" sibTransId="{DCC018F7-819C-457A-A565-B8085E0BBA91}"/>
    <dgm:cxn modelId="{660CE355-2DBF-456C-A3B9-FC205033E0C2}" type="presOf" srcId="{1B987683-37B9-4186-B7EF-907C2C28FB17}" destId="{272CADD4-B826-4C6E-AF6E-A44C9CE51E2E}" srcOrd="1" destOrd="0" presId="urn:microsoft.com/office/officeart/2016/7/layout/RepeatingBendingProcessNew"/>
    <dgm:cxn modelId="{EA1D5678-212D-4592-915C-1B3555E6ADDF}" type="presOf" srcId="{D4F46E00-C54B-4733-A82B-893C44760B96}" destId="{E3B73B94-53E5-4ADF-B9FC-AFDBDE64BAFD}" srcOrd="0" destOrd="0" presId="urn:microsoft.com/office/officeart/2016/7/layout/RepeatingBendingProcessNew"/>
    <dgm:cxn modelId="{4FDAB978-ECD4-421F-A4C7-1C2F652F056C}" type="presOf" srcId="{9927F2C3-6AD0-46DD-89E1-168CA28E4A36}" destId="{7165A206-31BE-4CE0-86A0-A05308D42385}" srcOrd="0" destOrd="0" presId="urn:microsoft.com/office/officeart/2016/7/layout/RepeatingBendingProcessNew"/>
    <dgm:cxn modelId="{24227779-0C96-42D4-BE10-F034257CC263}" type="presOf" srcId="{E1FECDD6-F0FC-45C9-817D-0F520395A5B5}" destId="{0E230211-B54A-404E-B6B6-14544A16298A}" srcOrd="1" destOrd="0" presId="urn:microsoft.com/office/officeart/2016/7/layout/RepeatingBendingProcessNew"/>
    <dgm:cxn modelId="{ECD67F5A-E335-4FF6-B482-1F25D4B4FE24}" type="presOf" srcId="{5A77DE1B-EFB5-4507-AED3-B6243A70D570}" destId="{5438C2F3-A5CA-48C4-8535-D146427071A8}" srcOrd="1" destOrd="0" presId="urn:microsoft.com/office/officeart/2016/7/layout/RepeatingBendingProcessNew"/>
    <dgm:cxn modelId="{81FDE883-0671-42D8-8E96-63E6CFF5FB54}" srcId="{3321030B-C48E-4DED-B627-10CF3DA96A4E}" destId="{2B1F7270-B1F7-43AD-8F0F-7EC37880CDAD}" srcOrd="11" destOrd="0" parTransId="{318E7045-7A27-4C20-AA90-DA1E54B9FD28}" sibTransId="{3CABD71D-B8BE-4FE5-8339-5C2D3DBF93EE}"/>
    <dgm:cxn modelId="{2C059C84-3781-4A92-85F2-2BDF184F38AC}" srcId="{3321030B-C48E-4DED-B627-10CF3DA96A4E}" destId="{FF5E055A-4B8B-4287-870E-DAD7654FECDD}" srcOrd="12" destOrd="0" parTransId="{3CE9D7AF-A04C-4DAB-A239-452F46E5D323}" sibTransId="{5EFDF7E3-0B89-4048-A344-BC24AF9661F1}"/>
    <dgm:cxn modelId="{DF0FE491-E68F-497E-BE23-3C15A9C429E2}" type="presOf" srcId="{699DFDF6-0F29-4BF6-B9E2-0E5CC662E265}" destId="{FE2BA5EB-1FF3-44C5-9C40-B904087EF0DD}" srcOrd="1" destOrd="0" presId="urn:microsoft.com/office/officeart/2016/7/layout/RepeatingBendingProcessNew"/>
    <dgm:cxn modelId="{DF4F7193-3B7A-4078-BE35-56084CAA6E86}" type="presOf" srcId="{2B1F7270-B1F7-43AD-8F0F-7EC37880CDAD}" destId="{D794FA9B-D544-449A-A96E-B46B74FDFA7A}" srcOrd="0" destOrd="0" presId="urn:microsoft.com/office/officeart/2016/7/layout/RepeatingBendingProcessNew"/>
    <dgm:cxn modelId="{62B49C93-AAFA-498C-8D30-6B1CF9EAF147}" type="presOf" srcId="{5A77DE1B-EFB5-4507-AED3-B6243A70D570}" destId="{346C5A02-7CE4-4FC8-9AE2-B3FAF432666F}" srcOrd="0" destOrd="0" presId="urn:microsoft.com/office/officeart/2016/7/layout/RepeatingBendingProcessNew"/>
    <dgm:cxn modelId="{57C53494-59AD-427E-9705-E27148089E8D}" srcId="{3321030B-C48E-4DED-B627-10CF3DA96A4E}" destId="{08552E33-B5E9-4D6C-B035-116903E476BA}" srcOrd="3" destOrd="0" parTransId="{FC644BD6-C41B-4DA6-90DE-53550BF26890}" sibTransId="{42C6109D-0C57-4A7C-ACC9-A5D5FF420B14}"/>
    <dgm:cxn modelId="{B6B03B9D-8BB9-4EB3-8CFF-A3D680CCA8B7}" type="presOf" srcId="{03532BF3-1C8E-49E0-AE42-9AF66377BDA4}" destId="{9FBE5993-0154-429A-B84D-8C0C30D0A1AD}" srcOrd="0" destOrd="0" presId="urn:microsoft.com/office/officeart/2016/7/layout/RepeatingBendingProcessNew"/>
    <dgm:cxn modelId="{CFF21CA0-4B42-4C66-A462-F57E5D73A2F3}" type="presOf" srcId="{699DFDF6-0F29-4BF6-B9E2-0E5CC662E265}" destId="{41A214DD-557A-4E4D-B81E-F64AFCBF74C3}" srcOrd="0" destOrd="0" presId="urn:microsoft.com/office/officeart/2016/7/layout/RepeatingBendingProcessNew"/>
    <dgm:cxn modelId="{01D58EA0-783F-4271-A7BA-7573C0A2D883}" type="presOf" srcId="{DACAA6CA-0144-4BFB-A0CC-D8892AE29009}" destId="{DD17AAD2-1694-4B2F-A862-214AABC96868}" srcOrd="0" destOrd="0" presId="urn:microsoft.com/office/officeart/2016/7/layout/RepeatingBendingProcessNew"/>
    <dgm:cxn modelId="{105EF3A0-561E-4E19-80DA-2A9D99E7B9F5}" type="presOf" srcId="{1B987683-37B9-4186-B7EF-907C2C28FB17}" destId="{030596E9-7803-4160-8B62-EF62A5DC2E49}" srcOrd="0" destOrd="0" presId="urn:microsoft.com/office/officeart/2016/7/layout/RepeatingBendingProcessNew"/>
    <dgm:cxn modelId="{CBAAC2A2-F8A4-4DD3-B703-CF57B01C7626}" type="presOf" srcId="{FD709C95-09C1-4558-8B62-3C7E714680F6}" destId="{89165B3B-AD16-4D9C-8312-0A06AD001F93}" srcOrd="0" destOrd="0" presId="urn:microsoft.com/office/officeart/2016/7/layout/RepeatingBendingProcessNew"/>
    <dgm:cxn modelId="{33F9E5A4-636C-4D02-B024-B7D747E426D3}" type="presOf" srcId="{3CABD71D-B8BE-4FE5-8339-5C2D3DBF93EE}" destId="{2F7D50C4-6D09-42C5-B60A-F7F5DC5AE99F}" srcOrd="1" destOrd="0" presId="urn:microsoft.com/office/officeart/2016/7/layout/RepeatingBendingProcessNew"/>
    <dgm:cxn modelId="{F43AFAA7-27CE-4725-8D33-E60F2D19BEC3}" type="presOf" srcId="{05EE6A4F-3496-40D0-9D0E-E29CFBB601D0}" destId="{74B67DD8-1CEF-449B-B21D-5F66E2EFD37C}" srcOrd="0" destOrd="0" presId="urn:microsoft.com/office/officeart/2016/7/layout/RepeatingBendingProcessNew"/>
    <dgm:cxn modelId="{058B64A8-4DDB-46E0-87B7-9DD03E0614D1}" type="presOf" srcId="{F8013776-6DAB-4761-ADD9-68FC4D56B3EB}" destId="{FDE21DAA-B519-4D98-ACD3-EAC93E48994C}" srcOrd="0" destOrd="0" presId="urn:microsoft.com/office/officeart/2016/7/layout/RepeatingBendingProcessNew"/>
    <dgm:cxn modelId="{E3AEBDAB-4A93-462E-8B5C-735FE33E0D7B}" type="presOf" srcId="{FC1103E3-D40C-41B2-B326-9CB50267E004}" destId="{E96FC04E-7C04-4888-9651-D236DD290954}" srcOrd="1" destOrd="0" presId="urn:microsoft.com/office/officeart/2016/7/layout/RepeatingBendingProcessNew"/>
    <dgm:cxn modelId="{5571CDAE-06F8-4B1B-9DDD-12C6AEE23D82}" type="presOf" srcId="{FC1103E3-D40C-41B2-B326-9CB50267E004}" destId="{2F495B8D-65C9-44A6-8320-D5F270D31BA5}" srcOrd="0" destOrd="0" presId="urn:microsoft.com/office/officeart/2016/7/layout/RepeatingBendingProcessNew"/>
    <dgm:cxn modelId="{437C9FB2-AFBF-462A-8DA5-22C81B51EB9A}" type="presOf" srcId="{DCC018F7-819C-457A-A565-B8085E0BBA91}" destId="{D956306A-7C37-4803-9A72-96F3AF78CFA1}" srcOrd="0" destOrd="0" presId="urn:microsoft.com/office/officeart/2016/7/layout/RepeatingBendingProcessNew"/>
    <dgm:cxn modelId="{FBDF6BB4-734C-4432-81BE-6AA7BF2A2CD1}" type="presOf" srcId="{13EF0837-2349-4047-B033-12EBE19330C4}" destId="{982116A6-62A4-4785-8670-DF54C876F7D6}" srcOrd="0" destOrd="0" presId="urn:microsoft.com/office/officeart/2016/7/layout/RepeatingBendingProcessNew"/>
    <dgm:cxn modelId="{052929BA-8BEE-437E-BDCA-B328314F38E2}" type="presOf" srcId="{9FC35145-EFD3-44E9-909F-E6BB511B53CD}" destId="{697F2A82-F039-499A-A39F-8334BE98B89D}" srcOrd="0" destOrd="0" presId="urn:microsoft.com/office/officeart/2016/7/layout/RepeatingBendingProcessNew"/>
    <dgm:cxn modelId="{C8458BBA-04F2-40FC-80BF-4477FAC3C9C2}" type="presOf" srcId="{111F06B0-1FC2-4402-B2D0-86662956A6B3}" destId="{2E064836-03B6-477A-B96C-47F03EFF1D19}" srcOrd="1" destOrd="0" presId="urn:microsoft.com/office/officeart/2016/7/layout/RepeatingBendingProcessNew"/>
    <dgm:cxn modelId="{1CAEF9BC-DA07-4C9C-A7F4-8C0431FE3FD4}" srcId="{3321030B-C48E-4DED-B627-10CF3DA96A4E}" destId="{4CF4FA52-3AD4-41AC-93EC-CE0012ADABE4}" srcOrd="4" destOrd="0" parTransId="{158F8B58-F35F-4047-858F-F0AE98210EC5}" sibTransId="{111F06B0-1FC2-4402-B2D0-86662956A6B3}"/>
    <dgm:cxn modelId="{1E35B8BD-FC6F-4031-93C0-9E457AAF02F5}" type="presOf" srcId="{111F06B0-1FC2-4402-B2D0-86662956A6B3}" destId="{7A9738C3-B93B-4092-9C1A-53C17CEDCB35}" srcOrd="0" destOrd="0" presId="urn:microsoft.com/office/officeart/2016/7/layout/RepeatingBendingProcessNew"/>
    <dgm:cxn modelId="{164B94C4-A570-4596-A43C-054AAF8FA739}" type="presOf" srcId="{DCC018F7-819C-457A-A565-B8085E0BBA91}" destId="{FF334BB0-E5B9-4307-A226-9188C3135299}" srcOrd="1" destOrd="0" presId="urn:microsoft.com/office/officeart/2016/7/layout/RepeatingBendingProcessNew"/>
    <dgm:cxn modelId="{46C5E4CF-1784-4A90-A2E4-5EA27B227E72}" type="presOf" srcId="{F4AA0F5F-08FF-4510-9741-EDD338DEA1AD}" destId="{1042DB85-5D05-4862-8D93-F13044D3CEAB}" srcOrd="1" destOrd="0" presId="urn:microsoft.com/office/officeart/2016/7/layout/RepeatingBendingProcessNew"/>
    <dgm:cxn modelId="{CABDDFD2-375B-44ED-96EB-A34C015FD82A}" type="presOf" srcId="{BB51A9CE-78E8-448E-A3E0-3F3EF3F94A78}" destId="{9B533B30-B27E-4334-BE1F-84FE04CD13EA}" srcOrd="1" destOrd="0" presId="urn:microsoft.com/office/officeart/2016/7/layout/RepeatingBendingProcessNew"/>
    <dgm:cxn modelId="{8A6509D5-9984-4384-8FB7-4ECE5E200265}" srcId="{3321030B-C48E-4DED-B627-10CF3DA96A4E}" destId="{03532BF3-1C8E-49E0-AE42-9AF66377BDA4}" srcOrd="16" destOrd="0" parTransId="{13FE458A-27CA-4CEC-8AE0-DE3897275EFB}" sibTransId="{F4AA0F5F-08FF-4510-9741-EDD338DEA1AD}"/>
    <dgm:cxn modelId="{BCBB6DDA-14A1-443E-B14F-08AD08AF8190}" srcId="{3321030B-C48E-4DED-B627-10CF3DA96A4E}" destId="{EA774E95-BF4C-45D5-8EA5-8DB9447D80D1}" srcOrd="6" destOrd="0" parTransId="{27B18264-19CB-4C5C-B2D0-A7B6AEF1C653}" sibTransId="{FC1103E3-D40C-41B2-B326-9CB50267E004}"/>
    <dgm:cxn modelId="{B2F59FDB-8D0C-49C9-B0EF-BE768AD51DBA}" type="presOf" srcId="{3321030B-C48E-4DED-B627-10CF3DA96A4E}" destId="{6337AC48-E408-4ECA-AF2E-9AE2A8A6957C}" srcOrd="0" destOrd="0" presId="urn:microsoft.com/office/officeart/2016/7/layout/RepeatingBendingProcessNew"/>
    <dgm:cxn modelId="{4EAB93DC-19EC-4CA9-A8BE-272651257DE7}" type="presOf" srcId="{E1FECDD6-F0FC-45C9-817D-0F520395A5B5}" destId="{14DEA415-A125-4CD0-9230-E8AC4AA4747C}" srcOrd="0" destOrd="0" presId="urn:microsoft.com/office/officeart/2016/7/layout/RepeatingBendingProcessNew"/>
    <dgm:cxn modelId="{645AA5DC-31CB-4221-B242-3F4850841559}" srcId="{3321030B-C48E-4DED-B627-10CF3DA96A4E}" destId="{FD709C95-09C1-4558-8B62-3C7E714680F6}" srcOrd="1" destOrd="0" parTransId="{EBEF4E73-27AA-42C9-AD4E-26478B606B4F}" sibTransId="{D4F46E00-C54B-4733-A82B-893C44760B96}"/>
    <dgm:cxn modelId="{D4B875DE-DC0F-4AFF-895D-F692C8A4C68B}" srcId="{3321030B-C48E-4DED-B627-10CF3DA96A4E}" destId="{4D99A198-94E9-4CC1-A0B5-C2640B3FC77B}" srcOrd="0" destOrd="0" parTransId="{9FA02B1C-DB4A-455A-8576-EFBFB3B26DE4}" sibTransId="{5A77DE1B-EFB5-4507-AED3-B6243A70D570}"/>
    <dgm:cxn modelId="{62FC7DDF-ACFC-4A41-AC3C-160E44787046}" type="presOf" srcId="{9EC2DAF2-1822-4E14-A8FB-5C2D1DD15FC9}" destId="{23709E59-B9C9-4947-8571-D8A46BCDCBA5}" srcOrd="0" destOrd="0" presId="urn:microsoft.com/office/officeart/2016/7/layout/RepeatingBendingProcessNew"/>
    <dgm:cxn modelId="{D5098DE0-1DF5-4E61-8F99-473B231F610A}" type="presOf" srcId="{F4AA0F5F-08FF-4510-9741-EDD338DEA1AD}" destId="{B1EDC897-C4F8-4A42-85D0-A7FE04F93D88}" srcOrd="0" destOrd="0" presId="urn:microsoft.com/office/officeart/2016/7/layout/RepeatingBendingProcessNew"/>
    <dgm:cxn modelId="{6E4EA2EB-BB4F-47CF-B097-65D2A1C91DF3}" type="presOf" srcId="{9927F2C3-6AD0-46DD-89E1-168CA28E4A36}" destId="{E0D5BFCE-743B-4B38-B5A1-7AE8EBABD27A}" srcOrd="1" destOrd="0" presId="urn:microsoft.com/office/officeart/2016/7/layout/RepeatingBendingProcessNew"/>
    <dgm:cxn modelId="{FEA925ED-CCB7-4F16-9173-D1756F7F616A}" type="presOf" srcId="{EA774E95-BF4C-45D5-8EA5-8DB9447D80D1}" destId="{45BF1C1D-998A-46F2-BDB1-78FE85F81478}" srcOrd="0" destOrd="0" presId="urn:microsoft.com/office/officeart/2016/7/layout/RepeatingBendingProcessNew"/>
    <dgm:cxn modelId="{DF84F2EF-CD06-46C6-9377-AE30604517D6}" type="presOf" srcId="{D4F46E00-C54B-4733-A82B-893C44760B96}" destId="{1F24AF96-6E18-4BA3-A369-656AF2A2950E}" srcOrd="1" destOrd="0" presId="urn:microsoft.com/office/officeart/2016/7/layout/RepeatingBendingProcessNew"/>
    <dgm:cxn modelId="{ED1701F2-CDA4-4B6C-869D-990F9C50806D}" type="presOf" srcId="{5EFDF7E3-0B89-4048-A344-BC24AF9661F1}" destId="{D33A8CFF-0D2A-4703-BA0A-DCAE5E263ACF}" srcOrd="1" destOrd="0" presId="urn:microsoft.com/office/officeart/2016/7/layout/RepeatingBendingProcessNew"/>
    <dgm:cxn modelId="{42B2A8F7-E385-4C71-8F69-5CC96B69946A}" type="presOf" srcId="{5EFDF7E3-0B89-4048-A344-BC24AF9661F1}" destId="{42D458E5-0935-40E9-A430-96FAC7357603}" srcOrd="0" destOrd="0" presId="urn:microsoft.com/office/officeart/2016/7/layout/RepeatingBendingProcessNew"/>
    <dgm:cxn modelId="{1AEE6CFD-D216-4EBC-B103-48D4508CE3E4}" type="presOf" srcId="{F8013776-6DAB-4761-ADD9-68FC4D56B3EB}" destId="{7A98BB53-5135-4FDB-827B-739800866E63}" srcOrd="1" destOrd="0" presId="urn:microsoft.com/office/officeart/2016/7/layout/RepeatingBendingProcessNew"/>
    <dgm:cxn modelId="{6AE1EECD-BA33-4287-806C-0A4388075009}" type="presParOf" srcId="{6337AC48-E408-4ECA-AF2E-9AE2A8A6957C}" destId="{C1218EC0-CBFE-4A2B-B2CA-6B3B409014D7}" srcOrd="0" destOrd="0" presId="urn:microsoft.com/office/officeart/2016/7/layout/RepeatingBendingProcessNew"/>
    <dgm:cxn modelId="{D9932FDF-56E0-4DF1-B127-A21BCE314D93}" type="presParOf" srcId="{6337AC48-E408-4ECA-AF2E-9AE2A8A6957C}" destId="{346C5A02-7CE4-4FC8-9AE2-B3FAF432666F}" srcOrd="1" destOrd="0" presId="urn:microsoft.com/office/officeart/2016/7/layout/RepeatingBendingProcessNew"/>
    <dgm:cxn modelId="{596BB054-039A-434A-9EE7-DC3DD77263A9}" type="presParOf" srcId="{346C5A02-7CE4-4FC8-9AE2-B3FAF432666F}" destId="{5438C2F3-A5CA-48C4-8535-D146427071A8}" srcOrd="0" destOrd="0" presId="urn:microsoft.com/office/officeart/2016/7/layout/RepeatingBendingProcessNew"/>
    <dgm:cxn modelId="{ABC88EC0-2EEE-49A1-968E-8FAB787164D1}" type="presParOf" srcId="{6337AC48-E408-4ECA-AF2E-9AE2A8A6957C}" destId="{89165B3B-AD16-4D9C-8312-0A06AD001F93}" srcOrd="2" destOrd="0" presId="urn:microsoft.com/office/officeart/2016/7/layout/RepeatingBendingProcessNew"/>
    <dgm:cxn modelId="{C021D0CA-72C5-4914-87EC-A5FCFDF12BD8}" type="presParOf" srcId="{6337AC48-E408-4ECA-AF2E-9AE2A8A6957C}" destId="{E3B73B94-53E5-4ADF-B9FC-AFDBDE64BAFD}" srcOrd="3" destOrd="0" presId="urn:microsoft.com/office/officeart/2016/7/layout/RepeatingBendingProcessNew"/>
    <dgm:cxn modelId="{FD56B404-E3C3-43A9-ACE0-AAE734CBB296}" type="presParOf" srcId="{E3B73B94-53E5-4ADF-B9FC-AFDBDE64BAFD}" destId="{1F24AF96-6E18-4BA3-A369-656AF2A2950E}" srcOrd="0" destOrd="0" presId="urn:microsoft.com/office/officeart/2016/7/layout/RepeatingBendingProcessNew"/>
    <dgm:cxn modelId="{82CBC965-6A58-450F-B429-C39CE6E82E2D}" type="presParOf" srcId="{6337AC48-E408-4ECA-AF2E-9AE2A8A6957C}" destId="{4B0136D5-53BB-4CFE-90D2-44201C61FF78}" srcOrd="4" destOrd="0" presId="urn:microsoft.com/office/officeart/2016/7/layout/RepeatingBendingProcessNew"/>
    <dgm:cxn modelId="{0C9143B9-9006-4A84-99C3-2D5E7226900E}" type="presParOf" srcId="{6337AC48-E408-4ECA-AF2E-9AE2A8A6957C}" destId="{41A214DD-557A-4E4D-B81E-F64AFCBF74C3}" srcOrd="5" destOrd="0" presId="urn:microsoft.com/office/officeart/2016/7/layout/RepeatingBendingProcessNew"/>
    <dgm:cxn modelId="{CE843B6E-3123-48FF-B3A9-844C5B1740A8}" type="presParOf" srcId="{41A214DD-557A-4E4D-B81E-F64AFCBF74C3}" destId="{FE2BA5EB-1FF3-44C5-9C40-B904087EF0DD}" srcOrd="0" destOrd="0" presId="urn:microsoft.com/office/officeart/2016/7/layout/RepeatingBendingProcessNew"/>
    <dgm:cxn modelId="{214BA160-A862-4CA4-BD54-126FBE94F8FF}" type="presParOf" srcId="{6337AC48-E408-4ECA-AF2E-9AE2A8A6957C}" destId="{CD5C01FA-9BA5-49D2-8B54-4B59365B9D21}" srcOrd="6" destOrd="0" presId="urn:microsoft.com/office/officeart/2016/7/layout/RepeatingBendingProcessNew"/>
    <dgm:cxn modelId="{7B1C823D-A787-4956-BDCE-CF0118493A48}" type="presParOf" srcId="{6337AC48-E408-4ECA-AF2E-9AE2A8A6957C}" destId="{82463F26-5299-4B1F-8001-1B77463E9209}" srcOrd="7" destOrd="0" presId="urn:microsoft.com/office/officeart/2016/7/layout/RepeatingBendingProcessNew"/>
    <dgm:cxn modelId="{3DD82926-7274-4685-833E-8557F5496FEA}" type="presParOf" srcId="{82463F26-5299-4B1F-8001-1B77463E9209}" destId="{D6C60748-B1FA-4C32-835F-8B81C2ADE3BB}" srcOrd="0" destOrd="0" presId="urn:microsoft.com/office/officeart/2016/7/layout/RepeatingBendingProcessNew"/>
    <dgm:cxn modelId="{CA5C576C-F0A0-4090-A9D7-0D50F7192D1D}" type="presParOf" srcId="{6337AC48-E408-4ECA-AF2E-9AE2A8A6957C}" destId="{04CD819E-E063-43DC-AAF9-A48067FC0ADA}" srcOrd="8" destOrd="0" presId="urn:microsoft.com/office/officeart/2016/7/layout/RepeatingBendingProcessNew"/>
    <dgm:cxn modelId="{879F8161-2AFA-4588-A689-9B9F1663A15D}" type="presParOf" srcId="{6337AC48-E408-4ECA-AF2E-9AE2A8A6957C}" destId="{7A9738C3-B93B-4092-9C1A-53C17CEDCB35}" srcOrd="9" destOrd="0" presId="urn:microsoft.com/office/officeart/2016/7/layout/RepeatingBendingProcessNew"/>
    <dgm:cxn modelId="{1897478E-6310-4B67-809C-8B17C406CBF7}" type="presParOf" srcId="{7A9738C3-B93B-4092-9C1A-53C17CEDCB35}" destId="{2E064836-03B6-477A-B96C-47F03EFF1D19}" srcOrd="0" destOrd="0" presId="urn:microsoft.com/office/officeart/2016/7/layout/RepeatingBendingProcessNew"/>
    <dgm:cxn modelId="{05AAEF3E-7238-4930-BC57-10FBB78F75DD}" type="presParOf" srcId="{6337AC48-E408-4ECA-AF2E-9AE2A8A6957C}" destId="{23709E59-B9C9-4947-8571-D8A46BCDCBA5}" srcOrd="10" destOrd="0" presId="urn:microsoft.com/office/officeart/2016/7/layout/RepeatingBendingProcessNew"/>
    <dgm:cxn modelId="{0668431E-7021-4807-83FE-2E9591A45D62}" type="presParOf" srcId="{6337AC48-E408-4ECA-AF2E-9AE2A8A6957C}" destId="{DDCA8087-8708-4A17-8261-BFEE1EB3D26C}" srcOrd="11" destOrd="0" presId="urn:microsoft.com/office/officeart/2016/7/layout/RepeatingBendingProcessNew"/>
    <dgm:cxn modelId="{41057987-A640-4BFB-926F-1A9D39BA3FF7}" type="presParOf" srcId="{DDCA8087-8708-4A17-8261-BFEE1EB3D26C}" destId="{E0DE85B6-1C12-48EE-AFC1-013F556B997A}" srcOrd="0" destOrd="0" presId="urn:microsoft.com/office/officeart/2016/7/layout/RepeatingBendingProcessNew"/>
    <dgm:cxn modelId="{98BD566A-27A1-4928-830C-73E673DDED81}" type="presParOf" srcId="{6337AC48-E408-4ECA-AF2E-9AE2A8A6957C}" destId="{45BF1C1D-998A-46F2-BDB1-78FE85F81478}" srcOrd="12" destOrd="0" presId="urn:microsoft.com/office/officeart/2016/7/layout/RepeatingBendingProcessNew"/>
    <dgm:cxn modelId="{EFA642EF-8301-496A-B8D6-6AD0E438A8FF}" type="presParOf" srcId="{6337AC48-E408-4ECA-AF2E-9AE2A8A6957C}" destId="{2F495B8D-65C9-44A6-8320-D5F270D31BA5}" srcOrd="13" destOrd="0" presId="urn:microsoft.com/office/officeart/2016/7/layout/RepeatingBendingProcessNew"/>
    <dgm:cxn modelId="{DA623D8C-D7FA-45C4-9CA5-1E1F545F67B4}" type="presParOf" srcId="{2F495B8D-65C9-44A6-8320-D5F270D31BA5}" destId="{E96FC04E-7C04-4888-9651-D236DD290954}" srcOrd="0" destOrd="0" presId="urn:microsoft.com/office/officeart/2016/7/layout/RepeatingBendingProcessNew"/>
    <dgm:cxn modelId="{512ABDC8-6429-43C7-B94B-7AC07CA551D5}" type="presParOf" srcId="{6337AC48-E408-4ECA-AF2E-9AE2A8A6957C}" destId="{5F83A2C6-F857-4D1F-A6F7-EC7A8F01497E}" srcOrd="14" destOrd="0" presId="urn:microsoft.com/office/officeart/2016/7/layout/RepeatingBendingProcessNew"/>
    <dgm:cxn modelId="{63C532EA-D167-4CD9-AEAB-8C58247AD7BB}" type="presParOf" srcId="{6337AC48-E408-4ECA-AF2E-9AE2A8A6957C}" destId="{030596E9-7803-4160-8B62-EF62A5DC2E49}" srcOrd="15" destOrd="0" presId="urn:microsoft.com/office/officeart/2016/7/layout/RepeatingBendingProcessNew"/>
    <dgm:cxn modelId="{1F79E6C8-10C4-473B-8091-E2824E52F8FB}" type="presParOf" srcId="{030596E9-7803-4160-8B62-EF62A5DC2E49}" destId="{272CADD4-B826-4C6E-AF6E-A44C9CE51E2E}" srcOrd="0" destOrd="0" presId="urn:microsoft.com/office/officeart/2016/7/layout/RepeatingBendingProcessNew"/>
    <dgm:cxn modelId="{3444F069-57F9-4988-A80E-AA42FE8AB9D5}" type="presParOf" srcId="{6337AC48-E408-4ECA-AF2E-9AE2A8A6957C}" destId="{0FC50C30-1211-4136-8873-8779627174C1}" srcOrd="16" destOrd="0" presId="urn:microsoft.com/office/officeart/2016/7/layout/RepeatingBendingProcessNew"/>
    <dgm:cxn modelId="{44CE0591-3D1F-4331-A5E6-E2457D70EC77}" type="presParOf" srcId="{6337AC48-E408-4ECA-AF2E-9AE2A8A6957C}" destId="{E92382CE-A71B-4EDB-BBD5-6C5AFA02BA00}" srcOrd="17" destOrd="0" presId="urn:microsoft.com/office/officeart/2016/7/layout/RepeatingBendingProcessNew"/>
    <dgm:cxn modelId="{FFF4C67B-1540-40BF-A499-489C2EA22B30}" type="presParOf" srcId="{E92382CE-A71B-4EDB-BBD5-6C5AFA02BA00}" destId="{9263D240-D056-4587-BD52-2F6A06127C11}" srcOrd="0" destOrd="0" presId="urn:microsoft.com/office/officeart/2016/7/layout/RepeatingBendingProcessNew"/>
    <dgm:cxn modelId="{15AC7518-0FC6-49BF-9051-2F30531602F8}" type="presParOf" srcId="{6337AC48-E408-4ECA-AF2E-9AE2A8A6957C}" destId="{E52BB4D4-C204-4E58-AFFF-9EB71C4F1C4F}" srcOrd="18" destOrd="0" presId="urn:microsoft.com/office/officeart/2016/7/layout/RepeatingBendingProcessNew"/>
    <dgm:cxn modelId="{68877B5C-EAD9-4459-B5B9-69C449C7F0A8}" type="presParOf" srcId="{6337AC48-E408-4ECA-AF2E-9AE2A8A6957C}" destId="{7165A206-31BE-4CE0-86A0-A05308D42385}" srcOrd="19" destOrd="0" presId="urn:microsoft.com/office/officeart/2016/7/layout/RepeatingBendingProcessNew"/>
    <dgm:cxn modelId="{1B453093-49AC-4BAE-8304-1BBA19431F8E}" type="presParOf" srcId="{7165A206-31BE-4CE0-86A0-A05308D42385}" destId="{E0D5BFCE-743B-4B38-B5A1-7AE8EBABD27A}" srcOrd="0" destOrd="0" presId="urn:microsoft.com/office/officeart/2016/7/layout/RepeatingBendingProcessNew"/>
    <dgm:cxn modelId="{861734F6-E0E1-412B-97C5-624CC50BBA85}" type="presParOf" srcId="{6337AC48-E408-4ECA-AF2E-9AE2A8A6957C}" destId="{982116A6-62A4-4785-8670-DF54C876F7D6}" srcOrd="20" destOrd="0" presId="urn:microsoft.com/office/officeart/2016/7/layout/RepeatingBendingProcessNew"/>
    <dgm:cxn modelId="{AA3C3DE4-C42B-4BA5-B6B1-FD0F85B1485A}" type="presParOf" srcId="{6337AC48-E408-4ECA-AF2E-9AE2A8A6957C}" destId="{D956306A-7C37-4803-9A72-96F3AF78CFA1}" srcOrd="21" destOrd="0" presId="urn:microsoft.com/office/officeart/2016/7/layout/RepeatingBendingProcessNew"/>
    <dgm:cxn modelId="{A508576A-2D3F-40AF-A0EF-62A5FE2058C3}" type="presParOf" srcId="{D956306A-7C37-4803-9A72-96F3AF78CFA1}" destId="{FF334BB0-E5B9-4307-A226-9188C3135299}" srcOrd="0" destOrd="0" presId="urn:microsoft.com/office/officeart/2016/7/layout/RepeatingBendingProcessNew"/>
    <dgm:cxn modelId="{2EC4FA0C-97AA-4B58-AB26-B5D91B472831}" type="presParOf" srcId="{6337AC48-E408-4ECA-AF2E-9AE2A8A6957C}" destId="{D794FA9B-D544-449A-A96E-B46B74FDFA7A}" srcOrd="22" destOrd="0" presId="urn:microsoft.com/office/officeart/2016/7/layout/RepeatingBendingProcessNew"/>
    <dgm:cxn modelId="{EF345F60-FE47-4052-9455-F997B0779E9E}" type="presParOf" srcId="{6337AC48-E408-4ECA-AF2E-9AE2A8A6957C}" destId="{5164009F-C3E7-40EB-933B-96C2EA390437}" srcOrd="23" destOrd="0" presId="urn:microsoft.com/office/officeart/2016/7/layout/RepeatingBendingProcessNew"/>
    <dgm:cxn modelId="{B131E3B0-2749-4086-B6A4-E0B2D894DC42}" type="presParOf" srcId="{5164009F-C3E7-40EB-933B-96C2EA390437}" destId="{2F7D50C4-6D09-42C5-B60A-F7F5DC5AE99F}" srcOrd="0" destOrd="0" presId="urn:microsoft.com/office/officeart/2016/7/layout/RepeatingBendingProcessNew"/>
    <dgm:cxn modelId="{F55BFABA-1B2E-49E5-A0B2-97EDE7BCBA46}" type="presParOf" srcId="{6337AC48-E408-4ECA-AF2E-9AE2A8A6957C}" destId="{8FA4D23C-F4F8-4C3A-AE95-6407D25D997C}" srcOrd="24" destOrd="0" presId="urn:microsoft.com/office/officeart/2016/7/layout/RepeatingBendingProcessNew"/>
    <dgm:cxn modelId="{5BA3D65E-A625-4FF6-8067-AC9A10340446}" type="presParOf" srcId="{6337AC48-E408-4ECA-AF2E-9AE2A8A6957C}" destId="{42D458E5-0935-40E9-A430-96FAC7357603}" srcOrd="25" destOrd="0" presId="urn:microsoft.com/office/officeart/2016/7/layout/RepeatingBendingProcessNew"/>
    <dgm:cxn modelId="{FA7E2C3E-4291-4C3E-BF2E-4AAF62D8764E}" type="presParOf" srcId="{42D458E5-0935-40E9-A430-96FAC7357603}" destId="{D33A8CFF-0D2A-4703-BA0A-DCAE5E263ACF}" srcOrd="0" destOrd="0" presId="urn:microsoft.com/office/officeart/2016/7/layout/RepeatingBendingProcessNew"/>
    <dgm:cxn modelId="{28399AB1-B8D1-4F0C-8900-5684BBF8AEA3}" type="presParOf" srcId="{6337AC48-E408-4ECA-AF2E-9AE2A8A6957C}" destId="{5A4335BC-632D-4086-B4FA-F2B6FB4FCECB}" srcOrd="26" destOrd="0" presId="urn:microsoft.com/office/officeart/2016/7/layout/RepeatingBendingProcessNew"/>
    <dgm:cxn modelId="{4E70EFCE-C418-42E8-845B-B0BB1B033403}" type="presParOf" srcId="{6337AC48-E408-4ECA-AF2E-9AE2A8A6957C}" destId="{FDE21DAA-B519-4D98-ACD3-EAC93E48994C}" srcOrd="27" destOrd="0" presId="urn:microsoft.com/office/officeart/2016/7/layout/RepeatingBendingProcessNew"/>
    <dgm:cxn modelId="{68936512-E180-49EF-9A9F-13872F1CD1C1}" type="presParOf" srcId="{FDE21DAA-B519-4D98-ACD3-EAC93E48994C}" destId="{7A98BB53-5135-4FDB-827B-739800866E63}" srcOrd="0" destOrd="0" presId="urn:microsoft.com/office/officeart/2016/7/layout/RepeatingBendingProcessNew"/>
    <dgm:cxn modelId="{244BA65F-438C-4737-8DE6-5A328FD1D8B8}" type="presParOf" srcId="{6337AC48-E408-4ECA-AF2E-9AE2A8A6957C}" destId="{697F2A82-F039-499A-A39F-8334BE98B89D}" srcOrd="28" destOrd="0" presId="urn:microsoft.com/office/officeart/2016/7/layout/RepeatingBendingProcessNew"/>
    <dgm:cxn modelId="{C4559DBF-790D-4B92-96D1-AAB0AFAEC20E}" type="presParOf" srcId="{6337AC48-E408-4ECA-AF2E-9AE2A8A6957C}" destId="{14DEA415-A125-4CD0-9230-E8AC4AA4747C}" srcOrd="29" destOrd="0" presId="urn:microsoft.com/office/officeart/2016/7/layout/RepeatingBendingProcessNew"/>
    <dgm:cxn modelId="{FEC6658C-65C6-4D41-AC03-96C597E653BB}" type="presParOf" srcId="{14DEA415-A125-4CD0-9230-E8AC4AA4747C}" destId="{0E230211-B54A-404E-B6B6-14544A16298A}" srcOrd="0" destOrd="0" presId="urn:microsoft.com/office/officeart/2016/7/layout/RepeatingBendingProcessNew"/>
    <dgm:cxn modelId="{6F220067-847B-411B-8F66-BCD04C2858D0}" type="presParOf" srcId="{6337AC48-E408-4ECA-AF2E-9AE2A8A6957C}" destId="{DD17AAD2-1694-4B2F-A862-214AABC96868}" srcOrd="30" destOrd="0" presId="urn:microsoft.com/office/officeart/2016/7/layout/RepeatingBendingProcessNew"/>
    <dgm:cxn modelId="{EFE79C82-BD6D-4448-A084-5605760FB9BC}" type="presParOf" srcId="{6337AC48-E408-4ECA-AF2E-9AE2A8A6957C}" destId="{52000D16-8D3C-40A5-BBE2-73560A5105AA}" srcOrd="31" destOrd="0" presId="urn:microsoft.com/office/officeart/2016/7/layout/RepeatingBendingProcessNew"/>
    <dgm:cxn modelId="{701247F6-812F-48BB-B42B-091405B1C43D}" type="presParOf" srcId="{52000D16-8D3C-40A5-BBE2-73560A5105AA}" destId="{9B533B30-B27E-4334-BE1F-84FE04CD13EA}" srcOrd="0" destOrd="0" presId="urn:microsoft.com/office/officeart/2016/7/layout/RepeatingBendingProcessNew"/>
    <dgm:cxn modelId="{E8CF3129-C62E-4D7B-8AE8-402FCE6B7546}" type="presParOf" srcId="{6337AC48-E408-4ECA-AF2E-9AE2A8A6957C}" destId="{9FBE5993-0154-429A-B84D-8C0C30D0A1AD}" srcOrd="32" destOrd="0" presId="urn:microsoft.com/office/officeart/2016/7/layout/RepeatingBendingProcessNew"/>
    <dgm:cxn modelId="{2B74F961-B383-431D-87AE-44ED25F3C006}" type="presParOf" srcId="{6337AC48-E408-4ECA-AF2E-9AE2A8A6957C}" destId="{B1EDC897-C4F8-4A42-85D0-A7FE04F93D88}" srcOrd="33" destOrd="0" presId="urn:microsoft.com/office/officeart/2016/7/layout/RepeatingBendingProcessNew"/>
    <dgm:cxn modelId="{DDC3DEEE-44C6-41AF-A2CF-89F39DEEA3B3}" type="presParOf" srcId="{B1EDC897-C4F8-4A42-85D0-A7FE04F93D88}" destId="{1042DB85-5D05-4862-8D93-F13044D3CEAB}" srcOrd="0" destOrd="0" presId="urn:microsoft.com/office/officeart/2016/7/layout/RepeatingBendingProcessNew"/>
    <dgm:cxn modelId="{CDF7D6FF-B7E8-42E6-AC14-492A6E9D552F}" type="presParOf" srcId="{6337AC48-E408-4ECA-AF2E-9AE2A8A6957C}" destId="{74B67DD8-1CEF-449B-B21D-5F66E2EFD37C}" srcOrd="3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F8C556-123D-4074-A27B-BE3C382CA7A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E82DC3D-2D57-4693-BE53-1C63CD224D35}">
      <dgm:prSet/>
      <dgm:spPr/>
      <dgm:t>
        <a:bodyPr/>
        <a:lstStyle/>
        <a:p>
          <a:pPr>
            <a:defRPr b="1"/>
          </a:pPr>
          <a:r>
            <a:rPr lang="en-US" b="1"/>
            <a:t>Iowa DOT </a:t>
          </a:r>
          <a:endParaRPr lang="en-US"/>
        </a:p>
      </dgm:t>
    </dgm:pt>
    <dgm:pt modelId="{327A81F9-BB73-4870-8CF1-14FAD6C518DF}" type="parTrans" cxnId="{55BB8890-78E9-4987-9DA8-26D3941F29D3}">
      <dgm:prSet/>
      <dgm:spPr/>
      <dgm:t>
        <a:bodyPr/>
        <a:lstStyle/>
        <a:p>
          <a:endParaRPr lang="en-US"/>
        </a:p>
      </dgm:t>
    </dgm:pt>
    <dgm:pt modelId="{7B271D76-4FED-4928-AEC2-6F8860C79139}" type="sibTrans" cxnId="{55BB8890-78E9-4987-9DA8-26D3941F29D3}">
      <dgm:prSet/>
      <dgm:spPr/>
      <dgm:t>
        <a:bodyPr/>
        <a:lstStyle/>
        <a:p>
          <a:endParaRPr lang="en-US"/>
        </a:p>
      </dgm:t>
    </dgm:pt>
    <dgm:pt modelId="{5CCAB015-9562-4CD9-B279-6EE28E6A1A09}">
      <dgm:prSet/>
      <dgm:spPr/>
      <dgm:t>
        <a:bodyPr/>
        <a:lstStyle/>
        <a:p>
          <a:r>
            <a:rPr lang="en-US" b="1"/>
            <a:t>Project design - Consultant HNTB</a:t>
          </a:r>
          <a:endParaRPr lang="en-US"/>
        </a:p>
      </dgm:t>
    </dgm:pt>
    <dgm:pt modelId="{8659635C-9565-4A1F-95C1-7213D1B6F7A2}" type="parTrans" cxnId="{36EE1170-1673-4E20-AF85-CFBD790ED3AE}">
      <dgm:prSet/>
      <dgm:spPr/>
      <dgm:t>
        <a:bodyPr/>
        <a:lstStyle/>
        <a:p>
          <a:endParaRPr lang="en-US"/>
        </a:p>
      </dgm:t>
    </dgm:pt>
    <dgm:pt modelId="{327FBE85-96BE-4DBB-98EF-1B0596A5F3ED}" type="sibTrans" cxnId="{36EE1170-1673-4E20-AF85-CFBD790ED3AE}">
      <dgm:prSet/>
      <dgm:spPr/>
      <dgm:t>
        <a:bodyPr/>
        <a:lstStyle/>
        <a:p>
          <a:endParaRPr lang="en-US"/>
        </a:p>
      </dgm:t>
    </dgm:pt>
    <dgm:pt modelId="{94A45895-422A-47AC-B1FC-392549DCE7E0}">
      <dgm:prSet/>
      <dgm:spPr/>
      <dgm:t>
        <a:bodyPr/>
        <a:lstStyle/>
        <a:p>
          <a:r>
            <a:rPr lang="en-US" b="1"/>
            <a:t>Right-of-way acquisition</a:t>
          </a:r>
          <a:endParaRPr lang="en-US"/>
        </a:p>
      </dgm:t>
    </dgm:pt>
    <dgm:pt modelId="{8241F07B-7D7B-43F0-8D2A-4CDEC5508054}" type="parTrans" cxnId="{748409E2-8908-42D4-AFF2-804CCFE413DC}">
      <dgm:prSet/>
      <dgm:spPr/>
      <dgm:t>
        <a:bodyPr/>
        <a:lstStyle/>
        <a:p>
          <a:endParaRPr lang="en-US"/>
        </a:p>
      </dgm:t>
    </dgm:pt>
    <dgm:pt modelId="{D9C50F4D-4275-472C-A633-1CCECDC4D3DC}" type="sibTrans" cxnId="{748409E2-8908-42D4-AFF2-804CCFE413DC}">
      <dgm:prSet/>
      <dgm:spPr/>
      <dgm:t>
        <a:bodyPr/>
        <a:lstStyle/>
        <a:p>
          <a:endParaRPr lang="en-US"/>
        </a:p>
      </dgm:t>
    </dgm:pt>
    <dgm:pt modelId="{C5FF93CA-3746-4128-A3A1-4C0A4DADEDDF}">
      <dgm:prSet/>
      <dgm:spPr/>
      <dgm:t>
        <a:bodyPr/>
        <a:lstStyle/>
        <a:p>
          <a:r>
            <a:rPr lang="en-US" b="1"/>
            <a:t>Construction inspection</a:t>
          </a:r>
          <a:endParaRPr lang="en-US"/>
        </a:p>
      </dgm:t>
    </dgm:pt>
    <dgm:pt modelId="{76B77715-2688-448D-A62D-BC6AD002596F}" type="parTrans" cxnId="{71A4EAE1-30B2-4C7B-9834-D06D81C3AB08}">
      <dgm:prSet/>
      <dgm:spPr/>
      <dgm:t>
        <a:bodyPr/>
        <a:lstStyle/>
        <a:p>
          <a:endParaRPr lang="en-US"/>
        </a:p>
      </dgm:t>
    </dgm:pt>
    <dgm:pt modelId="{B5DAD54A-858E-43AD-8250-599E5F9F7945}" type="sibTrans" cxnId="{71A4EAE1-30B2-4C7B-9834-D06D81C3AB08}">
      <dgm:prSet/>
      <dgm:spPr/>
      <dgm:t>
        <a:bodyPr/>
        <a:lstStyle/>
        <a:p>
          <a:endParaRPr lang="en-US"/>
        </a:p>
      </dgm:t>
    </dgm:pt>
    <dgm:pt modelId="{1969B736-58B1-4052-A3FC-8DB5B6A5E71C}">
      <dgm:prSet/>
      <dgm:spPr/>
      <dgm:t>
        <a:bodyPr/>
        <a:lstStyle/>
        <a:p>
          <a:pPr>
            <a:defRPr b="1"/>
          </a:pPr>
          <a:r>
            <a:rPr lang="en-US" b="1"/>
            <a:t>Woodbury County </a:t>
          </a:r>
          <a:endParaRPr lang="en-US"/>
        </a:p>
      </dgm:t>
    </dgm:pt>
    <dgm:pt modelId="{94269915-6E75-4444-9C66-6D730D1A9D60}" type="parTrans" cxnId="{BFB72CB0-FF8E-4A68-B136-86B1F7DB505C}">
      <dgm:prSet/>
      <dgm:spPr/>
      <dgm:t>
        <a:bodyPr/>
        <a:lstStyle/>
        <a:p>
          <a:endParaRPr lang="en-US"/>
        </a:p>
      </dgm:t>
    </dgm:pt>
    <dgm:pt modelId="{CBB3C3EA-3430-43DE-A9A7-60498229107C}" type="sibTrans" cxnId="{BFB72CB0-FF8E-4A68-B136-86B1F7DB505C}">
      <dgm:prSet/>
      <dgm:spPr/>
      <dgm:t>
        <a:bodyPr/>
        <a:lstStyle/>
        <a:p>
          <a:endParaRPr lang="en-US"/>
        </a:p>
      </dgm:t>
    </dgm:pt>
    <dgm:pt modelId="{F49D4884-7317-410C-AFC4-9357DD92EA52}">
      <dgm:prSet/>
      <dgm:spPr/>
      <dgm:t>
        <a:bodyPr/>
        <a:lstStyle/>
        <a:p>
          <a:r>
            <a:rPr lang="en-US" b="1"/>
            <a:t>Right-of-way funding </a:t>
          </a:r>
          <a:endParaRPr lang="en-US"/>
        </a:p>
      </dgm:t>
    </dgm:pt>
    <dgm:pt modelId="{A6E78931-EFC4-4EAA-AA27-F30211816404}" type="parTrans" cxnId="{AB27EAB4-6050-4A53-B548-9291C4C902D0}">
      <dgm:prSet/>
      <dgm:spPr/>
      <dgm:t>
        <a:bodyPr/>
        <a:lstStyle/>
        <a:p>
          <a:endParaRPr lang="en-US"/>
        </a:p>
      </dgm:t>
    </dgm:pt>
    <dgm:pt modelId="{04F1E434-61EB-4F9E-B896-2CBE5BE3A70B}" type="sibTrans" cxnId="{AB27EAB4-6050-4A53-B548-9291C4C902D0}">
      <dgm:prSet/>
      <dgm:spPr/>
      <dgm:t>
        <a:bodyPr/>
        <a:lstStyle/>
        <a:p>
          <a:endParaRPr lang="en-US"/>
        </a:p>
      </dgm:t>
    </dgm:pt>
    <dgm:pt modelId="{90DE1A3E-D62D-477B-ACDC-39C8B13A1469}">
      <dgm:prSet/>
      <dgm:spPr/>
      <dgm:t>
        <a:bodyPr/>
        <a:lstStyle/>
        <a:p>
          <a:r>
            <a:rPr lang="en-US" b="1"/>
            <a:t>Construction funding</a:t>
          </a:r>
          <a:endParaRPr lang="en-US"/>
        </a:p>
      </dgm:t>
    </dgm:pt>
    <dgm:pt modelId="{07BB3E50-0114-4E1D-ADAA-0ABCBD086BBE}" type="parTrans" cxnId="{D8B0012F-C743-4CCC-87E4-8846991A0326}">
      <dgm:prSet/>
      <dgm:spPr/>
      <dgm:t>
        <a:bodyPr/>
        <a:lstStyle/>
        <a:p>
          <a:endParaRPr lang="en-US"/>
        </a:p>
      </dgm:t>
    </dgm:pt>
    <dgm:pt modelId="{47998585-D180-41CF-B1BF-60E593AEB025}" type="sibTrans" cxnId="{D8B0012F-C743-4CCC-87E4-8846991A0326}">
      <dgm:prSet/>
      <dgm:spPr/>
      <dgm:t>
        <a:bodyPr/>
        <a:lstStyle/>
        <a:p>
          <a:endParaRPr lang="en-US"/>
        </a:p>
      </dgm:t>
    </dgm:pt>
    <dgm:pt modelId="{21AF9AFB-C7B1-4B3E-934F-2DC2887C066B}" type="pres">
      <dgm:prSet presAssocID="{3DF8C556-123D-4074-A27B-BE3C382CA7A0}" presName="diagram" presStyleCnt="0">
        <dgm:presLayoutVars>
          <dgm:dir/>
          <dgm:resizeHandles val="exact"/>
        </dgm:presLayoutVars>
      </dgm:prSet>
      <dgm:spPr/>
    </dgm:pt>
    <dgm:pt modelId="{C62BFB3F-DDE8-49D1-801A-88FB5532A50F}" type="pres">
      <dgm:prSet presAssocID="{5E82DC3D-2D57-4693-BE53-1C63CD224D35}" presName="node" presStyleLbl="node1" presStyleIdx="0" presStyleCnt="2">
        <dgm:presLayoutVars>
          <dgm:bulletEnabled val="1"/>
        </dgm:presLayoutVars>
      </dgm:prSet>
      <dgm:spPr/>
    </dgm:pt>
    <dgm:pt modelId="{110BB9B9-E430-4ECD-802E-6863A3CAAD1E}" type="pres">
      <dgm:prSet presAssocID="{7B271D76-4FED-4928-AEC2-6F8860C79139}" presName="sibTrans" presStyleCnt="0"/>
      <dgm:spPr/>
    </dgm:pt>
    <dgm:pt modelId="{41E2FD86-CFFA-4C55-86FB-CBC99E7043A9}" type="pres">
      <dgm:prSet presAssocID="{1969B736-58B1-4052-A3FC-8DB5B6A5E71C}" presName="node" presStyleLbl="node1" presStyleIdx="1" presStyleCnt="2">
        <dgm:presLayoutVars>
          <dgm:bulletEnabled val="1"/>
        </dgm:presLayoutVars>
      </dgm:prSet>
      <dgm:spPr/>
    </dgm:pt>
  </dgm:ptLst>
  <dgm:cxnLst>
    <dgm:cxn modelId="{96F93A10-CB6D-407A-8CC6-510B2A0DEE01}" type="presOf" srcId="{3DF8C556-123D-4074-A27B-BE3C382CA7A0}" destId="{21AF9AFB-C7B1-4B3E-934F-2DC2887C066B}" srcOrd="0" destOrd="0" presId="urn:microsoft.com/office/officeart/2005/8/layout/default"/>
    <dgm:cxn modelId="{66BBF51F-1598-4291-9C87-FB7856734949}" type="presOf" srcId="{F49D4884-7317-410C-AFC4-9357DD92EA52}" destId="{41E2FD86-CFFA-4C55-86FB-CBC99E7043A9}" srcOrd="0" destOrd="1" presId="urn:microsoft.com/office/officeart/2005/8/layout/default"/>
    <dgm:cxn modelId="{D8B0012F-C743-4CCC-87E4-8846991A0326}" srcId="{1969B736-58B1-4052-A3FC-8DB5B6A5E71C}" destId="{90DE1A3E-D62D-477B-ACDC-39C8B13A1469}" srcOrd="1" destOrd="0" parTransId="{07BB3E50-0114-4E1D-ADAA-0ABCBD086BBE}" sibTransId="{47998585-D180-41CF-B1BF-60E593AEB025}"/>
    <dgm:cxn modelId="{36EE1170-1673-4E20-AF85-CFBD790ED3AE}" srcId="{5E82DC3D-2D57-4693-BE53-1C63CD224D35}" destId="{5CCAB015-9562-4CD9-B279-6EE28E6A1A09}" srcOrd="0" destOrd="0" parTransId="{8659635C-9565-4A1F-95C1-7213D1B6F7A2}" sibTransId="{327FBE85-96BE-4DBB-98EF-1B0596A5F3ED}"/>
    <dgm:cxn modelId="{CF6BDA75-5595-443D-B8AB-AA61EE2067C9}" type="presOf" srcId="{C5FF93CA-3746-4128-A3A1-4C0A4DADEDDF}" destId="{C62BFB3F-DDE8-49D1-801A-88FB5532A50F}" srcOrd="0" destOrd="3" presId="urn:microsoft.com/office/officeart/2005/8/layout/default"/>
    <dgm:cxn modelId="{C8EFBF7D-209B-4405-ADF9-735C0C5A01C4}" type="presOf" srcId="{94A45895-422A-47AC-B1FC-392549DCE7E0}" destId="{C62BFB3F-DDE8-49D1-801A-88FB5532A50F}" srcOrd="0" destOrd="2" presId="urn:microsoft.com/office/officeart/2005/8/layout/default"/>
    <dgm:cxn modelId="{55BB8890-78E9-4987-9DA8-26D3941F29D3}" srcId="{3DF8C556-123D-4074-A27B-BE3C382CA7A0}" destId="{5E82DC3D-2D57-4693-BE53-1C63CD224D35}" srcOrd="0" destOrd="0" parTransId="{327A81F9-BB73-4870-8CF1-14FAD6C518DF}" sibTransId="{7B271D76-4FED-4928-AEC2-6F8860C79139}"/>
    <dgm:cxn modelId="{BFB72CB0-FF8E-4A68-B136-86B1F7DB505C}" srcId="{3DF8C556-123D-4074-A27B-BE3C382CA7A0}" destId="{1969B736-58B1-4052-A3FC-8DB5B6A5E71C}" srcOrd="1" destOrd="0" parTransId="{94269915-6E75-4444-9C66-6D730D1A9D60}" sibTransId="{CBB3C3EA-3430-43DE-A9A7-60498229107C}"/>
    <dgm:cxn modelId="{249625B1-A341-4EF8-B4B5-E17CE2F18F6B}" type="presOf" srcId="{1969B736-58B1-4052-A3FC-8DB5B6A5E71C}" destId="{41E2FD86-CFFA-4C55-86FB-CBC99E7043A9}" srcOrd="0" destOrd="0" presId="urn:microsoft.com/office/officeart/2005/8/layout/default"/>
    <dgm:cxn modelId="{AB27EAB4-6050-4A53-B548-9291C4C902D0}" srcId="{1969B736-58B1-4052-A3FC-8DB5B6A5E71C}" destId="{F49D4884-7317-410C-AFC4-9357DD92EA52}" srcOrd="0" destOrd="0" parTransId="{A6E78931-EFC4-4EAA-AA27-F30211816404}" sibTransId="{04F1E434-61EB-4F9E-B896-2CBE5BE3A70B}"/>
    <dgm:cxn modelId="{8C95E4D6-FEC4-4001-AADD-6A83D82B479B}" type="presOf" srcId="{90DE1A3E-D62D-477B-ACDC-39C8B13A1469}" destId="{41E2FD86-CFFA-4C55-86FB-CBC99E7043A9}" srcOrd="0" destOrd="2" presId="urn:microsoft.com/office/officeart/2005/8/layout/default"/>
    <dgm:cxn modelId="{71A4EAE1-30B2-4C7B-9834-D06D81C3AB08}" srcId="{5E82DC3D-2D57-4693-BE53-1C63CD224D35}" destId="{C5FF93CA-3746-4128-A3A1-4C0A4DADEDDF}" srcOrd="2" destOrd="0" parTransId="{76B77715-2688-448D-A62D-BC6AD002596F}" sibTransId="{B5DAD54A-858E-43AD-8250-599E5F9F7945}"/>
    <dgm:cxn modelId="{748409E2-8908-42D4-AFF2-804CCFE413DC}" srcId="{5E82DC3D-2D57-4693-BE53-1C63CD224D35}" destId="{94A45895-422A-47AC-B1FC-392549DCE7E0}" srcOrd="1" destOrd="0" parTransId="{8241F07B-7D7B-43F0-8D2A-4CDEC5508054}" sibTransId="{D9C50F4D-4275-472C-A633-1CCECDC4D3DC}"/>
    <dgm:cxn modelId="{7C4617E3-AF78-4445-AC5C-7986D9A06CEC}" type="presOf" srcId="{5CCAB015-9562-4CD9-B279-6EE28E6A1A09}" destId="{C62BFB3F-DDE8-49D1-801A-88FB5532A50F}" srcOrd="0" destOrd="1" presId="urn:microsoft.com/office/officeart/2005/8/layout/default"/>
    <dgm:cxn modelId="{59B681E7-4C9F-44F7-85D4-0E84B2439258}" type="presOf" srcId="{5E82DC3D-2D57-4693-BE53-1C63CD224D35}" destId="{C62BFB3F-DDE8-49D1-801A-88FB5532A50F}" srcOrd="0" destOrd="0" presId="urn:microsoft.com/office/officeart/2005/8/layout/default"/>
    <dgm:cxn modelId="{8D10F0A0-C31A-4197-9E12-74575FD76F23}" type="presParOf" srcId="{21AF9AFB-C7B1-4B3E-934F-2DC2887C066B}" destId="{C62BFB3F-DDE8-49D1-801A-88FB5532A50F}" srcOrd="0" destOrd="0" presId="urn:microsoft.com/office/officeart/2005/8/layout/default"/>
    <dgm:cxn modelId="{ABD18D34-2ED0-4E33-AEB7-BFA05AA00C32}" type="presParOf" srcId="{21AF9AFB-C7B1-4B3E-934F-2DC2887C066B}" destId="{110BB9B9-E430-4ECD-802E-6863A3CAAD1E}" srcOrd="1" destOrd="0" presId="urn:microsoft.com/office/officeart/2005/8/layout/default"/>
    <dgm:cxn modelId="{028FD70B-5188-4203-AEFC-E25A0ED02EB6}" type="presParOf" srcId="{21AF9AFB-C7B1-4B3E-934F-2DC2887C066B}" destId="{41E2FD86-CFFA-4C55-86FB-CBC99E7043A9}"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636B1A-7D0F-4CCF-BFB3-1D1B47C52BC4}"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3F3F1AAB-15D0-445C-862F-5D0E6A2EA9B8}">
      <dgm:prSet/>
      <dgm:spPr/>
      <dgm:t>
        <a:bodyPr/>
        <a:lstStyle/>
        <a:p>
          <a:r>
            <a:rPr lang="en-US" b="1"/>
            <a:t>Design, right-of-way, construction $25,000,000</a:t>
          </a:r>
          <a:endParaRPr lang="en-US"/>
        </a:p>
      </dgm:t>
    </dgm:pt>
    <dgm:pt modelId="{11091437-2E8A-40F6-8D4D-A65F82D94B51}" type="parTrans" cxnId="{544363C4-C3BF-458D-AC13-605338D8E91D}">
      <dgm:prSet/>
      <dgm:spPr/>
      <dgm:t>
        <a:bodyPr/>
        <a:lstStyle/>
        <a:p>
          <a:endParaRPr lang="en-US"/>
        </a:p>
      </dgm:t>
    </dgm:pt>
    <dgm:pt modelId="{C33897B7-9E04-42A7-A56C-1A9F52BC60DB}" type="sibTrans" cxnId="{544363C4-C3BF-458D-AC13-605338D8E91D}">
      <dgm:prSet/>
      <dgm:spPr/>
      <dgm:t>
        <a:bodyPr/>
        <a:lstStyle/>
        <a:p>
          <a:endParaRPr lang="en-US"/>
        </a:p>
      </dgm:t>
    </dgm:pt>
    <dgm:pt modelId="{1DC635D7-F07D-425C-91B9-5A97C1A923EA}">
      <dgm:prSet/>
      <dgm:spPr/>
      <dgm:t>
        <a:bodyPr/>
        <a:lstStyle/>
        <a:p>
          <a:r>
            <a:rPr lang="en-US" b="1"/>
            <a:t>MPO has provided $2,030,000</a:t>
          </a:r>
          <a:endParaRPr lang="en-US"/>
        </a:p>
      </dgm:t>
    </dgm:pt>
    <dgm:pt modelId="{8ADB058F-9867-41D3-91E6-8157F7F96D1D}" type="parTrans" cxnId="{71AA6F6D-2478-4162-85CA-B9F379F8DF30}">
      <dgm:prSet/>
      <dgm:spPr/>
      <dgm:t>
        <a:bodyPr/>
        <a:lstStyle/>
        <a:p>
          <a:endParaRPr lang="en-US"/>
        </a:p>
      </dgm:t>
    </dgm:pt>
    <dgm:pt modelId="{A0349A8F-2560-4BED-89B0-6083D67A4465}" type="sibTrans" cxnId="{71AA6F6D-2478-4162-85CA-B9F379F8DF30}">
      <dgm:prSet/>
      <dgm:spPr/>
      <dgm:t>
        <a:bodyPr/>
        <a:lstStyle/>
        <a:p>
          <a:endParaRPr lang="en-US"/>
        </a:p>
      </dgm:t>
    </dgm:pt>
    <dgm:pt modelId="{9613DEB6-DA3B-4CAF-9DF9-C1FB35472042}">
      <dgm:prSet/>
      <dgm:spPr/>
      <dgm:t>
        <a:bodyPr/>
        <a:lstStyle/>
        <a:p>
          <a:r>
            <a:rPr lang="en-US" b="1"/>
            <a:t>Potential RISE Grant</a:t>
          </a:r>
          <a:endParaRPr lang="en-US"/>
        </a:p>
      </dgm:t>
    </dgm:pt>
    <dgm:pt modelId="{237E114F-C890-4349-83E4-7F26C3FCB4F6}" type="parTrans" cxnId="{C18DA821-C0A2-420D-985E-F2A8F3C3C799}">
      <dgm:prSet/>
      <dgm:spPr/>
      <dgm:t>
        <a:bodyPr/>
        <a:lstStyle/>
        <a:p>
          <a:endParaRPr lang="en-US"/>
        </a:p>
      </dgm:t>
    </dgm:pt>
    <dgm:pt modelId="{A501EB96-B10E-4C6C-A902-3A04E942685B}" type="sibTrans" cxnId="{C18DA821-C0A2-420D-985E-F2A8F3C3C799}">
      <dgm:prSet/>
      <dgm:spPr/>
      <dgm:t>
        <a:bodyPr/>
        <a:lstStyle/>
        <a:p>
          <a:endParaRPr lang="en-US"/>
        </a:p>
      </dgm:t>
    </dgm:pt>
    <dgm:pt modelId="{38EDC456-AA09-4EED-957B-CFE613EB7F50}" type="pres">
      <dgm:prSet presAssocID="{02636B1A-7D0F-4CCF-BFB3-1D1B47C52BC4}" presName="outerComposite" presStyleCnt="0">
        <dgm:presLayoutVars>
          <dgm:chMax val="5"/>
          <dgm:dir/>
          <dgm:resizeHandles val="exact"/>
        </dgm:presLayoutVars>
      </dgm:prSet>
      <dgm:spPr/>
    </dgm:pt>
    <dgm:pt modelId="{04468295-2BAB-47C5-BCAE-4111B0D01AD5}" type="pres">
      <dgm:prSet presAssocID="{02636B1A-7D0F-4CCF-BFB3-1D1B47C52BC4}" presName="dummyMaxCanvas" presStyleCnt="0">
        <dgm:presLayoutVars/>
      </dgm:prSet>
      <dgm:spPr/>
    </dgm:pt>
    <dgm:pt modelId="{064A2300-5A9B-47D2-86D2-BC6E2D7AC20E}" type="pres">
      <dgm:prSet presAssocID="{02636B1A-7D0F-4CCF-BFB3-1D1B47C52BC4}" presName="ThreeNodes_1" presStyleLbl="node1" presStyleIdx="0" presStyleCnt="3">
        <dgm:presLayoutVars>
          <dgm:bulletEnabled val="1"/>
        </dgm:presLayoutVars>
      </dgm:prSet>
      <dgm:spPr/>
    </dgm:pt>
    <dgm:pt modelId="{C41C2B49-56EB-4D7B-B96F-E416AC4F72E9}" type="pres">
      <dgm:prSet presAssocID="{02636B1A-7D0F-4CCF-BFB3-1D1B47C52BC4}" presName="ThreeNodes_2" presStyleLbl="node1" presStyleIdx="1" presStyleCnt="3">
        <dgm:presLayoutVars>
          <dgm:bulletEnabled val="1"/>
        </dgm:presLayoutVars>
      </dgm:prSet>
      <dgm:spPr/>
    </dgm:pt>
    <dgm:pt modelId="{7460B80E-B4A7-41AA-80E1-BB9189A9F956}" type="pres">
      <dgm:prSet presAssocID="{02636B1A-7D0F-4CCF-BFB3-1D1B47C52BC4}" presName="ThreeNodes_3" presStyleLbl="node1" presStyleIdx="2" presStyleCnt="3">
        <dgm:presLayoutVars>
          <dgm:bulletEnabled val="1"/>
        </dgm:presLayoutVars>
      </dgm:prSet>
      <dgm:spPr/>
    </dgm:pt>
    <dgm:pt modelId="{14F93521-3402-4EDD-99A5-62A2DFA5C1FE}" type="pres">
      <dgm:prSet presAssocID="{02636B1A-7D0F-4CCF-BFB3-1D1B47C52BC4}" presName="ThreeConn_1-2" presStyleLbl="fgAccFollowNode1" presStyleIdx="0" presStyleCnt="2">
        <dgm:presLayoutVars>
          <dgm:bulletEnabled val="1"/>
        </dgm:presLayoutVars>
      </dgm:prSet>
      <dgm:spPr/>
    </dgm:pt>
    <dgm:pt modelId="{9AD870F4-4707-488A-BE37-352370FD0825}" type="pres">
      <dgm:prSet presAssocID="{02636B1A-7D0F-4CCF-BFB3-1D1B47C52BC4}" presName="ThreeConn_2-3" presStyleLbl="fgAccFollowNode1" presStyleIdx="1" presStyleCnt="2">
        <dgm:presLayoutVars>
          <dgm:bulletEnabled val="1"/>
        </dgm:presLayoutVars>
      </dgm:prSet>
      <dgm:spPr/>
    </dgm:pt>
    <dgm:pt modelId="{36600417-36E7-4E1F-B8AE-6B4B494B46FA}" type="pres">
      <dgm:prSet presAssocID="{02636B1A-7D0F-4CCF-BFB3-1D1B47C52BC4}" presName="ThreeNodes_1_text" presStyleLbl="node1" presStyleIdx="2" presStyleCnt="3">
        <dgm:presLayoutVars>
          <dgm:bulletEnabled val="1"/>
        </dgm:presLayoutVars>
      </dgm:prSet>
      <dgm:spPr/>
    </dgm:pt>
    <dgm:pt modelId="{F2F78F6F-A0DB-4E7E-AE2C-E179844E779D}" type="pres">
      <dgm:prSet presAssocID="{02636B1A-7D0F-4CCF-BFB3-1D1B47C52BC4}" presName="ThreeNodes_2_text" presStyleLbl="node1" presStyleIdx="2" presStyleCnt="3">
        <dgm:presLayoutVars>
          <dgm:bulletEnabled val="1"/>
        </dgm:presLayoutVars>
      </dgm:prSet>
      <dgm:spPr/>
    </dgm:pt>
    <dgm:pt modelId="{7E5BCA4B-15EB-410E-BBF7-6D15811DEE9C}" type="pres">
      <dgm:prSet presAssocID="{02636B1A-7D0F-4CCF-BFB3-1D1B47C52BC4}" presName="ThreeNodes_3_text" presStyleLbl="node1" presStyleIdx="2" presStyleCnt="3">
        <dgm:presLayoutVars>
          <dgm:bulletEnabled val="1"/>
        </dgm:presLayoutVars>
      </dgm:prSet>
      <dgm:spPr/>
    </dgm:pt>
  </dgm:ptLst>
  <dgm:cxnLst>
    <dgm:cxn modelId="{9F714201-8189-47C2-A653-F962F66DD3A6}" type="presOf" srcId="{A0349A8F-2560-4BED-89B0-6083D67A4465}" destId="{9AD870F4-4707-488A-BE37-352370FD0825}" srcOrd="0" destOrd="0" presId="urn:microsoft.com/office/officeart/2005/8/layout/vProcess5"/>
    <dgm:cxn modelId="{C18DA821-C0A2-420D-985E-F2A8F3C3C799}" srcId="{02636B1A-7D0F-4CCF-BFB3-1D1B47C52BC4}" destId="{9613DEB6-DA3B-4CAF-9DF9-C1FB35472042}" srcOrd="2" destOrd="0" parTransId="{237E114F-C890-4349-83E4-7F26C3FCB4F6}" sibTransId="{A501EB96-B10E-4C6C-A902-3A04E942685B}"/>
    <dgm:cxn modelId="{C7358124-4D42-4369-A9D3-EA7DC3A293BB}" type="presOf" srcId="{1DC635D7-F07D-425C-91B9-5A97C1A923EA}" destId="{C41C2B49-56EB-4D7B-B96F-E416AC4F72E9}" srcOrd="0" destOrd="0" presId="urn:microsoft.com/office/officeart/2005/8/layout/vProcess5"/>
    <dgm:cxn modelId="{58DEB95B-BF42-41AF-A550-38747786F6EB}" type="presOf" srcId="{C33897B7-9E04-42A7-A56C-1A9F52BC60DB}" destId="{14F93521-3402-4EDD-99A5-62A2DFA5C1FE}" srcOrd="0" destOrd="0" presId="urn:microsoft.com/office/officeart/2005/8/layout/vProcess5"/>
    <dgm:cxn modelId="{F03F2868-2355-4F73-B766-19C8B114DED6}" type="presOf" srcId="{3F3F1AAB-15D0-445C-862F-5D0E6A2EA9B8}" destId="{064A2300-5A9B-47D2-86D2-BC6E2D7AC20E}" srcOrd="0" destOrd="0" presId="urn:microsoft.com/office/officeart/2005/8/layout/vProcess5"/>
    <dgm:cxn modelId="{71AA6F6D-2478-4162-85CA-B9F379F8DF30}" srcId="{02636B1A-7D0F-4CCF-BFB3-1D1B47C52BC4}" destId="{1DC635D7-F07D-425C-91B9-5A97C1A923EA}" srcOrd="1" destOrd="0" parTransId="{8ADB058F-9867-41D3-91E6-8157F7F96D1D}" sibTransId="{A0349A8F-2560-4BED-89B0-6083D67A4465}"/>
    <dgm:cxn modelId="{7B5FFD83-75F4-4E42-909D-33A792CFA17C}" type="presOf" srcId="{02636B1A-7D0F-4CCF-BFB3-1D1B47C52BC4}" destId="{38EDC456-AA09-4EED-957B-CFE613EB7F50}" srcOrd="0" destOrd="0" presId="urn:microsoft.com/office/officeart/2005/8/layout/vProcess5"/>
    <dgm:cxn modelId="{B9BE0597-93BD-4E35-B591-1654886EA5D7}" type="presOf" srcId="{9613DEB6-DA3B-4CAF-9DF9-C1FB35472042}" destId="{7E5BCA4B-15EB-410E-BBF7-6D15811DEE9C}" srcOrd="1" destOrd="0" presId="urn:microsoft.com/office/officeart/2005/8/layout/vProcess5"/>
    <dgm:cxn modelId="{D85B13B6-9E90-4B1A-8346-0281592E2CB6}" type="presOf" srcId="{3F3F1AAB-15D0-445C-862F-5D0E6A2EA9B8}" destId="{36600417-36E7-4E1F-B8AE-6B4B494B46FA}" srcOrd="1" destOrd="0" presId="urn:microsoft.com/office/officeart/2005/8/layout/vProcess5"/>
    <dgm:cxn modelId="{544363C4-C3BF-458D-AC13-605338D8E91D}" srcId="{02636B1A-7D0F-4CCF-BFB3-1D1B47C52BC4}" destId="{3F3F1AAB-15D0-445C-862F-5D0E6A2EA9B8}" srcOrd="0" destOrd="0" parTransId="{11091437-2E8A-40F6-8D4D-A65F82D94B51}" sibTransId="{C33897B7-9E04-42A7-A56C-1A9F52BC60DB}"/>
    <dgm:cxn modelId="{9B11FEED-62B2-4327-BC91-9E9475F24DD1}" type="presOf" srcId="{9613DEB6-DA3B-4CAF-9DF9-C1FB35472042}" destId="{7460B80E-B4A7-41AA-80E1-BB9189A9F956}" srcOrd="0" destOrd="0" presId="urn:microsoft.com/office/officeart/2005/8/layout/vProcess5"/>
    <dgm:cxn modelId="{CD2D46F1-AD98-45DC-B136-D3B425C58C05}" type="presOf" srcId="{1DC635D7-F07D-425C-91B9-5A97C1A923EA}" destId="{F2F78F6F-A0DB-4E7E-AE2C-E179844E779D}" srcOrd="1" destOrd="0" presId="urn:microsoft.com/office/officeart/2005/8/layout/vProcess5"/>
    <dgm:cxn modelId="{0A350F95-62E7-40C3-B5EB-C09817DD1319}" type="presParOf" srcId="{38EDC456-AA09-4EED-957B-CFE613EB7F50}" destId="{04468295-2BAB-47C5-BCAE-4111B0D01AD5}" srcOrd="0" destOrd="0" presId="urn:microsoft.com/office/officeart/2005/8/layout/vProcess5"/>
    <dgm:cxn modelId="{3C71CCFD-5583-4EE4-8BEE-AC161719FD1C}" type="presParOf" srcId="{38EDC456-AA09-4EED-957B-CFE613EB7F50}" destId="{064A2300-5A9B-47D2-86D2-BC6E2D7AC20E}" srcOrd="1" destOrd="0" presId="urn:microsoft.com/office/officeart/2005/8/layout/vProcess5"/>
    <dgm:cxn modelId="{08FE56DE-3683-42DC-8EF7-A313523D3D86}" type="presParOf" srcId="{38EDC456-AA09-4EED-957B-CFE613EB7F50}" destId="{C41C2B49-56EB-4D7B-B96F-E416AC4F72E9}" srcOrd="2" destOrd="0" presId="urn:microsoft.com/office/officeart/2005/8/layout/vProcess5"/>
    <dgm:cxn modelId="{EEC9811E-DD5A-491B-A9D9-9A69E477DEB2}" type="presParOf" srcId="{38EDC456-AA09-4EED-957B-CFE613EB7F50}" destId="{7460B80E-B4A7-41AA-80E1-BB9189A9F956}" srcOrd="3" destOrd="0" presId="urn:microsoft.com/office/officeart/2005/8/layout/vProcess5"/>
    <dgm:cxn modelId="{3738A912-578B-4ADB-B658-7F05A69088A6}" type="presParOf" srcId="{38EDC456-AA09-4EED-957B-CFE613EB7F50}" destId="{14F93521-3402-4EDD-99A5-62A2DFA5C1FE}" srcOrd="4" destOrd="0" presId="urn:microsoft.com/office/officeart/2005/8/layout/vProcess5"/>
    <dgm:cxn modelId="{3AFDC105-6E7C-47D7-94CE-9B78BF451295}" type="presParOf" srcId="{38EDC456-AA09-4EED-957B-CFE613EB7F50}" destId="{9AD870F4-4707-488A-BE37-352370FD0825}" srcOrd="5" destOrd="0" presId="urn:microsoft.com/office/officeart/2005/8/layout/vProcess5"/>
    <dgm:cxn modelId="{6FE2A1AE-8CE2-490A-BD6C-1BD5BD7A7D32}" type="presParOf" srcId="{38EDC456-AA09-4EED-957B-CFE613EB7F50}" destId="{36600417-36E7-4E1F-B8AE-6B4B494B46FA}" srcOrd="6" destOrd="0" presId="urn:microsoft.com/office/officeart/2005/8/layout/vProcess5"/>
    <dgm:cxn modelId="{D9E6325A-48F1-479B-BE3B-988E9D981680}" type="presParOf" srcId="{38EDC456-AA09-4EED-957B-CFE613EB7F50}" destId="{F2F78F6F-A0DB-4E7E-AE2C-E179844E779D}" srcOrd="7" destOrd="0" presId="urn:microsoft.com/office/officeart/2005/8/layout/vProcess5"/>
    <dgm:cxn modelId="{F8B2B85A-6220-4B34-B7FF-2CBF0F570304}" type="presParOf" srcId="{38EDC456-AA09-4EED-957B-CFE613EB7F50}" destId="{7E5BCA4B-15EB-410E-BBF7-6D15811DEE9C}"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6C5A02-7CE4-4FC8-9AE2-B3FAF432666F}">
      <dsp:nvSpPr>
        <dsp:cNvPr id="0" name=""/>
        <dsp:cNvSpPr/>
      </dsp:nvSpPr>
      <dsp:spPr>
        <a:xfrm>
          <a:off x="1108303" y="673243"/>
          <a:ext cx="230619" cy="91440"/>
        </a:xfrm>
        <a:custGeom>
          <a:avLst/>
          <a:gdLst/>
          <a:ahLst/>
          <a:cxnLst/>
          <a:rect l="0" t="0" r="0" b="0"/>
          <a:pathLst>
            <a:path>
              <a:moveTo>
                <a:pt x="0" y="45720"/>
              </a:moveTo>
              <a:lnTo>
                <a:pt x="230619"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7083" y="717696"/>
        <a:ext cx="13060" cy="2533"/>
      </dsp:txXfrm>
    </dsp:sp>
    <dsp:sp modelId="{C1218EC0-CBFE-4A2B-B2CA-6B3B409014D7}">
      <dsp:nvSpPr>
        <dsp:cNvPr id="0" name=""/>
        <dsp:cNvSpPr/>
      </dsp:nvSpPr>
      <dsp:spPr>
        <a:xfrm>
          <a:off x="9814" y="388876"/>
          <a:ext cx="1100289" cy="66017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5" tIns="56593" rIns="53915" bIns="56593" numCol="1" spcCol="1270" anchor="ctr" anchorCtr="0">
          <a:noAutofit/>
        </a:bodyPr>
        <a:lstStyle/>
        <a:p>
          <a:pPr marL="0" lvl="0" indent="0" algn="ctr" defTabSz="533400">
            <a:lnSpc>
              <a:spcPct val="90000"/>
            </a:lnSpc>
            <a:spcBef>
              <a:spcPct val="0"/>
            </a:spcBef>
            <a:spcAft>
              <a:spcPct val="35000"/>
            </a:spcAft>
            <a:buNone/>
          </a:pPr>
          <a:r>
            <a:rPr lang="en-US" sz="1200" b="1" kern="1200"/>
            <a:t>2005 Project concept Sioux City and SIMPCO</a:t>
          </a:r>
          <a:endParaRPr lang="en-US" sz="1200" kern="1200"/>
        </a:p>
      </dsp:txBody>
      <dsp:txXfrm>
        <a:off x="9814" y="388876"/>
        <a:ext cx="1100289" cy="660173"/>
      </dsp:txXfrm>
    </dsp:sp>
    <dsp:sp modelId="{E3B73B94-53E5-4ADF-B9FC-AFDBDE64BAFD}">
      <dsp:nvSpPr>
        <dsp:cNvPr id="0" name=""/>
        <dsp:cNvSpPr/>
      </dsp:nvSpPr>
      <dsp:spPr>
        <a:xfrm>
          <a:off x="2469813" y="673243"/>
          <a:ext cx="214313" cy="91440"/>
        </a:xfrm>
        <a:custGeom>
          <a:avLst/>
          <a:gdLst/>
          <a:ahLst/>
          <a:cxnLst/>
          <a:rect l="0" t="0" r="0" b="0"/>
          <a:pathLst>
            <a:path>
              <a:moveTo>
                <a:pt x="0" y="45720"/>
              </a:moveTo>
              <a:lnTo>
                <a:pt x="214313" y="45720"/>
              </a:lnTo>
            </a:path>
          </a:pathLst>
        </a:custGeom>
        <a:noFill/>
        <a:ln w="9525" cap="flat" cmpd="sng" algn="ctr">
          <a:solidFill>
            <a:schemeClr val="accent5">
              <a:hueOff val="-459584"/>
              <a:satOff val="-639"/>
              <a:lumOff val="-24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70847" y="717696"/>
        <a:ext cx="12245" cy="2533"/>
      </dsp:txXfrm>
    </dsp:sp>
    <dsp:sp modelId="{89165B3B-AD16-4D9C-8312-0A06AD001F93}">
      <dsp:nvSpPr>
        <dsp:cNvPr id="0" name=""/>
        <dsp:cNvSpPr/>
      </dsp:nvSpPr>
      <dsp:spPr>
        <a:xfrm>
          <a:off x="1371323" y="388876"/>
          <a:ext cx="1100289" cy="660173"/>
        </a:xfrm>
        <a:prstGeom prst="rect">
          <a:avLst/>
        </a:prstGeom>
        <a:solidFill>
          <a:schemeClr val="accent5">
            <a:hueOff val="-432550"/>
            <a:satOff val="-602"/>
            <a:lumOff val="-2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5" tIns="56593" rIns="53915" bIns="56593" numCol="1" spcCol="1270" anchor="ctr" anchorCtr="0">
          <a:noAutofit/>
        </a:bodyPr>
        <a:lstStyle/>
        <a:p>
          <a:pPr marL="0" lvl="0" indent="0" algn="ctr" defTabSz="533400">
            <a:lnSpc>
              <a:spcPct val="90000"/>
            </a:lnSpc>
            <a:spcBef>
              <a:spcPct val="0"/>
            </a:spcBef>
            <a:spcAft>
              <a:spcPct val="35000"/>
            </a:spcAft>
            <a:buNone/>
          </a:pPr>
          <a:r>
            <a:rPr lang="en-US" sz="1200" b="1" kern="1200"/>
            <a:t>2005 MPO comprehensive plan </a:t>
          </a:r>
          <a:endParaRPr lang="en-US" sz="1200" kern="1200"/>
        </a:p>
      </dsp:txBody>
      <dsp:txXfrm>
        <a:off x="1371323" y="388876"/>
        <a:ext cx="1100289" cy="660173"/>
      </dsp:txXfrm>
    </dsp:sp>
    <dsp:sp modelId="{41A214DD-557A-4E4D-B81E-F64AFCBF74C3}">
      <dsp:nvSpPr>
        <dsp:cNvPr id="0" name=""/>
        <dsp:cNvSpPr/>
      </dsp:nvSpPr>
      <dsp:spPr>
        <a:xfrm>
          <a:off x="3815016" y="673243"/>
          <a:ext cx="222466" cy="91440"/>
        </a:xfrm>
        <a:custGeom>
          <a:avLst/>
          <a:gdLst/>
          <a:ahLst/>
          <a:cxnLst/>
          <a:rect l="0" t="0" r="0" b="0"/>
          <a:pathLst>
            <a:path>
              <a:moveTo>
                <a:pt x="0" y="45720"/>
              </a:moveTo>
              <a:lnTo>
                <a:pt x="222466" y="45720"/>
              </a:lnTo>
            </a:path>
          </a:pathLst>
        </a:custGeom>
        <a:noFill/>
        <a:ln w="9525" cap="flat" cmpd="sng" algn="ctr">
          <a:solidFill>
            <a:schemeClr val="accent5">
              <a:hueOff val="-919168"/>
              <a:satOff val="-1278"/>
              <a:lumOff val="-49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9923" y="717696"/>
        <a:ext cx="12653" cy="2533"/>
      </dsp:txXfrm>
    </dsp:sp>
    <dsp:sp modelId="{4B0136D5-53BB-4CFE-90D2-44201C61FF78}">
      <dsp:nvSpPr>
        <dsp:cNvPr id="0" name=""/>
        <dsp:cNvSpPr/>
      </dsp:nvSpPr>
      <dsp:spPr>
        <a:xfrm>
          <a:off x="2716526" y="388876"/>
          <a:ext cx="1100289" cy="660173"/>
        </a:xfrm>
        <a:prstGeom prst="rect">
          <a:avLst/>
        </a:prstGeom>
        <a:solidFill>
          <a:schemeClr val="accent5">
            <a:hueOff val="-865099"/>
            <a:satOff val="-1203"/>
            <a:lumOff val="-4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5" tIns="56593" rIns="53915" bIns="56593" numCol="1" spcCol="1270" anchor="ctr" anchorCtr="0">
          <a:noAutofit/>
        </a:bodyPr>
        <a:lstStyle/>
        <a:p>
          <a:pPr marL="0" lvl="0" indent="0" algn="ctr" defTabSz="533400">
            <a:lnSpc>
              <a:spcPct val="90000"/>
            </a:lnSpc>
            <a:spcBef>
              <a:spcPct val="0"/>
            </a:spcBef>
            <a:spcAft>
              <a:spcPct val="35000"/>
            </a:spcAft>
            <a:buNone/>
          </a:pPr>
          <a:r>
            <a:rPr lang="en-US" sz="1200" b="1" kern="1200"/>
            <a:t>2014 Woodbury County takes over project lead</a:t>
          </a:r>
          <a:endParaRPr lang="en-US" sz="1200" kern="1200"/>
        </a:p>
      </dsp:txBody>
      <dsp:txXfrm>
        <a:off x="2716526" y="388876"/>
        <a:ext cx="1100289" cy="660173"/>
      </dsp:txXfrm>
    </dsp:sp>
    <dsp:sp modelId="{82463F26-5299-4B1F-8001-1B77463E9209}">
      <dsp:nvSpPr>
        <dsp:cNvPr id="0" name=""/>
        <dsp:cNvSpPr/>
      </dsp:nvSpPr>
      <dsp:spPr>
        <a:xfrm>
          <a:off x="5168373" y="673243"/>
          <a:ext cx="222466" cy="91440"/>
        </a:xfrm>
        <a:custGeom>
          <a:avLst/>
          <a:gdLst/>
          <a:ahLst/>
          <a:cxnLst/>
          <a:rect l="0" t="0" r="0" b="0"/>
          <a:pathLst>
            <a:path>
              <a:moveTo>
                <a:pt x="0" y="45720"/>
              </a:moveTo>
              <a:lnTo>
                <a:pt x="222466" y="45720"/>
              </a:lnTo>
            </a:path>
          </a:pathLst>
        </a:custGeom>
        <a:noFill/>
        <a:ln w="9525" cap="flat" cmpd="sng" algn="ctr">
          <a:solidFill>
            <a:schemeClr val="accent5">
              <a:hueOff val="-1378752"/>
              <a:satOff val="-1918"/>
              <a:lumOff val="-73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73279" y="717696"/>
        <a:ext cx="12653" cy="2533"/>
      </dsp:txXfrm>
    </dsp:sp>
    <dsp:sp modelId="{CD5C01FA-9BA5-49D2-8B54-4B59365B9D21}">
      <dsp:nvSpPr>
        <dsp:cNvPr id="0" name=""/>
        <dsp:cNvSpPr/>
      </dsp:nvSpPr>
      <dsp:spPr>
        <a:xfrm>
          <a:off x="4069883" y="388876"/>
          <a:ext cx="1100289" cy="660173"/>
        </a:xfrm>
        <a:prstGeom prst="rect">
          <a:avLst/>
        </a:prstGeom>
        <a:solidFill>
          <a:schemeClr val="accent5">
            <a:hueOff val="-1297649"/>
            <a:satOff val="-1805"/>
            <a:lumOff val="-6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5" tIns="56593" rIns="53915" bIns="56593" numCol="1" spcCol="1270" anchor="ctr" anchorCtr="0">
          <a:noAutofit/>
        </a:bodyPr>
        <a:lstStyle/>
        <a:p>
          <a:pPr marL="0" lvl="0" indent="0" algn="ctr" defTabSz="533400">
            <a:lnSpc>
              <a:spcPct val="90000"/>
            </a:lnSpc>
            <a:spcBef>
              <a:spcPct val="0"/>
            </a:spcBef>
            <a:spcAft>
              <a:spcPct val="35000"/>
            </a:spcAft>
            <a:buNone/>
          </a:pPr>
          <a:r>
            <a:rPr lang="en-US" sz="1200" b="1" kern="1200"/>
            <a:t>2015 Interchange Justification Report consultant hired</a:t>
          </a:r>
          <a:endParaRPr lang="en-US" sz="1200" kern="1200"/>
        </a:p>
      </dsp:txBody>
      <dsp:txXfrm>
        <a:off x="4069883" y="388876"/>
        <a:ext cx="1100289" cy="660173"/>
      </dsp:txXfrm>
    </dsp:sp>
    <dsp:sp modelId="{7A9738C3-B93B-4092-9C1A-53C17CEDCB35}">
      <dsp:nvSpPr>
        <dsp:cNvPr id="0" name=""/>
        <dsp:cNvSpPr/>
      </dsp:nvSpPr>
      <dsp:spPr>
        <a:xfrm>
          <a:off x="6521729" y="673243"/>
          <a:ext cx="222466" cy="91440"/>
        </a:xfrm>
        <a:custGeom>
          <a:avLst/>
          <a:gdLst/>
          <a:ahLst/>
          <a:cxnLst/>
          <a:rect l="0" t="0" r="0" b="0"/>
          <a:pathLst>
            <a:path>
              <a:moveTo>
                <a:pt x="0" y="45720"/>
              </a:moveTo>
              <a:lnTo>
                <a:pt x="222466" y="45720"/>
              </a:lnTo>
            </a:path>
          </a:pathLst>
        </a:custGeom>
        <a:noFill/>
        <a:ln w="9525" cap="flat" cmpd="sng" algn="ctr">
          <a:solidFill>
            <a:schemeClr val="accent5">
              <a:hueOff val="-1838336"/>
              <a:satOff val="-2557"/>
              <a:lumOff val="-98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26636" y="717696"/>
        <a:ext cx="12653" cy="2533"/>
      </dsp:txXfrm>
    </dsp:sp>
    <dsp:sp modelId="{04CD819E-E063-43DC-AAF9-A48067FC0ADA}">
      <dsp:nvSpPr>
        <dsp:cNvPr id="0" name=""/>
        <dsp:cNvSpPr/>
      </dsp:nvSpPr>
      <dsp:spPr>
        <a:xfrm>
          <a:off x="5423239" y="388876"/>
          <a:ext cx="1100289" cy="660173"/>
        </a:xfrm>
        <a:prstGeom prst="rect">
          <a:avLst/>
        </a:prstGeom>
        <a:solidFill>
          <a:schemeClr val="accent5">
            <a:hueOff val="-1730199"/>
            <a:satOff val="-2407"/>
            <a:lumOff val="-9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5" tIns="56593" rIns="53915" bIns="56593" numCol="1" spcCol="1270" anchor="ctr" anchorCtr="0">
          <a:noAutofit/>
        </a:bodyPr>
        <a:lstStyle/>
        <a:p>
          <a:pPr marL="0" lvl="0" indent="0" algn="ctr" defTabSz="533400">
            <a:lnSpc>
              <a:spcPct val="90000"/>
            </a:lnSpc>
            <a:spcBef>
              <a:spcPct val="0"/>
            </a:spcBef>
            <a:spcAft>
              <a:spcPct val="35000"/>
            </a:spcAft>
            <a:buNone/>
          </a:pPr>
          <a:r>
            <a:rPr lang="en-US" sz="1200" b="1" kern="1200"/>
            <a:t>2020 Environmental Assessment</a:t>
          </a:r>
          <a:endParaRPr lang="en-US" sz="1200" kern="1200"/>
        </a:p>
      </dsp:txBody>
      <dsp:txXfrm>
        <a:off x="5423239" y="388876"/>
        <a:ext cx="1100289" cy="660173"/>
      </dsp:txXfrm>
    </dsp:sp>
    <dsp:sp modelId="{DDCA8087-8708-4A17-8261-BFEE1EB3D26C}">
      <dsp:nvSpPr>
        <dsp:cNvPr id="0" name=""/>
        <dsp:cNvSpPr/>
      </dsp:nvSpPr>
      <dsp:spPr>
        <a:xfrm>
          <a:off x="559958" y="1047250"/>
          <a:ext cx="6766782" cy="222466"/>
        </a:xfrm>
        <a:custGeom>
          <a:avLst/>
          <a:gdLst/>
          <a:ahLst/>
          <a:cxnLst/>
          <a:rect l="0" t="0" r="0" b="0"/>
          <a:pathLst>
            <a:path>
              <a:moveTo>
                <a:pt x="6766782" y="0"/>
              </a:moveTo>
              <a:lnTo>
                <a:pt x="6766782" y="128333"/>
              </a:lnTo>
              <a:lnTo>
                <a:pt x="0" y="128333"/>
              </a:lnTo>
              <a:lnTo>
                <a:pt x="0" y="222466"/>
              </a:lnTo>
            </a:path>
          </a:pathLst>
        </a:custGeom>
        <a:noFill/>
        <a:ln w="9525" cap="flat" cmpd="sng" algn="ctr">
          <a:solidFill>
            <a:schemeClr val="accent5">
              <a:hueOff val="-2297920"/>
              <a:satOff val="-3196"/>
              <a:lumOff val="-122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74062" y="1157217"/>
        <a:ext cx="338575" cy="2533"/>
      </dsp:txXfrm>
    </dsp:sp>
    <dsp:sp modelId="{23709E59-B9C9-4947-8571-D8A46BCDCBA5}">
      <dsp:nvSpPr>
        <dsp:cNvPr id="0" name=""/>
        <dsp:cNvSpPr/>
      </dsp:nvSpPr>
      <dsp:spPr>
        <a:xfrm>
          <a:off x="6776596" y="388876"/>
          <a:ext cx="1100289" cy="660173"/>
        </a:xfrm>
        <a:prstGeom prst="rect">
          <a:avLst/>
        </a:prstGeom>
        <a:solidFill>
          <a:schemeClr val="accent5">
            <a:hueOff val="-2162748"/>
            <a:satOff val="-3008"/>
            <a:lumOff val="-11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5" tIns="56593" rIns="53915" bIns="56593" numCol="1" spcCol="1270" anchor="ctr" anchorCtr="0">
          <a:noAutofit/>
        </a:bodyPr>
        <a:lstStyle/>
        <a:p>
          <a:pPr marL="0" lvl="0" indent="0" algn="ctr" defTabSz="533400">
            <a:lnSpc>
              <a:spcPct val="90000"/>
            </a:lnSpc>
            <a:spcBef>
              <a:spcPct val="0"/>
            </a:spcBef>
            <a:spcAft>
              <a:spcPct val="35000"/>
            </a:spcAft>
            <a:buNone/>
          </a:pPr>
          <a:r>
            <a:rPr lang="en-US" sz="1200" b="1" kern="1200"/>
            <a:t>May 2020 FHWA finding of No Significant Impact</a:t>
          </a:r>
          <a:endParaRPr lang="en-US" sz="1200" kern="1200"/>
        </a:p>
      </dsp:txBody>
      <dsp:txXfrm>
        <a:off x="6776596" y="388876"/>
        <a:ext cx="1100289" cy="660173"/>
      </dsp:txXfrm>
    </dsp:sp>
    <dsp:sp modelId="{2F495B8D-65C9-44A6-8320-D5F270D31BA5}">
      <dsp:nvSpPr>
        <dsp:cNvPr id="0" name=""/>
        <dsp:cNvSpPr/>
      </dsp:nvSpPr>
      <dsp:spPr>
        <a:xfrm>
          <a:off x="1108303" y="1586483"/>
          <a:ext cx="222466" cy="91440"/>
        </a:xfrm>
        <a:custGeom>
          <a:avLst/>
          <a:gdLst/>
          <a:ahLst/>
          <a:cxnLst/>
          <a:rect l="0" t="0" r="0" b="0"/>
          <a:pathLst>
            <a:path>
              <a:moveTo>
                <a:pt x="0" y="45720"/>
              </a:moveTo>
              <a:lnTo>
                <a:pt x="222466" y="45720"/>
              </a:lnTo>
            </a:path>
          </a:pathLst>
        </a:custGeom>
        <a:noFill/>
        <a:ln w="9525" cap="flat" cmpd="sng" algn="ctr">
          <a:solidFill>
            <a:schemeClr val="accent5">
              <a:hueOff val="-2757504"/>
              <a:satOff val="-3835"/>
              <a:lumOff val="-147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3210" y="1630937"/>
        <a:ext cx="12653" cy="2533"/>
      </dsp:txXfrm>
    </dsp:sp>
    <dsp:sp modelId="{45BF1C1D-998A-46F2-BDB1-78FE85F81478}">
      <dsp:nvSpPr>
        <dsp:cNvPr id="0" name=""/>
        <dsp:cNvSpPr/>
      </dsp:nvSpPr>
      <dsp:spPr>
        <a:xfrm>
          <a:off x="9814" y="1302117"/>
          <a:ext cx="1100289" cy="660173"/>
        </a:xfrm>
        <a:prstGeom prst="rect">
          <a:avLst/>
        </a:prstGeom>
        <a:solidFill>
          <a:schemeClr val="accent5">
            <a:hueOff val="-2595298"/>
            <a:satOff val="-3610"/>
            <a:lumOff val="-13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5" tIns="56593" rIns="53915" bIns="56593" numCol="1" spcCol="1270" anchor="ctr" anchorCtr="0">
          <a:noAutofit/>
        </a:bodyPr>
        <a:lstStyle/>
        <a:p>
          <a:pPr marL="0" lvl="0" indent="0" algn="ctr" defTabSz="533400">
            <a:lnSpc>
              <a:spcPct val="90000"/>
            </a:lnSpc>
            <a:spcBef>
              <a:spcPct val="0"/>
            </a:spcBef>
            <a:spcAft>
              <a:spcPct val="35000"/>
            </a:spcAft>
            <a:buNone/>
          </a:pPr>
          <a:r>
            <a:rPr lang="en-US" sz="1200" b="1" kern="1200"/>
            <a:t>October 2021 Project submission Iowa DOT and FHWA</a:t>
          </a:r>
          <a:endParaRPr lang="en-US" sz="1200" kern="1200"/>
        </a:p>
      </dsp:txBody>
      <dsp:txXfrm>
        <a:off x="9814" y="1302117"/>
        <a:ext cx="1100289" cy="660173"/>
      </dsp:txXfrm>
    </dsp:sp>
    <dsp:sp modelId="{030596E9-7803-4160-8B62-EF62A5DC2E49}">
      <dsp:nvSpPr>
        <dsp:cNvPr id="0" name=""/>
        <dsp:cNvSpPr/>
      </dsp:nvSpPr>
      <dsp:spPr>
        <a:xfrm>
          <a:off x="2461660" y="1586483"/>
          <a:ext cx="222466" cy="91440"/>
        </a:xfrm>
        <a:custGeom>
          <a:avLst/>
          <a:gdLst/>
          <a:ahLst/>
          <a:cxnLst/>
          <a:rect l="0" t="0" r="0" b="0"/>
          <a:pathLst>
            <a:path>
              <a:moveTo>
                <a:pt x="0" y="45720"/>
              </a:moveTo>
              <a:lnTo>
                <a:pt x="222466" y="45720"/>
              </a:lnTo>
            </a:path>
          </a:pathLst>
        </a:custGeom>
        <a:noFill/>
        <a:ln w="9525" cap="flat" cmpd="sng" algn="ctr">
          <a:solidFill>
            <a:schemeClr val="accent5">
              <a:hueOff val="-3217088"/>
              <a:satOff val="-4475"/>
              <a:lumOff val="-171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6566" y="1630937"/>
        <a:ext cx="12653" cy="2533"/>
      </dsp:txXfrm>
    </dsp:sp>
    <dsp:sp modelId="{5F83A2C6-F857-4D1F-A6F7-EC7A8F01497E}">
      <dsp:nvSpPr>
        <dsp:cNvPr id="0" name=""/>
        <dsp:cNvSpPr/>
      </dsp:nvSpPr>
      <dsp:spPr>
        <a:xfrm>
          <a:off x="1363170" y="1302117"/>
          <a:ext cx="1100289" cy="660173"/>
        </a:xfrm>
        <a:prstGeom prst="rect">
          <a:avLst/>
        </a:prstGeom>
        <a:solidFill>
          <a:schemeClr val="accent5">
            <a:hueOff val="-3027848"/>
            <a:satOff val="-4212"/>
            <a:lumOff val="-1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5" tIns="56593" rIns="53915" bIns="56593" numCol="1" spcCol="1270" anchor="ctr" anchorCtr="0">
          <a:noAutofit/>
        </a:bodyPr>
        <a:lstStyle/>
        <a:p>
          <a:pPr marL="0" lvl="0" indent="0" algn="ctr" defTabSz="533400">
            <a:lnSpc>
              <a:spcPct val="90000"/>
            </a:lnSpc>
            <a:spcBef>
              <a:spcPct val="0"/>
            </a:spcBef>
            <a:spcAft>
              <a:spcPct val="35000"/>
            </a:spcAft>
            <a:buNone/>
          </a:pPr>
          <a:r>
            <a:rPr lang="en-US" sz="1200" b="1" kern="1200"/>
            <a:t>August 2022 Final FHWA comments and submission</a:t>
          </a:r>
          <a:endParaRPr lang="en-US" sz="1200" kern="1200"/>
        </a:p>
      </dsp:txBody>
      <dsp:txXfrm>
        <a:off x="1363170" y="1302117"/>
        <a:ext cx="1100289" cy="660173"/>
      </dsp:txXfrm>
    </dsp:sp>
    <dsp:sp modelId="{E92382CE-A71B-4EDB-BBD5-6C5AFA02BA00}">
      <dsp:nvSpPr>
        <dsp:cNvPr id="0" name=""/>
        <dsp:cNvSpPr/>
      </dsp:nvSpPr>
      <dsp:spPr>
        <a:xfrm>
          <a:off x="3815016" y="1586483"/>
          <a:ext cx="222466" cy="91440"/>
        </a:xfrm>
        <a:custGeom>
          <a:avLst/>
          <a:gdLst/>
          <a:ahLst/>
          <a:cxnLst/>
          <a:rect l="0" t="0" r="0" b="0"/>
          <a:pathLst>
            <a:path>
              <a:moveTo>
                <a:pt x="0" y="45720"/>
              </a:moveTo>
              <a:lnTo>
                <a:pt x="222466" y="45720"/>
              </a:lnTo>
            </a:path>
          </a:pathLst>
        </a:custGeom>
        <a:noFill/>
        <a:ln w="9525" cap="flat" cmpd="sng" algn="ctr">
          <a:solidFill>
            <a:schemeClr val="accent5">
              <a:hueOff val="-3676672"/>
              <a:satOff val="-5114"/>
              <a:lumOff val="-196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9923" y="1630937"/>
        <a:ext cx="12653" cy="2533"/>
      </dsp:txXfrm>
    </dsp:sp>
    <dsp:sp modelId="{0FC50C30-1211-4136-8873-8779627174C1}">
      <dsp:nvSpPr>
        <dsp:cNvPr id="0" name=""/>
        <dsp:cNvSpPr/>
      </dsp:nvSpPr>
      <dsp:spPr>
        <a:xfrm>
          <a:off x="2716526" y="1302117"/>
          <a:ext cx="1100289" cy="660173"/>
        </a:xfrm>
        <a:prstGeom prst="rect">
          <a:avLst/>
        </a:prstGeom>
        <a:solidFill>
          <a:schemeClr val="accent5">
            <a:hueOff val="-3460397"/>
            <a:satOff val="-4813"/>
            <a:lumOff val="-18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5" tIns="56593" rIns="53915" bIns="56593" numCol="1" spcCol="1270" anchor="ctr" anchorCtr="0">
          <a:noAutofit/>
        </a:bodyPr>
        <a:lstStyle/>
        <a:p>
          <a:pPr marL="0" lvl="0" indent="0" algn="ctr" defTabSz="533400">
            <a:lnSpc>
              <a:spcPct val="90000"/>
            </a:lnSpc>
            <a:spcBef>
              <a:spcPct val="0"/>
            </a:spcBef>
            <a:spcAft>
              <a:spcPct val="35000"/>
            </a:spcAft>
            <a:buNone/>
          </a:pPr>
          <a:r>
            <a:rPr lang="en-US" sz="1200" b="1" kern="1200"/>
            <a:t>September 2022 IJR approved by Iowa DOT and FHWA</a:t>
          </a:r>
          <a:endParaRPr lang="en-US" sz="1200" kern="1200"/>
        </a:p>
      </dsp:txBody>
      <dsp:txXfrm>
        <a:off x="2716526" y="1302117"/>
        <a:ext cx="1100289" cy="660173"/>
      </dsp:txXfrm>
    </dsp:sp>
    <dsp:sp modelId="{7165A206-31BE-4CE0-86A0-A05308D42385}">
      <dsp:nvSpPr>
        <dsp:cNvPr id="0" name=""/>
        <dsp:cNvSpPr/>
      </dsp:nvSpPr>
      <dsp:spPr>
        <a:xfrm>
          <a:off x="5168373" y="1586483"/>
          <a:ext cx="222466" cy="91440"/>
        </a:xfrm>
        <a:custGeom>
          <a:avLst/>
          <a:gdLst/>
          <a:ahLst/>
          <a:cxnLst/>
          <a:rect l="0" t="0" r="0" b="0"/>
          <a:pathLst>
            <a:path>
              <a:moveTo>
                <a:pt x="0" y="45720"/>
              </a:moveTo>
              <a:lnTo>
                <a:pt x="222466" y="45720"/>
              </a:lnTo>
            </a:path>
          </a:pathLst>
        </a:custGeom>
        <a:noFill/>
        <a:ln w="9525" cap="flat" cmpd="sng" algn="ctr">
          <a:solidFill>
            <a:schemeClr val="accent5">
              <a:hueOff val="-4136256"/>
              <a:satOff val="-5753"/>
              <a:lumOff val="-220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73279" y="1630937"/>
        <a:ext cx="12653" cy="2533"/>
      </dsp:txXfrm>
    </dsp:sp>
    <dsp:sp modelId="{E52BB4D4-C204-4E58-AFFF-9EB71C4F1C4F}">
      <dsp:nvSpPr>
        <dsp:cNvPr id="0" name=""/>
        <dsp:cNvSpPr/>
      </dsp:nvSpPr>
      <dsp:spPr>
        <a:xfrm>
          <a:off x="4069883" y="1302117"/>
          <a:ext cx="1100289" cy="660173"/>
        </a:xfrm>
        <a:prstGeom prst="rect">
          <a:avLst/>
        </a:prstGeom>
        <a:solidFill>
          <a:schemeClr val="accent5">
            <a:hueOff val="-3892947"/>
            <a:satOff val="-5415"/>
            <a:lumOff val="-20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5" tIns="56593" rIns="53915" bIns="56593" numCol="1" spcCol="1270" anchor="ctr" anchorCtr="0">
          <a:noAutofit/>
        </a:bodyPr>
        <a:lstStyle/>
        <a:p>
          <a:pPr marL="0" lvl="0" indent="0" algn="ctr" defTabSz="533400">
            <a:lnSpc>
              <a:spcPct val="90000"/>
            </a:lnSpc>
            <a:spcBef>
              <a:spcPct val="0"/>
            </a:spcBef>
            <a:spcAft>
              <a:spcPct val="35000"/>
            </a:spcAft>
            <a:buNone/>
          </a:pPr>
          <a:r>
            <a:rPr lang="en-US" sz="1200" b="1" kern="1200"/>
            <a:t>October 2022 Iowa DOT project development</a:t>
          </a:r>
          <a:endParaRPr lang="en-US" sz="1200" kern="1200"/>
        </a:p>
      </dsp:txBody>
      <dsp:txXfrm>
        <a:off x="4069883" y="1302117"/>
        <a:ext cx="1100289" cy="660173"/>
      </dsp:txXfrm>
    </dsp:sp>
    <dsp:sp modelId="{D956306A-7C37-4803-9A72-96F3AF78CFA1}">
      <dsp:nvSpPr>
        <dsp:cNvPr id="0" name=""/>
        <dsp:cNvSpPr/>
      </dsp:nvSpPr>
      <dsp:spPr>
        <a:xfrm>
          <a:off x="6521729" y="1586483"/>
          <a:ext cx="222466" cy="91440"/>
        </a:xfrm>
        <a:custGeom>
          <a:avLst/>
          <a:gdLst/>
          <a:ahLst/>
          <a:cxnLst/>
          <a:rect l="0" t="0" r="0" b="0"/>
          <a:pathLst>
            <a:path>
              <a:moveTo>
                <a:pt x="0" y="45720"/>
              </a:moveTo>
              <a:lnTo>
                <a:pt x="222466" y="45720"/>
              </a:lnTo>
            </a:path>
          </a:pathLst>
        </a:custGeom>
        <a:noFill/>
        <a:ln w="9525" cap="flat" cmpd="sng" algn="ctr">
          <a:solidFill>
            <a:schemeClr val="accent5">
              <a:hueOff val="-4595840"/>
              <a:satOff val="-6392"/>
              <a:lumOff val="-245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26636" y="1630937"/>
        <a:ext cx="12653" cy="2533"/>
      </dsp:txXfrm>
    </dsp:sp>
    <dsp:sp modelId="{982116A6-62A4-4785-8670-DF54C876F7D6}">
      <dsp:nvSpPr>
        <dsp:cNvPr id="0" name=""/>
        <dsp:cNvSpPr/>
      </dsp:nvSpPr>
      <dsp:spPr>
        <a:xfrm>
          <a:off x="5423239" y="1302117"/>
          <a:ext cx="1100289" cy="660173"/>
        </a:xfrm>
        <a:prstGeom prst="rect">
          <a:avLst/>
        </a:prstGeom>
        <a:solidFill>
          <a:schemeClr val="accent5">
            <a:hueOff val="-4325497"/>
            <a:satOff val="-6016"/>
            <a:lumOff val="-23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5" tIns="56593" rIns="53915" bIns="56593" numCol="1" spcCol="1270" anchor="ctr" anchorCtr="0">
          <a:noAutofit/>
        </a:bodyPr>
        <a:lstStyle/>
        <a:p>
          <a:pPr marL="0" lvl="0" indent="0" algn="ctr" defTabSz="533400">
            <a:lnSpc>
              <a:spcPct val="90000"/>
            </a:lnSpc>
            <a:spcBef>
              <a:spcPct val="0"/>
            </a:spcBef>
            <a:spcAft>
              <a:spcPct val="35000"/>
            </a:spcAft>
            <a:buNone/>
          </a:pPr>
          <a:r>
            <a:rPr lang="en-US" sz="1200" b="1" kern="1200"/>
            <a:t>October 2022 Woodbury County and Iowa DOT Pre-Construction Agreement</a:t>
          </a:r>
          <a:endParaRPr lang="en-US" sz="1200" kern="1200"/>
        </a:p>
      </dsp:txBody>
      <dsp:txXfrm>
        <a:off x="5423239" y="1302117"/>
        <a:ext cx="1100289" cy="660173"/>
      </dsp:txXfrm>
    </dsp:sp>
    <dsp:sp modelId="{5164009F-C3E7-40EB-933B-96C2EA390437}">
      <dsp:nvSpPr>
        <dsp:cNvPr id="0" name=""/>
        <dsp:cNvSpPr/>
      </dsp:nvSpPr>
      <dsp:spPr>
        <a:xfrm>
          <a:off x="559958" y="1960490"/>
          <a:ext cx="6766782" cy="222466"/>
        </a:xfrm>
        <a:custGeom>
          <a:avLst/>
          <a:gdLst/>
          <a:ahLst/>
          <a:cxnLst/>
          <a:rect l="0" t="0" r="0" b="0"/>
          <a:pathLst>
            <a:path>
              <a:moveTo>
                <a:pt x="6766782" y="0"/>
              </a:moveTo>
              <a:lnTo>
                <a:pt x="6766782" y="128333"/>
              </a:lnTo>
              <a:lnTo>
                <a:pt x="0" y="128333"/>
              </a:lnTo>
              <a:lnTo>
                <a:pt x="0" y="222466"/>
              </a:lnTo>
            </a:path>
          </a:pathLst>
        </a:custGeom>
        <a:noFill/>
        <a:ln w="9525" cap="flat" cmpd="sng" algn="ctr">
          <a:solidFill>
            <a:schemeClr val="accent5">
              <a:hueOff val="-5055424"/>
              <a:satOff val="-7032"/>
              <a:lumOff val="-269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74062" y="2070457"/>
        <a:ext cx="338575" cy="2533"/>
      </dsp:txXfrm>
    </dsp:sp>
    <dsp:sp modelId="{D794FA9B-D544-449A-A96E-B46B74FDFA7A}">
      <dsp:nvSpPr>
        <dsp:cNvPr id="0" name=""/>
        <dsp:cNvSpPr/>
      </dsp:nvSpPr>
      <dsp:spPr>
        <a:xfrm>
          <a:off x="6776596" y="1302117"/>
          <a:ext cx="1100289" cy="660173"/>
        </a:xfrm>
        <a:prstGeom prst="rect">
          <a:avLst/>
        </a:prstGeom>
        <a:solidFill>
          <a:schemeClr val="accent5">
            <a:hueOff val="-4758046"/>
            <a:satOff val="-6618"/>
            <a:lumOff val="-25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5" tIns="56593" rIns="53915" bIns="56593" numCol="1" spcCol="1270" anchor="ctr" anchorCtr="0">
          <a:noAutofit/>
        </a:bodyPr>
        <a:lstStyle/>
        <a:p>
          <a:pPr marL="0" lvl="0" indent="0" algn="ctr" defTabSz="533400">
            <a:lnSpc>
              <a:spcPct val="90000"/>
            </a:lnSpc>
            <a:spcBef>
              <a:spcPct val="0"/>
            </a:spcBef>
            <a:spcAft>
              <a:spcPct val="35000"/>
            </a:spcAft>
            <a:buNone/>
          </a:pPr>
          <a:r>
            <a:rPr lang="en-US" sz="1200" b="1" kern="1200"/>
            <a:t>July 2023 HNTB Project Design</a:t>
          </a:r>
        </a:p>
      </dsp:txBody>
      <dsp:txXfrm>
        <a:off x="6776596" y="1302117"/>
        <a:ext cx="1100289" cy="660173"/>
      </dsp:txXfrm>
    </dsp:sp>
    <dsp:sp modelId="{42D458E5-0935-40E9-A430-96FAC7357603}">
      <dsp:nvSpPr>
        <dsp:cNvPr id="0" name=""/>
        <dsp:cNvSpPr/>
      </dsp:nvSpPr>
      <dsp:spPr>
        <a:xfrm>
          <a:off x="1108303" y="2499724"/>
          <a:ext cx="222466" cy="91440"/>
        </a:xfrm>
        <a:custGeom>
          <a:avLst/>
          <a:gdLst/>
          <a:ahLst/>
          <a:cxnLst/>
          <a:rect l="0" t="0" r="0" b="0"/>
          <a:pathLst>
            <a:path>
              <a:moveTo>
                <a:pt x="0" y="45720"/>
              </a:moveTo>
              <a:lnTo>
                <a:pt x="222466" y="45720"/>
              </a:lnTo>
            </a:path>
          </a:pathLst>
        </a:custGeom>
        <a:noFill/>
        <a:ln w="9525" cap="flat" cmpd="sng" algn="ctr">
          <a:solidFill>
            <a:schemeClr val="accent5">
              <a:hueOff val="-5515009"/>
              <a:satOff val="-7671"/>
              <a:lumOff val="-294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3210" y="2544177"/>
        <a:ext cx="12653" cy="2533"/>
      </dsp:txXfrm>
    </dsp:sp>
    <dsp:sp modelId="{8FA4D23C-F4F8-4C3A-AE95-6407D25D997C}">
      <dsp:nvSpPr>
        <dsp:cNvPr id="0" name=""/>
        <dsp:cNvSpPr/>
      </dsp:nvSpPr>
      <dsp:spPr>
        <a:xfrm>
          <a:off x="9814" y="2215357"/>
          <a:ext cx="1100289" cy="660173"/>
        </a:xfrm>
        <a:prstGeom prst="rect">
          <a:avLst/>
        </a:prstGeom>
        <a:solidFill>
          <a:schemeClr val="accent5">
            <a:hueOff val="-5190596"/>
            <a:satOff val="-7220"/>
            <a:lumOff val="-27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5" tIns="56593" rIns="53915" bIns="56593" numCol="1" spcCol="1270" anchor="ctr" anchorCtr="0">
          <a:noAutofit/>
        </a:bodyPr>
        <a:lstStyle/>
        <a:p>
          <a:pPr marL="0" lvl="0" indent="0" algn="ctr" defTabSz="533400">
            <a:lnSpc>
              <a:spcPct val="90000"/>
            </a:lnSpc>
            <a:spcBef>
              <a:spcPct val="0"/>
            </a:spcBef>
            <a:spcAft>
              <a:spcPct val="35000"/>
            </a:spcAft>
            <a:buNone/>
          </a:pPr>
          <a:r>
            <a:rPr lang="en-US" sz="1200" b="1" kern="1200"/>
            <a:t>August 2023 Right-of-way negotiations commences</a:t>
          </a:r>
        </a:p>
      </dsp:txBody>
      <dsp:txXfrm>
        <a:off x="9814" y="2215357"/>
        <a:ext cx="1100289" cy="660173"/>
      </dsp:txXfrm>
    </dsp:sp>
    <dsp:sp modelId="{FDE21DAA-B519-4D98-ACD3-EAC93E48994C}">
      <dsp:nvSpPr>
        <dsp:cNvPr id="0" name=""/>
        <dsp:cNvSpPr/>
      </dsp:nvSpPr>
      <dsp:spPr>
        <a:xfrm>
          <a:off x="2461660" y="2499724"/>
          <a:ext cx="222466" cy="91440"/>
        </a:xfrm>
        <a:custGeom>
          <a:avLst/>
          <a:gdLst/>
          <a:ahLst/>
          <a:cxnLst/>
          <a:rect l="0" t="0" r="0" b="0"/>
          <a:pathLst>
            <a:path>
              <a:moveTo>
                <a:pt x="0" y="45720"/>
              </a:moveTo>
              <a:lnTo>
                <a:pt x="222466" y="45720"/>
              </a:lnTo>
            </a:path>
          </a:pathLst>
        </a:custGeom>
        <a:noFill/>
        <a:ln w="9525" cap="flat" cmpd="sng" algn="ctr">
          <a:solidFill>
            <a:schemeClr val="accent5">
              <a:hueOff val="-5974592"/>
              <a:satOff val="-8310"/>
              <a:lumOff val="-318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6566" y="2544177"/>
        <a:ext cx="12653" cy="2533"/>
      </dsp:txXfrm>
    </dsp:sp>
    <dsp:sp modelId="{5A4335BC-632D-4086-B4FA-F2B6FB4FCECB}">
      <dsp:nvSpPr>
        <dsp:cNvPr id="0" name=""/>
        <dsp:cNvSpPr/>
      </dsp:nvSpPr>
      <dsp:spPr>
        <a:xfrm>
          <a:off x="1363170" y="2215357"/>
          <a:ext cx="1100289" cy="660173"/>
        </a:xfrm>
        <a:prstGeom prst="rect">
          <a:avLst/>
        </a:prstGeom>
        <a:solidFill>
          <a:schemeClr val="accent5">
            <a:hueOff val="-5623146"/>
            <a:satOff val="-7821"/>
            <a:lumOff val="-29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5" tIns="56593" rIns="53915" bIns="56593" numCol="1" spcCol="1270" anchor="ctr" anchorCtr="0">
          <a:noAutofit/>
        </a:bodyPr>
        <a:lstStyle/>
        <a:p>
          <a:pPr marL="0" lvl="0" indent="0" algn="ctr" defTabSz="533400">
            <a:lnSpc>
              <a:spcPct val="90000"/>
            </a:lnSpc>
            <a:spcBef>
              <a:spcPct val="0"/>
            </a:spcBef>
            <a:spcAft>
              <a:spcPct val="35000"/>
            </a:spcAft>
            <a:buNone/>
          </a:pPr>
          <a:r>
            <a:rPr lang="en-US" sz="1200" b="1" kern="1200"/>
            <a:t>September 2023 Final design</a:t>
          </a:r>
        </a:p>
      </dsp:txBody>
      <dsp:txXfrm>
        <a:off x="1363170" y="2215357"/>
        <a:ext cx="1100289" cy="660173"/>
      </dsp:txXfrm>
    </dsp:sp>
    <dsp:sp modelId="{14DEA415-A125-4CD0-9230-E8AC4AA4747C}">
      <dsp:nvSpPr>
        <dsp:cNvPr id="0" name=""/>
        <dsp:cNvSpPr/>
      </dsp:nvSpPr>
      <dsp:spPr>
        <a:xfrm>
          <a:off x="3815016" y="2499724"/>
          <a:ext cx="222466" cy="91440"/>
        </a:xfrm>
        <a:custGeom>
          <a:avLst/>
          <a:gdLst/>
          <a:ahLst/>
          <a:cxnLst/>
          <a:rect l="0" t="0" r="0" b="0"/>
          <a:pathLst>
            <a:path>
              <a:moveTo>
                <a:pt x="0" y="45720"/>
              </a:moveTo>
              <a:lnTo>
                <a:pt x="222466" y="45720"/>
              </a:lnTo>
            </a:path>
          </a:pathLst>
        </a:custGeom>
        <a:noFill/>
        <a:ln w="9525" cap="flat" cmpd="sng" algn="ctr">
          <a:solidFill>
            <a:schemeClr val="accent5">
              <a:hueOff val="-6434176"/>
              <a:satOff val="-8949"/>
              <a:lumOff val="-343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9923" y="2544177"/>
        <a:ext cx="12653" cy="2533"/>
      </dsp:txXfrm>
    </dsp:sp>
    <dsp:sp modelId="{697F2A82-F039-499A-A39F-8334BE98B89D}">
      <dsp:nvSpPr>
        <dsp:cNvPr id="0" name=""/>
        <dsp:cNvSpPr/>
      </dsp:nvSpPr>
      <dsp:spPr>
        <a:xfrm>
          <a:off x="2716526" y="2215357"/>
          <a:ext cx="1100289" cy="660173"/>
        </a:xfrm>
        <a:prstGeom prst="rect">
          <a:avLst/>
        </a:prstGeom>
        <a:solidFill>
          <a:schemeClr val="accent5">
            <a:hueOff val="-6055696"/>
            <a:satOff val="-8423"/>
            <a:lumOff val="-32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5" tIns="56593" rIns="53915" bIns="56593" numCol="1" spcCol="1270" anchor="ctr" anchorCtr="0">
          <a:noAutofit/>
        </a:bodyPr>
        <a:lstStyle/>
        <a:p>
          <a:pPr marL="0" lvl="0" indent="0" algn="ctr" defTabSz="533400">
            <a:lnSpc>
              <a:spcPct val="90000"/>
            </a:lnSpc>
            <a:spcBef>
              <a:spcPct val="0"/>
            </a:spcBef>
            <a:spcAft>
              <a:spcPct val="35000"/>
            </a:spcAft>
            <a:buNone/>
          </a:pPr>
          <a:r>
            <a:rPr lang="en-US" sz="1200" b="1" kern="1200"/>
            <a:t>August 2025 Condemnation hearings</a:t>
          </a:r>
        </a:p>
      </dsp:txBody>
      <dsp:txXfrm>
        <a:off x="2716526" y="2215357"/>
        <a:ext cx="1100289" cy="660173"/>
      </dsp:txXfrm>
    </dsp:sp>
    <dsp:sp modelId="{52000D16-8D3C-40A5-BBE2-73560A5105AA}">
      <dsp:nvSpPr>
        <dsp:cNvPr id="0" name=""/>
        <dsp:cNvSpPr/>
      </dsp:nvSpPr>
      <dsp:spPr>
        <a:xfrm>
          <a:off x="5168373" y="2499724"/>
          <a:ext cx="222466" cy="91440"/>
        </a:xfrm>
        <a:custGeom>
          <a:avLst/>
          <a:gdLst/>
          <a:ahLst/>
          <a:cxnLst/>
          <a:rect l="0" t="0" r="0" b="0"/>
          <a:pathLst>
            <a:path>
              <a:moveTo>
                <a:pt x="0" y="45720"/>
              </a:moveTo>
              <a:lnTo>
                <a:pt x="222466" y="45720"/>
              </a:lnTo>
            </a:path>
          </a:pathLst>
        </a:custGeom>
        <a:noFill/>
        <a:ln w="9525" cap="flat" cmpd="sng" algn="ctr">
          <a:solidFill>
            <a:schemeClr val="accent5">
              <a:hueOff val="-6893760"/>
              <a:satOff val="-9589"/>
              <a:lumOff val="-367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73279" y="2544177"/>
        <a:ext cx="12653" cy="2533"/>
      </dsp:txXfrm>
    </dsp:sp>
    <dsp:sp modelId="{DD17AAD2-1694-4B2F-A862-214AABC96868}">
      <dsp:nvSpPr>
        <dsp:cNvPr id="0" name=""/>
        <dsp:cNvSpPr/>
      </dsp:nvSpPr>
      <dsp:spPr>
        <a:xfrm>
          <a:off x="4069883" y="2215357"/>
          <a:ext cx="1100289" cy="660173"/>
        </a:xfrm>
        <a:prstGeom prst="rect">
          <a:avLst/>
        </a:prstGeom>
        <a:solidFill>
          <a:schemeClr val="accent5">
            <a:hueOff val="-6488245"/>
            <a:satOff val="-9025"/>
            <a:lumOff val="-34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5" tIns="56593" rIns="53915" bIns="56593" numCol="1" spcCol="1270" anchor="ctr" anchorCtr="0">
          <a:noAutofit/>
        </a:bodyPr>
        <a:lstStyle/>
        <a:p>
          <a:pPr marL="0" lvl="0" indent="0" algn="ctr" defTabSz="533400">
            <a:lnSpc>
              <a:spcPct val="90000"/>
            </a:lnSpc>
            <a:spcBef>
              <a:spcPct val="0"/>
            </a:spcBef>
            <a:spcAft>
              <a:spcPct val="35000"/>
            </a:spcAft>
            <a:buNone/>
          </a:pPr>
          <a:r>
            <a:rPr lang="en-US" sz="1200" b="1" kern="1200"/>
            <a:t>Union Pacific Railroad and Iowa DOT agreement </a:t>
          </a:r>
        </a:p>
      </dsp:txBody>
      <dsp:txXfrm>
        <a:off x="4069883" y="2215357"/>
        <a:ext cx="1100289" cy="660173"/>
      </dsp:txXfrm>
    </dsp:sp>
    <dsp:sp modelId="{B1EDC897-C4F8-4A42-85D0-A7FE04F93D88}">
      <dsp:nvSpPr>
        <dsp:cNvPr id="0" name=""/>
        <dsp:cNvSpPr/>
      </dsp:nvSpPr>
      <dsp:spPr>
        <a:xfrm>
          <a:off x="6521729" y="2499724"/>
          <a:ext cx="222466" cy="91440"/>
        </a:xfrm>
        <a:custGeom>
          <a:avLst/>
          <a:gdLst/>
          <a:ahLst/>
          <a:cxnLst/>
          <a:rect l="0" t="0" r="0" b="0"/>
          <a:pathLst>
            <a:path>
              <a:moveTo>
                <a:pt x="0" y="45720"/>
              </a:moveTo>
              <a:lnTo>
                <a:pt x="222466" y="45720"/>
              </a:lnTo>
            </a:path>
          </a:pathLst>
        </a:custGeom>
        <a:noFill/>
        <a:ln w="9525" cap="flat" cmpd="sng" algn="ctr">
          <a:solidFill>
            <a:schemeClr val="accent5">
              <a:hueOff val="-7353344"/>
              <a:satOff val="-10228"/>
              <a:lumOff val="-392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26636" y="2544177"/>
        <a:ext cx="12653" cy="2533"/>
      </dsp:txXfrm>
    </dsp:sp>
    <dsp:sp modelId="{9FBE5993-0154-429A-B84D-8C0C30D0A1AD}">
      <dsp:nvSpPr>
        <dsp:cNvPr id="0" name=""/>
        <dsp:cNvSpPr/>
      </dsp:nvSpPr>
      <dsp:spPr>
        <a:xfrm>
          <a:off x="5423239" y="2215357"/>
          <a:ext cx="1100289" cy="660173"/>
        </a:xfrm>
        <a:prstGeom prst="rect">
          <a:avLst/>
        </a:prstGeom>
        <a:solidFill>
          <a:schemeClr val="accent5">
            <a:hueOff val="-6920795"/>
            <a:satOff val="-9626"/>
            <a:lumOff val="-36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5" tIns="56593" rIns="53915" bIns="56593" numCol="1" spcCol="1270" anchor="ctr" anchorCtr="0">
          <a:noAutofit/>
        </a:bodyPr>
        <a:lstStyle/>
        <a:p>
          <a:pPr marL="0" lvl="0" indent="0" algn="ctr" defTabSz="533400">
            <a:lnSpc>
              <a:spcPct val="90000"/>
            </a:lnSpc>
            <a:spcBef>
              <a:spcPct val="0"/>
            </a:spcBef>
            <a:spcAft>
              <a:spcPct val="35000"/>
            </a:spcAft>
            <a:buNone/>
          </a:pPr>
          <a:r>
            <a:rPr lang="en-US" sz="1200" b="1" kern="1200"/>
            <a:t>November 2025 Plan turn-in</a:t>
          </a:r>
        </a:p>
      </dsp:txBody>
      <dsp:txXfrm>
        <a:off x="5423239" y="2215357"/>
        <a:ext cx="1100289" cy="660173"/>
      </dsp:txXfrm>
    </dsp:sp>
    <dsp:sp modelId="{74B67DD8-1CEF-449B-B21D-5F66E2EFD37C}">
      <dsp:nvSpPr>
        <dsp:cNvPr id="0" name=""/>
        <dsp:cNvSpPr/>
      </dsp:nvSpPr>
      <dsp:spPr>
        <a:xfrm>
          <a:off x="6776596" y="2215357"/>
          <a:ext cx="1100289" cy="660173"/>
        </a:xfrm>
        <a:prstGeom prst="rect">
          <a:avLst/>
        </a:prstGeom>
        <a:solidFill>
          <a:schemeClr val="accent5">
            <a:hueOff val="-7353344"/>
            <a:satOff val="-10228"/>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5" tIns="56593" rIns="53915" bIns="56593" numCol="1" spcCol="1270" anchor="ctr" anchorCtr="0">
          <a:noAutofit/>
        </a:bodyPr>
        <a:lstStyle/>
        <a:p>
          <a:pPr marL="0" lvl="0" indent="0" algn="ctr" defTabSz="533400">
            <a:lnSpc>
              <a:spcPct val="90000"/>
            </a:lnSpc>
            <a:spcBef>
              <a:spcPct val="0"/>
            </a:spcBef>
            <a:spcAft>
              <a:spcPct val="35000"/>
            </a:spcAft>
            <a:buNone/>
          </a:pPr>
          <a:r>
            <a:rPr lang="en-US" sz="1200" b="1" kern="1200"/>
            <a:t>January 2026 Project bid letting</a:t>
          </a:r>
        </a:p>
      </dsp:txBody>
      <dsp:txXfrm>
        <a:off x="6776596" y="2215357"/>
        <a:ext cx="1100289" cy="6601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BFB3F-DDE8-49D1-801A-88FB5532A50F}">
      <dsp:nvSpPr>
        <dsp:cNvPr id="0" name=""/>
        <dsp:cNvSpPr/>
      </dsp:nvSpPr>
      <dsp:spPr>
        <a:xfrm>
          <a:off x="1000" y="212973"/>
          <a:ext cx="3901843" cy="234110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defRPr b="1"/>
          </a:pPr>
          <a:r>
            <a:rPr lang="en-US" sz="3000" b="1" kern="1200"/>
            <a:t>Iowa DOT </a:t>
          </a:r>
          <a:endParaRPr lang="en-US" sz="3000" kern="1200"/>
        </a:p>
        <a:p>
          <a:pPr marL="228600" lvl="1" indent="-228600" algn="l" defTabSz="1022350">
            <a:lnSpc>
              <a:spcPct val="90000"/>
            </a:lnSpc>
            <a:spcBef>
              <a:spcPct val="0"/>
            </a:spcBef>
            <a:spcAft>
              <a:spcPct val="15000"/>
            </a:spcAft>
            <a:buChar char="•"/>
          </a:pPr>
          <a:r>
            <a:rPr lang="en-US" sz="2300" b="1" kern="1200"/>
            <a:t>Project design - Consultant HNTB</a:t>
          </a:r>
          <a:endParaRPr lang="en-US" sz="2300" kern="1200"/>
        </a:p>
        <a:p>
          <a:pPr marL="228600" lvl="1" indent="-228600" algn="l" defTabSz="1022350">
            <a:lnSpc>
              <a:spcPct val="90000"/>
            </a:lnSpc>
            <a:spcBef>
              <a:spcPct val="0"/>
            </a:spcBef>
            <a:spcAft>
              <a:spcPct val="15000"/>
            </a:spcAft>
            <a:buChar char="•"/>
          </a:pPr>
          <a:r>
            <a:rPr lang="en-US" sz="2300" b="1" kern="1200"/>
            <a:t>Right-of-way acquisition</a:t>
          </a:r>
          <a:endParaRPr lang="en-US" sz="2300" kern="1200"/>
        </a:p>
        <a:p>
          <a:pPr marL="228600" lvl="1" indent="-228600" algn="l" defTabSz="1022350">
            <a:lnSpc>
              <a:spcPct val="90000"/>
            </a:lnSpc>
            <a:spcBef>
              <a:spcPct val="0"/>
            </a:spcBef>
            <a:spcAft>
              <a:spcPct val="15000"/>
            </a:spcAft>
            <a:buChar char="•"/>
          </a:pPr>
          <a:r>
            <a:rPr lang="en-US" sz="2300" b="1" kern="1200"/>
            <a:t>Construction inspection</a:t>
          </a:r>
          <a:endParaRPr lang="en-US" sz="2300" kern="1200"/>
        </a:p>
      </dsp:txBody>
      <dsp:txXfrm>
        <a:off x="1000" y="212973"/>
        <a:ext cx="3901843" cy="2341106"/>
      </dsp:txXfrm>
    </dsp:sp>
    <dsp:sp modelId="{41E2FD86-CFFA-4C55-86FB-CBC99E7043A9}">
      <dsp:nvSpPr>
        <dsp:cNvPr id="0" name=""/>
        <dsp:cNvSpPr/>
      </dsp:nvSpPr>
      <dsp:spPr>
        <a:xfrm>
          <a:off x="4293028" y="212973"/>
          <a:ext cx="3901843" cy="2341106"/>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defRPr b="1"/>
          </a:pPr>
          <a:r>
            <a:rPr lang="en-US" sz="3000" b="1" kern="1200"/>
            <a:t>Woodbury County </a:t>
          </a:r>
          <a:endParaRPr lang="en-US" sz="3000" kern="1200"/>
        </a:p>
        <a:p>
          <a:pPr marL="228600" lvl="1" indent="-228600" algn="l" defTabSz="1022350">
            <a:lnSpc>
              <a:spcPct val="90000"/>
            </a:lnSpc>
            <a:spcBef>
              <a:spcPct val="0"/>
            </a:spcBef>
            <a:spcAft>
              <a:spcPct val="15000"/>
            </a:spcAft>
            <a:buChar char="•"/>
          </a:pPr>
          <a:r>
            <a:rPr lang="en-US" sz="2300" b="1" kern="1200"/>
            <a:t>Right-of-way funding </a:t>
          </a:r>
          <a:endParaRPr lang="en-US" sz="2300" kern="1200"/>
        </a:p>
        <a:p>
          <a:pPr marL="228600" lvl="1" indent="-228600" algn="l" defTabSz="1022350">
            <a:lnSpc>
              <a:spcPct val="90000"/>
            </a:lnSpc>
            <a:spcBef>
              <a:spcPct val="0"/>
            </a:spcBef>
            <a:spcAft>
              <a:spcPct val="15000"/>
            </a:spcAft>
            <a:buChar char="•"/>
          </a:pPr>
          <a:r>
            <a:rPr lang="en-US" sz="2300" b="1" kern="1200"/>
            <a:t>Construction funding</a:t>
          </a:r>
          <a:endParaRPr lang="en-US" sz="2300" kern="1200"/>
        </a:p>
      </dsp:txBody>
      <dsp:txXfrm>
        <a:off x="4293028" y="212973"/>
        <a:ext cx="3901843" cy="23411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A2300-5A9B-47D2-86D2-BC6E2D7AC20E}">
      <dsp:nvSpPr>
        <dsp:cNvPr id="0" name=""/>
        <dsp:cNvSpPr/>
      </dsp:nvSpPr>
      <dsp:spPr>
        <a:xfrm>
          <a:off x="0" y="0"/>
          <a:ext cx="6966491" cy="94338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Design, right-of-way, construction $25,000,000</a:t>
          </a:r>
          <a:endParaRPr lang="en-US" sz="2600" kern="1200"/>
        </a:p>
      </dsp:txBody>
      <dsp:txXfrm>
        <a:off x="27631" y="27631"/>
        <a:ext cx="5948508" cy="888119"/>
      </dsp:txXfrm>
    </dsp:sp>
    <dsp:sp modelId="{C41C2B49-56EB-4D7B-B96F-E416AC4F72E9}">
      <dsp:nvSpPr>
        <dsp:cNvPr id="0" name=""/>
        <dsp:cNvSpPr/>
      </dsp:nvSpPr>
      <dsp:spPr>
        <a:xfrm>
          <a:off x="614690" y="1100611"/>
          <a:ext cx="6966491" cy="943381"/>
        </a:xfrm>
        <a:prstGeom prst="roundRect">
          <a:avLst>
            <a:gd name="adj" fmla="val 10000"/>
          </a:avLst>
        </a:prstGeom>
        <a:solidFill>
          <a:schemeClr val="accent2">
            <a:hueOff val="-727682"/>
            <a:satOff val="-41964"/>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MPO has provided $2,030,000</a:t>
          </a:r>
          <a:endParaRPr lang="en-US" sz="2600" kern="1200"/>
        </a:p>
      </dsp:txBody>
      <dsp:txXfrm>
        <a:off x="642321" y="1128242"/>
        <a:ext cx="5683341" cy="888119"/>
      </dsp:txXfrm>
    </dsp:sp>
    <dsp:sp modelId="{7460B80E-B4A7-41AA-80E1-BB9189A9F956}">
      <dsp:nvSpPr>
        <dsp:cNvPr id="0" name=""/>
        <dsp:cNvSpPr/>
      </dsp:nvSpPr>
      <dsp:spPr>
        <a:xfrm>
          <a:off x="1229380" y="2201222"/>
          <a:ext cx="6966491" cy="943381"/>
        </a:xfrm>
        <a:prstGeom prst="roundRect">
          <a:avLst>
            <a:gd name="adj" fmla="val 10000"/>
          </a:avLst>
        </a:prstGeom>
        <a:solidFill>
          <a:schemeClr val="accent2">
            <a:hueOff val="-1455363"/>
            <a:satOff val="-83928"/>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Potential RISE Grant</a:t>
          </a:r>
          <a:endParaRPr lang="en-US" sz="2600" kern="1200"/>
        </a:p>
      </dsp:txBody>
      <dsp:txXfrm>
        <a:off x="1257011" y="2228853"/>
        <a:ext cx="5683341" cy="888119"/>
      </dsp:txXfrm>
    </dsp:sp>
    <dsp:sp modelId="{14F93521-3402-4EDD-99A5-62A2DFA5C1FE}">
      <dsp:nvSpPr>
        <dsp:cNvPr id="0" name=""/>
        <dsp:cNvSpPr/>
      </dsp:nvSpPr>
      <dsp:spPr>
        <a:xfrm>
          <a:off x="6353293" y="715397"/>
          <a:ext cx="613197" cy="613197"/>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491262" y="715397"/>
        <a:ext cx="337259" cy="461431"/>
      </dsp:txXfrm>
    </dsp:sp>
    <dsp:sp modelId="{9AD870F4-4707-488A-BE37-352370FD0825}">
      <dsp:nvSpPr>
        <dsp:cNvPr id="0" name=""/>
        <dsp:cNvSpPr/>
      </dsp:nvSpPr>
      <dsp:spPr>
        <a:xfrm>
          <a:off x="6967983" y="1809719"/>
          <a:ext cx="613197" cy="613197"/>
        </a:xfrm>
        <a:prstGeom prst="downArrow">
          <a:avLst>
            <a:gd name="adj1" fmla="val 55000"/>
            <a:gd name="adj2" fmla="val 45000"/>
          </a:avLst>
        </a:prstGeom>
        <a:solidFill>
          <a:schemeClr val="accent2">
            <a:tint val="40000"/>
            <a:alpha val="90000"/>
            <a:hueOff val="-849226"/>
            <a:satOff val="-75346"/>
            <a:lumOff val="-769"/>
            <a:alphaOff val="0"/>
          </a:schemeClr>
        </a:solidFill>
        <a:ln w="25400" cap="flat" cmpd="sng" algn="ctr">
          <a:solidFill>
            <a:schemeClr val="accent2">
              <a:tint val="40000"/>
              <a:alpha val="90000"/>
              <a:hueOff val="-849226"/>
              <a:satOff val="-75346"/>
              <a:lumOff val="-7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7105952" y="1809719"/>
        <a:ext cx="337259" cy="461431"/>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7T12:56:30.11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1 174,'50'0,"-4"2,1-3,0-1,-1-3,77-16,-113 18,33-11,0 3,1 1,86-7,13 15,149 16,-276-13,-1 1,0 0,0 2,-1 0,1 0,0 1,24 13,-37-18,-1 1,1 1,-1-2,1 1,-1 1,1-2,-1 2,0-1,1 0,-2 1,2-1,-1 1,1 1,-2-3,0 1,0 0,0-1,0 1,0-1,0 0,0 1,0 0,0-1,0 1,0-1,0 0,-1 1,1 0,0-1,0 1,-1-1,1 0,0 1,0-1,0 1,-1-1,1 1,-1-1,1 0,-1 0,1 0,0 1,-1-1,-4 3,-1-1,1 1,-1-2,1 1,-1-1,1 1,-8-1,-111 10,-157-8,177-3,-25-3,-156 7,262 1,15-2,9 0,17 3,1 0,0-3,0 1,25 1,13 2,40 8,170 32,-241-42,-1-2,-1-1,48-1,75-15,-102 8,27-3,557-89,-592 88,0-1,-1-1,54-28,-84 37,0 0,0 0,0 1,1 1,-1-1,0 1,1-1,-1 1,0 1,1 0,0 0,0 0,6 2,1 1,1 1,0 1,-1-1,21 13,-9-6,1 0,1-2,0-1,46 7,117 3,-124-14,-23-1,18 1,123 24,14 5,-57-12,-60-8,112 3,82-14,-165-3,-99 0,-1 0,0-1,0-1,1 1,12-6,28-7,32 3,1 3,144 6,-163 3,459 3,-492-6,-1 0,0-2,0-2,-1-1,40-14,-26 7,69-14,52 4,117-23,-195 30,101-36,-159 42,61-16,-87 28,0-1,1 1,-1 0,0 0,1 0,-1 1,0 0,0-1,0 1,1 1,-2-1,2 1,-1-1,-1 1,1 1,0-1,3 3,8 6,-1 1,21 24,-12-13,4 4,-12-12,1 0,19 14,-28-24,1-1,-2 0,2 0,-1-1,1 0,-1 0,2-1,-2 0,12 2,40 0,66-1,-68-3,102 12,44 18,295 6,-461-39,-1 0,0-3,0 0,0-3,40-15,-26 9,76-14,-38 19,141 3,-198 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7T12:59:43.55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1 164,'0'-3,"1"0,0 0,-1 0,1 1,0-1,0 0,0 0,1 1,-1-1,1 1,-1-1,1 0,0 1,0 0,0 0,1-1,-1 2,0-1,0 0,1 1,0-1,0 1,-1-1,1 1,0 0,0 0,4-1,8-3,0 2,0 0,31-3,340 3,-191 6,1339-3,-1268 12,-50-1,472-8,-447-3,-161-3,148-23,77-38,-253 52,-41 10,0 0,-1 1,1 0,-1 0,2 2,-2-1,1 1,-1 1,1-1,-1 2,1 0,-1 0,0 1,0 0,-1 0,14 9,-13-7,2 0,-1-1,-1 0,2-1,0-1,15 3,74 6,-64-9,473 20,9-22,-246-2,-211-3,88-15,-123 16,26-9,-35 8,0 0,0 1,19-1,730 22,-579-10,-173-8,0-1,0 0,-1-2,17-4,-19 4,-1 1,0-1,1 2,-1 0,1 0,0 1,12 2,150 36,-85-27,-59-9,31 6,0 1,0-2,0-4,71-5,-51 2,-43-3,-1 0,66-16,31-4,349 14,-311 12,317-3,-484 0,-2 0,0 0,0 0,-1 0,1 0,-1 0,1 0,-1 0,1-1,0 1,-1-1,1 0,-1 0,0 0,1 0,-1 0,3-3,-5 4,0-1,0 1,0 0,0-1,0 1,-1-1,1 1,0-1,0 1,0 0,0 0,0-1,0 1,-1-1,1 1,0 0,-1-1,1 1,-1 0,1 0,0 0,0-1,0 1,-1 0,0 0,1-1,-1 1,1 0,0 0,0 0,-1 0,1-1,-1 1,1 0,-1 0,1 0,0 0,-1 1,-20-5,-68-2,-94 7,63 1,111-2,-432-15,284 3,-164 11,152 2,-1062-1,1080 9,41-1,-902 3,830-11,64-1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Michelle</a:t>
            </a:r>
            <a:endParaRPr/>
          </a:p>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D43A98DB-69AB-A823-2D0C-49530B06D28D}"/>
            </a:ext>
          </a:extLst>
        </p:cNvPr>
        <p:cNvGrpSpPr/>
        <p:nvPr/>
      </p:nvGrpSpPr>
      <p:grpSpPr>
        <a:xfrm>
          <a:off x="0" y="0"/>
          <a:ext cx="0" cy="0"/>
          <a:chOff x="0" y="0"/>
          <a:chExt cx="0" cy="0"/>
        </a:xfrm>
      </p:grpSpPr>
      <p:sp>
        <p:nvSpPr>
          <p:cNvPr id="136" name="Google Shape;136;p5:notes">
            <a:extLst>
              <a:ext uri="{FF2B5EF4-FFF2-40B4-BE49-F238E27FC236}">
                <a16:creationId xmlns:a16="http://schemas.microsoft.com/office/drawing/2014/main" id="{E616DDE3-1BB9-12FE-9EF9-9A904379FE9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a:extLst>
              <a:ext uri="{FF2B5EF4-FFF2-40B4-BE49-F238E27FC236}">
                <a16:creationId xmlns:a16="http://schemas.microsoft.com/office/drawing/2014/main" id="{1540ED57-1DDD-9CAA-7D75-5756631BBD4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800" dirty="0">
                <a:latin typeface="+mn-lt"/>
                <a:cs typeface="Arial"/>
              </a:rPr>
              <a:t>Laura </a:t>
            </a:r>
            <a:endParaRPr lang="en-US" sz="1800" b="0" i="0" u="none" strike="noStrike" baseline="0" dirty="0">
              <a:latin typeface="+mn-lt"/>
              <a:cs typeface="Arial"/>
            </a:endParaRPr>
          </a:p>
          <a:p>
            <a:pPr algn="l"/>
            <a:endParaRPr lang="en-US" sz="1800" b="0" i="0" u="none" strike="noStrike" baseline="0">
              <a:latin typeface="+mn-lt"/>
            </a:endParaRPr>
          </a:p>
          <a:p>
            <a:pPr algn="l"/>
            <a:endParaRPr lang="en-US" sz="1800" b="0" i="0" u="none" strike="noStrike" baseline="0">
              <a:latin typeface="+mn-lt"/>
            </a:endParaRPr>
          </a:p>
        </p:txBody>
      </p:sp>
      <p:sp>
        <p:nvSpPr>
          <p:cNvPr id="138" name="Google Shape;138;p5:notes">
            <a:extLst>
              <a:ext uri="{FF2B5EF4-FFF2-40B4-BE49-F238E27FC236}">
                <a16:creationId xmlns:a16="http://schemas.microsoft.com/office/drawing/2014/main" id="{A293758C-FB42-5398-ACBA-FED74B50CAC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974141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F8550C26-BD3B-938B-6CA5-C6C3B4B7B566}"/>
            </a:ext>
          </a:extLst>
        </p:cNvPr>
        <p:cNvGrpSpPr/>
        <p:nvPr/>
      </p:nvGrpSpPr>
      <p:grpSpPr>
        <a:xfrm>
          <a:off x="0" y="0"/>
          <a:ext cx="0" cy="0"/>
          <a:chOff x="0" y="0"/>
          <a:chExt cx="0" cy="0"/>
        </a:xfrm>
      </p:grpSpPr>
      <p:sp>
        <p:nvSpPr>
          <p:cNvPr id="136" name="Google Shape;136;p5:notes">
            <a:extLst>
              <a:ext uri="{FF2B5EF4-FFF2-40B4-BE49-F238E27FC236}">
                <a16:creationId xmlns:a16="http://schemas.microsoft.com/office/drawing/2014/main" id="{507E5AC2-58BD-8F27-D6BA-1A3542A8E0F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a:extLst>
              <a:ext uri="{FF2B5EF4-FFF2-40B4-BE49-F238E27FC236}">
                <a16:creationId xmlns:a16="http://schemas.microsoft.com/office/drawing/2014/main" id="{48DE78B5-3ED6-2D5D-392D-17B890FCE97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800" b="0">
              <a:effectLst/>
              <a:latin typeface="+mn-lt"/>
              <a:ea typeface="Calibri" panose="020F0502020204030204" pitchFamily="34" charset="0"/>
              <a:cs typeface="Times New Roman" panose="02020603050405020304" pitchFamily="18" charset="0"/>
            </a:endParaRPr>
          </a:p>
          <a:p>
            <a:pPr marL="0" indent="0"/>
            <a:r>
              <a:rPr lang="en-US" sz="1800" dirty="0">
                <a:latin typeface="+mn-lt"/>
                <a:cs typeface="Arial"/>
              </a:rPr>
              <a:t>Laura </a:t>
            </a:r>
            <a:endParaRPr lang="en-US" sz="1800" b="0" i="0" u="none" strike="noStrike" baseline="0" dirty="0">
              <a:latin typeface="+mn-lt"/>
            </a:endParaRPr>
          </a:p>
        </p:txBody>
      </p:sp>
      <p:sp>
        <p:nvSpPr>
          <p:cNvPr id="138" name="Google Shape;138;p5:notes">
            <a:extLst>
              <a:ext uri="{FF2B5EF4-FFF2-40B4-BE49-F238E27FC236}">
                <a16:creationId xmlns:a16="http://schemas.microsoft.com/office/drawing/2014/main" id="{79A33D23-12D7-C2F0-848F-0F876F3CD68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2912196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0DBB0664-5747-89CE-93C4-D926A902DA16}"/>
            </a:ext>
          </a:extLst>
        </p:cNvPr>
        <p:cNvGrpSpPr/>
        <p:nvPr/>
      </p:nvGrpSpPr>
      <p:grpSpPr>
        <a:xfrm>
          <a:off x="0" y="0"/>
          <a:ext cx="0" cy="0"/>
          <a:chOff x="0" y="0"/>
          <a:chExt cx="0" cy="0"/>
        </a:xfrm>
      </p:grpSpPr>
      <p:sp>
        <p:nvSpPr>
          <p:cNvPr id="136" name="Google Shape;136;p5:notes">
            <a:extLst>
              <a:ext uri="{FF2B5EF4-FFF2-40B4-BE49-F238E27FC236}">
                <a16:creationId xmlns:a16="http://schemas.microsoft.com/office/drawing/2014/main" id="{2D5E0AF6-D4F2-551C-A445-26E8A902DE8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a:extLst>
              <a:ext uri="{FF2B5EF4-FFF2-40B4-BE49-F238E27FC236}">
                <a16:creationId xmlns:a16="http://schemas.microsoft.com/office/drawing/2014/main" id="{5D8AD5E7-81CC-FC49-FEAC-E7C0DBBD885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800" dirty="0">
                <a:latin typeface="Arial"/>
                <a:cs typeface="Arial"/>
              </a:rPr>
              <a:t>Laura </a:t>
            </a:r>
          </a:p>
        </p:txBody>
      </p:sp>
      <p:sp>
        <p:nvSpPr>
          <p:cNvPr id="138" name="Google Shape;138;p5:notes">
            <a:extLst>
              <a:ext uri="{FF2B5EF4-FFF2-40B4-BE49-F238E27FC236}">
                <a16:creationId xmlns:a16="http://schemas.microsoft.com/office/drawing/2014/main" id="{BD47F895-13A4-48E7-3203-BFC5907472D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1896304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3AE14C73-4207-5F68-DA3C-77036EDA24E2}"/>
            </a:ext>
          </a:extLst>
        </p:cNvPr>
        <p:cNvGrpSpPr/>
        <p:nvPr/>
      </p:nvGrpSpPr>
      <p:grpSpPr>
        <a:xfrm>
          <a:off x="0" y="0"/>
          <a:ext cx="0" cy="0"/>
          <a:chOff x="0" y="0"/>
          <a:chExt cx="0" cy="0"/>
        </a:xfrm>
      </p:grpSpPr>
      <p:sp>
        <p:nvSpPr>
          <p:cNvPr id="136" name="Google Shape;136;p5:notes">
            <a:extLst>
              <a:ext uri="{FF2B5EF4-FFF2-40B4-BE49-F238E27FC236}">
                <a16:creationId xmlns:a16="http://schemas.microsoft.com/office/drawing/2014/main" id="{4904EE78-38D5-2ED1-EF03-C9EF5FDD1AB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a:extLst>
              <a:ext uri="{FF2B5EF4-FFF2-40B4-BE49-F238E27FC236}">
                <a16:creationId xmlns:a16="http://schemas.microsoft.com/office/drawing/2014/main" id="{CEB6DCAD-7156-2350-7719-E50828B9E44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800" dirty="0">
                <a:latin typeface="Arial"/>
                <a:cs typeface="Arial"/>
              </a:rPr>
              <a:t>Laura </a:t>
            </a:r>
          </a:p>
        </p:txBody>
      </p:sp>
      <p:sp>
        <p:nvSpPr>
          <p:cNvPr id="138" name="Google Shape;138;p5:notes">
            <a:extLst>
              <a:ext uri="{FF2B5EF4-FFF2-40B4-BE49-F238E27FC236}">
                <a16:creationId xmlns:a16="http://schemas.microsoft.com/office/drawing/2014/main" id="{52C7C9DB-7779-774A-2717-02F59F9BB25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2439273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7D4B5A82-3982-1865-E973-18AB753F8190}"/>
            </a:ext>
          </a:extLst>
        </p:cNvPr>
        <p:cNvGrpSpPr/>
        <p:nvPr/>
      </p:nvGrpSpPr>
      <p:grpSpPr>
        <a:xfrm>
          <a:off x="0" y="0"/>
          <a:ext cx="0" cy="0"/>
          <a:chOff x="0" y="0"/>
          <a:chExt cx="0" cy="0"/>
        </a:xfrm>
      </p:grpSpPr>
      <p:sp>
        <p:nvSpPr>
          <p:cNvPr id="136" name="Google Shape;136;p5:notes">
            <a:extLst>
              <a:ext uri="{FF2B5EF4-FFF2-40B4-BE49-F238E27FC236}">
                <a16:creationId xmlns:a16="http://schemas.microsoft.com/office/drawing/2014/main" id="{3AD29DF9-751A-60BA-BBE0-8D5D0C1C76A9}"/>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a:extLst>
              <a:ext uri="{FF2B5EF4-FFF2-40B4-BE49-F238E27FC236}">
                <a16:creationId xmlns:a16="http://schemas.microsoft.com/office/drawing/2014/main" id="{6D33403D-CF29-142C-0A6A-A7A02719E14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800" dirty="0">
                <a:latin typeface="Arial"/>
                <a:cs typeface="Arial"/>
              </a:rPr>
              <a:t>Laura </a:t>
            </a:r>
          </a:p>
        </p:txBody>
      </p:sp>
      <p:sp>
        <p:nvSpPr>
          <p:cNvPr id="138" name="Google Shape;138;p5:notes">
            <a:extLst>
              <a:ext uri="{FF2B5EF4-FFF2-40B4-BE49-F238E27FC236}">
                <a16:creationId xmlns:a16="http://schemas.microsoft.com/office/drawing/2014/main" id="{A682FD5E-D7B7-65AC-6885-2BC7F13AE8B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54436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A8029391-EDDF-C750-EBBB-3A52883ADE61}"/>
            </a:ext>
          </a:extLst>
        </p:cNvPr>
        <p:cNvGrpSpPr/>
        <p:nvPr/>
      </p:nvGrpSpPr>
      <p:grpSpPr>
        <a:xfrm>
          <a:off x="0" y="0"/>
          <a:ext cx="0" cy="0"/>
          <a:chOff x="0" y="0"/>
          <a:chExt cx="0" cy="0"/>
        </a:xfrm>
      </p:grpSpPr>
      <p:sp>
        <p:nvSpPr>
          <p:cNvPr id="136" name="Google Shape;136;p5:notes">
            <a:extLst>
              <a:ext uri="{FF2B5EF4-FFF2-40B4-BE49-F238E27FC236}">
                <a16:creationId xmlns:a16="http://schemas.microsoft.com/office/drawing/2014/main" id="{8C2E5BE7-486F-E3D4-F982-99B0E1C037E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a:extLst>
              <a:ext uri="{FF2B5EF4-FFF2-40B4-BE49-F238E27FC236}">
                <a16:creationId xmlns:a16="http://schemas.microsoft.com/office/drawing/2014/main" id="{61EF5FB8-4AC1-652A-8DB3-DB86FBC974D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800" b="0" i="0" u="none" strike="noStrike" baseline="0" dirty="0">
              <a:latin typeface="+mn-lt"/>
              <a:cs typeface="Arial"/>
            </a:endParaRPr>
          </a:p>
          <a:p>
            <a:r>
              <a:rPr lang="en-US" dirty="0"/>
              <a:t>Laura </a:t>
            </a:r>
            <a:endParaRPr dirty="0"/>
          </a:p>
        </p:txBody>
      </p:sp>
      <p:sp>
        <p:nvSpPr>
          <p:cNvPr id="138" name="Google Shape;138;p5:notes">
            <a:extLst>
              <a:ext uri="{FF2B5EF4-FFF2-40B4-BE49-F238E27FC236}">
                <a16:creationId xmlns:a16="http://schemas.microsoft.com/office/drawing/2014/main" id="{74D3398B-D717-82A4-C44C-6F4FAE42C72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1068575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Marty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RISE Grants</a:t>
            </a:r>
            <a:endParaRPr/>
          </a:p>
          <a:p>
            <a:pPr marL="0" lvl="0" indent="0" algn="l" rtl="0">
              <a:lnSpc>
                <a:spcPct val="100000"/>
              </a:lnSpc>
              <a:spcBef>
                <a:spcPts val="0"/>
              </a:spcBef>
              <a:spcAft>
                <a:spcPts val="0"/>
              </a:spcAft>
              <a:buSzPts val="1400"/>
              <a:buNone/>
            </a:pPr>
            <a:r>
              <a:rPr lang="en-US"/>
              <a:t>Alicia Ave (new)</a:t>
            </a:r>
            <a:endParaRPr/>
          </a:p>
          <a:p>
            <a:pPr marL="0" lvl="0" indent="0" algn="l" rtl="0">
              <a:lnSpc>
                <a:spcPct val="100000"/>
              </a:lnSpc>
              <a:spcBef>
                <a:spcPts val="0"/>
              </a:spcBef>
              <a:spcAft>
                <a:spcPts val="0"/>
              </a:spcAft>
              <a:buSzPts val="1400"/>
              <a:buNone/>
            </a:pPr>
            <a:r>
              <a:rPr lang="en-US"/>
              <a:t>Andrew Ave (new)</a:t>
            </a:r>
            <a:endParaRPr/>
          </a:p>
          <a:p>
            <a:pPr marL="0" lvl="0" indent="0" algn="l" rtl="0">
              <a:lnSpc>
                <a:spcPct val="100000"/>
              </a:lnSpc>
              <a:spcBef>
                <a:spcPts val="0"/>
              </a:spcBef>
              <a:spcAft>
                <a:spcPts val="0"/>
              </a:spcAft>
              <a:buSzPts val="1400"/>
              <a:buNone/>
            </a:pPr>
            <a:r>
              <a:rPr lang="en-US"/>
              <a:t>255th Street/CF Industries Drive improvements (2016)</a:t>
            </a:r>
            <a:endParaRPr/>
          </a:p>
          <a:p>
            <a:pPr marL="0" lvl="0" indent="0" algn="l" rtl="0">
              <a:lnSpc>
                <a:spcPct val="100000"/>
              </a:lnSpc>
              <a:spcBef>
                <a:spcPts val="0"/>
              </a:spcBef>
              <a:spcAft>
                <a:spcPts val="0"/>
              </a:spcAft>
              <a:buSzPts val="1400"/>
              <a:buNone/>
            </a:pPr>
            <a:r>
              <a:rPr lang="en-US"/>
              <a:t>Al Haynes Drive </a:t>
            </a:r>
            <a:endParaRPr/>
          </a:p>
          <a:p>
            <a:pPr marL="0" lvl="0" indent="0" algn="l" rtl="0">
              <a:lnSpc>
                <a:spcPct val="100000"/>
              </a:lnSpc>
              <a:spcBef>
                <a:spcPts val="0"/>
              </a:spcBef>
              <a:spcAft>
                <a:spcPts val="0"/>
              </a:spcAft>
              <a:buSzPts val="1400"/>
              <a:buNone/>
            </a:pPr>
            <a:r>
              <a:rPr lang="en-US"/>
              <a:t>260th Street </a:t>
            </a:r>
            <a:endParaRPr/>
          </a:p>
          <a:p>
            <a:pPr marL="0" lvl="0" indent="0" algn="l" rtl="0">
              <a:lnSpc>
                <a:spcPct val="100000"/>
              </a:lnSpc>
              <a:spcBef>
                <a:spcPts val="0"/>
              </a:spcBef>
              <a:spcAft>
                <a:spcPts val="0"/>
              </a:spcAft>
              <a:buSzPts val="1400"/>
              <a:buNone/>
            </a:pPr>
            <a:endParaRPr/>
          </a:p>
        </p:txBody>
      </p:sp>
      <p:sp>
        <p:nvSpPr>
          <p:cNvPr id="181" name="Google Shape;18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3defe1a7cd_0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13defe1a7cd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Marty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RISE Grants</a:t>
            </a:r>
            <a:endParaRPr/>
          </a:p>
          <a:p>
            <a:pPr marL="0" lvl="0" indent="0" algn="l" rtl="0">
              <a:lnSpc>
                <a:spcPct val="100000"/>
              </a:lnSpc>
              <a:spcBef>
                <a:spcPts val="0"/>
              </a:spcBef>
              <a:spcAft>
                <a:spcPts val="0"/>
              </a:spcAft>
              <a:buSzPts val="1400"/>
              <a:buNone/>
            </a:pPr>
            <a:r>
              <a:rPr lang="en-US"/>
              <a:t>Alicia Ave (new)</a:t>
            </a:r>
            <a:endParaRPr/>
          </a:p>
          <a:p>
            <a:pPr marL="0" lvl="0" indent="0" algn="l" rtl="0">
              <a:lnSpc>
                <a:spcPct val="100000"/>
              </a:lnSpc>
              <a:spcBef>
                <a:spcPts val="0"/>
              </a:spcBef>
              <a:spcAft>
                <a:spcPts val="0"/>
              </a:spcAft>
              <a:buSzPts val="1400"/>
              <a:buNone/>
            </a:pPr>
            <a:r>
              <a:rPr lang="en-US"/>
              <a:t>Andrew Ave (new)</a:t>
            </a:r>
            <a:endParaRPr/>
          </a:p>
          <a:p>
            <a:pPr marL="0" lvl="0" indent="0" algn="l" rtl="0">
              <a:lnSpc>
                <a:spcPct val="100000"/>
              </a:lnSpc>
              <a:spcBef>
                <a:spcPts val="0"/>
              </a:spcBef>
              <a:spcAft>
                <a:spcPts val="0"/>
              </a:spcAft>
              <a:buSzPts val="1400"/>
              <a:buNone/>
            </a:pPr>
            <a:r>
              <a:rPr lang="en-US"/>
              <a:t>255th Street/CF Industries Drive improvements (2016)</a:t>
            </a:r>
            <a:endParaRPr/>
          </a:p>
          <a:p>
            <a:pPr marL="0" lvl="0" indent="0" algn="l" rtl="0">
              <a:lnSpc>
                <a:spcPct val="100000"/>
              </a:lnSpc>
              <a:spcBef>
                <a:spcPts val="0"/>
              </a:spcBef>
              <a:spcAft>
                <a:spcPts val="0"/>
              </a:spcAft>
              <a:buSzPts val="1400"/>
              <a:buNone/>
            </a:pPr>
            <a:r>
              <a:rPr lang="en-US"/>
              <a:t>Al Haynes Drive </a:t>
            </a:r>
            <a:endParaRPr/>
          </a:p>
          <a:p>
            <a:pPr marL="0" lvl="0" indent="0" algn="l" rtl="0">
              <a:lnSpc>
                <a:spcPct val="100000"/>
              </a:lnSpc>
              <a:spcBef>
                <a:spcPts val="0"/>
              </a:spcBef>
              <a:spcAft>
                <a:spcPts val="0"/>
              </a:spcAft>
              <a:buSzPts val="1400"/>
              <a:buNone/>
            </a:pPr>
            <a:r>
              <a:rPr lang="en-US"/>
              <a:t>260th Street </a:t>
            </a:r>
            <a:endParaRPr/>
          </a:p>
          <a:p>
            <a:pPr marL="0" lvl="0" indent="0" algn="l" rtl="0">
              <a:lnSpc>
                <a:spcPct val="100000"/>
              </a:lnSpc>
              <a:spcBef>
                <a:spcPts val="0"/>
              </a:spcBef>
              <a:spcAft>
                <a:spcPts val="0"/>
              </a:spcAft>
              <a:buSzPts val="1400"/>
              <a:buNone/>
            </a:pPr>
            <a:endParaRPr/>
          </a:p>
        </p:txBody>
      </p:sp>
      <p:sp>
        <p:nvSpPr>
          <p:cNvPr id="205" name="Google Shape;205;g13defe1a7cd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3ee6854c07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13ee6854c07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Marty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RISE Grants</a:t>
            </a:r>
            <a:endParaRPr/>
          </a:p>
          <a:p>
            <a:pPr marL="0" lvl="0" indent="0" algn="l" rtl="0">
              <a:lnSpc>
                <a:spcPct val="100000"/>
              </a:lnSpc>
              <a:spcBef>
                <a:spcPts val="0"/>
              </a:spcBef>
              <a:spcAft>
                <a:spcPts val="0"/>
              </a:spcAft>
              <a:buSzPts val="1400"/>
              <a:buNone/>
            </a:pPr>
            <a:r>
              <a:rPr lang="en-US"/>
              <a:t>Alicia Ave (new)</a:t>
            </a:r>
            <a:endParaRPr/>
          </a:p>
          <a:p>
            <a:pPr marL="0" lvl="0" indent="0" algn="l" rtl="0">
              <a:lnSpc>
                <a:spcPct val="100000"/>
              </a:lnSpc>
              <a:spcBef>
                <a:spcPts val="0"/>
              </a:spcBef>
              <a:spcAft>
                <a:spcPts val="0"/>
              </a:spcAft>
              <a:buSzPts val="1400"/>
              <a:buNone/>
            </a:pPr>
            <a:r>
              <a:rPr lang="en-US"/>
              <a:t>Andrew Ave (new)</a:t>
            </a:r>
            <a:endParaRPr/>
          </a:p>
          <a:p>
            <a:pPr marL="0" lvl="0" indent="0" algn="l" rtl="0">
              <a:lnSpc>
                <a:spcPct val="100000"/>
              </a:lnSpc>
              <a:spcBef>
                <a:spcPts val="0"/>
              </a:spcBef>
              <a:spcAft>
                <a:spcPts val="0"/>
              </a:spcAft>
              <a:buSzPts val="1400"/>
              <a:buNone/>
            </a:pPr>
            <a:r>
              <a:rPr lang="en-US"/>
              <a:t>255th Street/CF Industries Drive improvements (2016)</a:t>
            </a:r>
            <a:endParaRPr/>
          </a:p>
          <a:p>
            <a:pPr marL="0" lvl="0" indent="0" algn="l" rtl="0">
              <a:lnSpc>
                <a:spcPct val="100000"/>
              </a:lnSpc>
              <a:spcBef>
                <a:spcPts val="0"/>
              </a:spcBef>
              <a:spcAft>
                <a:spcPts val="0"/>
              </a:spcAft>
              <a:buSzPts val="1400"/>
              <a:buNone/>
            </a:pPr>
            <a:r>
              <a:rPr lang="en-US"/>
              <a:t>Al Haynes Drive </a:t>
            </a:r>
            <a:endParaRPr/>
          </a:p>
          <a:p>
            <a:pPr marL="0" lvl="0" indent="0" algn="l" rtl="0">
              <a:lnSpc>
                <a:spcPct val="100000"/>
              </a:lnSpc>
              <a:spcBef>
                <a:spcPts val="0"/>
              </a:spcBef>
              <a:spcAft>
                <a:spcPts val="0"/>
              </a:spcAft>
              <a:buSzPts val="1400"/>
              <a:buNone/>
            </a:pPr>
            <a:r>
              <a:rPr lang="en-US"/>
              <a:t>260th Street </a:t>
            </a:r>
            <a:endParaRPr/>
          </a:p>
          <a:p>
            <a:pPr marL="0" lvl="0" indent="0" algn="l" rtl="0">
              <a:lnSpc>
                <a:spcPct val="100000"/>
              </a:lnSpc>
              <a:spcBef>
                <a:spcPts val="0"/>
              </a:spcBef>
              <a:spcAft>
                <a:spcPts val="0"/>
              </a:spcAft>
              <a:buSzPts val="1400"/>
              <a:buNone/>
            </a:pPr>
            <a:endParaRPr/>
          </a:p>
        </p:txBody>
      </p:sp>
      <p:sp>
        <p:nvSpPr>
          <p:cNvPr id="192" name="Google Shape;192;g13ee6854c07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a:extLst>
            <a:ext uri="{FF2B5EF4-FFF2-40B4-BE49-F238E27FC236}">
              <a16:creationId xmlns:a16="http://schemas.microsoft.com/office/drawing/2014/main" id="{CB27E235-A33B-EF2E-AEC9-BBD869BD4822}"/>
            </a:ext>
          </a:extLst>
        </p:cNvPr>
        <p:cNvGrpSpPr/>
        <p:nvPr/>
      </p:nvGrpSpPr>
      <p:grpSpPr>
        <a:xfrm>
          <a:off x="0" y="0"/>
          <a:ext cx="0" cy="0"/>
          <a:chOff x="0" y="0"/>
          <a:chExt cx="0" cy="0"/>
        </a:xfrm>
      </p:grpSpPr>
      <p:sp>
        <p:nvSpPr>
          <p:cNvPr id="216" name="Google Shape;216;g286038e0016_1_0:notes">
            <a:extLst>
              <a:ext uri="{FF2B5EF4-FFF2-40B4-BE49-F238E27FC236}">
                <a16:creationId xmlns:a16="http://schemas.microsoft.com/office/drawing/2014/main" id="{0EFB8773-47B9-2FAE-76FA-606E655DC65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286038e0016_1_0:notes">
            <a:extLst>
              <a:ext uri="{FF2B5EF4-FFF2-40B4-BE49-F238E27FC236}">
                <a16:creationId xmlns:a16="http://schemas.microsoft.com/office/drawing/2014/main" id="{EB04295F-1FDF-9211-FB49-58284989C55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Mike</a:t>
            </a:r>
          </a:p>
        </p:txBody>
      </p:sp>
      <p:sp>
        <p:nvSpPr>
          <p:cNvPr id="218" name="Google Shape;218;g286038e0016_1_0:notes">
            <a:extLst>
              <a:ext uri="{FF2B5EF4-FFF2-40B4-BE49-F238E27FC236}">
                <a16:creationId xmlns:a16="http://schemas.microsoft.com/office/drawing/2014/main" id="{A72594ED-7641-70A0-E173-AA14A39C5D3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71265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Michelle </a:t>
            </a:r>
            <a:endParaRPr dirty="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86038e0016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286038e0016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Mike</a:t>
            </a:r>
            <a:endParaRPr dirty="0"/>
          </a:p>
        </p:txBody>
      </p:sp>
      <p:sp>
        <p:nvSpPr>
          <p:cNvPr id="218" name="Google Shape;218;g286038e0016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a:extLst>
            <a:ext uri="{FF2B5EF4-FFF2-40B4-BE49-F238E27FC236}">
              <a16:creationId xmlns:a16="http://schemas.microsoft.com/office/drawing/2014/main" id="{410515E8-82D1-1BF8-C0A6-52793AE5FBA9}"/>
            </a:ext>
          </a:extLst>
        </p:cNvPr>
        <p:cNvGrpSpPr/>
        <p:nvPr/>
      </p:nvGrpSpPr>
      <p:grpSpPr>
        <a:xfrm>
          <a:off x="0" y="0"/>
          <a:ext cx="0" cy="0"/>
          <a:chOff x="0" y="0"/>
          <a:chExt cx="0" cy="0"/>
        </a:xfrm>
      </p:grpSpPr>
      <p:sp>
        <p:nvSpPr>
          <p:cNvPr id="216" name="Google Shape;216;g286038e0016_1_0:notes">
            <a:extLst>
              <a:ext uri="{FF2B5EF4-FFF2-40B4-BE49-F238E27FC236}">
                <a16:creationId xmlns:a16="http://schemas.microsoft.com/office/drawing/2014/main" id="{7D714B2C-A7C9-843F-3EA0-823DE8005E89}"/>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286038e0016_1_0:notes">
            <a:extLst>
              <a:ext uri="{FF2B5EF4-FFF2-40B4-BE49-F238E27FC236}">
                <a16:creationId xmlns:a16="http://schemas.microsoft.com/office/drawing/2014/main" id="{0AB1F980-592F-B736-A259-B4DFD3FA755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Mike</a:t>
            </a:r>
            <a:endParaRPr dirty="0"/>
          </a:p>
        </p:txBody>
      </p:sp>
      <p:sp>
        <p:nvSpPr>
          <p:cNvPr id="218" name="Google Shape;218;g286038e0016_1_0:notes">
            <a:extLst>
              <a:ext uri="{FF2B5EF4-FFF2-40B4-BE49-F238E27FC236}">
                <a16:creationId xmlns:a16="http://schemas.microsoft.com/office/drawing/2014/main" id="{F68DA549-6C89-ABB4-CAC7-65BCA2DD120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16135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a:extLst>
            <a:ext uri="{FF2B5EF4-FFF2-40B4-BE49-F238E27FC236}">
              <a16:creationId xmlns:a16="http://schemas.microsoft.com/office/drawing/2014/main" id="{8BF1E0B2-C939-08AF-641D-50A8CE516B2D}"/>
            </a:ext>
          </a:extLst>
        </p:cNvPr>
        <p:cNvGrpSpPr/>
        <p:nvPr/>
      </p:nvGrpSpPr>
      <p:grpSpPr>
        <a:xfrm>
          <a:off x="0" y="0"/>
          <a:ext cx="0" cy="0"/>
          <a:chOff x="0" y="0"/>
          <a:chExt cx="0" cy="0"/>
        </a:xfrm>
      </p:grpSpPr>
      <p:sp>
        <p:nvSpPr>
          <p:cNvPr id="216" name="Google Shape;216;g286038e0016_1_0:notes">
            <a:extLst>
              <a:ext uri="{FF2B5EF4-FFF2-40B4-BE49-F238E27FC236}">
                <a16:creationId xmlns:a16="http://schemas.microsoft.com/office/drawing/2014/main" id="{88B7A9BD-F379-DF4D-3B26-5A506FD1880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286038e0016_1_0:notes">
            <a:extLst>
              <a:ext uri="{FF2B5EF4-FFF2-40B4-BE49-F238E27FC236}">
                <a16:creationId xmlns:a16="http://schemas.microsoft.com/office/drawing/2014/main" id="{FACC0E76-305F-6507-6461-0FE906B6248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Mike</a:t>
            </a:r>
            <a:endParaRPr dirty="0"/>
          </a:p>
        </p:txBody>
      </p:sp>
      <p:sp>
        <p:nvSpPr>
          <p:cNvPr id="218" name="Google Shape;218;g286038e0016_1_0:notes">
            <a:extLst>
              <a:ext uri="{FF2B5EF4-FFF2-40B4-BE49-F238E27FC236}">
                <a16:creationId xmlns:a16="http://schemas.microsoft.com/office/drawing/2014/main" id="{6359099C-D9C2-04F4-6EDD-60F8051F5E5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61032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a:extLst>
            <a:ext uri="{FF2B5EF4-FFF2-40B4-BE49-F238E27FC236}">
              <a16:creationId xmlns:a16="http://schemas.microsoft.com/office/drawing/2014/main" id="{31195E9A-2B5E-65DC-048B-40164F944BC2}"/>
            </a:ext>
          </a:extLst>
        </p:cNvPr>
        <p:cNvGrpSpPr/>
        <p:nvPr/>
      </p:nvGrpSpPr>
      <p:grpSpPr>
        <a:xfrm>
          <a:off x="0" y="0"/>
          <a:ext cx="0" cy="0"/>
          <a:chOff x="0" y="0"/>
          <a:chExt cx="0" cy="0"/>
        </a:xfrm>
      </p:grpSpPr>
      <p:sp>
        <p:nvSpPr>
          <p:cNvPr id="216" name="Google Shape;216;g286038e0016_1_0:notes">
            <a:extLst>
              <a:ext uri="{FF2B5EF4-FFF2-40B4-BE49-F238E27FC236}">
                <a16:creationId xmlns:a16="http://schemas.microsoft.com/office/drawing/2014/main" id="{C62A0F2E-4465-3631-E44A-CA1EC32C591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286038e0016_1_0:notes">
            <a:extLst>
              <a:ext uri="{FF2B5EF4-FFF2-40B4-BE49-F238E27FC236}">
                <a16:creationId xmlns:a16="http://schemas.microsoft.com/office/drawing/2014/main" id="{22826ADF-84E8-5E6D-9E94-A56C2E7251C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Mike</a:t>
            </a:r>
            <a:endParaRPr dirty="0"/>
          </a:p>
        </p:txBody>
      </p:sp>
      <p:sp>
        <p:nvSpPr>
          <p:cNvPr id="218" name="Google Shape;218;g286038e0016_1_0:notes">
            <a:extLst>
              <a:ext uri="{FF2B5EF4-FFF2-40B4-BE49-F238E27FC236}">
                <a16:creationId xmlns:a16="http://schemas.microsoft.com/office/drawing/2014/main" id="{E5C0CC5A-70DA-4B61-2224-5052A19B538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845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a:extLst>
            <a:ext uri="{FF2B5EF4-FFF2-40B4-BE49-F238E27FC236}">
              <a16:creationId xmlns:a16="http://schemas.microsoft.com/office/drawing/2014/main" id="{D1B51AB1-83CE-8015-A106-A8B45E641C51}"/>
            </a:ext>
          </a:extLst>
        </p:cNvPr>
        <p:cNvGrpSpPr/>
        <p:nvPr/>
      </p:nvGrpSpPr>
      <p:grpSpPr>
        <a:xfrm>
          <a:off x="0" y="0"/>
          <a:ext cx="0" cy="0"/>
          <a:chOff x="0" y="0"/>
          <a:chExt cx="0" cy="0"/>
        </a:xfrm>
      </p:grpSpPr>
      <p:sp>
        <p:nvSpPr>
          <p:cNvPr id="216" name="Google Shape;216;g286038e0016_1_0:notes">
            <a:extLst>
              <a:ext uri="{FF2B5EF4-FFF2-40B4-BE49-F238E27FC236}">
                <a16:creationId xmlns:a16="http://schemas.microsoft.com/office/drawing/2014/main" id="{6F5EB5D5-843F-4EE8-B173-A758BBA173A2}"/>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286038e0016_1_0:notes">
            <a:extLst>
              <a:ext uri="{FF2B5EF4-FFF2-40B4-BE49-F238E27FC236}">
                <a16:creationId xmlns:a16="http://schemas.microsoft.com/office/drawing/2014/main" id="{BBF99BD8-1AAE-B4F8-315E-00C6EBEBA5A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Mike</a:t>
            </a:r>
            <a:endParaRPr dirty="0"/>
          </a:p>
        </p:txBody>
      </p:sp>
      <p:sp>
        <p:nvSpPr>
          <p:cNvPr id="218" name="Google Shape;218;g286038e0016_1_0:notes">
            <a:extLst>
              <a:ext uri="{FF2B5EF4-FFF2-40B4-BE49-F238E27FC236}">
                <a16:creationId xmlns:a16="http://schemas.microsoft.com/office/drawing/2014/main" id="{9BDD7519-9CBB-F2B2-2408-E82E1F9E4BA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47304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8515f85800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264" name="Google Shape;264;g28515f85800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Michelle</a:t>
            </a:r>
            <a:endParaRPr/>
          </a:p>
        </p:txBody>
      </p:sp>
      <p:sp>
        <p:nvSpPr>
          <p:cNvPr id="110" name="Google Shape;11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222222"/>
                </a:solidFill>
                <a:latin typeface="Georgia"/>
                <a:ea typeface="Georgia"/>
                <a:cs typeface="Georgia"/>
                <a:sym typeface="Georgia"/>
              </a:rPr>
              <a:t>Marty</a:t>
            </a:r>
            <a:endParaRPr>
              <a:solidFill>
                <a:srgbClr val="222222"/>
              </a:solidFill>
              <a:latin typeface="Georgia"/>
              <a:ea typeface="Georgia"/>
              <a:cs typeface="Georgia"/>
              <a:sym typeface="Georgia"/>
            </a:endParaRPr>
          </a:p>
          <a:p>
            <a:pPr marL="457200" lvl="0" indent="0" algn="l" rtl="0">
              <a:lnSpc>
                <a:spcPct val="100000"/>
              </a:lnSpc>
              <a:spcBef>
                <a:spcPts val="0"/>
              </a:spcBef>
              <a:spcAft>
                <a:spcPts val="0"/>
              </a:spcAft>
              <a:buSzPts val="1400"/>
              <a:buNone/>
            </a:pPr>
            <a:endParaRPr>
              <a:solidFill>
                <a:srgbClr val="222222"/>
              </a:solidFill>
              <a:latin typeface="Georgia"/>
              <a:ea typeface="Georgia"/>
              <a:cs typeface="Georgia"/>
              <a:sym typeface="Georgia"/>
            </a:endParaRPr>
          </a:p>
          <a:p>
            <a:pPr marL="171450" lvl="0" indent="-171450" algn="l" rtl="0">
              <a:lnSpc>
                <a:spcPct val="100000"/>
              </a:lnSpc>
              <a:spcBef>
                <a:spcPts val="0"/>
              </a:spcBef>
              <a:spcAft>
                <a:spcPts val="0"/>
              </a:spcAft>
              <a:buClr>
                <a:srgbClr val="222222"/>
              </a:buClr>
              <a:buSzPts val="1200"/>
              <a:buFont typeface="Arial"/>
              <a:buChar char="•"/>
            </a:pPr>
            <a:r>
              <a:rPr lang="en-US">
                <a:solidFill>
                  <a:srgbClr val="222222"/>
                </a:solidFill>
                <a:latin typeface="Georgia"/>
                <a:ea typeface="Georgia"/>
                <a:cs typeface="Georgia"/>
                <a:sym typeface="Georgia"/>
              </a:rPr>
              <a:t>Thank you for meeting and working with us</a:t>
            </a:r>
            <a:endParaRPr>
              <a:solidFill>
                <a:srgbClr val="222222"/>
              </a:solidFill>
              <a:latin typeface="Georgia"/>
              <a:ea typeface="Georgia"/>
              <a:cs typeface="Georgia"/>
              <a:sym typeface="Georgia"/>
            </a:endParaRPr>
          </a:p>
          <a:p>
            <a:pPr marL="171450" lvl="0" indent="-171450" algn="l" rtl="0">
              <a:lnSpc>
                <a:spcPct val="100000"/>
              </a:lnSpc>
              <a:spcBef>
                <a:spcPts val="0"/>
              </a:spcBef>
              <a:spcAft>
                <a:spcPts val="0"/>
              </a:spcAft>
              <a:buClr>
                <a:srgbClr val="222222"/>
              </a:buClr>
              <a:buSzPts val="1200"/>
              <a:buFont typeface="Arial"/>
              <a:buChar char="•"/>
            </a:pPr>
            <a:r>
              <a:rPr lang="en-US" b="0" i="0">
                <a:solidFill>
                  <a:srgbClr val="222222"/>
                </a:solidFill>
                <a:latin typeface="Georgia"/>
                <a:ea typeface="Georgia"/>
                <a:cs typeface="Georgia"/>
                <a:sym typeface="Georgia"/>
              </a:rPr>
              <a:t> The IDOT spent $5 million in the mid 2000s to repave the driving surface and address some structural issues.</a:t>
            </a:r>
            <a:endParaRPr/>
          </a:p>
          <a:p>
            <a:pPr marL="171450" lvl="0" indent="-171450" algn="l" rtl="0">
              <a:lnSpc>
                <a:spcPct val="100000"/>
              </a:lnSpc>
              <a:spcBef>
                <a:spcPts val="0"/>
              </a:spcBef>
              <a:spcAft>
                <a:spcPts val="0"/>
              </a:spcAft>
              <a:buClr>
                <a:srgbClr val="222222"/>
              </a:buClr>
              <a:buSzPts val="1200"/>
              <a:buFont typeface="Arial"/>
              <a:buChar char="•"/>
            </a:pPr>
            <a:r>
              <a:rPr lang="en-US" b="0" i="0">
                <a:solidFill>
                  <a:srgbClr val="222222"/>
                </a:solidFill>
                <a:latin typeface="Georgia"/>
                <a:ea typeface="Georgia"/>
                <a:cs typeface="Georgia"/>
                <a:sym typeface="Georgia"/>
              </a:rPr>
              <a:t>Structure in critical need of replacement (fracture critical)</a:t>
            </a:r>
            <a:endParaRPr/>
          </a:p>
        </p:txBody>
      </p:sp>
      <p:sp>
        <p:nvSpPr>
          <p:cNvPr id="122" name="Google Shape;12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a:solidFill>
                  <a:srgbClr val="222222"/>
                </a:solidFill>
                <a:latin typeface="Georgia"/>
                <a:ea typeface="Georgia"/>
                <a:cs typeface="Georgia"/>
                <a:sym typeface="Georgia"/>
              </a:rPr>
              <a:t>Marty</a:t>
            </a:r>
            <a:endParaRPr b="0" i="0">
              <a:solidFill>
                <a:srgbClr val="222222"/>
              </a:solidFill>
              <a:latin typeface="Georgia"/>
              <a:ea typeface="Georgia"/>
              <a:cs typeface="Georgia"/>
              <a:sym typeface="Georgia"/>
            </a:endParaRPr>
          </a:p>
          <a:p>
            <a:pPr marL="0" lvl="0" indent="0" algn="l" rtl="0">
              <a:lnSpc>
                <a:spcPct val="100000"/>
              </a:lnSpc>
              <a:spcBef>
                <a:spcPts val="0"/>
              </a:spcBef>
              <a:spcAft>
                <a:spcPts val="0"/>
              </a:spcAft>
              <a:buSzPts val="1400"/>
              <a:buNone/>
            </a:pPr>
            <a:r>
              <a:rPr lang="en-US">
                <a:solidFill>
                  <a:srgbClr val="222222"/>
                </a:solidFill>
                <a:latin typeface="Georgia"/>
                <a:ea typeface="Georgia"/>
                <a:cs typeface="Georgia"/>
                <a:sym typeface="Georgia"/>
              </a:rPr>
              <a:t>This should be the highest priority bridge replacement in Iowa  </a:t>
            </a:r>
            <a:endParaRPr/>
          </a:p>
        </p:txBody>
      </p:sp>
      <p:sp>
        <p:nvSpPr>
          <p:cNvPr id="138" name="Google Shape;13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ED5C3644-8753-B0DC-8F17-B32055721201}"/>
            </a:ext>
          </a:extLst>
        </p:cNvPr>
        <p:cNvGrpSpPr/>
        <p:nvPr/>
      </p:nvGrpSpPr>
      <p:grpSpPr>
        <a:xfrm>
          <a:off x="0" y="0"/>
          <a:ext cx="0" cy="0"/>
          <a:chOff x="0" y="0"/>
          <a:chExt cx="0" cy="0"/>
        </a:xfrm>
      </p:grpSpPr>
      <p:sp>
        <p:nvSpPr>
          <p:cNvPr id="136" name="Google Shape;136;p5:notes">
            <a:extLst>
              <a:ext uri="{FF2B5EF4-FFF2-40B4-BE49-F238E27FC236}">
                <a16:creationId xmlns:a16="http://schemas.microsoft.com/office/drawing/2014/main" id="{DFB8837B-45EE-9956-2946-48D2E89318B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a:extLst>
              <a:ext uri="{FF2B5EF4-FFF2-40B4-BE49-F238E27FC236}">
                <a16:creationId xmlns:a16="http://schemas.microsoft.com/office/drawing/2014/main" id="{DD560139-DF96-05A2-5F60-E15BE6B7711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Barbara </a:t>
            </a:r>
          </a:p>
          <a:p>
            <a:pPr marL="0" lvl="0" indent="0" algn="l" rtl="0">
              <a:lnSpc>
                <a:spcPct val="100000"/>
              </a:lnSpc>
              <a:spcBef>
                <a:spcPts val="0"/>
              </a:spcBef>
              <a:spcAft>
                <a:spcPts val="0"/>
              </a:spcAft>
              <a:buSzPts val="1400"/>
              <a:buNone/>
            </a:pPr>
            <a:r>
              <a:rPr lang="en-US"/>
              <a:t>The Sergeant Bluff section of the trail is complete .</a:t>
            </a:r>
          </a:p>
          <a:p>
            <a:pPr marL="0" lvl="0" indent="0" algn="l" rtl="0">
              <a:lnSpc>
                <a:spcPct val="100000"/>
              </a:lnSpc>
              <a:spcBef>
                <a:spcPts val="0"/>
              </a:spcBef>
              <a:spcAft>
                <a:spcPts val="0"/>
              </a:spcAft>
              <a:buSzPts val="1400"/>
              <a:buNone/>
            </a:pPr>
            <a:r>
              <a:rPr lang="en-US"/>
              <a:t>All three trails used a combination of destination </a:t>
            </a:r>
            <a:r>
              <a:rPr lang="en-US" err="1"/>
              <a:t>iowa</a:t>
            </a:r>
            <a:r>
              <a:rPr lang="en-US"/>
              <a:t> funds and trail funds through the DOT</a:t>
            </a:r>
            <a:endParaRPr/>
          </a:p>
        </p:txBody>
      </p:sp>
      <p:sp>
        <p:nvSpPr>
          <p:cNvPr id="138" name="Google Shape;138;p5:notes">
            <a:extLst>
              <a:ext uri="{FF2B5EF4-FFF2-40B4-BE49-F238E27FC236}">
                <a16:creationId xmlns:a16="http://schemas.microsoft.com/office/drawing/2014/main" id="{62152E6C-D02B-8678-0C91-17C1D7666C7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2664023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3774A3EB-2049-718A-5BD6-CE89B6E06FE9}"/>
            </a:ext>
          </a:extLst>
        </p:cNvPr>
        <p:cNvGrpSpPr/>
        <p:nvPr/>
      </p:nvGrpSpPr>
      <p:grpSpPr>
        <a:xfrm>
          <a:off x="0" y="0"/>
          <a:ext cx="0" cy="0"/>
          <a:chOff x="0" y="0"/>
          <a:chExt cx="0" cy="0"/>
        </a:xfrm>
      </p:grpSpPr>
      <p:sp>
        <p:nvSpPr>
          <p:cNvPr id="136" name="Google Shape;136;p5:notes">
            <a:extLst>
              <a:ext uri="{FF2B5EF4-FFF2-40B4-BE49-F238E27FC236}">
                <a16:creationId xmlns:a16="http://schemas.microsoft.com/office/drawing/2014/main" id="{14B34E2B-8DA0-3469-3855-085A7CEE8BA9}"/>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a:extLst>
              <a:ext uri="{FF2B5EF4-FFF2-40B4-BE49-F238E27FC236}">
                <a16:creationId xmlns:a16="http://schemas.microsoft.com/office/drawing/2014/main" id="{368572C5-C28D-390B-2FF7-621546BD56E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dirty="0">
                <a:latin typeface="+mn-lt"/>
                <a:cs typeface="Arial"/>
              </a:rPr>
              <a:t>Michelle</a:t>
            </a:r>
            <a:endParaRPr lang="en-US" sz="1800" dirty="0">
              <a:effectLst/>
              <a:latin typeface="+mn-lt"/>
              <a:ea typeface="Calibri" panose="020F0502020204030204" pitchFamily="34" charset="0"/>
              <a:cs typeface="Arial"/>
            </a:endParaRPr>
          </a:p>
          <a:p>
            <a:pPr marL="0" lvl="0" indent="0" algn="l" rtl="0">
              <a:lnSpc>
                <a:spcPct val="100000"/>
              </a:lnSpc>
              <a:spcBef>
                <a:spcPts val="0"/>
              </a:spcBef>
              <a:spcAft>
                <a:spcPts val="0"/>
              </a:spcAft>
              <a:buSzPts val="1400"/>
              <a:buNone/>
            </a:pPr>
            <a:r>
              <a:rPr lang="en-US" sz="1800" dirty="0">
                <a:effectLst/>
                <a:latin typeface="+mn-lt"/>
                <a:cs typeface="Arial"/>
              </a:rPr>
              <a:t>This is from their TAP application submitted to MPO</a:t>
            </a:r>
          </a:p>
          <a:p>
            <a:pPr algn="l"/>
            <a:r>
              <a:rPr lang="en-US" sz="1800" dirty="0">
                <a:effectLst/>
                <a:latin typeface="+mn-lt"/>
                <a:cs typeface="Arial"/>
              </a:rPr>
              <a:t>The proposed Viaduct Connector Trail – Phase 1 will provide users an opportunity to safely travel along a heavy traffic corridor by eliminating barriers that will provide a safe accessible connection for those wishing to travel from Chris Larsen Park, Downtown Sioux City and residential communities including Leeds, Northside, and Riverside.  Additionally, this trail connector will link to the Siouxland Regional Trail System consisting of trail connections to the cities of </a:t>
            </a:r>
            <a:r>
              <a:rPr lang="en-US" sz="1800" dirty="0" err="1">
                <a:effectLst/>
                <a:latin typeface="+mn-lt"/>
                <a:cs typeface="Arial"/>
              </a:rPr>
              <a:t>LeMars</a:t>
            </a:r>
            <a:r>
              <a:rPr lang="en-US" sz="1800" dirty="0">
                <a:effectLst/>
                <a:latin typeface="+mn-lt"/>
                <a:cs typeface="Arial"/>
              </a:rPr>
              <a:t>, and Dakota Dunes, South Dakota and South Sioux City, Nebraska. The trail connection will provide access to the Lewis and Clark Trail (part of the Statewide Trail Network) offering 14 miles of continuous trail along the Missouri River and Big Sioux River.   Future trail connections via the Bacon Creek Connector Trail will provide access to Bacon Creek Park and 3 miles of recreation trail.  Total cost: </a:t>
            </a:r>
            <a:r>
              <a:rPr lang="en-US" sz="1800" b="0" i="0" u="none" strike="noStrike" baseline="0" dirty="0">
                <a:solidFill>
                  <a:srgbClr val="000000"/>
                </a:solidFill>
                <a:effectLst/>
                <a:latin typeface="+mn-lt"/>
                <a:cs typeface="Arial"/>
              </a:rPr>
              <a:t>$</a:t>
            </a:r>
            <a:r>
              <a:rPr lang="en-US" sz="1800" b="0" i="0" u="none" strike="noStrike" baseline="0" dirty="0">
                <a:solidFill>
                  <a:srgbClr val="000000"/>
                </a:solidFill>
                <a:latin typeface="+mn-lt"/>
                <a:cs typeface="Arial"/>
              </a:rPr>
              <a:t> 1,269,000.00 	</a:t>
            </a:r>
          </a:p>
          <a:p>
            <a:pPr marL="0" lvl="0" indent="0" algn="l" rtl="0">
              <a:lnSpc>
                <a:spcPct val="100000"/>
              </a:lnSpc>
              <a:spcBef>
                <a:spcPts val="0"/>
              </a:spcBef>
              <a:spcAft>
                <a:spcPts val="0"/>
              </a:spcAft>
              <a:buSzPts val="1400"/>
              <a:buNone/>
            </a:pPr>
            <a:endParaRPr lang="en-US" sz="1800">
              <a:effectLst/>
              <a:latin typeface="+mn-lt"/>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lang="en-US" sz="1800" b="0">
              <a:effectLst/>
              <a:latin typeface="+mn-lt"/>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r>
              <a:rPr lang="en-US" sz="1800" b="0" dirty="0">
                <a:effectLst/>
                <a:latin typeface="+mn-lt"/>
                <a:cs typeface="Arial"/>
              </a:rPr>
              <a:t>This is from their Carbon Reduction Program (CRP) application Bacon Creek Channel Project:  </a:t>
            </a:r>
            <a:r>
              <a:rPr lang="en-US" sz="1800" b="0" i="0" u="none" strike="noStrike" baseline="0" dirty="0">
                <a:latin typeface="+mn-lt"/>
                <a:cs typeface="Arial"/>
              </a:rPr>
              <a:t>The proposed multi-use trail project is an integral element of a dynamic and transformational</a:t>
            </a:r>
          </a:p>
          <a:p>
            <a:pPr algn="l"/>
            <a:r>
              <a:rPr lang="en-US" sz="1800" b="0" i="0" u="none" strike="noStrike" baseline="0" dirty="0">
                <a:latin typeface="+mn-lt"/>
                <a:cs typeface="Arial"/>
              </a:rPr>
              <a:t>plan to repurpose the existing concrete Bacon Creek channel and return it to a more natural state and open</a:t>
            </a:r>
          </a:p>
          <a:p>
            <a:pPr algn="l"/>
            <a:r>
              <a:rPr lang="en-US" sz="1800" b="0" i="0" u="none" strike="noStrike" baseline="0" dirty="0">
                <a:latin typeface="+mn-lt"/>
                <a:cs typeface="Arial"/>
              </a:rPr>
              <a:t>waterway, with multiple environmental benefits, including wetlands habitat. It will provide improved bike/pedestrian</a:t>
            </a:r>
          </a:p>
          <a:p>
            <a:pPr algn="l"/>
            <a:r>
              <a:rPr lang="en-US" sz="1800" b="0" i="0" u="none" strike="noStrike" baseline="0" dirty="0">
                <a:latin typeface="+mn-lt"/>
                <a:cs typeface="Arial"/>
              </a:rPr>
              <a:t>access and circulation, create new public access, greenspace, park amenities, and new economic opportunities, both</a:t>
            </a:r>
          </a:p>
          <a:p>
            <a:pPr algn="l"/>
            <a:r>
              <a:rPr lang="en-US" sz="1800" b="0" i="0" u="none" strike="noStrike" baseline="0" dirty="0">
                <a:latin typeface="+mn-lt"/>
                <a:cs typeface="Arial"/>
              </a:rPr>
              <a:t>inside and outside the channel. It will feature extensive new bike/pedestrian access and circulation, with multiple</a:t>
            </a:r>
          </a:p>
          <a:p>
            <a:pPr algn="l"/>
            <a:r>
              <a:rPr lang="en-US" sz="1800" b="0" i="0" u="none" strike="noStrike" baseline="0" dirty="0">
                <a:latin typeface="+mn-lt"/>
                <a:cs typeface="Arial"/>
              </a:rPr>
              <a:t>connections to the Riverfront, Expo Center, downtown, several neighborhoods, and the regional trail system.  Total estimated cost: $</a:t>
            </a:r>
            <a:r>
              <a:rPr lang="en-US" sz="1800" b="1" i="0" u="none" strike="noStrike" baseline="0" dirty="0">
                <a:latin typeface="+mn-lt"/>
                <a:cs typeface="Arial"/>
              </a:rPr>
              <a:t>1,481,480</a:t>
            </a:r>
            <a:endParaRPr lang="en-US" sz="1800" b="0" i="0" u="none" strike="noStrike" baseline="0">
              <a:latin typeface="+mn-lt"/>
              <a:cs typeface="Arial"/>
            </a:endParaRPr>
          </a:p>
          <a:p>
            <a:pPr algn="l"/>
            <a:endParaRPr lang="en-US" sz="1800" b="0" i="0" u="none" strike="noStrike" baseline="0">
              <a:latin typeface="+mn-lt"/>
            </a:endParaRPr>
          </a:p>
          <a:p>
            <a:pPr algn="l"/>
            <a:r>
              <a:rPr lang="en-US" sz="1800" b="0" i="0" u="none" strike="noStrike" baseline="0" dirty="0">
                <a:latin typeface="+mn-lt"/>
                <a:cs typeface="Arial"/>
              </a:rPr>
              <a:t>This is from their CRP application Gordon Drive/Lewis Blvd Multi Use Trail: This project includes the construction of a 10’ wide multi-use trail in conjunction with</a:t>
            </a:r>
          </a:p>
          <a:p>
            <a:pPr algn="l"/>
            <a:r>
              <a:rPr lang="en-US" sz="1800" b="0" i="0" u="none" strike="noStrike" baseline="0" dirty="0">
                <a:latin typeface="+mn-lt"/>
                <a:cs typeface="Arial"/>
              </a:rPr>
              <a:t>the Gordon Drive Viaduct Project. Connection from Gordon Drive to the Plywood Trail and Riverfront is</a:t>
            </a:r>
          </a:p>
          <a:p>
            <a:pPr algn="l"/>
            <a:r>
              <a:rPr lang="en-US" sz="1800" b="0" i="0" u="none" strike="noStrike" baseline="0" dirty="0">
                <a:latin typeface="+mn-lt"/>
                <a:cs typeface="Arial"/>
              </a:rPr>
              <a:t>included as part of the project.  Total estimated cost:$</a:t>
            </a:r>
            <a:r>
              <a:rPr lang="en-US" sz="1800" b="1" i="0" u="none" strike="noStrike" baseline="0" dirty="0">
                <a:latin typeface="+mn-lt"/>
                <a:cs typeface="Arial"/>
              </a:rPr>
              <a:t>475,000</a:t>
            </a:r>
            <a:endParaRPr lang="en-US" sz="1800" b="0" i="0" u="none" strike="noStrike" baseline="0">
              <a:latin typeface="+mn-lt"/>
              <a:cs typeface="Arial"/>
            </a:endParaRPr>
          </a:p>
          <a:p>
            <a:pPr algn="l"/>
            <a:endParaRPr/>
          </a:p>
        </p:txBody>
      </p:sp>
      <p:sp>
        <p:nvSpPr>
          <p:cNvPr id="138" name="Google Shape;138;p5:notes">
            <a:extLst>
              <a:ext uri="{FF2B5EF4-FFF2-40B4-BE49-F238E27FC236}">
                <a16:creationId xmlns:a16="http://schemas.microsoft.com/office/drawing/2014/main" id="{14145469-A225-41D9-53F8-680D63DD83F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3214048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FCA7E790-54E9-9533-ED14-90A5189D553A}"/>
            </a:ext>
          </a:extLst>
        </p:cNvPr>
        <p:cNvGrpSpPr/>
        <p:nvPr/>
      </p:nvGrpSpPr>
      <p:grpSpPr>
        <a:xfrm>
          <a:off x="0" y="0"/>
          <a:ext cx="0" cy="0"/>
          <a:chOff x="0" y="0"/>
          <a:chExt cx="0" cy="0"/>
        </a:xfrm>
      </p:grpSpPr>
      <p:sp>
        <p:nvSpPr>
          <p:cNvPr id="136" name="Google Shape;136;p5:notes">
            <a:extLst>
              <a:ext uri="{FF2B5EF4-FFF2-40B4-BE49-F238E27FC236}">
                <a16:creationId xmlns:a16="http://schemas.microsoft.com/office/drawing/2014/main" id="{07C220E6-248C-C81A-64B2-1E3279AC3A2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a:extLst>
              <a:ext uri="{FF2B5EF4-FFF2-40B4-BE49-F238E27FC236}">
                <a16:creationId xmlns:a16="http://schemas.microsoft.com/office/drawing/2014/main" id="{65EF999B-670C-8560-909E-B6006EA6951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dirty="0">
                <a:latin typeface="Arial"/>
                <a:cs typeface="Arial"/>
              </a:rPr>
              <a:t>Luara</a:t>
            </a:r>
          </a:p>
        </p:txBody>
      </p:sp>
      <p:sp>
        <p:nvSpPr>
          <p:cNvPr id="138" name="Google Shape;138;p5:notes">
            <a:extLst>
              <a:ext uri="{FF2B5EF4-FFF2-40B4-BE49-F238E27FC236}">
                <a16:creationId xmlns:a16="http://schemas.microsoft.com/office/drawing/2014/main" id="{FFA92D1F-6121-B67F-1BEC-A5D37858E06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610370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5B582306-F670-2145-EF97-E836A396DEEF}"/>
            </a:ext>
          </a:extLst>
        </p:cNvPr>
        <p:cNvGrpSpPr/>
        <p:nvPr/>
      </p:nvGrpSpPr>
      <p:grpSpPr>
        <a:xfrm>
          <a:off x="0" y="0"/>
          <a:ext cx="0" cy="0"/>
          <a:chOff x="0" y="0"/>
          <a:chExt cx="0" cy="0"/>
        </a:xfrm>
      </p:grpSpPr>
      <p:sp>
        <p:nvSpPr>
          <p:cNvPr id="136" name="Google Shape;136;p5:notes">
            <a:extLst>
              <a:ext uri="{FF2B5EF4-FFF2-40B4-BE49-F238E27FC236}">
                <a16:creationId xmlns:a16="http://schemas.microsoft.com/office/drawing/2014/main" id="{6317B2E7-CAF0-763C-E298-89E08C82D9D2}"/>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a:extLst>
              <a:ext uri="{FF2B5EF4-FFF2-40B4-BE49-F238E27FC236}">
                <a16:creationId xmlns:a16="http://schemas.microsoft.com/office/drawing/2014/main" id="{52BDF8B5-D49A-D556-3D4A-5254FD0C9AC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800" dirty="0">
                <a:latin typeface="Arial"/>
                <a:cs typeface="Arial"/>
              </a:rPr>
              <a:t>Laura </a:t>
            </a:r>
          </a:p>
        </p:txBody>
      </p:sp>
      <p:sp>
        <p:nvSpPr>
          <p:cNvPr id="138" name="Google Shape;138;p5:notes">
            <a:extLst>
              <a:ext uri="{FF2B5EF4-FFF2-40B4-BE49-F238E27FC236}">
                <a16:creationId xmlns:a16="http://schemas.microsoft.com/office/drawing/2014/main" id="{7DF80D00-2EAC-4FE5-ED5B-C4A46C3143A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683264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itle Placeholder 1"/>
          <p:cNvSpPr>
            <a:spLocks noGrp="1" noChangeArrowheads="1"/>
          </p:cNvSpPr>
          <p:nvPr>
            <p:ph type="title"/>
          </p:nvPr>
        </p:nvSpPr>
        <p:spPr bwMode="auto">
          <a:xfrm>
            <a:off x="628814" y="1402368"/>
            <a:ext cx="7886373" cy="1325563"/>
          </a:xfrm>
          <a:prstGeom prst="rect">
            <a:avLst/>
          </a:prstGeom>
          <a:noFill/>
          <a:ln>
            <a:noFill/>
          </a:ln>
        </p:spPr>
        <p:txBody>
          <a:bodyPr/>
          <a:lstStyle/>
          <a:p>
            <a:pPr lvl="0"/>
            <a:r>
              <a:rPr lang="en-US" altLang="en-US"/>
              <a:t>Click to edit Master title style</a:t>
            </a:r>
          </a:p>
        </p:txBody>
      </p:sp>
      <p:sp>
        <p:nvSpPr>
          <p:cNvPr id="7" name="Text Placeholder 2"/>
          <p:cNvSpPr>
            <a:spLocks noGrp="1" noChangeArrowheads="1"/>
          </p:cNvSpPr>
          <p:nvPr>
            <p:ph idx="1"/>
          </p:nvPr>
        </p:nvSpPr>
        <p:spPr bwMode="auto">
          <a:xfrm>
            <a:off x="628814" y="2412020"/>
            <a:ext cx="7886373" cy="3916363"/>
          </a:xfrm>
          <a:prstGeom prst="rect">
            <a:avLst/>
          </a:prstGeom>
          <a:noFill/>
          <a:ln>
            <a:noFill/>
          </a:ln>
        </p:spPr>
        <p:txBody>
          <a:bodyPr/>
          <a:lstStyle>
            <a:lvl1pPr>
              <a:defRPr sz="1350">
                <a:latin typeface="PT Sans Pro" panose="020B0503020203020204" pitchFamily="34" charset="0"/>
              </a:defRPr>
            </a:lvl1pPr>
            <a:lvl2pPr>
              <a:defRPr sz="1350">
                <a:latin typeface="PT Sans Pro" panose="020B0503020203020204" pitchFamily="34" charset="0"/>
              </a:defRPr>
            </a:lvl2pPr>
            <a:lvl3pPr>
              <a:defRPr sz="1350">
                <a:latin typeface="PT Sans Pro" panose="020B0503020203020204" pitchFamily="34" charset="0"/>
              </a:defRPr>
            </a:lvl3pPr>
            <a:lvl4pPr>
              <a:defRPr sz="1350">
                <a:latin typeface="PT Sans Pro" panose="020B0503020203020204" pitchFamily="34" charset="0"/>
              </a:defRPr>
            </a:lvl4pPr>
            <a:lvl5pPr>
              <a:defRPr sz="1350">
                <a:latin typeface="PT Sans Pro" panose="020B0503020203020204" pitchFamily="34" charset="0"/>
              </a:defRPr>
            </a:lvl5p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 name="Slide Number Placeholder 5">
            <a:extLst>
              <a:ext uri="{FF2B5EF4-FFF2-40B4-BE49-F238E27FC236}">
                <a16:creationId xmlns:a16="http://schemas.microsoft.com/office/drawing/2014/main" id="{6D7D948E-B8BA-3EB3-723C-B898C8DB240C}"/>
              </a:ext>
            </a:extLst>
          </p:cNvPr>
          <p:cNvSpPr>
            <a:spLocks noGrp="1"/>
          </p:cNvSpPr>
          <p:nvPr>
            <p:ph type="sldNum" sz="quarter" idx="10"/>
          </p:nvPr>
        </p:nvSpPr>
        <p:spPr/>
        <p:txBody>
          <a:bodyPr/>
          <a:lstStyle>
            <a:lvl1pPr>
              <a:defRPr/>
            </a:lvl1pPr>
          </a:lstStyle>
          <a:p>
            <a:pPr>
              <a:defRPr/>
            </a:pPr>
            <a:fld id="{D28F9697-B0D0-467C-BEEF-D375713D8EEA}" type="slidenum">
              <a:rPr lang="en-US" altLang="en-US"/>
              <a:pPr>
                <a:defRPr/>
              </a:pPr>
              <a:t>‹#›</a:t>
            </a:fld>
            <a:endParaRPr lang="en-US" altLang="en-US"/>
          </a:p>
        </p:txBody>
      </p:sp>
    </p:spTree>
    <p:extLst>
      <p:ext uri="{BB962C8B-B14F-4D97-AF65-F5344CB8AC3E}">
        <p14:creationId xmlns:p14="http://schemas.microsoft.com/office/powerpoint/2010/main" val="1012512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Picture Placeholder 15"/>
          <p:cNvSpPr>
            <a:spLocks noGrp="1"/>
          </p:cNvSpPr>
          <p:nvPr>
            <p:ph type="pic" sz="quarter" idx="10"/>
          </p:nvPr>
        </p:nvSpPr>
        <p:spPr>
          <a:xfrm>
            <a:off x="0" y="0"/>
            <a:ext cx="9144000" cy="6858000"/>
          </a:xfrm>
          <a:prstGeom prst="rect">
            <a:avLst/>
          </a:prstGeom>
          <a:solidFill>
            <a:schemeClr val="accent3">
              <a:lumMod val="20000"/>
              <a:lumOff val="80000"/>
            </a:schemeClr>
          </a:solidFill>
        </p:spPr>
        <p:txBody>
          <a:bodyPr/>
          <a:lstStyle>
            <a:lvl1pPr marL="0" indent="0" algn="ctr">
              <a:buFontTx/>
              <a:buNone/>
              <a:defRPr/>
            </a:lvl1pPr>
          </a:lstStyle>
          <a:p>
            <a:endParaRPr lang="en-US"/>
          </a:p>
        </p:txBody>
      </p:sp>
    </p:spTree>
    <p:extLst>
      <p:ext uri="{BB962C8B-B14F-4D97-AF65-F5344CB8AC3E}">
        <p14:creationId xmlns:p14="http://schemas.microsoft.com/office/powerpoint/2010/main" val="1451227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0" name="Google Shape;30;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3" name="Google Shape;43;p17"/>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5" name="Google Shape;45;p17"/>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1" name="Google Shape;61;p20"/>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2" name="Google Shape;62;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1"/>
          <p:cNvSpPr>
            <a:spLocks noGrp="1"/>
          </p:cNvSpPr>
          <p:nvPr>
            <p:ph type="pic" idx="2"/>
          </p:nvPr>
        </p:nvSpPr>
        <p:spPr>
          <a:xfrm>
            <a:off x="3887391" y="987426"/>
            <a:ext cx="4629150" cy="4873625"/>
          </a:xfrm>
          <a:prstGeom prst="rect">
            <a:avLst/>
          </a:prstGeom>
          <a:noFill/>
          <a:ln>
            <a:noFill/>
          </a:ln>
        </p:spPr>
      </p:sp>
      <p:sp>
        <p:nvSpPr>
          <p:cNvPr id="68" name="Google Shape;68;p21"/>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9" name="Google Shape;69;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customXml" Target="../ink/ink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customXml" Target="../ink/ink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hyperlink" Target="mailto:mnahra@woodburycountyiowa.gov" TargetMode="External"/><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mailto:mdougherty@sioux-city.org" TargetMode="External"/><Relationship Id="rId10" Type="http://schemas.openxmlformats.org/officeDocument/2006/relationships/image" Target="../media/image3.png"/><Relationship Id="rId4" Type="http://schemas.openxmlformats.org/officeDocument/2006/relationships/hyperlink" Target="mailto:MBostinelos@simpco.org" TargetMode="External"/><Relationship Id="rId9" Type="http://schemas.openxmlformats.org/officeDocument/2006/relationships/hyperlink" Target="mailto:bsloniker@siouxlandchamber.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46495"/>
        </a:solidFill>
        <a:effectLst/>
      </p:bgPr>
    </p:bg>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942975" y="2440186"/>
            <a:ext cx="6858000" cy="1165622"/>
          </a:xfrm>
          <a:prstGeom prst="rect">
            <a:avLst/>
          </a:prstGeom>
          <a:noFill/>
          <a:ln>
            <a:noFill/>
          </a:ln>
        </p:spPr>
        <p:txBody>
          <a:bodyPr spcFirstLastPara="1" wrap="square" lIns="68569" tIns="34275" rIns="68569" bIns="34275" anchor="b" anchorCtr="0">
            <a:normAutofit fontScale="90000"/>
          </a:bodyPr>
          <a:lstStyle/>
          <a:p>
            <a:pPr marL="0" lvl="0" indent="0" algn="l" rtl="0">
              <a:lnSpc>
                <a:spcPct val="90000"/>
              </a:lnSpc>
              <a:spcBef>
                <a:spcPts val="0"/>
              </a:spcBef>
              <a:spcAft>
                <a:spcPts val="0"/>
              </a:spcAft>
              <a:buClr>
                <a:schemeClr val="lt1"/>
              </a:buClr>
              <a:buSzPct val="100000"/>
              <a:buFont typeface="Fira Sans"/>
              <a:buNone/>
            </a:pPr>
            <a:r>
              <a:rPr lang="en-US" sz="6000" b="1" i="1" dirty="0">
                <a:solidFill>
                  <a:schemeClr val="lt1"/>
                </a:solidFill>
                <a:latin typeface="Fira Sans"/>
                <a:ea typeface="Fira Sans"/>
                <a:cs typeface="Fira Sans"/>
                <a:sym typeface="Fira Sans"/>
              </a:rPr>
              <a:t>Iowa DOT Transportation Commission</a:t>
            </a:r>
            <a:endParaRPr dirty="0"/>
          </a:p>
        </p:txBody>
      </p:sp>
      <p:sp>
        <p:nvSpPr>
          <p:cNvPr id="89" name="Google Shape;89;p1"/>
          <p:cNvSpPr txBox="1">
            <a:spLocks noGrp="1"/>
          </p:cNvSpPr>
          <p:nvPr>
            <p:ph type="subTitle" idx="1"/>
          </p:nvPr>
        </p:nvSpPr>
        <p:spPr>
          <a:xfrm>
            <a:off x="981075" y="4001691"/>
            <a:ext cx="6858000" cy="748903"/>
          </a:xfrm>
          <a:prstGeom prst="rect">
            <a:avLst/>
          </a:prstGeom>
          <a:noFill/>
          <a:ln>
            <a:noFill/>
          </a:ln>
        </p:spPr>
        <p:txBody>
          <a:bodyPr spcFirstLastPara="1" wrap="square" lIns="68569" tIns="34275" rIns="68569" bIns="34275" anchor="t" anchorCtr="0">
            <a:normAutofit fontScale="92500" lnSpcReduction="20000"/>
          </a:bodyPr>
          <a:lstStyle/>
          <a:p>
            <a:pPr marL="0" lvl="0" indent="0" algn="l" rtl="0">
              <a:lnSpc>
                <a:spcPct val="90000"/>
              </a:lnSpc>
              <a:spcBef>
                <a:spcPts val="0"/>
              </a:spcBef>
              <a:spcAft>
                <a:spcPts val="0"/>
              </a:spcAft>
              <a:buClr>
                <a:schemeClr val="lt1"/>
              </a:buClr>
              <a:buSzPts val="3600"/>
              <a:buNone/>
            </a:pPr>
            <a:r>
              <a:rPr lang="en-US" sz="2700" i="1" dirty="0">
                <a:solidFill>
                  <a:schemeClr val="lt1"/>
                </a:solidFill>
                <a:latin typeface="Fira Sans"/>
                <a:ea typeface="Fira Sans"/>
                <a:cs typeface="Fira Sans"/>
                <a:sym typeface="Fira Sans"/>
              </a:rPr>
              <a:t>April 8, 2025</a:t>
            </a:r>
            <a:endParaRPr dirty="0"/>
          </a:p>
          <a:p>
            <a:pPr marL="0" lvl="0" indent="0" algn="l" rtl="0">
              <a:lnSpc>
                <a:spcPct val="90000"/>
              </a:lnSpc>
              <a:spcBef>
                <a:spcPts val="750"/>
              </a:spcBef>
              <a:spcAft>
                <a:spcPts val="0"/>
              </a:spcAft>
              <a:buClr>
                <a:schemeClr val="lt1"/>
              </a:buClr>
              <a:buSzPts val="3600"/>
              <a:buNone/>
            </a:pPr>
            <a:r>
              <a:rPr lang="en-US" sz="2700" i="1" dirty="0">
                <a:solidFill>
                  <a:schemeClr val="lt1"/>
                </a:solidFill>
                <a:latin typeface="Fira Sans"/>
                <a:ea typeface="Fira Sans"/>
                <a:cs typeface="Fira Sans"/>
                <a:sym typeface="Fira Sans"/>
              </a:rPr>
              <a:t>Sioux Center, Iowa </a:t>
            </a:r>
            <a:endParaRPr dirty="0"/>
          </a:p>
        </p:txBody>
      </p:sp>
      <p:sp>
        <p:nvSpPr>
          <p:cNvPr id="90" name="Google Shape;90;p1"/>
          <p:cNvSpPr/>
          <p:nvPr/>
        </p:nvSpPr>
        <p:spPr>
          <a:xfrm>
            <a:off x="561975" y="1838325"/>
            <a:ext cx="48006" cy="1914525"/>
          </a:xfrm>
          <a:prstGeom prst="rect">
            <a:avLst/>
          </a:prstGeom>
          <a:solidFill>
            <a:srgbClr val="323B6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pic>
        <p:nvPicPr>
          <p:cNvPr id="91" name="Google Shape;91;p1"/>
          <p:cNvPicPr preferRelativeResize="0"/>
          <p:nvPr/>
        </p:nvPicPr>
        <p:blipFill rotWithShape="1">
          <a:blip r:embed="rId3">
            <a:alphaModFix/>
          </a:blip>
          <a:srcRect/>
          <a:stretch/>
        </p:blipFill>
        <p:spPr>
          <a:xfrm>
            <a:off x="7772401" y="5429250"/>
            <a:ext cx="1074137" cy="352425"/>
          </a:xfrm>
          <a:prstGeom prst="rect">
            <a:avLst/>
          </a:prstGeom>
          <a:noFill/>
          <a:ln>
            <a:noFill/>
          </a:ln>
        </p:spPr>
      </p:pic>
      <p:sp>
        <p:nvSpPr>
          <p:cNvPr id="92" name="Google Shape;92;p1"/>
          <p:cNvSpPr/>
          <p:nvPr/>
        </p:nvSpPr>
        <p:spPr>
          <a:xfrm>
            <a:off x="0" y="857250"/>
            <a:ext cx="9144000" cy="209550"/>
          </a:xfrm>
          <a:prstGeom prst="rect">
            <a:avLst/>
          </a:prstGeom>
          <a:solidFill>
            <a:srgbClr val="323B6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pic>
        <p:nvPicPr>
          <p:cNvPr id="93" name="Google Shape;93;p1"/>
          <p:cNvPicPr preferRelativeResize="0"/>
          <p:nvPr/>
        </p:nvPicPr>
        <p:blipFill rotWithShape="1">
          <a:blip r:embed="rId4">
            <a:alphaModFix/>
          </a:blip>
          <a:srcRect/>
          <a:stretch/>
        </p:blipFill>
        <p:spPr>
          <a:xfrm>
            <a:off x="4982680" y="4928644"/>
            <a:ext cx="1773919" cy="958069"/>
          </a:xfrm>
          <a:prstGeom prst="rect">
            <a:avLst/>
          </a:prstGeom>
          <a:noFill/>
          <a:ln>
            <a:noFill/>
          </a:ln>
        </p:spPr>
      </p:pic>
      <p:pic>
        <p:nvPicPr>
          <p:cNvPr id="94" name="Google Shape;94;p1"/>
          <p:cNvPicPr preferRelativeResize="0"/>
          <p:nvPr/>
        </p:nvPicPr>
        <p:blipFill rotWithShape="1">
          <a:blip r:embed="rId5">
            <a:alphaModFix/>
          </a:blip>
          <a:srcRect/>
          <a:stretch/>
        </p:blipFill>
        <p:spPr>
          <a:xfrm>
            <a:off x="2594860" y="4879782"/>
            <a:ext cx="1522781" cy="1055794"/>
          </a:xfrm>
          <a:prstGeom prst="rect">
            <a:avLst/>
          </a:prstGeom>
          <a:noFill/>
          <a:ln>
            <a:noFill/>
          </a:ln>
        </p:spPr>
      </p:pic>
      <p:pic>
        <p:nvPicPr>
          <p:cNvPr id="95" name="Google Shape;95;p1"/>
          <p:cNvPicPr preferRelativeResize="0"/>
          <p:nvPr/>
        </p:nvPicPr>
        <p:blipFill rotWithShape="1">
          <a:blip r:embed="rId6">
            <a:alphaModFix/>
          </a:blip>
          <a:srcRect/>
          <a:stretch/>
        </p:blipFill>
        <p:spPr>
          <a:xfrm>
            <a:off x="609976" y="4928644"/>
            <a:ext cx="850406" cy="92146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89BE0157-88A1-48AD-FAA8-DB9A8557D087}"/>
            </a:ext>
          </a:extLst>
        </p:cNvPr>
        <p:cNvGrpSpPr/>
        <p:nvPr/>
      </p:nvGrpSpPr>
      <p:grpSpPr>
        <a:xfrm>
          <a:off x="0" y="0"/>
          <a:ext cx="0" cy="0"/>
          <a:chOff x="0" y="0"/>
          <a:chExt cx="0" cy="0"/>
        </a:xfrm>
      </p:grpSpPr>
      <p:sp>
        <p:nvSpPr>
          <p:cNvPr id="140" name="Google Shape;140;p5">
            <a:extLst>
              <a:ext uri="{FF2B5EF4-FFF2-40B4-BE49-F238E27FC236}">
                <a16:creationId xmlns:a16="http://schemas.microsoft.com/office/drawing/2014/main" id="{6CFF556D-71CC-7D6E-9D7C-79E729ECA924}"/>
              </a:ext>
            </a:extLst>
          </p:cNvPr>
          <p:cNvSpPr/>
          <p:nvPr/>
        </p:nvSpPr>
        <p:spPr>
          <a:xfrm>
            <a:off x="0" y="857250"/>
            <a:ext cx="9144000" cy="273844"/>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4D2C5A0D-8F3A-44FC-12C9-4953E181E373}"/>
              </a:ext>
            </a:extLst>
          </p:cNvPr>
          <p:cNvSpPr txBox="1"/>
          <p:nvPr/>
        </p:nvSpPr>
        <p:spPr>
          <a:xfrm>
            <a:off x="114429" y="1260662"/>
            <a:ext cx="8001001" cy="994172"/>
          </a:xfrm>
          <a:prstGeom prst="rect">
            <a:avLst/>
          </a:prstGeom>
          <a:noFill/>
          <a:ln>
            <a:noFill/>
          </a:ln>
        </p:spPr>
        <p:txBody>
          <a:bodyPr spcFirstLastPara="1" wrap="square" lIns="68569" tIns="34275" rIns="68569" bIns="34275" anchor="ctr" anchorCtr="0">
            <a:normAutofit/>
          </a:bodyPr>
          <a:lstStyle/>
          <a:p>
            <a:pPr>
              <a:lnSpc>
                <a:spcPct val="90000"/>
              </a:lnSpc>
              <a:buClr>
                <a:srgbClr val="767676"/>
              </a:buClr>
              <a:buSzPts val="4400"/>
            </a:pPr>
            <a:r>
              <a:rPr lang="en-US" sz="3300" b="1" i="1">
                <a:solidFill>
                  <a:srgbClr val="767676"/>
                </a:solidFill>
                <a:latin typeface="Fira Sans"/>
                <a:sym typeface="Fira Sans"/>
              </a:rPr>
              <a:t>Southbridge Interchange</a:t>
            </a:r>
            <a:endParaRPr sz="1050" b="0" i="0" u="none" strike="noStrike" cap="none">
              <a:solidFill>
                <a:srgbClr val="000000"/>
              </a:solidFill>
              <a:latin typeface="Arial"/>
              <a:ea typeface="Arial"/>
              <a:cs typeface="Arial"/>
              <a:sym typeface="Arial"/>
            </a:endParaRPr>
          </a:p>
        </p:txBody>
      </p:sp>
      <p:sp>
        <p:nvSpPr>
          <p:cNvPr id="142" name="Google Shape;142;p5">
            <a:extLst>
              <a:ext uri="{FF2B5EF4-FFF2-40B4-BE49-F238E27FC236}">
                <a16:creationId xmlns:a16="http://schemas.microsoft.com/office/drawing/2014/main" id="{A07FF263-2784-07FC-E326-8AC7FF426D10}"/>
              </a:ext>
            </a:extLst>
          </p:cNvPr>
          <p:cNvSpPr txBox="1">
            <a:spLocks noGrp="1"/>
          </p:cNvSpPr>
          <p:nvPr>
            <p:ph type="sldNum" idx="12"/>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marL="0" lvl="0" indent="0" algn="r" rtl="0">
              <a:lnSpc>
                <a:spcPct val="100000"/>
              </a:lnSpc>
              <a:spcBef>
                <a:spcPts val="0"/>
              </a:spcBef>
              <a:spcAft>
                <a:spcPts val="0"/>
              </a:spcAft>
              <a:buSzPts val="1200"/>
              <a:buNone/>
            </a:pPr>
            <a:fld id="{00000000-1234-1234-1234-123412341234}" type="slidenum">
              <a:rPr lang="en-US"/>
              <a:pPr marL="0" lvl="0" indent="0" algn="r" rtl="0">
                <a:lnSpc>
                  <a:spcPct val="100000"/>
                </a:lnSpc>
                <a:spcBef>
                  <a:spcPts val="0"/>
                </a:spcBef>
                <a:spcAft>
                  <a:spcPts val="0"/>
                </a:spcAft>
                <a:buSzPts val="1200"/>
                <a:buNone/>
              </a:pPr>
              <a:t>10</a:t>
            </a:fld>
            <a:endParaRPr/>
          </a:p>
        </p:txBody>
      </p:sp>
      <p:sp>
        <p:nvSpPr>
          <p:cNvPr id="143" name="Google Shape;143;p5" descr="dance dancing GIF by Alberto Pozo">
            <a:extLst>
              <a:ext uri="{FF2B5EF4-FFF2-40B4-BE49-F238E27FC236}">
                <a16:creationId xmlns:a16="http://schemas.microsoft.com/office/drawing/2014/main" id="{8601DE1C-A846-AB1A-5793-0C1555DC0C3B}"/>
              </a:ext>
            </a:extLst>
          </p:cNvPr>
          <p:cNvSpPr/>
          <p:nvPr/>
        </p:nvSpPr>
        <p:spPr>
          <a:xfrm>
            <a:off x="116681" y="7489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4" name="Google Shape;144;p5" descr="april fools joke GIF">
            <a:extLst>
              <a:ext uri="{FF2B5EF4-FFF2-40B4-BE49-F238E27FC236}">
                <a16:creationId xmlns:a16="http://schemas.microsoft.com/office/drawing/2014/main" id="{7E388D0E-4495-A78E-CA27-FBCB68183780}"/>
              </a:ext>
            </a:extLst>
          </p:cNvPr>
          <p:cNvSpPr/>
          <p:nvPr/>
        </p:nvSpPr>
        <p:spPr>
          <a:xfrm>
            <a:off x="230981" y="8632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5" name="Google Shape;145;p5" descr="april fools joke GIF">
            <a:extLst>
              <a:ext uri="{FF2B5EF4-FFF2-40B4-BE49-F238E27FC236}">
                <a16:creationId xmlns:a16="http://schemas.microsoft.com/office/drawing/2014/main" id="{78D18D40-9D30-319E-866D-DC77E9045FBA}"/>
              </a:ext>
            </a:extLst>
          </p:cNvPr>
          <p:cNvSpPr/>
          <p:nvPr/>
        </p:nvSpPr>
        <p:spPr>
          <a:xfrm>
            <a:off x="345281" y="9775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6" name="Google Shape;146;p5" descr="killing eve popcorn GIF by BBC America">
            <a:extLst>
              <a:ext uri="{FF2B5EF4-FFF2-40B4-BE49-F238E27FC236}">
                <a16:creationId xmlns:a16="http://schemas.microsoft.com/office/drawing/2014/main" id="{19BFACDC-AF1D-DC66-2B9B-F8549BC6FCE2}"/>
              </a:ext>
            </a:extLst>
          </p:cNvPr>
          <p:cNvSpPr/>
          <p:nvPr/>
        </p:nvSpPr>
        <p:spPr>
          <a:xfrm>
            <a:off x="459581" y="10918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7" name="Google Shape;147;p5" descr="https://i.giphy.com/media/y8Mz1yj13s3kI/giphy.webp">
            <a:extLst>
              <a:ext uri="{FF2B5EF4-FFF2-40B4-BE49-F238E27FC236}">
                <a16:creationId xmlns:a16="http://schemas.microsoft.com/office/drawing/2014/main" id="{B98FB52A-39C4-529E-9B83-A56AADFFFCFE}"/>
              </a:ext>
            </a:extLst>
          </p:cNvPr>
          <p:cNvSpPr/>
          <p:nvPr/>
        </p:nvSpPr>
        <p:spPr>
          <a:xfrm>
            <a:off x="573881" y="12061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8" name="Google Shape;148;p5" descr="https://i.giphy.com/media/y8Mz1yj13s3kI/giphy.webp">
            <a:extLst>
              <a:ext uri="{FF2B5EF4-FFF2-40B4-BE49-F238E27FC236}">
                <a16:creationId xmlns:a16="http://schemas.microsoft.com/office/drawing/2014/main" id="{78C30C67-42EA-4735-1C5C-2F733A5FA630}"/>
              </a:ext>
            </a:extLst>
          </p:cNvPr>
          <p:cNvSpPr/>
          <p:nvPr/>
        </p:nvSpPr>
        <p:spPr>
          <a:xfrm>
            <a:off x="688181" y="13204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4" name="Title 1">
            <a:extLst>
              <a:ext uri="{FF2B5EF4-FFF2-40B4-BE49-F238E27FC236}">
                <a16:creationId xmlns:a16="http://schemas.microsoft.com/office/drawing/2014/main" id="{070C179E-8994-0864-BF9B-293F6A070460}"/>
              </a:ext>
            </a:extLst>
          </p:cNvPr>
          <p:cNvSpPr>
            <a:spLocks noGrp="1"/>
          </p:cNvSpPr>
          <p:nvPr>
            <p:ph type="title"/>
          </p:nvPr>
        </p:nvSpPr>
        <p:spPr>
          <a:xfrm>
            <a:off x="341782" y="2142219"/>
            <a:ext cx="3861129" cy="777925"/>
          </a:xfrm>
        </p:spPr>
        <p:txBody>
          <a:bodyPr anchor="b">
            <a:normAutofit/>
          </a:bodyPr>
          <a:lstStyle/>
          <a:p>
            <a:r>
              <a:rPr lang="en-US" sz="1500" b="1" u="sng">
                <a:solidFill>
                  <a:schemeClr val="tx1"/>
                </a:solidFill>
                <a:latin typeface="Fira Sans"/>
              </a:rPr>
              <a:t>Existing business and industry growth:</a:t>
            </a:r>
            <a:br>
              <a:rPr lang="en-US" sz="3000">
                <a:latin typeface="Fira Sans"/>
              </a:rPr>
            </a:br>
            <a:endParaRPr lang="en-US" sz="3000" b="1">
              <a:solidFill>
                <a:srgbClr val="FFFFFF"/>
              </a:solidFill>
            </a:endParaRPr>
          </a:p>
        </p:txBody>
      </p:sp>
      <p:sp>
        <p:nvSpPr>
          <p:cNvPr id="7" name="Content Placeholder 2">
            <a:extLst>
              <a:ext uri="{FF2B5EF4-FFF2-40B4-BE49-F238E27FC236}">
                <a16:creationId xmlns:a16="http://schemas.microsoft.com/office/drawing/2014/main" id="{13AD86A3-6A64-A5D2-63FE-2B819A1FBD30}"/>
              </a:ext>
            </a:extLst>
          </p:cNvPr>
          <p:cNvSpPr txBox="1">
            <a:spLocks/>
          </p:cNvSpPr>
          <p:nvPr/>
        </p:nvSpPr>
        <p:spPr>
          <a:xfrm>
            <a:off x="3955405" y="1840419"/>
            <a:ext cx="4562612" cy="4159535"/>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1"/>
            <a:r>
              <a:rPr lang="en-US" sz="1500" b="1" u="sng">
                <a:latin typeface="Fira Sans"/>
              </a:rPr>
              <a:t>CF Industries </a:t>
            </a:r>
            <a:r>
              <a:rPr lang="en-US" sz="1500">
                <a:latin typeface="Fira Sans"/>
              </a:rPr>
              <a:t>- $2.4 billion granulated urea fertilizer plant</a:t>
            </a:r>
          </a:p>
          <a:p>
            <a:pPr lvl="1"/>
            <a:r>
              <a:rPr lang="en-US" sz="1500" b="1" u="sng">
                <a:latin typeface="Fira Sans"/>
              </a:rPr>
              <a:t>Sabre Industries </a:t>
            </a:r>
            <a:r>
              <a:rPr lang="en-US" sz="1500">
                <a:latin typeface="Fira Sans"/>
              </a:rPr>
              <a:t>- Consolidated to one campus, new galvanizing plant built in 2022 with 70 jobs</a:t>
            </a:r>
          </a:p>
          <a:p>
            <a:pPr lvl="1"/>
            <a:r>
              <a:rPr lang="en-US" sz="1500" b="1" u="sng" err="1">
                <a:latin typeface="Fira Sans"/>
              </a:rPr>
              <a:t>Gelita</a:t>
            </a:r>
            <a:r>
              <a:rPr lang="en-US" sz="1500" b="1" u="sng">
                <a:latin typeface="Fira Sans"/>
              </a:rPr>
              <a:t> USA </a:t>
            </a:r>
            <a:r>
              <a:rPr lang="en-US" sz="1500">
                <a:latin typeface="Fira Sans"/>
              </a:rPr>
              <a:t>- $22 million plant expansion with 25 new jobs</a:t>
            </a:r>
          </a:p>
          <a:p>
            <a:pPr lvl="1"/>
            <a:r>
              <a:rPr lang="en-US" sz="1500" b="1" u="sng">
                <a:latin typeface="Fira Sans"/>
              </a:rPr>
              <a:t>AGP</a:t>
            </a:r>
            <a:r>
              <a:rPr lang="en-US" sz="1500">
                <a:latin typeface="Fira Sans"/>
              </a:rPr>
              <a:t> - $100 million soy oil refinery added</a:t>
            </a:r>
          </a:p>
          <a:p>
            <a:pPr lvl="1"/>
            <a:r>
              <a:rPr lang="en-US" sz="1500" b="1" u="sng">
                <a:latin typeface="Fira Sans"/>
              </a:rPr>
              <a:t>Cold Link Logistics </a:t>
            </a:r>
            <a:r>
              <a:rPr lang="en-US" sz="1500">
                <a:latin typeface="Fira Sans"/>
              </a:rPr>
              <a:t>– new $60 million facility with 80 jobs and an additional 39 jobs in 2024</a:t>
            </a:r>
          </a:p>
          <a:p>
            <a:pPr lvl="1"/>
            <a:r>
              <a:rPr lang="en-US" sz="1500" b="1" u="sng">
                <a:latin typeface="Fira Sans"/>
              </a:rPr>
              <a:t>MidAmerican</a:t>
            </a:r>
            <a:r>
              <a:rPr lang="en-US" sz="1500">
                <a:latin typeface="Fira Sans"/>
              </a:rPr>
              <a:t> - 4.0 MW solar farm on 20 acres</a:t>
            </a:r>
          </a:p>
          <a:p>
            <a:pPr lvl="1"/>
            <a:r>
              <a:rPr lang="en-US" sz="1500" b="1" u="sng">
                <a:latin typeface="Fira Sans"/>
              </a:rPr>
              <a:t>Old Dominion</a:t>
            </a:r>
            <a:r>
              <a:rPr lang="en-US" sz="1500" b="1">
                <a:latin typeface="Fira Sans"/>
              </a:rPr>
              <a:t> - </a:t>
            </a:r>
            <a:r>
              <a:rPr lang="en-US" sz="1500">
                <a:latin typeface="Fira Sans"/>
              </a:rPr>
              <a:t>new terminal facility</a:t>
            </a:r>
          </a:p>
          <a:p>
            <a:pPr lvl="1"/>
            <a:r>
              <a:rPr lang="en-US" sz="1500" b="1" u="sng">
                <a:latin typeface="Fira Sans"/>
              </a:rPr>
              <a:t>Dayton Freight</a:t>
            </a:r>
            <a:r>
              <a:rPr lang="en-US" sz="1500" b="1">
                <a:latin typeface="Fira Sans"/>
              </a:rPr>
              <a:t> - </a:t>
            </a:r>
            <a:r>
              <a:rPr lang="en-US" sz="1500">
                <a:latin typeface="Fira Sans"/>
              </a:rPr>
              <a:t>new terminal facility</a:t>
            </a:r>
          </a:p>
        </p:txBody>
      </p:sp>
    </p:spTree>
    <p:extLst>
      <p:ext uri="{BB962C8B-B14F-4D97-AF65-F5344CB8AC3E}">
        <p14:creationId xmlns:p14="http://schemas.microsoft.com/office/powerpoint/2010/main" val="4055007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617219EC-D3CA-AEB2-0667-FD5E84A822DC}"/>
            </a:ext>
          </a:extLst>
        </p:cNvPr>
        <p:cNvGrpSpPr/>
        <p:nvPr/>
      </p:nvGrpSpPr>
      <p:grpSpPr>
        <a:xfrm>
          <a:off x="0" y="0"/>
          <a:ext cx="0" cy="0"/>
          <a:chOff x="0" y="0"/>
          <a:chExt cx="0" cy="0"/>
        </a:xfrm>
      </p:grpSpPr>
      <p:sp>
        <p:nvSpPr>
          <p:cNvPr id="140" name="Google Shape;140;p5">
            <a:extLst>
              <a:ext uri="{FF2B5EF4-FFF2-40B4-BE49-F238E27FC236}">
                <a16:creationId xmlns:a16="http://schemas.microsoft.com/office/drawing/2014/main" id="{B4294748-EDE5-721F-0F47-1FECE3DB3D7A}"/>
              </a:ext>
            </a:extLst>
          </p:cNvPr>
          <p:cNvSpPr/>
          <p:nvPr/>
        </p:nvSpPr>
        <p:spPr>
          <a:xfrm>
            <a:off x="0" y="857250"/>
            <a:ext cx="9144000" cy="273844"/>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DAB16DF3-7FF2-01CA-2EF2-C09522F1856C}"/>
              </a:ext>
            </a:extLst>
          </p:cNvPr>
          <p:cNvSpPr txBox="1"/>
          <p:nvPr/>
        </p:nvSpPr>
        <p:spPr>
          <a:xfrm>
            <a:off x="114429" y="1260662"/>
            <a:ext cx="8001001" cy="994172"/>
          </a:xfrm>
          <a:prstGeom prst="rect">
            <a:avLst/>
          </a:prstGeom>
          <a:noFill/>
          <a:ln>
            <a:noFill/>
          </a:ln>
        </p:spPr>
        <p:txBody>
          <a:bodyPr spcFirstLastPara="1" wrap="square" lIns="68569" tIns="34275" rIns="68569" bIns="34275" anchor="ctr" anchorCtr="0">
            <a:normAutofit/>
          </a:bodyPr>
          <a:lstStyle/>
          <a:p>
            <a:pPr>
              <a:lnSpc>
                <a:spcPct val="90000"/>
              </a:lnSpc>
              <a:buClr>
                <a:srgbClr val="767676"/>
              </a:buClr>
              <a:buSzPts val="4400"/>
            </a:pPr>
            <a:r>
              <a:rPr lang="en-US" sz="3300" b="1" i="1">
                <a:solidFill>
                  <a:srgbClr val="767676"/>
                </a:solidFill>
                <a:latin typeface="Fira Sans"/>
                <a:sym typeface="Fira Sans"/>
              </a:rPr>
              <a:t>Southbridge Interchange</a:t>
            </a:r>
            <a:endParaRPr sz="1050" b="0" i="0" u="none" strike="noStrike" cap="none">
              <a:solidFill>
                <a:srgbClr val="000000"/>
              </a:solidFill>
              <a:latin typeface="Arial"/>
              <a:ea typeface="Arial"/>
              <a:cs typeface="Arial"/>
              <a:sym typeface="Arial"/>
            </a:endParaRPr>
          </a:p>
        </p:txBody>
      </p:sp>
      <p:sp>
        <p:nvSpPr>
          <p:cNvPr id="142" name="Google Shape;142;p5">
            <a:extLst>
              <a:ext uri="{FF2B5EF4-FFF2-40B4-BE49-F238E27FC236}">
                <a16:creationId xmlns:a16="http://schemas.microsoft.com/office/drawing/2014/main" id="{FD192EEC-CD9E-A99A-BB62-0C144905EDB6}"/>
              </a:ext>
            </a:extLst>
          </p:cNvPr>
          <p:cNvSpPr txBox="1">
            <a:spLocks noGrp="1"/>
          </p:cNvSpPr>
          <p:nvPr>
            <p:ph type="sldNum" idx="12"/>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marL="0" lvl="0" indent="0" algn="r" rtl="0">
              <a:lnSpc>
                <a:spcPct val="100000"/>
              </a:lnSpc>
              <a:spcBef>
                <a:spcPts val="0"/>
              </a:spcBef>
              <a:spcAft>
                <a:spcPts val="0"/>
              </a:spcAft>
              <a:buSzPts val="1200"/>
              <a:buNone/>
            </a:pPr>
            <a:fld id="{00000000-1234-1234-1234-123412341234}" type="slidenum">
              <a:rPr lang="en-US"/>
              <a:pPr marL="0" lvl="0" indent="0" algn="r" rtl="0">
                <a:lnSpc>
                  <a:spcPct val="100000"/>
                </a:lnSpc>
                <a:spcBef>
                  <a:spcPts val="0"/>
                </a:spcBef>
                <a:spcAft>
                  <a:spcPts val="0"/>
                </a:spcAft>
                <a:buSzPts val="1200"/>
                <a:buNone/>
              </a:pPr>
              <a:t>11</a:t>
            </a:fld>
            <a:endParaRPr/>
          </a:p>
        </p:txBody>
      </p:sp>
      <p:sp>
        <p:nvSpPr>
          <p:cNvPr id="143" name="Google Shape;143;p5" descr="dance dancing GIF by Alberto Pozo">
            <a:extLst>
              <a:ext uri="{FF2B5EF4-FFF2-40B4-BE49-F238E27FC236}">
                <a16:creationId xmlns:a16="http://schemas.microsoft.com/office/drawing/2014/main" id="{2E6505DE-81C0-C4CA-28A9-CE998D691DD6}"/>
              </a:ext>
            </a:extLst>
          </p:cNvPr>
          <p:cNvSpPr/>
          <p:nvPr/>
        </p:nvSpPr>
        <p:spPr>
          <a:xfrm>
            <a:off x="116681" y="7489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4" name="Google Shape;144;p5" descr="april fools joke GIF">
            <a:extLst>
              <a:ext uri="{FF2B5EF4-FFF2-40B4-BE49-F238E27FC236}">
                <a16:creationId xmlns:a16="http://schemas.microsoft.com/office/drawing/2014/main" id="{E6BF6156-E790-96B7-47AE-4D8740C78F57}"/>
              </a:ext>
            </a:extLst>
          </p:cNvPr>
          <p:cNvSpPr/>
          <p:nvPr/>
        </p:nvSpPr>
        <p:spPr>
          <a:xfrm>
            <a:off x="230981" y="8632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5" name="Google Shape;145;p5" descr="april fools joke GIF">
            <a:extLst>
              <a:ext uri="{FF2B5EF4-FFF2-40B4-BE49-F238E27FC236}">
                <a16:creationId xmlns:a16="http://schemas.microsoft.com/office/drawing/2014/main" id="{E9609E8F-A4CA-9EA6-1A1C-8DC5BD3282D7}"/>
              </a:ext>
            </a:extLst>
          </p:cNvPr>
          <p:cNvSpPr/>
          <p:nvPr/>
        </p:nvSpPr>
        <p:spPr>
          <a:xfrm>
            <a:off x="345281" y="9775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6" name="Google Shape;146;p5" descr="killing eve popcorn GIF by BBC America">
            <a:extLst>
              <a:ext uri="{FF2B5EF4-FFF2-40B4-BE49-F238E27FC236}">
                <a16:creationId xmlns:a16="http://schemas.microsoft.com/office/drawing/2014/main" id="{663A00B2-DDD5-1108-62D7-C4D9A7FBC4E0}"/>
              </a:ext>
            </a:extLst>
          </p:cNvPr>
          <p:cNvSpPr/>
          <p:nvPr/>
        </p:nvSpPr>
        <p:spPr>
          <a:xfrm>
            <a:off x="459581" y="10918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7" name="Google Shape;147;p5" descr="https://i.giphy.com/media/y8Mz1yj13s3kI/giphy.webp">
            <a:extLst>
              <a:ext uri="{FF2B5EF4-FFF2-40B4-BE49-F238E27FC236}">
                <a16:creationId xmlns:a16="http://schemas.microsoft.com/office/drawing/2014/main" id="{59B7EF31-43ED-B975-BA64-EF3B2467E86E}"/>
              </a:ext>
            </a:extLst>
          </p:cNvPr>
          <p:cNvSpPr/>
          <p:nvPr/>
        </p:nvSpPr>
        <p:spPr>
          <a:xfrm>
            <a:off x="573881" y="12061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8" name="Google Shape;148;p5" descr="https://i.giphy.com/media/y8Mz1yj13s3kI/giphy.webp">
            <a:extLst>
              <a:ext uri="{FF2B5EF4-FFF2-40B4-BE49-F238E27FC236}">
                <a16:creationId xmlns:a16="http://schemas.microsoft.com/office/drawing/2014/main" id="{6849AE22-2608-14FA-A253-0351B97CD393}"/>
              </a:ext>
            </a:extLst>
          </p:cNvPr>
          <p:cNvSpPr/>
          <p:nvPr/>
        </p:nvSpPr>
        <p:spPr>
          <a:xfrm>
            <a:off x="688181" y="13204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6" name="Title 1">
            <a:extLst>
              <a:ext uri="{FF2B5EF4-FFF2-40B4-BE49-F238E27FC236}">
                <a16:creationId xmlns:a16="http://schemas.microsoft.com/office/drawing/2014/main" id="{AF5622ED-1977-909F-654E-09EA6897B3FA}"/>
              </a:ext>
            </a:extLst>
          </p:cNvPr>
          <p:cNvSpPr txBox="1">
            <a:spLocks/>
          </p:cNvSpPr>
          <p:nvPr/>
        </p:nvSpPr>
        <p:spPr>
          <a:xfrm>
            <a:off x="808390" y="2252525"/>
            <a:ext cx="3028811" cy="362553"/>
          </a:xfrm>
          <a:prstGeom prst="rect">
            <a:avLst/>
          </a:prstGeom>
          <a:noFill/>
          <a:ln>
            <a:noFill/>
          </a:ln>
        </p:spPr>
        <p:txBody>
          <a:bodyPr spcFirstLastPara="1" vert="horz" wrap="square" lIns="68580" tIns="34290" rIns="68580" bIns="34290" rtlCol="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ct val="0"/>
              </a:spcBef>
            </a:pPr>
            <a:r>
              <a:rPr lang="en-US" sz="1500" b="1" u="sng" kern="1200">
                <a:solidFill>
                  <a:schemeClr val="tx1"/>
                </a:solidFill>
                <a:latin typeface="Fira Sans"/>
                <a:ea typeface="+mj-ea"/>
                <a:cs typeface="+mj-cs"/>
              </a:rPr>
              <a:t>Intergovernmental Agreements </a:t>
            </a:r>
          </a:p>
        </p:txBody>
      </p:sp>
      <p:sp>
        <p:nvSpPr>
          <p:cNvPr id="9" name="Text Placeholder 3">
            <a:extLst>
              <a:ext uri="{FF2B5EF4-FFF2-40B4-BE49-F238E27FC236}">
                <a16:creationId xmlns:a16="http://schemas.microsoft.com/office/drawing/2014/main" id="{2FAAE2CF-9EDC-D47E-2612-E06EA7DFA4AD}"/>
              </a:ext>
            </a:extLst>
          </p:cNvPr>
          <p:cNvSpPr txBox="1">
            <a:spLocks/>
          </p:cNvSpPr>
          <p:nvPr/>
        </p:nvSpPr>
        <p:spPr>
          <a:xfrm>
            <a:off x="452844" y="2794193"/>
            <a:ext cx="3986392" cy="2651312"/>
          </a:xfrm>
          <a:prstGeom prst="rect">
            <a:avLst/>
          </a:prstGeom>
        </p:spPr>
        <p:txBody>
          <a:bodyPr vert="horz" lIns="68580" tIns="34290" rIns="68580" bIns="34290" rtlCol="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Font typeface="Arial" panose="020B0604020202020204" pitchFamily="34" charset="0"/>
              <a:buChar char="•"/>
            </a:pPr>
            <a:r>
              <a:rPr lang="en-US" sz="1500" kern="1200">
                <a:solidFill>
                  <a:schemeClr val="tx1"/>
                </a:solidFill>
                <a:latin typeface="Fira Sans"/>
                <a:ea typeface="+mn-ea"/>
                <a:cs typeface="+mn-cs"/>
              </a:rPr>
              <a:t>Cities - areas to be developed by each community</a:t>
            </a:r>
          </a:p>
          <a:p>
            <a:pPr>
              <a:buFont typeface="Arial" panose="020B0604020202020204" pitchFamily="34" charset="0"/>
              <a:buChar char="•"/>
            </a:pPr>
            <a:r>
              <a:rPr lang="en-US" sz="1500" kern="1200">
                <a:solidFill>
                  <a:schemeClr val="tx1"/>
                </a:solidFill>
                <a:latin typeface="Fira Sans"/>
                <a:ea typeface="+mn-ea"/>
                <a:cs typeface="+mn-cs"/>
              </a:rPr>
              <a:t>County &amp; Cities - agreement to help the county retire TIF bonds in the benefit area</a:t>
            </a:r>
          </a:p>
          <a:p>
            <a:pPr>
              <a:buFont typeface="Arial" panose="020B0604020202020204" pitchFamily="34" charset="0"/>
              <a:buChar char="•"/>
            </a:pPr>
            <a:r>
              <a:rPr lang="en-US" sz="1500" kern="1200">
                <a:solidFill>
                  <a:schemeClr val="tx1"/>
                </a:solidFill>
                <a:latin typeface="Fira Sans"/>
                <a:ea typeface="+mn-ea"/>
                <a:cs typeface="+mn-cs"/>
              </a:rPr>
              <a:t>County - TIF Funding via Growing Woodbury County Urban Renewal Area</a:t>
            </a:r>
          </a:p>
        </p:txBody>
      </p:sp>
      <p:pic>
        <p:nvPicPr>
          <p:cNvPr id="11" name="Content Placeholder 7" descr="A map of a neighborhood">
            <a:extLst>
              <a:ext uri="{FF2B5EF4-FFF2-40B4-BE49-F238E27FC236}">
                <a16:creationId xmlns:a16="http://schemas.microsoft.com/office/drawing/2014/main" id="{F9889E44-C47B-6250-3159-C013B4F0788F}"/>
              </a:ext>
            </a:extLst>
          </p:cNvPr>
          <p:cNvPicPr>
            <a:picLocks noChangeAspect="1"/>
          </p:cNvPicPr>
          <p:nvPr/>
        </p:nvPicPr>
        <p:blipFill>
          <a:blip r:embed="rId3">
            <a:extLst>
              <a:ext uri="{28A0092B-C50C-407E-A947-70E740481C1C}">
                <a14:useLocalDpi xmlns:a14="http://schemas.microsoft.com/office/drawing/2010/main" val="0"/>
              </a:ext>
            </a:extLst>
          </a:blip>
          <a:srcRect t="17565" b="14973"/>
          <a:stretch/>
        </p:blipFill>
        <p:spPr>
          <a:xfrm>
            <a:off x="4950823" y="2146957"/>
            <a:ext cx="3566876" cy="3026984"/>
          </a:xfrm>
          <a:prstGeom prst="rect">
            <a:avLst/>
          </a:prstGeom>
          <a:noFill/>
          <a:ln>
            <a:noFill/>
          </a:ln>
        </p:spPr>
      </p:pic>
    </p:spTree>
    <p:extLst>
      <p:ext uri="{BB962C8B-B14F-4D97-AF65-F5344CB8AC3E}">
        <p14:creationId xmlns:p14="http://schemas.microsoft.com/office/powerpoint/2010/main" val="529583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F5A532EA-21F4-5551-9FB0-D8C00456ABC6}"/>
            </a:ext>
          </a:extLst>
        </p:cNvPr>
        <p:cNvGrpSpPr/>
        <p:nvPr/>
      </p:nvGrpSpPr>
      <p:grpSpPr>
        <a:xfrm>
          <a:off x="0" y="0"/>
          <a:ext cx="0" cy="0"/>
          <a:chOff x="0" y="0"/>
          <a:chExt cx="0" cy="0"/>
        </a:xfrm>
      </p:grpSpPr>
      <p:sp>
        <p:nvSpPr>
          <p:cNvPr id="140" name="Google Shape;140;p5">
            <a:extLst>
              <a:ext uri="{FF2B5EF4-FFF2-40B4-BE49-F238E27FC236}">
                <a16:creationId xmlns:a16="http://schemas.microsoft.com/office/drawing/2014/main" id="{776559FD-765B-66E1-074E-3716E7BEEC33}"/>
              </a:ext>
            </a:extLst>
          </p:cNvPr>
          <p:cNvSpPr/>
          <p:nvPr/>
        </p:nvSpPr>
        <p:spPr>
          <a:xfrm>
            <a:off x="0" y="857250"/>
            <a:ext cx="9144000" cy="273844"/>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098120FF-6E2B-9739-CC7C-ED29EA62803C}"/>
              </a:ext>
            </a:extLst>
          </p:cNvPr>
          <p:cNvSpPr txBox="1"/>
          <p:nvPr/>
        </p:nvSpPr>
        <p:spPr>
          <a:xfrm>
            <a:off x="114429" y="1260662"/>
            <a:ext cx="8001001" cy="994172"/>
          </a:xfrm>
          <a:prstGeom prst="rect">
            <a:avLst/>
          </a:prstGeom>
          <a:noFill/>
          <a:ln>
            <a:noFill/>
          </a:ln>
        </p:spPr>
        <p:txBody>
          <a:bodyPr spcFirstLastPara="1" wrap="square" lIns="68569" tIns="34275" rIns="68569" bIns="34275" anchor="ctr" anchorCtr="0">
            <a:normAutofit/>
          </a:bodyPr>
          <a:lstStyle/>
          <a:p>
            <a:pPr>
              <a:lnSpc>
                <a:spcPct val="90000"/>
              </a:lnSpc>
              <a:buClr>
                <a:srgbClr val="767676"/>
              </a:buClr>
              <a:buSzPts val="4400"/>
            </a:pPr>
            <a:r>
              <a:rPr lang="en-US" sz="3300" b="1" i="1">
                <a:solidFill>
                  <a:srgbClr val="767676"/>
                </a:solidFill>
                <a:latin typeface="Fira Sans"/>
                <a:sym typeface="Fira Sans"/>
              </a:rPr>
              <a:t>Southbridge Interchange</a:t>
            </a:r>
            <a:endParaRPr sz="1050" b="0" i="0" u="none" strike="noStrike" cap="none">
              <a:solidFill>
                <a:srgbClr val="000000"/>
              </a:solidFill>
              <a:latin typeface="Arial"/>
              <a:ea typeface="Arial"/>
              <a:cs typeface="Arial"/>
              <a:sym typeface="Arial"/>
            </a:endParaRPr>
          </a:p>
        </p:txBody>
      </p:sp>
      <p:sp>
        <p:nvSpPr>
          <p:cNvPr id="142" name="Google Shape;142;p5">
            <a:extLst>
              <a:ext uri="{FF2B5EF4-FFF2-40B4-BE49-F238E27FC236}">
                <a16:creationId xmlns:a16="http://schemas.microsoft.com/office/drawing/2014/main" id="{7F84CA09-61ED-5B81-A979-70E56F948354}"/>
              </a:ext>
            </a:extLst>
          </p:cNvPr>
          <p:cNvSpPr txBox="1">
            <a:spLocks noGrp="1"/>
          </p:cNvSpPr>
          <p:nvPr>
            <p:ph type="sldNum" idx="12"/>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marL="0" lvl="0" indent="0" algn="r" rtl="0">
              <a:lnSpc>
                <a:spcPct val="100000"/>
              </a:lnSpc>
              <a:spcBef>
                <a:spcPts val="0"/>
              </a:spcBef>
              <a:spcAft>
                <a:spcPts val="0"/>
              </a:spcAft>
              <a:buSzPts val="1200"/>
              <a:buNone/>
            </a:pPr>
            <a:fld id="{00000000-1234-1234-1234-123412341234}" type="slidenum">
              <a:rPr lang="en-US"/>
              <a:pPr marL="0" lvl="0" indent="0" algn="r" rtl="0">
                <a:lnSpc>
                  <a:spcPct val="100000"/>
                </a:lnSpc>
                <a:spcBef>
                  <a:spcPts val="0"/>
                </a:spcBef>
                <a:spcAft>
                  <a:spcPts val="0"/>
                </a:spcAft>
                <a:buSzPts val="1200"/>
                <a:buNone/>
              </a:pPr>
              <a:t>12</a:t>
            </a:fld>
            <a:endParaRPr/>
          </a:p>
        </p:txBody>
      </p:sp>
      <p:sp>
        <p:nvSpPr>
          <p:cNvPr id="143" name="Google Shape;143;p5" descr="dance dancing GIF by Alberto Pozo">
            <a:extLst>
              <a:ext uri="{FF2B5EF4-FFF2-40B4-BE49-F238E27FC236}">
                <a16:creationId xmlns:a16="http://schemas.microsoft.com/office/drawing/2014/main" id="{71596737-7300-BF2B-1A87-D39A9B86F09D}"/>
              </a:ext>
            </a:extLst>
          </p:cNvPr>
          <p:cNvSpPr/>
          <p:nvPr/>
        </p:nvSpPr>
        <p:spPr>
          <a:xfrm>
            <a:off x="116681" y="7489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4" name="Google Shape;144;p5" descr="april fools joke GIF">
            <a:extLst>
              <a:ext uri="{FF2B5EF4-FFF2-40B4-BE49-F238E27FC236}">
                <a16:creationId xmlns:a16="http://schemas.microsoft.com/office/drawing/2014/main" id="{C4B7C458-0DF6-E291-3310-E3A1DA59E7C5}"/>
              </a:ext>
            </a:extLst>
          </p:cNvPr>
          <p:cNvSpPr/>
          <p:nvPr/>
        </p:nvSpPr>
        <p:spPr>
          <a:xfrm>
            <a:off x="230981" y="8632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5" name="Google Shape;145;p5" descr="april fools joke GIF">
            <a:extLst>
              <a:ext uri="{FF2B5EF4-FFF2-40B4-BE49-F238E27FC236}">
                <a16:creationId xmlns:a16="http://schemas.microsoft.com/office/drawing/2014/main" id="{93907EFE-503E-4CC6-2F00-1EF2FEBA696C}"/>
              </a:ext>
            </a:extLst>
          </p:cNvPr>
          <p:cNvSpPr/>
          <p:nvPr/>
        </p:nvSpPr>
        <p:spPr>
          <a:xfrm>
            <a:off x="345281" y="9775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6" name="Google Shape;146;p5" descr="killing eve popcorn GIF by BBC America">
            <a:extLst>
              <a:ext uri="{FF2B5EF4-FFF2-40B4-BE49-F238E27FC236}">
                <a16:creationId xmlns:a16="http://schemas.microsoft.com/office/drawing/2014/main" id="{B0FCDA3A-7D71-CE2B-5A7B-DE54E7903FAD}"/>
              </a:ext>
            </a:extLst>
          </p:cNvPr>
          <p:cNvSpPr/>
          <p:nvPr/>
        </p:nvSpPr>
        <p:spPr>
          <a:xfrm>
            <a:off x="459581" y="10918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7" name="Google Shape;147;p5" descr="https://i.giphy.com/media/y8Mz1yj13s3kI/giphy.webp">
            <a:extLst>
              <a:ext uri="{FF2B5EF4-FFF2-40B4-BE49-F238E27FC236}">
                <a16:creationId xmlns:a16="http://schemas.microsoft.com/office/drawing/2014/main" id="{FD9F24F5-92D2-25B9-FC4C-E4877C8C5393}"/>
              </a:ext>
            </a:extLst>
          </p:cNvPr>
          <p:cNvSpPr/>
          <p:nvPr/>
        </p:nvSpPr>
        <p:spPr>
          <a:xfrm>
            <a:off x="573881" y="12061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8" name="Google Shape;148;p5" descr="https://i.giphy.com/media/y8Mz1yj13s3kI/giphy.webp">
            <a:extLst>
              <a:ext uri="{FF2B5EF4-FFF2-40B4-BE49-F238E27FC236}">
                <a16:creationId xmlns:a16="http://schemas.microsoft.com/office/drawing/2014/main" id="{E4051961-5028-B3ED-DDBB-3FA2BBD0CA34}"/>
              </a:ext>
            </a:extLst>
          </p:cNvPr>
          <p:cNvSpPr/>
          <p:nvPr/>
        </p:nvSpPr>
        <p:spPr>
          <a:xfrm>
            <a:off x="688181" y="13204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 name="Title 5">
            <a:extLst>
              <a:ext uri="{FF2B5EF4-FFF2-40B4-BE49-F238E27FC236}">
                <a16:creationId xmlns:a16="http://schemas.microsoft.com/office/drawing/2014/main" id="{43B5F643-8AA9-97AC-A064-3CC297454DC8}"/>
              </a:ext>
            </a:extLst>
          </p:cNvPr>
          <p:cNvSpPr>
            <a:spLocks noGrp="1"/>
          </p:cNvSpPr>
          <p:nvPr>
            <p:ph type="title"/>
          </p:nvPr>
        </p:nvSpPr>
        <p:spPr>
          <a:xfrm>
            <a:off x="462998" y="2004011"/>
            <a:ext cx="7886700" cy="850124"/>
          </a:xfrm>
        </p:spPr>
        <p:txBody>
          <a:bodyPr>
            <a:normAutofit/>
          </a:bodyPr>
          <a:lstStyle/>
          <a:p>
            <a:pPr algn="ctr"/>
            <a:r>
              <a:rPr lang="en-US" sz="1500" b="1" u="sng">
                <a:latin typeface="Fira Sans"/>
              </a:rPr>
              <a:t>Timeline</a:t>
            </a:r>
          </a:p>
        </p:txBody>
      </p:sp>
      <p:graphicFrame>
        <p:nvGraphicFramePr>
          <p:cNvPr id="5" name="Content Placeholder 6">
            <a:extLst>
              <a:ext uri="{FF2B5EF4-FFF2-40B4-BE49-F238E27FC236}">
                <a16:creationId xmlns:a16="http://schemas.microsoft.com/office/drawing/2014/main" id="{61394A2E-F26F-7F71-2DBF-674E38EE373A}"/>
              </a:ext>
            </a:extLst>
          </p:cNvPr>
          <p:cNvGraphicFramePr>
            <a:graphicFrameLocks/>
          </p:cNvGraphicFramePr>
          <p:nvPr>
            <p:extLst>
              <p:ext uri="{D42A27DB-BD31-4B8C-83A1-F6EECF244321}">
                <p14:modId xmlns:p14="http://schemas.microsoft.com/office/powerpoint/2010/main" val="1695863388"/>
              </p:ext>
            </p:extLst>
          </p:nvPr>
        </p:nvGraphicFramePr>
        <p:xfrm>
          <a:off x="686628" y="2560154"/>
          <a:ext cx="7886700" cy="326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299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347276F9-DEF7-43A5-F393-3A593940F8BD}"/>
            </a:ext>
          </a:extLst>
        </p:cNvPr>
        <p:cNvGrpSpPr/>
        <p:nvPr/>
      </p:nvGrpSpPr>
      <p:grpSpPr>
        <a:xfrm>
          <a:off x="0" y="0"/>
          <a:ext cx="0" cy="0"/>
          <a:chOff x="0" y="0"/>
          <a:chExt cx="0" cy="0"/>
        </a:xfrm>
      </p:grpSpPr>
      <p:sp>
        <p:nvSpPr>
          <p:cNvPr id="140" name="Google Shape;140;p5">
            <a:extLst>
              <a:ext uri="{FF2B5EF4-FFF2-40B4-BE49-F238E27FC236}">
                <a16:creationId xmlns:a16="http://schemas.microsoft.com/office/drawing/2014/main" id="{96D00217-5F57-B61B-F5D4-72677AE8681C}"/>
              </a:ext>
            </a:extLst>
          </p:cNvPr>
          <p:cNvSpPr/>
          <p:nvPr/>
        </p:nvSpPr>
        <p:spPr>
          <a:xfrm>
            <a:off x="0" y="857250"/>
            <a:ext cx="9144000" cy="273844"/>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F960EC3F-14B0-4BF1-3D5D-D3AED4B1ECF9}"/>
              </a:ext>
            </a:extLst>
          </p:cNvPr>
          <p:cNvSpPr txBox="1"/>
          <p:nvPr/>
        </p:nvSpPr>
        <p:spPr>
          <a:xfrm>
            <a:off x="114429" y="1260662"/>
            <a:ext cx="8001001" cy="994172"/>
          </a:xfrm>
          <a:prstGeom prst="rect">
            <a:avLst/>
          </a:prstGeom>
          <a:noFill/>
          <a:ln>
            <a:noFill/>
          </a:ln>
        </p:spPr>
        <p:txBody>
          <a:bodyPr spcFirstLastPara="1" wrap="square" lIns="68569" tIns="34275" rIns="68569" bIns="34275" anchor="ctr" anchorCtr="0">
            <a:normAutofit/>
          </a:bodyPr>
          <a:lstStyle/>
          <a:p>
            <a:pPr>
              <a:lnSpc>
                <a:spcPct val="90000"/>
              </a:lnSpc>
              <a:buClr>
                <a:srgbClr val="767676"/>
              </a:buClr>
              <a:buSzPts val="4400"/>
            </a:pPr>
            <a:r>
              <a:rPr lang="en-US" sz="3300" b="1" i="1">
                <a:solidFill>
                  <a:srgbClr val="767676"/>
                </a:solidFill>
                <a:latin typeface="Fira Sans"/>
                <a:sym typeface="Fira Sans"/>
              </a:rPr>
              <a:t>Southbridge Interchange</a:t>
            </a:r>
            <a:endParaRPr sz="1050" b="0" i="0" u="none" strike="noStrike" cap="none">
              <a:solidFill>
                <a:srgbClr val="000000"/>
              </a:solidFill>
              <a:latin typeface="Arial"/>
              <a:ea typeface="Arial"/>
              <a:cs typeface="Arial"/>
              <a:sym typeface="Arial"/>
            </a:endParaRPr>
          </a:p>
        </p:txBody>
      </p:sp>
      <p:sp>
        <p:nvSpPr>
          <p:cNvPr id="142" name="Google Shape;142;p5">
            <a:extLst>
              <a:ext uri="{FF2B5EF4-FFF2-40B4-BE49-F238E27FC236}">
                <a16:creationId xmlns:a16="http://schemas.microsoft.com/office/drawing/2014/main" id="{6222DC1B-5B4D-129A-40B0-E1071F8E24AF}"/>
              </a:ext>
            </a:extLst>
          </p:cNvPr>
          <p:cNvSpPr txBox="1">
            <a:spLocks noGrp="1"/>
          </p:cNvSpPr>
          <p:nvPr>
            <p:ph type="sldNum" idx="12"/>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marL="0" lvl="0" indent="0" algn="r" rtl="0">
              <a:lnSpc>
                <a:spcPct val="100000"/>
              </a:lnSpc>
              <a:spcBef>
                <a:spcPts val="0"/>
              </a:spcBef>
              <a:spcAft>
                <a:spcPts val="0"/>
              </a:spcAft>
              <a:buSzPts val="1200"/>
              <a:buNone/>
            </a:pPr>
            <a:fld id="{00000000-1234-1234-1234-123412341234}" type="slidenum">
              <a:rPr lang="en-US"/>
              <a:pPr marL="0" lvl="0" indent="0" algn="r" rtl="0">
                <a:lnSpc>
                  <a:spcPct val="100000"/>
                </a:lnSpc>
                <a:spcBef>
                  <a:spcPts val="0"/>
                </a:spcBef>
                <a:spcAft>
                  <a:spcPts val="0"/>
                </a:spcAft>
                <a:buSzPts val="1200"/>
                <a:buNone/>
              </a:pPr>
              <a:t>13</a:t>
            </a:fld>
            <a:endParaRPr/>
          </a:p>
        </p:txBody>
      </p:sp>
      <p:sp>
        <p:nvSpPr>
          <p:cNvPr id="143" name="Google Shape;143;p5" descr="dance dancing GIF by Alberto Pozo">
            <a:extLst>
              <a:ext uri="{FF2B5EF4-FFF2-40B4-BE49-F238E27FC236}">
                <a16:creationId xmlns:a16="http://schemas.microsoft.com/office/drawing/2014/main" id="{C28B569F-69AE-34F8-6AD9-F414168A7CD3}"/>
              </a:ext>
            </a:extLst>
          </p:cNvPr>
          <p:cNvSpPr/>
          <p:nvPr/>
        </p:nvSpPr>
        <p:spPr>
          <a:xfrm>
            <a:off x="116681" y="7489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4" name="Google Shape;144;p5" descr="april fools joke GIF">
            <a:extLst>
              <a:ext uri="{FF2B5EF4-FFF2-40B4-BE49-F238E27FC236}">
                <a16:creationId xmlns:a16="http://schemas.microsoft.com/office/drawing/2014/main" id="{31C1EB4C-FC09-62FF-09B6-7FD849E5347C}"/>
              </a:ext>
            </a:extLst>
          </p:cNvPr>
          <p:cNvSpPr/>
          <p:nvPr/>
        </p:nvSpPr>
        <p:spPr>
          <a:xfrm>
            <a:off x="230981" y="8632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5" name="Google Shape;145;p5" descr="april fools joke GIF">
            <a:extLst>
              <a:ext uri="{FF2B5EF4-FFF2-40B4-BE49-F238E27FC236}">
                <a16:creationId xmlns:a16="http://schemas.microsoft.com/office/drawing/2014/main" id="{B26DC573-0881-E041-498E-2952864F164E}"/>
              </a:ext>
            </a:extLst>
          </p:cNvPr>
          <p:cNvSpPr/>
          <p:nvPr/>
        </p:nvSpPr>
        <p:spPr>
          <a:xfrm>
            <a:off x="345281" y="9775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6" name="Google Shape;146;p5" descr="killing eve popcorn GIF by BBC America">
            <a:extLst>
              <a:ext uri="{FF2B5EF4-FFF2-40B4-BE49-F238E27FC236}">
                <a16:creationId xmlns:a16="http://schemas.microsoft.com/office/drawing/2014/main" id="{352E669E-3151-CAD4-BA70-22FD56A68EBB}"/>
              </a:ext>
            </a:extLst>
          </p:cNvPr>
          <p:cNvSpPr/>
          <p:nvPr/>
        </p:nvSpPr>
        <p:spPr>
          <a:xfrm>
            <a:off x="459581" y="10918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7" name="Google Shape;147;p5" descr="https://i.giphy.com/media/y8Mz1yj13s3kI/giphy.webp">
            <a:extLst>
              <a:ext uri="{FF2B5EF4-FFF2-40B4-BE49-F238E27FC236}">
                <a16:creationId xmlns:a16="http://schemas.microsoft.com/office/drawing/2014/main" id="{0BC753B2-4E6E-FCB3-9254-C1A2C6DFF366}"/>
              </a:ext>
            </a:extLst>
          </p:cNvPr>
          <p:cNvSpPr/>
          <p:nvPr/>
        </p:nvSpPr>
        <p:spPr>
          <a:xfrm>
            <a:off x="573881" y="12061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8" name="Google Shape;148;p5" descr="https://i.giphy.com/media/y8Mz1yj13s3kI/giphy.webp">
            <a:extLst>
              <a:ext uri="{FF2B5EF4-FFF2-40B4-BE49-F238E27FC236}">
                <a16:creationId xmlns:a16="http://schemas.microsoft.com/office/drawing/2014/main" id="{8401306C-4F67-8A52-C628-FBA25125E202}"/>
              </a:ext>
            </a:extLst>
          </p:cNvPr>
          <p:cNvSpPr/>
          <p:nvPr/>
        </p:nvSpPr>
        <p:spPr>
          <a:xfrm>
            <a:off x="688181" y="13204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87" name="TextBox 186">
            <a:extLst>
              <a:ext uri="{FF2B5EF4-FFF2-40B4-BE49-F238E27FC236}">
                <a16:creationId xmlns:a16="http://schemas.microsoft.com/office/drawing/2014/main" id="{F1906763-427B-9E0D-797A-A15B5129F532}"/>
              </a:ext>
            </a:extLst>
          </p:cNvPr>
          <p:cNvSpPr txBox="1"/>
          <p:nvPr/>
        </p:nvSpPr>
        <p:spPr>
          <a:xfrm>
            <a:off x="2880691" y="2255354"/>
            <a:ext cx="3730487" cy="30008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u="sng">
                <a:solidFill>
                  <a:schemeClr val="tx1"/>
                </a:solidFill>
                <a:latin typeface="Fira Sans"/>
              </a:rPr>
              <a:t>Project Responsibilities</a:t>
            </a:r>
            <a:endParaRPr lang="en-US" sz="1050" b="1" u="sng">
              <a:solidFill>
                <a:schemeClr val="tx1"/>
              </a:solidFill>
            </a:endParaRPr>
          </a:p>
        </p:txBody>
      </p:sp>
      <p:graphicFrame>
        <p:nvGraphicFramePr>
          <p:cNvPr id="189" name="Content Placeholder 2">
            <a:extLst>
              <a:ext uri="{FF2B5EF4-FFF2-40B4-BE49-F238E27FC236}">
                <a16:creationId xmlns:a16="http://schemas.microsoft.com/office/drawing/2014/main" id="{22A3C3CB-33DC-A06E-43EE-71C6FEBC3309}"/>
              </a:ext>
            </a:extLst>
          </p:cNvPr>
          <p:cNvGraphicFramePr>
            <a:graphicFrameLocks/>
          </p:cNvGraphicFramePr>
          <p:nvPr>
            <p:extLst>
              <p:ext uri="{D42A27DB-BD31-4B8C-83A1-F6EECF244321}">
                <p14:modId xmlns:p14="http://schemas.microsoft.com/office/powerpoint/2010/main" val="2826071145"/>
              </p:ext>
            </p:extLst>
          </p:nvPr>
        </p:nvGraphicFramePr>
        <p:xfrm>
          <a:off x="483042" y="2819235"/>
          <a:ext cx="8195872" cy="2767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7982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7634B2AD-CCDB-A9B1-A325-8BD125389C32}"/>
            </a:ext>
          </a:extLst>
        </p:cNvPr>
        <p:cNvGrpSpPr/>
        <p:nvPr/>
      </p:nvGrpSpPr>
      <p:grpSpPr>
        <a:xfrm>
          <a:off x="0" y="0"/>
          <a:ext cx="0" cy="0"/>
          <a:chOff x="0" y="0"/>
          <a:chExt cx="0" cy="0"/>
        </a:xfrm>
      </p:grpSpPr>
      <p:sp>
        <p:nvSpPr>
          <p:cNvPr id="140" name="Google Shape;140;p5">
            <a:extLst>
              <a:ext uri="{FF2B5EF4-FFF2-40B4-BE49-F238E27FC236}">
                <a16:creationId xmlns:a16="http://schemas.microsoft.com/office/drawing/2014/main" id="{AD564DE5-E1D2-05BA-CF48-94D1F7E5AF0F}"/>
              </a:ext>
            </a:extLst>
          </p:cNvPr>
          <p:cNvSpPr/>
          <p:nvPr/>
        </p:nvSpPr>
        <p:spPr>
          <a:xfrm>
            <a:off x="0" y="857250"/>
            <a:ext cx="9144000" cy="273844"/>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B8532480-BB16-AF75-0E02-6082AF066EB2}"/>
              </a:ext>
            </a:extLst>
          </p:cNvPr>
          <p:cNvSpPr txBox="1"/>
          <p:nvPr/>
        </p:nvSpPr>
        <p:spPr>
          <a:xfrm>
            <a:off x="114429" y="1260662"/>
            <a:ext cx="8001001" cy="994172"/>
          </a:xfrm>
          <a:prstGeom prst="rect">
            <a:avLst/>
          </a:prstGeom>
          <a:noFill/>
          <a:ln>
            <a:noFill/>
          </a:ln>
        </p:spPr>
        <p:txBody>
          <a:bodyPr spcFirstLastPara="1" wrap="square" lIns="68569" tIns="34275" rIns="68569" bIns="34275" anchor="ctr" anchorCtr="0">
            <a:normAutofit/>
          </a:bodyPr>
          <a:lstStyle/>
          <a:p>
            <a:pPr>
              <a:lnSpc>
                <a:spcPct val="90000"/>
              </a:lnSpc>
              <a:buClr>
                <a:srgbClr val="767676"/>
              </a:buClr>
              <a:buSzPts val="4400"/>
            </a:pPr>
            <a:r>
              <a:rPr lang="en-US" sz="3300" b="1" i="1">
                <a:solidFill>
                  <a:srgbClr val="767676"/>
                </a:solidFill>
                <a:latin typeface="Fira Sans"/>
                <a:sym typeface="Fira Sans"/>
              </a:rPr>
              <a:t>Southbridge Interchange</a:t>
            </a:r>
            <a:endParaRPr sz="1050" b="0" i="0" u="none" strike="noStrike" cap="none">
              <a:solidFill>
                <a:srgbClr val="000000"/>
              </a:solidFill>
              <a:latin typeface="Arial"/>
              <a:ea typeface="Arial"/>
              <a:cs typeface="Arial"/>
              <a:sym typeface="Arial"/>
            </a:endParaRPr>
          </a:p>
        </p:txBody>
      </p:sp>
      <p:sp>
        <p:nvSpPr>
          <p:cNvPr id="142" name="Google Shape;142;p5">
            <a:extLst>
              <a:ext uri="{FF2B5EF4-FFF2-40B4-BE49-F238E27FC236}">
                <a16:creationId xmlns:a16="http://schemas.microsoft.com/office/drawing/2014/main" id="{0A5C8633-1E46-3099-CBD0-D3CCE22A0A4E}"/>
              </a:ext>
            </a:extLst>
          </p:cNvPr>
          <p:cNvSpPr txBox="1">
            <a:spLocks noGrp="1"/>
          </p:cNvSpPr>
          <p:nvPr>
            <p:ph type="sldNum" idx="12"/>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marL="0" lvl="0" indent="0" algn="r" rtl="0">
              <a:lnSpc>
                <a:spcPct val="100000"/>
              </a:lnSpc>
              <a:spcBef>
                <a:spcPts val="0"/>
              </a:spcBef>
              <a:spcAft>
                <a:spcPts val="0"/>
              </a:spcAft>
              <a:buSzPts val="1200"/>
              <a:buNone/>
            </a:pPr>
            <a:fld id="{00000000-1234-1234-1234-123412341234}" type="slidenum">
              <a:rPr lang="en-US"/>
              <a:pPr marL="0" lvl="0" indent="0" algn="r" rtl="0">
                <a:lnSpc>
                  <a:spcPct val="100000"/>
                </a:lnSpc>
                <a:spcBef>
                  <a:spcPts val="0"/>
                </a:spcBef>
                <a:spcAft>
                  <a:spcPts val="0"/>
                </a:spcAft>
                <a:buSzPts val="1200"/>
                <a:buNone/>
              </a:pPr>
              <a:t>14</a:t>
            </a:fld>
            <a:endParaRPr/>
          </a:p>
        </p:txBody>
      </p:sp>
      <p:sp>
        <p:nvSpPr>
          <p:cNvPr id="143" name="Google Shape;143;p5" descr="dance dancing GIF by Alberto Pozo">
            <a:extLst>
              <a:ext uri="{FF2B5EF4-FFF2-40B4-BE49-F238E27FC236}">
                <a16:creationId xmlns:a16="http://schemas.microsoft.com/office/drawing/2014/main" id="{3291C6B0-7B94-1D48-7045-E23EA45B6671}"/>
              </a:ext>
            </a:extLst>
          </p:cNvPr>
          <p:cNvSpPr/>
          <p:nvPr/>
        </p:nvSpPr>
        <p:spPr>
          <a:xfrm>
            <a:off x="116681" y="7489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4" name="Google Shape;144;p5" descr="april fools joke GIF">
            <a:extLst>
              <a:ext uri="{FF2B5EF4-FFF2-40B4-BE49-F238E27FC236}">
                <a16:creationId xmlns:a16="http://schemas.microsoft.com/office/drawing/2014/main" id="{0464C6EB-49E8-8AE2-C070-C209A0B9552D}"/>
              </a:ext>
            </a:extLst>
          </p:cNvPr>
          <p:cNvSpPr/>
          <p:nvPr/>
        </p:nvSpPr>
        <p:spPr>
          <a:xfrm>
            <a:off x="230981" y="8632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5" name="Google Shape;145;p5" descr="april fools joke GIF">
            <a:extLst>
              <a:ext uri="{FF2B5EF4-FFF2-40B4-BE49-F238E27FC236}">
                <a16:creationId xmlns:a16="http://schemas.microsoft.com/office/drawing/2014/main" id="{A9E68360-C1BB-2B8A-154F-B7F034F0B565}"/>
              </a:ext>
            </a:extLst>
          </p:cNvPr>
          <p:cNvSpPr/>
          <p:nvPr/>
        </p:nvSpPr>
        <p:spPr>
          <a:xfrm>
            <a:off x="345281" y="9775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6" name="Google Shape;146;p5" descr="killing eve popcorn GIF by BBC America">
            <a:extLst>
              <a:ext uri="{FF2B5EF4-FFF2-40B4-BE49-F238E27FC236}">
                <a16:creationId xmlns:a16="http://schemas.microsoft.com/office/drawing/2014/main" id="{842FC3A3-0142-C8C1-1D98-49F55D7FD10B}"/>
              </a:ext>
            </a:extLst>
          </p:cNvPr>
          <p:cNvSpPr/>
          <p:nvPr/>
        </p:nvSpPr>
        <p:spPr>
          <a:xfrm>
            <a:off x="459581" y="10918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7" name="Google Shape;147;p5" descr="https://i.giphy.com/media/y8Mz1yj13s3kI/giphy.webp">
            <a:extLst>
              <a:ext uri="{FF2B5EF4-FFF2-40B4-BE49-F238E27FC236}">
                <a16:creationId xmlns:a16="http://schemas.microsoft.com/office/drawing/2014/main" id="{02CCCACF-1953-034D-D815-4B3F1158F9E3}"/>
              </a:ext>
            </a:extLst>
          </p:cNvPr>
          <p:cNvSpPr/>
          <p:nvPr/>
        </p:nvSpPr>
        <p:spPr>
          <a:xfrm>
            <a:off x="573881" y="12061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8" name="Google Shape;148;p5" descr="https://i.giphy.com/media/y8Mz1yj13s3kI/giphy.webp">
            <a:extLst>
              <a:ext uri="{FF2B5EF4-FFF2-40B4-BE49-F238E27FC236}">
                <a16:creationId xmlns:a16="http://schemas.microsoft.com/office/drawing/2014/main" id="{A4E04C21-9EBC-98AB-B834-9A97E0054EF0}"/>
              </a:ext>
            </a:extLst>
          </p:cNvPr>
          <p:cNvSpPr/>
          <p:nvPr/>
        </p:nvSpPr>
        <p:spPr>
          <a:xfrm>
            <a:off x="688181" y="13204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8" name="TextBox 7">
            <a:extLst>
              <a:ext uri="{FF2B5EF4-FFF2-40B4-BE49-F238E27FC236}">
                <a16:creationId xmlns:a16="http://schemas.microsoft.com/office/drawing/2014/main" id="{624759D4-1DC5-722A-E9DE-8BB931A3B25E}"/>
              </a:ext>
            </a:extLst>
          </p:cNvPr>
          <p:cNvSpPr txBox="1"/>
          <p:nvPr/>
        </p:nvSpPr>
        <p:spPr>
          <a:xfrm>
            <a:off x="3269974" y="2106267"/>
            <a:ext cx="2057400" cy="30008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u="sng">
                <a:solidFill>
                  <a:schemeClr val="tx1"/>
                </a:solidFill>
                <a:latin typeface="Fira Sans"/>
              </a:rPr>
              <a:t>Project Financing</a:t>
            </a:r>
            <a:endParaRPr lang="en-US" sz="1050" b="1" u="sng">
              <a:solidFill>
                <a:schemeClr val="tx1"/>
              </a:solidFill>
            </a:endParaRPr>
          </a:p>
        </p:txBody>
      </p:sp>
      <p:graphicFrame>
        <p:nvGraphicFramePr>
          <p:cNvPr id="10" name="Content Placeholder 9">
            <a:extLst>
              <a:ext uri="{FF2B5EF4-FFF2-40B4-BE49-F238E27FC236}">
                <a16:creationId xmlns:a16="http://schemas.microsoft.com/office/drawing/2014/main" id="{75354745-4C23-85C9-7EB1-60AC6B1DFC46}"/>
              </a:ext>
            </a:extLst>
          </p:cNvPr>
          <p:cNvGraphicFramePr>
            <a:graphicFrameLocks/>
          </p:cNvGraphicFramePr>
          <p:nvPr>
            <p:extLst>
              <p:ext uri="{D42A27DB-BD31-4B8C-83A1-F6EECF244321}">
                <p14:modId xmlns:p14="http://schemas.microsoft.com/office/powerpoint/2010/main" val="2279876798"/>
              </p:ext>
            </p:extLst>
          </p:nvPr>
        </p:nvGraphicFramePr>
        <p:xfrm>
          <a:off x="474760" y="2673597"/>
          <a:ext cx="8195872" cy="3144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6208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605243A6-27D1-1E59-8937-20C38404DF89}"/>
            </a:ext>
          </a:extLst>
        </p:cNvPr>
        <p:cNvGrpSpPr/>
        <p:nvPr/>
      </p:nvGrpSpPr>
      <p:grpSpPr>
        <a:xfrm>
          <a:off x="0" y="0"/>
          <a:ext cx="0" cy="0"/>
          <a:chOff x="0" y="0"/>
          <a:chExt cx="0" cy="0"/>
        </a:xfrm>
      </p:grpSpPr>
      <p:sp>
        <p:nvSpPr>
          <p:cNvPr id="140" name="Google Shape;140;p5">
            <a:extLst>
              <a:ext uri="{FF2B5EF4-FFF2-40B4-BE49-F238E27FC236}">
                <a16:creationId xmlns:a16="http://schemas.microsoft.com/office/drawing/2014/main" id="{79195718-7D2F-CF4D-B669-45A3977810FE}"/>
              </a:ext>
            </a:extLst>
          </p:cNvPr>
          <p:cNvSpPr/>
          <p:nvPr/>
        </p:nvSpPr>
        <p:spPr>
          <a:xfrm>
            <a:off x="0" y="857250"/>
            <a:ext cx="9144000" cy="273844"/>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FEE946E4-C673-5729-C5EA-7AE077C54ED3}"/>
              </a:ext>
            </a:extLst>
          </p:cNvPr>
          <p:cNvSpPr txBox="1"/>
          <p:nvPr/>
        </p:nvSpPr>
        <p:spPr>
          <a:xfrm>
            <a:off x="114429" y="1260662"/>
            <a:ext cx="8001001" cy="994172"/>
          </a:xfrm>
          <a:prstGeom prst="rect">
            <a:avLst/>
          </a:prstGeom>
          <a:noFill/>
          <a:ln>
            <a:noFill/>
          </a:ln>
        </p:spPr>
        <p:txBody>
          <a:bodyPr spcFirstLastPara="1" wrap="square" lIns="68569" tIns="34275" rIns="68569" bIns="34275" anchor="ctr" anchorCtr="0">
            <a:normAutofit/>
          </a:bodyPr>
          <a:lstStyle/>
          <a:p>
            <a:pPr>
              <a:lnSpc>
                <a:spcPct val="90000"/>
              </a:lnSpc>
              <a:buClr>
                <a:srgbClr val="767676"/>
              </a:buClr>
              <a:buSzPts val="4400"/>
            </a:pPr>
            <a:r>
              <a:rPr lang="en-US" sz="3300" b="1" i="1">
                <a:solidFill>
                  <a:srgbClr val="767676"/>
                </a:solidFill>
                <a:latin typeface="Fira Sans"/>
                <a:sym typeface="Fira Sans"/>
              </a:rPr>
              <a:t>Southbridge Interchange</a:t>
            </a:r>
            <a:endParaRPr sz="1050" b="0" i="0" u="none" strike="noStrike" cap="none">
              <a:solidFill>
                <a:srgbClr val="000000"/>
              </a:solidFill>
              <a:latin typeface="Arial"/>
              <a:ea typeface="Arial"/>
              <a:cs typeface="Arial"/>
              <a:sym typeface="Arial"/>
            </a:endParaRPr>
          </a:p>
        </p:txBody>
      </p:sp>
      <p:sp>
        <p:nvSpPr>
          <p:cNvPr id="142" name="Google Shape;142;p5">
            <a:extLst>
              <a:ext uri="{FF2B5EF4-FFF2-40B4-BE49-F238E27FC236}">
                <a16:creationId xmlns:a16="http://schemas.microsoft.com/office/drawing/2014/main" id="{EEB2A391-691C-0DB8-89B4-434AF072139C}"/>
              </a:ext>
            </a:extLst>
          </p:cNvPr>
          <p:cNvSpPr txBox="1">
            <a:spLocks noGrp="1"/>
          </p:cNvSpPr>
          <p:nvPr>
            <p:ph type="sldNum" idx="12"/>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marL="0" lvl="0" indent="0" algn="r" rtl="0">
              <a:lnSpc>
                <a:spcPct val="100000"/>
              </a:lnSpc>
              <a:spcBef>
                <a:spcPts val="0"/>
              </a:spcBef>
              <a:spcAft>
                <a:spcPts val="0"/>
              </a:spcAft>
              <a:buSzPts val="1200"/>
              <a:buNone/>
            </a:pPr>
            <a:fld id="{00000000-1234-1234-1234-123412341234}" type="slidenum">
              <a:rPr lang="en-US"/>
              <a:pPr marL="0" lvl="0" indent="0" algn="r" rtl="0">
                <a:lnSpc>
                  <a:spcPct val="100000"/>
                </a:lnSpc>
                <a:spcBef>
                  <a:spcPts val="0"/>
                </a:spcBef>
                <a:spcAft>
                  <a:spcPts val="0"/>
                </a:spcAft>
                <a:buSzPts val="1200"/>
                <a:buNone/>
              </a:pPr>
              <a:t>15</a:t>
            </a:fld>
            <a:endParaRPr/>
          </a:p>
        </p:txBody>
      </p:sp>
      <p:sp>
        <p:nvSpPr>
          <p:cNvPr id="143" name="Google Shape;143;p5" descr="dance dancing GIF by Alberto Pozo">
            <a:extLst>
              <a:ext uri="{FF2B5EF4-FFF2-40B4-BE49-F238E27FC236}">
                <a16:creationId xmlns:a16="http://schemas.microsoft.com/office/drawing/2014/main" id="{76507FCD-EFC9-2909-72AE-82A5F3C4B109}"/>
              </a:ext>
            </a:extLst>
          </p:cNvPr>
          <p:cNvSpPr/>
          <p:nvPr/>
        </p:nvSpPr>
        <p:spPr>
          <a:xfrm>
            <a:off x="116681" y="7489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4" name="Google Shape;144;p5" descr="april fools joke GIF">
            <a:extLst>
              <a:ext uri="{FF2B5EF4-FFF2-40B4-BE49-F238E27FC236}">
                <a16:creationId xmlns:a16="http://schemas.microsoft.com/office/drawing/2014/main" id="{E26884B8-71FC-2C00-4DFE-870B2E329498}"/>
              </a:ext>
            </a:extLst>
          </p:cNvPr>
          <p:cNvSpPr/>
          <p:nvPr/>
        </p:nvSpPr>
        <p:spPr>
          <a:xfrm>
            <a:off x="230981" y="8632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5" name="Google Shape;145;p5" descr="april fools joke GIF">
            <a:extLst>
              <a:ext uri="{FF2B5EF4-FFF2-40B4-BE49-F238E27FC236}">
                <a16:creationId xmlns:a16="http://schemas.microsoft.com/office/drawing/2014/main" id="{DA0EA14D-84D8-5EB1-9094-28F0B8846727}"/>
              </a:ext>
            </a:extLst>
          </p:cNvPr>
          <p:cNvSpPr/>
          <p:nvPr/>
        </p:nvSpPr>
        <p:spPr>
          <a:xfrm>
            <a:off x="345281" y="9775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6" name="Google Shape;146;p5" descr="killing eve popcorn GIF by BBC America">
            <a:extLst>
              <a:ext uri="{FF2B5EF4-FFF2-40B4-BE49-F238E27FC236}">
                <a16:creationId xmlns:a16="http://schemas.microsoft.com/office/drawing/2014/main" id="{75209E1B-2A9E-3833-828F-239126B3732E}"/>
              </a:ext>
            </a:extLst>
          </p:cNvPr>
          <p:cNvSpPr/>
          <p:nvPr/>
        </p:nvSpPr>
        <p:spPr>
          <a:xfrm>
            <a:off x="459581" y="10918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7" name="Google Shape;147;p5" descr="https://i.giphy.com/media/y8Mz1yj13s3kI/giphy.webp">
            <a:extLst>
              <a:ext uri="{FF2B5EF4-FFF2-40B4-BE49-F238E27FC236}">
                <a16:creationId xmlns:a16="http://schemas.microsoft.com/office/drawing/2014/main" id="{FD407844-034B-9592-2C9E-FCD0C394EBE1}"/>
              </a:ext>
            </a:extLst>
          </p:cNvPr>
          <p:cNvSpPr/>
          <p:nvPr/>
        </p:nvSpPr>
        <p:spPr>
          <a:xfrm>
            <a:off x="573881" y="12061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8" name="Google Shape;148;p5" descr="https://i.giphy.com/media/y8Mz1yj13s3kI/giphy.webp">
            <a:extLst>
              <a:ext uri="{FF2B5EF4-FFF2-40B4-BE49-F238E27FC236}">
                <a16:creationId xmlns:a16="http://schemas.microsoft.com/office/drawing/2014/main" id="{B141B2B0-560D-65A4-9AFA-3A654B223570}"/>
              </a:ext>
            </a:extLst>
          </p:cNvPr>
          <p:cNvSpPr/>
          <p:nvPr/>
        </p:nvSpPr>
        <p:spPr>
          <a:xfrm>
            <a:off x="688181" y="13204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7" name="TextBox 16">
            <a:extLst>
              <a:ext uri="{FF2B5EF4-FFF2-40B4-BE49-F238E27FC236}">
                <a16:creationId xmlns:a16="http://schemas.microsoft.com/office/drawing/2014/main" id="{59726546-450D-342B-0934-A7F4AE0358C7}"/>
              </a:ext>
            </a:extLst>
          </p:cNvPr>
          <p:cNvSpPr txBox="1"/>
          <p:nvPr/>
        </p:nvSpPr>
        <p:spPr>
          <a:xfrm>
            <a:off x="2127928" y="2252878"/>
            <a:ext cx="3969543" cy="300083"/>
          </a:xfrm>
          <a:prstGeom prst="rect">
            <a:avLst/>
          </a:prstGeom>
          <a:noFill/>
        </p:spPr>
        <p:txBody>
          <a:bodyPr wrap="square" lIns="68580" tIns="34290" rIns="68580" bIns="34290" anchor="t">
            <a:spAutoFit/>
          </a:bodyPr>
          <a:lstStyle/>
          <a:p>
            <a:pPr algn="ctr"/>
            <a:r>
              <a:rPr lang="en-US" sz="1500" b="1" u="sng">
                <a:solidFill>
                  <a:schemeClr val="tx1"/>
                </a:solidFill>
                <a:latin typeface="Fira Sans"/>
                <a:ea typeface="Roboto Slab"/>
              </a:rPr>
              <a:t>Schedule</a:t>
            </a:r>
          </a:p>
        </p:txBody>
      </p:sp>
      <p:pic>
        <p:nvPicPr>
          <p:cNvPr id="21" name="Picture 20">
            <a:extLst>
              <a:ext uri="{FF2B5EF4-FFF2-40B4-BE49-F238E27FC236}">
                <a16:creationId xmlns:a16="http://schemas.microsoft.com/office/drawing/2014/main" id="{1D77E78F-C4AA-C76B-39EF-F4B21E929E0E}"/>
              </a:ext>
            </a:extLst>
          </p:cNvPr>
          <p:cNvPicPr>
            <a:picLocks noChangeAspect="1"/>
          </p:cNvPicPr>
          <p:nvPr/>
        </p:nvPicPr>
        <p:blipFill>
          <a:blip r:embed="rId3"/>
          <a:srcRect t="74197"/>
          <a:stretch/>
        </p:blipFill>
        <p:spPr>
          <a:xfrm>
            <a:off x="1023486" y="3287851"/>
            <a:ext cx="6701773" cy="1069279"/>
          </a:xfrm>
          <a:prstGeom prst="rect">
            <a:avLst/>
          </a:prstGeom>
        </p:spPr>
      </p:pic>
      <p:pic>
        <p:nvPicPr>
          <p:cNvPr id="23" name="Picture 22">
            <a:extLst>
              <a:ext uri="{FF2B5EF4-FFF2-40B4-BE49-F238E27FC236}">
                <a16:creationId xmlns:a16="http://schemas.microsoft.com/office/drawing/2014/main" id="{35FF19B3-50BD-53B6-A5C5-6038084CD7E1}"/>
              </a:ext>
            </a:extLst>
          </p:cNvPr>
          <p:cNvPicPr>
            <a:picLocks noChangeAspect="1"/>
          </p:cNvPicPr>
          <p:nvPr/>
        </p:nvPicPr>
        <p:blipFill>
          <a:blip r:embed="rId3"/>
          <a:srcRect b="84879"/>
          <a:stretch/>
        </p:blipFill>
        <p:spPr>
          <a:xfrm>
            <a:off x="1023486" y="2661244"/>
            <a:ext cx="6701773" cy="626607"/>
          </a:xfrm>
          <a:prstGeom prst="rect">
            <a:avLst/>
          </a:prstGeom>
        </p:spPr>
      </p:pic>
    </p:spTree>
    <p:extLst>
      <p:ext uri="{BB962C8B-B14F-4D97-AF65-F5344CB8AC3E}">
        <p14:creationId xmlns:p14="http://schemas.microsoft.com/office/powerpoint/2010/main" val="3062134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7"/>
          <p:cNvSpPr/>
          <p:nvPr/>
        </p:nvSpPr>
        <p:spPr>
          <a:xfrm>
            <a:off x="0" y="857250"/>
            <a:ext cx="9144000" cy="273844"/>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84" name="Google Shape;184;p7"/>
          <p:cNvSpPr txBox="1"/>
          <p:nvPr/>
        </p:nvSpPr>
        <p:spPr>
          <a:xfrm>
            <a:off x="628650" y="1245394"/>
            <a:ext cx="8001001" cy="994172"/>
          </a:xfrm>
          <a:prstGeom prst="rect">
            <a:avLst/>
          </a:prstGeom>
          <a:noFill/>
          <a:ln>
            <a:noFill/>
          </a:ln>
        </p:spPr>
        <p:txBody>
          <a:bodyPr spcFirstLastPara="1" wrap="square" lIns="68569" tIns="34275" rIns="68569" bIns="34275"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3300" b="1" i="1" u="none" strike="noStrike" cap="none">
              <a:solidFill>
                <a:srgbClr val="767676"/>
              </a:solidFill>
              <a:latin typeface="Fira Sans"/>
              <a:ea typeface="Fira Sans"/>
              <a:cs typeface="Fira Sans"/>
              <a:sym typeface="Fira Sans"/>
            </a:endParaRPr>
          </a:p>
        </p:txBody>
      </p:sp>
      <p:sp>
        <p:nvSpPr>
          <p:cNvPr id="185" name="Google Shape;185;p7"/>
          <p:cNvSpPr txBox="1">
            <a:spLocks noGrp="1"/>
          </p:cNvSpPr>
          <p:nvPr>
            <p:ph type="sldNum" idx="12"/>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marL="0" lvl="0" indent="0" algn="r" rtl="0">
              <a:lnSpc>
                <a:spcPct val="100000"/>
              </a:lnSpc>
              <a:spcBef>
                <a:spcPts val="0"/>
              </a:spcBef>
              <a:spcAft>
                <a:spcPts val="0"/>
              </a:spcAft>
              <a:buSzPts val="1200"/>
              <a:buNone/>
            </a:pPr>
            <a:fld id="{00000000-1234-1234-1234-123412341234}" type="slidenum">
              <a:rPr lang="en-US"/>
              <a:pPr marL="0" lvl="0" indent="0" algn="r" rtl="0">
                <a:lnSpc>
                  <a:spcPct val="100000"/>
                </a:lnSpc>
                <a:spcBef>
                  <a:spcPts val="0"/>
                </a:spcBef>
                <a:spcAft>
                  <a:spcPts val="0"/>
                </a:spcAft>
                <a:buSzPts val="1200"/>
                <a:buNone/>
              </a:pPr>
              <a:t>16</a:t>
            </a:fld>
            <a:endParaRPr/>
          </a:p>
        </p:txBody>
      </p:sp>
      <p:sp>
        <p:nvSpPr>
          <p:cNvPr id="186" name="Google Shape;186;p7" descr="dance dancing GIF by Alberto Pozo"/>
          <p:cNvSpPr/>
          <p:nvPr/>
        </p:nvSpPr>
        <p:spPr>
          <a:xfrm>
            <a:off x="116681" y="7489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87" name="Google Shape;187;p7"/>
          <p:cNvSpPr/>
          <p:nvPr/>
        </p:nvSpPr>
        <p:spPr>
          <a:xfrm>
            <a:off x="458419" y="1239450"/>
            <a:ext cx="8352450" cy="577051"/>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3300" b="1" i="1" u="none" strike="noStrike" cap="none">
                <a:solidFill>
                  <a:srgbClr val="767676"/>
                </a:solidFill>
                <a:latin typeface="Fira Sans"/>
                <a:ea typeface="Fira Sans"/>
                <a:cs typeface="Fira Sans"/>
                <a:sym typeface="Fira Sans"/>
              </a:rPr>
              <a:t>Southbridge Business Park </a:t>
            </a:r>
            <a:endParaRPr sz="3300" b="0" i="0" u="none" strike="noStrike" cap="none">
              <a:solidFill>
                <a:schemeClr val="dk1"/>
              </a:solidFill>
              <a:latin typeface="Calibri"/>
              <a:ea typeface="Calibri"/>
              <a:cs typeface="Calibri"/>
              <a:sym typeface="Calibri"/>
            </a:endParaRPr>
          </a:p>
        </p:txBody>
      </p:sp>
      <p:pic>
        <p:nvPicPr>
          <p:cNvPr id="188" name="Google Shape;188;p7"/>
          <p:cNvPicPr preferRelativeResize="0"/>
          <p:nvPr/>
        </p:nvPicPr>
        <p:blipFill rotWithShape="1">
          <a:blip r:embed="rId3">
            <a:alphaModFix/>
          </a:blip>
          <a:srcRect/>
          <a:stretch/>
        </p:blipFill>
        <p:spPr>
          <a:xfrm>
            <a:off x="1715157" y="1804913"/>
            <a:ext cx="5392369" cy="4127756"/>
          </a:xfrm>
          <a:prstGeom prst="rect">
            <a:avLst/>
          </a:prstGeom>
          <a:noFill/>
          <a:ln>
            <a:solidFill>
              <a:schemeClr val="tx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13defe1a7cd_0_3"/>
          <p:cNvSpPr/>
          <p:nvPr/>
        </p:nvSpPr>
        <p:spPr>
          <a:xfrm>
            <a:off x="0" y="857250"/>
            <a:ext cx="9144000" cy="273825"/>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8" name="Google Shape;208;g13defe1a7cd_0_3"/>
          <p:cNvSpPr txBox="1"/>
          <p:nvPr/>
        </p:nvSpPr>
        <p:spPr>
          <a:xfrm>
            <a:off x="628649" y="1245394"/>
            <a:ext cx="8001000" cy="994275"/>
          </a:xfrm>
          <a:prstGeom prst="rect">
            <a:avLst/>
          </a:prstGeom>
          <a:noFill/>
          <a:ln>
            <a:noFill/>
          </a:ln>
        </p:spPr>
        <p:txBody>
          <a:bodyPr spcFirstLastPara="1" wrap="square" lIns="68569" tIns="34275" rIns="68569" bIns="34275"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3300" b="1" i="1" u="none" strike="noStrike" cap="none">
              <a:solidFill>
                <a:srgbClr val="767676"/>
              </a:solidFill>
              <a:latin typeface="Fira Sans"/>
              <a:ea typeface="Fira Sans"/>
              <a:cs typeface="Fira Sans"/>
              <a:sym typeface="Fira Sans"/>
            </a:endParaRPr>
          </a:p>
        </p:txBody>
      </p:sp>
      <p:sp>
        <p:nvSpPr>
          <p:cNvPr id="209" name="Google Shape;209;g13defe1a7cd_0_3"/>
          <p:cNvSpPr txBox="1">
            <a:spLocks noGrp="1"/>
          </p:cNvSpPr>
          <p:nvPr>
            <p:ph type="sldNum" idx="12"/>
          </p:nvPr>
        </p:nvSpPr>
        <p:spPr>
          <a:xfrm>
            <a:off x="6457950" y="5624513"/>
            <a:ext cx="2057400" cy="273825"/>
          </a:xfrm>
          <a:prstGeom prst="rect">
            <a:avLst/>
          </a:prstGeom>
          <a:noFill/>
          <a:ln>
            <a:noFill/>
          </a:ln>
        </p:spPr>
        <p:txBody>
          <a:bodyPr spcFirstLastPara="1" wrap="square" lIns="68569" tIns="34275" rIns="68569" bIns="34275" anchor="ctr" anchorCtr="0">
            <a:noAutofit/>
          </a:bodyPr>
          <a:lstStyle/>
          <a:p>
            <a:pPr marL="0" lvl="0" indent="0" algn="r" rtl="0">
              <a:lnSpc>
                <a:spcPct val="100000"/>
              </a:lnSpc>
              <a:spcBef>
                <a:spcPts val="0"/>
              </a:spcBef>
              <a:spcAft>
                <a:spcPts val="0"/>
              </a:spcAft>
              <a:buSzPts val="1200"/>
              <a:buNone/>
            </a:pPr>
            <a:fld id="{00000000-1234-1234-1234-123412341234}" type="slidenum">
              <a:rPr lang="en-US"/>
              <a:pPr marL="0" lvl="0" indent="0" algn="r" rtl="0">
                <a:lnSpc>
                  <a:spcPct val="100000"/>
                </a:lnSpc>
                <a:spcBef>
                  <a:spcPts val="0"/>
                </a:spcBef>
                <a:spcAft>
                  <a:spcPts val="0"/>
                </a:spcAft>
                <a:buSzPts val="1200"/>
                <a:buNone/>
              </a:pPr>
              <a:t>17</a:t>
            </a:fld>
            <a:endParaRPr/>
          </a:p>
        </p:txBody>
      </p:sp>
      <p:sp>
        <p:nvSpPr>
          <p:cNvPr id="210" name="Google Shape;210;g13defe1a7cd_0_3" descr="dance dancing GIF by Alberto Pozo"/>
          <p:cNvSpPr/>
          <p:nvPr/>
        </p:nvSpPr>
        <p:spPr>
          <a:xfrm>
            <a:off x="116681" y="748903"/>
            <a:ext cx="228600" cy="228600"/>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11" name="Google Shape;211;g13defe1a7cd_0_3"/>
          <p:cNvSpPr/>
          <p:nvPr/>
        </p:nvSpPr>
        <p:spPr>
          <a:xfrm>
            <a:off x="458419" y="1239450"/>
            <a:ext cx="8352450" cy="1084950"/>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300" b="1" i="1" u="none" strike="noStrike" cap="none">
                <a:solidFill>
                  <a:srgbClr val="767676"/>
                </a:solidFill>
                <a:latin typeface="Fira Sans"/>
                <a:ea typeface="Fira Sans"/>
                <a:cs typeface="Fira Sans"/>
                <a:sym typeface="Fira Sans"/>
              </a:rPr>
              <a:t>Southbridge Business Park </a:t>
            </a:r>
            <a:endParaRPr sz="3300" b="0" i="0" u="none" strike="noStrike" cap="none">
              <a:solidFill>
                <a:schemeClr val="dk1"/>
              </a:solidFill>
              <a:latin typeface="Calibri"/>
              <a:ea typeface="Calibri"/>
              <a:cs typeface="Calibri"/>
              <a:sym typeface="Calibri"/>
            </a:endParaRPr>
          </a:p>
        </p:txBody>
      </p:sp>
      <p:sp>
        <p:nvSpPr>
          <p:cNvPr id="212" name="Google Shape;212;g13defe1a7cd_0_3"/>
          <p:cNvSpPr txBox="1"/>
          <p:nvPr/>
        </p:nvSpPr>
        <p:spPr>
          <a:xfrm>
            <a:off x="458419" y="1908075"/>
            <a:ext cx="3780000" cy="5609198"/>
          </a:xfrm>
          <a:prstGeom prst="rect">
            <a:avLst/>
          </a:prstGeom>
          <a:noFill/>
          <a:ln>
            <a:noFill/>
          </a:ln>
        </p:spPr>
        <p:txBody>
          <a:bodyPr spcFirstLastPara="1" wrap="square" lIns="68569" tIns="34275" rIns="68569" bIns="34275" anchor="t" anchorCtr="0">
            <a:spAutoFit/>
          </a:bodyPr>
          <a:lstStyle/>
          <a:p>
            <a:pPr>
              <a:buClr>
                <a:schemeClr val="dk1"/>
              </a:buClr>
              <a:buSzPts val="2000"/>
            </a:pPr>
            <a:r>
              <a:rPr lang="en-US" sz="1500" dirty="0">
                <a:solidFill>
                  <a:schemeClr val="dk1"/>
                </a:solidFill>
                <a:latin typeface="Fira Sans"/>
                <a:ea typeface="Fira Sans"/>
                <a:cs typeface="Fira Sans"/>
              </a:rPr>
              <a:t>Goal: world-class business park to attract major industry </a:t>
            </a:r>
            <a:endParaRPr lang="en-US" sz="1050">
              <a:solidFill>
                <a:schemeClr val="dk1"/>
              </a:solidFill>
            </a:endParaRPr>
          </a:p>
          <a:p>
            <a:pPr marL="257175" indent="-257175">
              <a:buClr>
                <a:schemeClr val="dk1"/>
              </a:buClr>
              <a:buSzPts val="2000"/>
              <a:buFont typeface="Arial"/>
              <a:buChar char="•"/>
            </a:pPr>
            <a:r>
              <a:rPr lang="en-US" sz="1500" dirty="0">
                <a:solidFill>
                  <a:schemeClr val="dk1"/>
                </a:solidFill>
                <a:latin typeface="Fira Sans"/>
                <a:ea typeface="Fira Sans"/>
                <a:cs typeface="Fira Sans"/>
              </a:rPr>
              <a:t>Industrial-scale infrastructure</a:t>
            </a:r>
          </a:p>
          <a:p>
            <a:pPr marL="257175" indent="-257175">
              <a:buClr>
                <a:schemeClr val="dk1"/>
              </a:buClr>
              <a:buSzPts val="2000"/>
              <a:buFont typeface="Arial"/>
              <a:buChar char="•"/>
            </a:pPr>
            <a:r>
              <a:rPr lang="en-US" sz="1500" dirty="0">
                <a:solidFill>
                  <a:schemeClr val="dk1"/>
                </a:solidFill>
                <a:latin typeface="Fira Sans"/>
                <a:ea typeface="Fira Sans"/>
                <a:cs typeface="Fira Sans"/>
              </a:rPr>
              <a:t>Rail-served sites, drop &amp; pull yard</a:t>
            </a:r>
          </a:p>
          <a:p>
            <a:pPr marL="257175" indent="-257175">
              <a:buClr>
                <a:schemeClr val="dk1"/>
              </a:buClr>
              <a:buSzPts val="2000"/>
              <a:buFont typeface="Arial"/>
              <a:buChar char="•"/>
            </a:pPr>
            <a:r>
              <a:rPr lang="en-US" sz="1500" dirty="0">
                <a:solidFill>
                  <a:schemeClr val="dk1"/>
                </a:solidFill>
                <a:latin typeface="Fira Sans"/>
                <a:ea typeface="Fira Sans"/>
                <a:cs typeface="Fira Sans"/>
              </a:rPr>
              <a:t>Abundant water resources – water treatment plant </a:t>
            </a:r>
          </a:p>
          <a:p>
            <a:pPr marL="257175" indent="-257175">
              <a:buClr>
                <a:schemeClr val="dk1"/>
              </a:buClr>
              <a:buSzPts val="2000"/>
              <a:buFont typeface="Arial"/>
              <a:buChar char="•"/>
            </a:pPr>
            <a:r>
              <a:rPr lang="en-US" sz="1500" dirty="0">
                <a:solidFill>
                  <a:schemeClr val="dk1"/>
                </a:solidFill>
                <a:latin typeface="Fira Sans"/>
                <a:ea typeface="Fira Sans"/>
                <a:cs typeface="Fira Sans"/>
              </a:rPr>
              <a:t>Excellent access to Interstate, airport, rail</a:t>
            </a:r>
          </a:p>
          <a:p>
            <a:pPr marL="257175" indent="-257175">
              <a:buClr>
                <a:schemeClr val="dk1"/>
              </a:buClr>
              <a:buSzPts val="2000"/>
              <a:buFont typeface="Arial"/>
              <a:buChar char="•"/>
            </a:pPr>
            <a:r>
              <a:rPr lang="en-US" sz="1500" dirty="0">
                <a:solidFill>
                  <a:schemeClr val="dk1"/>
                </a:solidFill>
                <a:latin typeface="Fira Sans"/>
              </a:rPr>
              <a:t>Iowa Certified Site program: recent 272 acres approved</a:t>
            </a:r>
          </a:p>
          <a:p>
            <a:pPr marL="257175" indent="-257175">
              <a:buClr>
                <a:schemeClr val="dk1"/>
              </a:buClr>
              <a:buSzPts val="2000"/>
              <a:buFont typeface="Arial"/>
              <a:buChar char="•"/>
            </a:pPr>
            <a:r>
              <a:rPr lang="en-US" sz="1500" dirty="0">
                <a:solidFill>
                  <a:schemeClr val="dk1"/>
                </a:solidFill>
                <a:latin typeface="Fira Sans"/>
              </a:rPr>
              <a:t>Additional 80 acres acquired   </a:t>
            </a:r>
            <a:endParaRPr lang="en-US" sz="1050" dirty="0">
              <a:solidFill>
                <a:schemeClr val="dk1"/>
              </a:solidFill>
            </a:endParaRPr>
          </a:p>
          <a:p>
            <a:pPr marL="257175" indent="-257175">
              <a:buClr>
                <a:schemeClr val="dk1"/>
              </a:buClr>
              <a:buSzPts val="2000"/>
              <a:buFont typeface="Arial"/>
              <a:buChar char="•"/>
            </a:pPr>
            <a:endParaRPr lang="en-US" sz="1050">
              <a:solidFill>
                <a:schemeClr val="dk1"/>
              </a:solidFill>
              <a:ea typeface="Fira Sans"/>
            </a:endParaRPr>
          </a:p>
          <a:p>
            <a:pPr marL="257175" indent="-257175">
              <a:buClr>
                <a:schemeClr val="dk1"/>
              </a:buClr>
              <a:buSzPts val="2000"/>
              <a:buFont typeface="Arial"/>
              <a:buChar char="•"/>
            </a:pPr>
            <a:endParaRPr lang="en-US" sz="1050" dirty="0">
              <a:solidFill>
                <a:schemeClr val="dk1"/>
              </a:solidFill>
              <a:ea typeface="Fira Sans"/>
            </a:endParaRPr>
          </a:p>
          <a:p>
            <a:pPr marL="257175" indent="-257175">
              <a:buClr>
                <a:schemeClr val="dk1"/>
              </a:buClr>
              <a:buSzPts val="2000"/>
              <a:buFont typeface="Arial"/>
              <a:buChar char="•"/>
            </a:pPr>
            <a:endParaRPr lang="en-US" sz="1500" dirty="0">
              <a:solidFill>
                <a:schemeClr val="dk1"/>
              </a:solidFill>
              <a:latin typeface="Fira Sans"/>
              <a:ea typeface="Fira Sans"/>
              <a:cs typeface="Fira Sans"/>
            </a:endParaRPr>
          </a:p>
          <a:p>
            <a:pPr marL="257175" marR="0" lvl="0" indent="-257175" algn="l">
              <a:lnSpc>
                <a:spcPct val="100000"/>
              </a:lnSpc>
              <a:spcBef>
                <a:spcPts val="0"/>
              </a:spcBef>
              <a:spcAft>
                <a:spcPts val="0"/>
              </a:spcAft>
              <a:buClr>
                <a:schemeClr val="dk1"/>
              </a:buClr>
              <a:buSzPts val="2000"/>
              <a:buFont typeface="Arial"/>
              <a:buChar char="•"/>
            </a:pPr>
            <a:endParaRPr sz="1500" b="0" i="0" u="none" strike="noStrike" cap="none">
              <a:solidFill>
                <a:schemeClr val="dk1"/>
              </a:solidFill>
              <a:latin typeface="Fira Sans"/>
              <a:ea typeface="Fira Sans"/>
              <a:cs typeface="Fira Sans"/>
              <a:sym typeface="Fira Sans"/>
            </a:endParaRPr>
          </a:p>
          <a:p>
            <a:pPr marL="257175" marR="0" lvl="0" indent="-257175" algn="l" rtl="0">
              <a:lnSpc>
                <a:spcPct val="100000"/>
              </a:lnSpc>
              <a:spcBef>
                <a:spcPts val="0"/>
              </a:spcBef>
              <a:spcAft>
                <a:spcPts val="0"/>
              </a:spcAft>
              <a:buClr>
                <a:schemeClr val="dk1"/>
              </a:buClr>
              <a:buSzPts val="2000"/>
              <a:buFont typeface="Arial"/>
              <a:buChar char="•"/>
            </a:pPr>
            <a:endParaRPr sz="1500" b="0" i="0" u="none" strike="noStrike" cap="none">
              <a:solidFill>
                <a:schemeClr val="dk1"/>
              </a:solidFill>
              <a:latin typeface="Fira Sans"/>
              <a:ea typeface="Fira Sans"/>
              <a:cs typeface="Fira Sans"/>
              <a:sym typeface="Fira Sans"/>
            </a:endParaRPr>
          </a:p>
          <a:p>
            <a:pPr marL="257175" marR="0" lvl="0" indent="-161925" algn="l" rtl="0">
              <a:lnSpc>
                <a:spcPct val="100000"/>
              </a:lnSpc>
              <a:spcBef>
                <a:spcPts val="0"/>
              </a:spcBef>
              <a:spcAft>
                <a:spcPts val="0"/>
              </a:spcAft>
              <a:buClr>
                <a:schemeClr val="dk1"/>
              </a:buClr>
              <a:buSzPts val="2000"/>
              <a:buFont typeface="Arial"/>
              <a:buNone/>
            </a:pPr>
            <a:endParaRPr sz="1500" b="0" i="0" u="none" strike="noStrike" cap="none">
              <a:solidFill>
                <a:schemeClr val="dk1"/>
              </a:solidFill>
              <a:latin typeface="Fira Sans"/>
              <a:ea typeface="Fira Sans"/>
              <a:cs typeface="Fira Sans"/>
              <a:sym typeface="Fira Sans"/>
            </a:endParaRPr>
          </a:p>
          <a:p>
            <a:pPr marL="1285875" marR="0" lvl="3" indent="-161925" algn="l" rtl="0">
              <a:lnSpc>
                <a:spcPct val="100000"/>
              </a:lnSpc>
              <a:spcBef>
                <a:spcPts val="0"/>
              </a:spcBef>
              <a:spcAft>
                <a:spcPts val="0"/>
              </a:spcAft>
              <a:buClr>
                <a:schemeClr val="dk1"/>
              </a:buClr>
              <a:buSzPts val="2000"/>
              <a:buFont typeface="Arial"/>
              <a:buNone/>
            </a:pPr>
            <a:endParaRPr sz="1500" b="0" i="0" u="none" strike="noStrike" cap="none">
              <a:solidFill>
                <a:schemeClr val="dk1"/>
              </a:solidFill>
              <a:latin typeface="Fira Sans"/>
              <a:ea typeface="Fira Sans"/>
              <a:cs typeface="Fira Sans"/>
              <a:sym typeface="Fira Sans"/>
            </a:endParaRPr>
          </a:p>
          <a:p>
            <a:pPr marL="1285875" marR="0" lvl="3" indent="-142875" algn="l" rtl="0">
              <a:lnSpc>
                <a:spcPct val="100000"/>
              </a:lnSpc>
              <a:spcBef>
                <a:spcPts val="0"/>
              </a:spcBef>
              <a:spcAft>
                <a:spcPts val="0"/>
              </a:spcAft>
              <a:buClr>
                <a:schemeClr val="dk1"/>
              </a:buClr>
              <a:buSzPts val="2400"/>
              <a:buFont typeface="Arial"/>
              <a:buNone/>
            </a:pPr>
            <a:endParaRPr sz="1800" b="0" i="0" u="none" strike="noStrike" cap="none">
              <a:solidFill>
                <a:schemeClr val="dk1"/>
              </a:solidFill>
              <a:latin typeface="Fira Sans"/>
              <a:ea typeface="Fira Sans"/>
              <a:cs typeface="Fira Sans"/>
              <a:sym typeface="Fira Sans"/>
            </a:endParaRPr>
          </a:p>
          <a:p>
            <a:pPr marL="685800" marR="0" lvl="2" indent="0" algn="l" rtl="0">
              <a:lnSpc>
                <a:spcPct val="100000"/>
              </a:lnSpc>
              <a:spcBef>
                <a:spcPts val="0"/>
              </a:spcBef>
              <a:spcAft>
                <a:spcPts val="0"/>
              </a:spcAft>
              <a:buClr>
                <a:srgbClr val="000000"/>
              </a:buClr>
              <a:buSzPts val="2400"/>
              <a:buFont typeface="Arial"/>
              <a:buNone/>
            </a:pPr>
            <a:endParaRPr sz="1800" b="0" i="0" u="none" strike="noStrike" cap="none">
              <a:solidFill>
                <a:schemeClr val="dk1"/>
              </a:solidFill>
              <a:latin typeface="Fira Sans"/>
              <a:ea typeface="Fira Sans"/>
              <a:cs typeface="Fira Sans"/>
              <a:sym typeface="Fira Sans"/>
            </a:endParaRPr>
          </a:p>
          <a:p>
            <a:pPr marL="685800" marR="0" lvl="2" indent="0" algn="l" rtl="0">
              <a:lnSpc>
                <a:spcPct val="100000"/>
              </a:lnSpc>
              <a:spcBef>
                <a:spcPts val="0"/>
              </a:spcBef>
              <a:spcAft>
                <a:spcPts val="0"/>
              </a:spcAft>
              <a:buClr>
                <a:srgbClr val="000000"/>
              </a:buClr>
              <a:buSzPts val="2800"/>
              <a:buFont typeface="Arial"/>
              <a:buNone/>
            </a:pPr>
            <a:endParaRPr sz="2100" b="0" i="0" u="none" strike="noStrike" cap="none">
              <a:solidFill>
                <a:schemeClr val="dk1"/>
              </a:solidFill>
              <a:latin typeface="Fira Sans"/>
              <a:ea typeface="Fira Sans"/>
              <a:cs typeface="Fira Sans"/>
              <a:sym typeface="Fira Sans"/>
            </a:endParaRPr>
          </a:p>
          <a:p>
            <a:pPr marL="685800" marR="0" lvl="2" indent="0" algn="l" rtl="0">
              <a:lnSpc>
                <a:spcPct val="100000"/>
              </a:lnSpc>
              <a:spcBef>
                <a:spcPts val="0"/>
              </a:spcBef>
              <a:spcAft>
                <a:spcPts val="0"/>
              </a:spcAft>
              <a:buClr>
                <a:srgbClr val="000000"/>
              </a:buClr>
              <a:buSzPts val="2800"/>
              <a:buFont typeface="Arial"/>
              <a:buNone/>
            </a:pPr>
            <a:endParaRPr sz="2100" b="0" i="0" u="none" strike="noStrike" cap="none">
              <a:solidFill>
                <a:schemeClr val="dk1"/>
              </a:solidFill>
              <a:latin typeface="Fira Sans"/>
              <a:ea typeface="Fira Sans"/>
              <a:cs typeface="Fira Sans"/>
              <a:sym typeface="Fira Sans"/>
            </a:endParaRPr>
          </a:p>
          <a:p>
            <a:pPr marL="685800" marR="0" lvl="2" indent="0" algn="l" rtl="0">
              <a:lnSpc>
                <a:spcPct val="100000"/>
              </a:lnSpc>
              <a:spcBef>
                <a:spcPts val="0"/>
              </a:spcBef>
              <a:spcAft>
                <a:spcPts val="0"/>
              </a:spcAft>
              <a:buClr>
                <a:srgbClr val="000000"/>
              </a:buClr>
              <a:buSzPts val="2800"/>
              <a:buFont typeface="Arial"/>
              <a:buNone/>
            </a:pPr>
            <a:endParaRPr sz="2100" b="0" i="0" u="none" strike="noStrike" cap="none">
              <a:solidFill>
                <a:schemeClr val="dk1"/>
              </a:solidFill>
              <a:latin typeface="Fira Sans"/>
              <a:ea typeface="Fira Sans"/>
              <a:cs typeface="Fira Sans"/>
              <a:sym typeface="Fira Sans"/>
            </a:endParaRPr>
          </a:p>
        </p:txBody>
      </p:sp>
      <p:pic>
        <p:nvPicPr>
          <p:cNvPr id="2" name="Picture 1" descr="An aerial view of a green field&#10;&#10;AI-generated content may be incorrect.">
            <a:extLst>
              <a:ext uri="{FF2B5EF4-FFF2-40B4-BE49-F238E27FC236}">
                <a16:creationId xmlns:a16="http://schemas.microsoft.com/office/drawing/2014/main" id="{2714C816-DAF8-B5A9-8544-33D33CB8222A}"/>
              </a:ext>
            </a:extLst>
          </p:cNvPr>
          <p:cNvPicPr>
            <a:picLocks noChangeAspect="1"/>
          </p:cNvPicPr>
          <p:nvPr/>
        </p:nvPicPr>
        <p:blipFill>
          <a:blip r:embed="rId3"/>
          <a:stretch>
            <a:fillRect/>
          </a:stretch>
        </p:blipFill>
        <p:spPr>
          <a:xfrm>
            <a:off x="4759472" y="1783128"/>
            <a:ext cx="3385821" cy="2832652"/>
          </a:xfrm>
          <a:prstGeom prst="rect">
            <a:avLst/>
          </a:prstGeom>
          <a:ln>
            <a:solidFill>
              <a:schemeClr val="tx1"/>
            </a:solidFill>
          </a:ln>
        </p:spPr>
      </p:pic>
      <p:pic>
        <p:nvPicPr>
          <p:cNvPr id="214" name="Google Shape;214;g13defe1a7cd_0_3"/>
          <p:cNvPicPr preferRelativeResize="0"/>
          <p:nvPr/>
        </p:nvPicPr>
        <p:blipFill>
          <a:blip r:embed="rId4">
            <a:alphaModFix/>
          </a:blip>
          <a:stretch>
            <a:fillRect/>
          </a:stretch>
        </p:blipFill>
        <p:spPr>
          <a:xfrm>
            <a:off x="6244907" y="3936914"/>
            <a:ext cx="2275932" cy="1684920"/>
          </a:xfrm>
          <a:prstGeom prst="rect">
            <a:avLst/>
          </a:prstGeom>
          <a:noFill/>
          <a:ln>
            <a:solidFill>
              <a:schemeClr val="tx1"/>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13ee6854c07_0_11"/>
          <p:cNvSpPr/>
          <p:nvPr/>
        </p:nvSpPr>
        <p:spPr>
          <a:xfrm>
            <a:off x="0" y="857250"/>
            <a:ext cx="9144000" cy="273825"/>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95" name="Google Shape;195;g13ee6854c07_0_11"/>
          <p:cNvSpPr txBox="1"/>
          <p:nvPr/>
        </p:nvSpPr>
        <p:spPr>
          <a:xfrm>
            <a:off x="628649" y="1245394"/>
            <a:ext cx="8001000" cy="994275"/>
          </a:xfrm>
          <a:prstGeom prst="rect">
            <a:avLst/>
          </a:prstGeom>
          <a:noFill/>
          <a:ln>
            <a:noFill/>
          </a:ln>
        </p:spPr>
        <p:txBody>
          <a:bodyPr spcFirstLastPara="1" wrap="square" lIns="68569" tIns="34275" rIns="68569" bIns="34275"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3300" b="1" i="1" u="none" strike="noStrike" cap="none">
              <a:solidFill>
                <a:srgbClr val="767676"/>
              </a:solidFill>
              <a:latin typeface="Fira Sans"/>
              <a:ea typeface="Fira Sans"/>
              <a:cs typeface="Fira Sans"/>
              <a:sym typeface="Fira Sans"/>
            </a:endParaRPr>
          </a:p>
        </p:txBody>
      </p:sp>
      <p:sp>
        <p:nvSpPr>
          <p:cNvPr id="196" name="Google Shape;196;g13ee6854c07_0_11"/>
          <p:cNvSpPr txBox="1">
            <a:spLocks noGrp="1"/>
          </p:cNvSpPr>
          <p:nvPr>
            <p:ph type="sldNum" idx="12"/>
          </p:nvPr>
        </p:nvSpPr>
        <p:spPr>
          <a:xfrm>
            <a:off x="6457950" y="5624513"/>
            <a:ext cx="2057400" cy="273825"/>
          </a:xfrm>
          <a:prstGeom prst="rect">
            <a:avLst/>
          </a:prstGeom>
          <a:noFill/>
          <a:ln>
            <a:noFill/>
          </a:ln>
        </p:spPr>
        <p:txBody>
          <a:bodyPr spcFirstLastPara="1" wrap="square" lIns="68569" tIns="34275" rIns="68569" bIns="34275" anchor="ctr" anchorCtr="0">
            <a:noAutofit/>
          </a:bodyPr>
          <a:lstStyle/>
          <a:p>
            <a:pPr marL="0" lvl="0" indent="0" algn="r" rtl="0">
              <a:lnSpc>
                <a:spcPct val="100000"/>
              </a:lnSpc>
              <a:spcBef>
                <a:spcPts val="0"/>
              </a:spcBef>
              <a:spcAft>
                <a:spcPts val="0"/>
              </a:spcAft>
              <a:buSzPts val="1200"/>
              <a:buNone/>
            </a:pPr>
            <a:fld id="{00000000-1234-1234-1234-123412341234}" type="slidenum">
              <a:rPr lang="en-US"/>
              <a:pPr marL="0" lvl="0" indent="0" algn="r" rtl="0">
                <a:lnSpc>
                  <a:spcPct val="100000"/>
                </a:lnSpc>
                <a:spcBef>
                  <a:spcPts val="0"/>
                </a:spcBef>
                <a:spcAft>
                  <a:spcPts val="0"/>
                </a:spcAft>
                <a:buSzPts val="1200"/>
                <a:buNone/>
              </a:pPr>
              <a:t>18</a:t>
            </a:fld>
            <a:endParaRPr/>
          </a:p>
        </p:txBody>
      </p:sp>
      <p:sp>
        <p:nvSpPr>
          <p:cNvPr id="197" name="Google Shape;197;g13ee6854c07_0_11" descr="dance dancing GIF by Alberto Pozo"/>
          <p:cNvSpPr/>
          <p:nvPr/>
        </p:nvSpPr>
        <p:spPr>
          <a:xfrm>
            <a:off x="116681" y="748903"/>
            <a:ext cx="228600" cy="228600"/>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98" name="Google Shape;198;g13ee6854c07_0_11"/>
          <p:cNvSpPr/>
          <p:nvPr/>
        </p:nvSpPr>
        <p:spPr>
          <a:xfrm>
            <a:off x="458419" y="1239450"/>
            <a:ext cx="8352450" cy="1084950"/>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300" b="1" i="1" u="none" strike="noStrike" cap="none" dirty="0">
                <a:solidFill>
                  <a:srgbClr val="767676"/>
                </a:solidFill>
                <a:latin typeface="Fira Sans"/>
                <a:ea typeface="Fira Sans"/>
                <a:cs typeface="Fira Sans"/>
                <a:sym typeface="Fira Sans"/>
              </a:rPr>
              <a:t>Southbridge Business Park </a:t>
            </a:r>
            <a:endParaRPr sz="3300" b="0" i="0" u="none" strike="noStrike" cap="none" dirty="0">
              <a:solidFill>
                <a:schemeClr val="dk1"/>
              </a:solidFill>
              <a:latin typeface="Calibri"/>
              <a:ea typeface="Calibri"/>
              <a:cs typeface="Calibri"/>
              <a:sym typeface="Calibri"/>
            </a:endParaRPr>
          </a:p>
        </p:txBody>
      </p:sp>
      <p:sp>
        <p:nvSpPr>
          <p:cNvPr id="199" name="Google Shape;199;g13ee6854c07_0_11"/>
          <p:cNvSpPr txBox="1"/>
          <p:nvPr/>
        </p:nvSpPr>
        <p:spPr>
          <a:xfrm>
            <a:off x="345281" y="1947394"/>
            <a:ext cx="3802725" cy="6901859"/>
          </a:xfrm>
          <a:prstGeom prst="rect">
            <a:avLst/>
          </a:prstGeom>
          <a:noFill/>
          <a:ln>
            <a:noFill/>
          </a:ln>
        </p:spPr>
        <p:txBody>
          <a:bodyPr spcFirstLastPara="1" wrap="square" lIns="68569" tIns="34275" rIns="68569" bIns="34275" anchor="t" anchorCtr="0">
            <a:spAutoFit/>
          </a:bodyPr>
          <a:lstStyle/>
          <a:p>
            <a:pPr lvl="3">
              <a:buSzPts val="2000"/>
            </a:pPr>
            <a:r>
              <a:rPr lang="en-US" sz="1500" dirty="0">
                <a:solidFill>
                  <a:schemeClr val="dk1"/>
                </a:solidFill>
                <a:latin typeface="Fira Sans"/>
                <a:ea typeface="Fira Sans"/>
                <a:cs typeface="Fira Sans"/>
              </a:rPr>
              <a:t>Recent growth:</a:t>
            </a:r>
            <a:endParaRPr sz="1500" b="0" i="0" u="none" strike="noStrike" cap="none" dirty="0">
              <a:solidFill>
                <a:schemeClr val="dk1"/>
              </a:solidFill>
              <a:latin typeface="Fira Sans"/>
              <a:ea typeface="Fira Sans"/>
              <a:cs typeface="Fira Sans"/>
              <a:sym typeface="Fira Sans"/>
            </a:endParaRPr>
          </a:p>
          <a:p>
            <a:pPr marL="257175" marR="0" lvl="0" indent="-257175" algn="l" rtl="0">
              <a:lnSpc>
                <a:spcPct val="100000"/>
              </a:lnSpc>
              <a:spcBef>
                <a:spcPts val="0"/>
              </a:spcBef>
              <a:spcAft>
                <a:spcPts val="0"/>
              </a:spcAft>
              <a:buClr>
                <a:schemeClr val="dk1"/>
              </a:buClr>
              <a:buSzPts val="2000"/>
              <a:buFont typeface="Fira Sans"/>
              <a:buChar char="•"/>
            </a:pPr>
            <a:r>
              <a:rPr lang="en-US" sz="1500" b="0" i="0" u="none" strike="noStrike" cap="none" dirty="0">
                <a:solidFill>
                  <a:schemeClr val="dk1"/>
                </a:solidFill>
                <a:latin typeface="Fira Sans"/>
                <a:ea typeface="Fira Sans"/>
                <a:cs typeface="Fira Sans"/>
                <a:sym typeface="Fira Sans"/>
              </a:rPr>
              <a:t>Sabre Industries Galvanizer Expansion </a:t>
            </a:r>
            <a:endParaRPr sz="1500" b="0" i="0" u="none" strike="noStrike" cap="none" dirty="0">
              <a:solidFill>
                <a:schemeClr val="dk1"/>
              </a:solidFill>
              <a:latin typeface="Fira Sans"/>
              <a:ea typeface="Fira Sans"/>
              <a:cs typeface="Fira Sans"/>
              <a:sym typeface="Fira Sans"/>
            </a:endParaRPr>
          </a:p>
          <a:p>
            <a:pPr marL="685800" lvl="1" indent="-266700">
              <a:buClr>
                <a:schemeClr val="dk1"/>
              </a:buClr>
              <a:buSzPts val="2000"/>
              <a:buFont typeface="Fira Sans"/>
              <a:buChar char="○"/>
            </a:pPr>
            <a:r>
              <a:rPr lang="en-US" sz="1500" b="0" i="0" u="none" strike="noStrike" cap="none" dirty="0">
                <a:solidFill>
                  <a:schemeClr val="dk1"/>
                </a:solidFill>
                <a:latin typeface="Fira Sans"/>
                <a:ea typeface="Fira Sans"/>
                <a:cs typeface="Fira Sans"/>
                <a:sym typeface="Fira Sans"/>
              </a:rPr>
              <a:t>101,000 </a:t>
            </a:r>
            <a:r>
              <a:rPr lang="en-US" sz="1500" dirty="0">
                <a:solidFill>
                  <a:schemeClr val="dk1"/>
                </a:solidFill>
                <a:latin typeface="Fira Sans"/>
                <a:ea typeface="Fira Sans"/>
                <a:cs typeface="Fira Sans"/>
                <a:sym typeface="Fira Sans"/>
              </a:rPr>
              <a:t>SF, 76</a:t>
            </a:r>
            <a:r>
              <a:rPr lang="en-US" sz="1500" b="0" i="0" u="none" strike="noStrike" cap="none" dirty="0">
                <a:solidFill>
                  <a:schemeClr val="dk1"/>
                </a:solidFill>
                <a:latin typeface="Fira Sans"/>
                <a:ea typeface="Fira Sans"/>
                <a:cs typeface="Fira Sans"/>
                <a:sym typeface="Fira Sans"/>
              </a:rPr>
              <a:t> new jobs </a:t>
            </a:r>
            <a:endParaRPr sz="1500" b="0" i="0" u="none" strike="noStrike" cap="none" dirty="0">
              <a:solidFill>
                <a:schemeClr val="dk1"/>
              </a:solidFill>
              <a:latin typeface="Fira Sans"/>
              <a:ea typeface="Fira Sans"/>
              <a:cs typeface="Fira Sans"/>
            </a:endParaRPr>
          </a:p>
          <a:p>
            <a:pPr marL="685800" marR="0" lvl="1" indent="-266700" algn="l" rtl="0">
              <a:lnSpc>
                <a:spcPct val="100000"/>
              </a:lnSpc>
              <a:spcBef>
                <a:spcPts val="0"/>
              </a:spcBef>
              <a:spcAft>
                <a:spcPts val="0"/>
              </a:spcAft>
              <a:buClr>
                <a:schemeClr val="dk1"/>
              </a:buClr>
              <a:buSzPts val="2000"/>
              <a:buFont typeface="Fira Sans"/>
              <a:buChar char="○"/>
            </a:pPr>
            <a:r>
              <a:rPr lang="en-US" sz="1500" b="0" i="0" u="none" strike="noStrike" cap="none" dirty="0">
                <a:solidFill>
                  <a:schemeClr val="dk1"/>
                </a:solidFill>
                <a:latin typeface="Fira Sans"/>
                <a:ea typeface="Fira Sans"/>
                <a:cs typeface="Fira Sans"/>
                <a:sym typeface="Fira Sans"/>
              </a:rPr>
              <a:t>$25M capital investment</a:t>
            </a:r>
            <a:endParaRPr sz="1500" b="0" i="0" u="none" strike="noStrike" cap="none" dirty="0">
              <a:solidFill>
                <a:schemeClr val="dk1"/>
              </a:solidFill>
              <a:latin typeface="Fira Sans"/>
              <a:ea typeface="Fira Sans"/>
              <a:cs typeface="Fira Sans"/>
              <a:sym typeface="Fira Sans"/>
            </a:endParaRPr>
          </a:p>
          <a:p>
            <a:pPr marL="257175" indent="-257175">
              <a:buSzPts val="2000"/>
              <a:buFont typeface="Fira Sans,Sans-Serif"/>
              <a:buChar char="•"/>
            </a:pPr>
            <a:r>
              <a:rPr lang="en-US" sz="1500" dirty="0">
                <a:solidFill>
                  <a:schemeClr val="dk1"/>
                </a:solidFill>
                <a:latin typeface="Fira Sans"/>
                <a:ea typeface="Fira Sans"/>
                <a:cs typeface="Fira Sans"/>
              </a:rPr>
              <a:t>Andrew Avenue - $1.3M road improvement (50% RISE)</a:t>
            </a:r>
          </a:p>
          <a:p>
            <a:pPr marL="685800" marR="0" lvl="1" indent="-266700" algn="l">
              <a:lnSpc>
                <a:spcPct val="100000"/>
              </a:lnSpc>
              <a:spcBef>
                <a:spcPts val="0"/>
              </a:spcBef>
              <a:spcAft>
                <a:spcPts val="0"/>
              </a:spcAft>
              <a:buClr>
                <a:srgbClr val="000000"/>
              </a:buClr>
              <a:buSzPts val="2000"/>
              <a:buFont typeface="Fira Sans"/>
              <a:buChar char="○"/>
            </a:pPr>
            <a:endParaRPr lang="en-US" sz="1500" b="0" i="0" u="none" strike="noStrike" cap="none" dirty="0">
              <a:solidFill>
                <a:schemeClr val="dk1"/>
              </a:solidFill>
              <a:latin typeface="Fira Sans"/>
              <a:ea typeface="Fira Sans"/>
              <a:cs typeface="Fira Sans"/>
            </a:endParaRPr>
          </a:p>
          <a:p>
            <a:pPr marL="257175" indent="-257175">
              <a:buClr>
                <a:schemeClr val="dk1"/>
              </a:buClr>
              <a:buFont typeface="Fira Sans,Sans-Serif"/>
              <a:buChar char="•"/>
            </a:pPr>
            <a:r>
              <a:rPr lang="en-US" sz="1500" dirty="0">
                <a:solidFill>
                  <a:schemeClr val="dk1"/>
                </a:solidFill>
                <a:latin typeface="Fira Sans"/>
                <a:ea typeface="Fira Sans"/>
                <a:cs typeface="Fira Sans"/>
              </a:rPr>
              <a:t>Cold-Link new cold storage facility</a:t>
            </a:r>
          </a:p>
          <a:p>
            <a:pPr marL="685800" lvl="1" indent="-266700">
              <a:buClr>
                <a:schemeClr val="dk1"/>
              </a:buClr>
              <a:buFont typeface="Fira Sans,Sans-Serif"/>
              <a:buChar char="○"/>
            </a:pPr>
            <a:r>
              <a:rPr lang="en-US" sz="1500" dirty="0">
                <a:solidFill>
                  <a:schemeClr val="dk1"/>
                </a:solidFill>
                <a:latin typeface="Fira Sans"/>
                <a:ea typeface="Fira Sans"/>
                <a:cs typeface="Fira Sans"/>
              </a:rPr>
              <a:t>Phase I &amp; II - 334,000 SF </a:t>
            </a:r>
          </a:p>
          <a:p>
            <a:pPr marL="685800" lvl="1" indent="-266700">
              <a:buClr>
                <a:schemeClr val="dk1"/>
              </a:buClr>
              <a:buFont typeface="Fira Sans,Sans-Serif"/>
              <a:buChar char="○"/>
            </a:pPr>
            <a:r>
              <a:rPr lang="en-US" sz="1500" dirty="0">
                <a:solidFill>
                  <a:schemeClr val="dk1"/>
                </a:solidFill>
                <a:latin typeface="Fira Sans"/>
                <a:ea typeface="Fira Sans"/>
                <a:cs typeface="Fira Sans"/>
              </a:rPr>
              <a:t>99 new jobs</a:t>
            </a:r>
          </a:p>
          <a:p>
            <a:pPr marL="685800" lvl="1" indent="-266700">
              <a:buClr>
                <a:schemeClr val="dk1"/>
              </a:buClr>
              <a:buFont typeface="Fira Sans,Sans-Serif"/>
              <a:buChar char="○"/>
            </a:pPr>
            <a:r>
              <a:rPr lang="en-US" sz="1500" dirty="0">
                <a:solidFill>
                  <a:schemeClr val="dk1"/>
                </a:solidFill>
                <a:latin typeface="Fira Sans"/>
                <a:ea typeface="Fira Sans"/>
                <a:cs typeface="Fira Sans"/>
              </a:rPr>
              <a:t>$56M capital investment</a:t>
            </a:r>
          </a:p>
          <a:p>
            <a:pPr marL="257175" indent="-257175">
              <a:buClr>
                <a:schemeClr val="dk1"/>
              </a:buClr>
              <a:buFont typeface="Arial,Sans-Serif"/>
              <a:buChar char="•"/>
            </a:pPr>
            <a:r>
              <a:rPr lang="en-US" sz="1500" dirty="0">
                <a:solidFill>
                  <a:schemeClr val="dk1"/>
                </a:solidFill>
                <a:latin typeface="Fira Sans"/>
              </a:rPr>
              <a:t>Alicia Avenue </a:t>
            </a:r>
          </a:p>
          <a:p>
            <a:pPr marL="685800" lvl="1" indent="-266700">
              <a:buClr>
                <a:schemeClr val="dk1"/>
              </a:buClr>
              <a:buFont typeface="Fira Sans,Sans-Serif"/>
              <a:buChar char="○"/>
            </a:pPr>
            <a:r>
              <a:rPr lang="en-US" sz="1500" dirty="0">
                <a:solidFill>
                  <a:schemeClr val="dk1"/>
                </a:solidFill>
                <a:latin typeface="Fira Sans"/>
              </a:rPr>
              <a:t>$2.6M road improvement (80% RISE)</a:t>
            </a:r>
          </a:p>
          <a:p>
            <a:pPr marL="257175" indent="-257175">
              <a:buClr>
                <a:schemeClr val="dk1"/>
              </a:buClr>
              <a:buFont typeface="Arial,Sans-Serif"/>
              <a:buChar char="•"/>
            </a:pPr>
            <a:r>
              <a:rPr lang="en-US" sz="1500" dirty="0">
                <a:solidFill>
                  <a:schemeClr val="dk1"/>
                </a:solidFill>
                <a:latin typeface="Fira Sans"/>
              </a:rPr>
              <a:t>Industrial Rail Spur </a:t>
            </a:r>
            <a:endParaRPr lang="en-US" sz="1050" dirty="0">
              <a:solidFill>
                <a:schemeClr val="dk1"/>
              </a:solidFill>
            </a:endParaRPr>
          </a:p>
          <a:p>
            <a:pPr marL="685800" lvl="1" indent="-266700">
              <a:buClr>
                <a:schemeClr val="dk1"/>
              </a:buClr>
              <a:buFont typeface="Fira Sans,Sans-Serif"/>
              <a:buChar char="○"/>
            </a:pPr>
            <a:r>
              <a:rPr lang="en-US" sz="1500" dirty="0">
                <a:solidFill>
                  <a:schemeClr val="dk1"/>
                </a:solidFill>
                <a:latin typeface="Fira Sans"/>
              </a:rPr>
              <a:t>$1.375M new rail spur (50% RRLG grant) </a:t>
            </a:r>
          </a:p>
          <a:p>
            <a:pPr marL="257175" indent="-161925"/>
            <a:endParaRPr lang="en-US" sz="1500" dirty="0">
              <a:latin typeface="Fira Sans"/>
            </a:endParaRPr>
          </a:p>
          <a:p>
            <a:endParaRPr lang="en-US" sz="1500" dirty="0">
              <a:latin typeface="Fira Sans"/>
            </a:endParaRPr>
          </a:p>
          <a:p>
            <a:pPr marL="257175" indent="-257175">
              <a:buSzPts val="2000"/>
              <a:buFont typeface="Fira Sans"/>
              <a:buChar char="•"/>
            </a:pPr>
            <a:endParaRPr lang="en-US" sz="1500">
              <a:solidFill>
                <a:schemeClr val="dk1"/>
              </a:solidFill>
              <a:latin typeface="Fira Sans"/>
              <a:ea typeface="Fira Sans"/>
              <a:cs typeface="Fira Sans"/>
            </a:endParaRPr>
          </a:p>
          <a:p>
            <a:pPr marR="0" lvl="0" algn="l" rtl="0">
              <a:lnSpc>
                <a:spcPct val="100000"/>
              </a:lnSpc>
              <a:spcBef>
                <a:spcPts val="0"/>
              </a:spcBef>
              <a:spcAft>
                <a:spcPts val="0"/>
              </a:spcAft>
              <a:buClr>
                <a:schemeClr val="dk1"/>
              </a:buClr>
              <a:buSzPts val="2000"/>
            </a:pPr>
            <a:endParaRPr sz="1500" b="0" i="0" u="none" strike="noStrike" cap="none">
              <a:solidFill>
                <a:schemeClr val="dk1"/>
              </a:solidFill>
              <a:latin typeface="Fira Sans"/>
              <a:ea typeface="Fira Sans"/>
              <a:cs typeface="Fira Sans"/>
            </a:endParaRPr>
          </a:p>
          <a:p>
            <a:pPr marL="257175" marR="0" lvl="0" indent="-161925" algn="l" rtl="0">
              <a:lnSpc>
                <a:spcPct val="100000"/>
              </a:lnSpc>
              <a:spcBef>
                <a:spcPts val="0"/>
              </a:spcBef>
              <a:spcAft>
                <a:spcPts val="0"/>
              </a:spcAft>
              <a:buClr>
                <a:srgbClr val="000000"/>
              </a:buClr>
              <a:buSzPts val="2000"/>
              <a:buFont typeface="Arial"/>
              <a:buNone/>
            </a:pPr>
            <a:endParaRPr sz="1500" b="0" i="0" u="none" strike="noStrike" cap="none">
              <a:solidFill>
                <a:schemeClr val="dk1"/>
              </a:solidFill>
              <a:latin typeface="Fira Sans"/>
              <a:ea typeface="Fira Sans"/>
              <a:cs typeface="Fira Sans"/>
            </a:endParaRPr>
          </a:p>
          <a:p>
            <a:pPr marL="1285875" marR="0" lvl="3" indent="-161925" algn="l" rtl="0">
              <a:lnSpc>
                <a:spcPct val="100000"/>
              </a:lnSpc>
              <a:spcBef>
                <a:spcPts val="0"/>
              </a:spcBef>
              <a:spcAft>
                <a:spcPts val="0"/>
              </a:spcAft>
              <a:buClr>
                <a:schemeClr val="dk1"/>
              </a:buClr>
              <a:buSzPts val="2000"/>
              <a:buFont typeface="Arial"/>
              <a:buNone/>
            </a:pPr>
            <a:endParaRPr sz="1500" b="0" i="0" u="none" strike="noStrike" cap="none">
              <a:solidFill>
                <a:schemeClr val="dk1"/>
              </a:solidFill>
              <a:latin typeface="Fira Sans"/>
              <a:ea typeface="Fira Sans"/>
              <a:cs typeface="Fira Sans"/>
            </a:endParaRPr>
          </a:p>
          <a:p>
            <a:pPr marL="1285875" marR="0" lvl="3" indent="-142875" algn="l" rtl="0">
              <a:lnSpc>
                <a:spcPct val="100000"/>
              </a:lnSpc>
              <a:spcBef>
                <a:spcPts val="0"/>
              </a:spcBef>
              <a:spcAft>
                <a:spcPts val="0"/>
              </a:spcAft>
              <a:buClr>
                <a:schemeClr val="dk1"/>
              </a:buClr>
              <a:buSzPts val="2400"/>
              <a:buFont typeface="Arial"/>
              <a:buNone/>
            </a:pPr>
            <a:endParaRPr sz="1800" b="0" i="0" u="none" strike="noStrike" cap="none">
              <a:solidFill>
                <a:schemeClr val="dk1"/>
              </a:solidFill>
              <a:latin typeface="Fira Sans"/>
              <a:ea typeface="Fira Sans"/>
              <a:cs typeface="Fira Sans"/>
            </a:endParaRPr>
          </a:p>
          <a:p>
            <a:pPr marL="685800" marR="0" lvl="2" algn="l" rtl="0">
              <a:lnSpc>
                <a:spcPct val="100000"/>
              </a:lnSpc>
              <a:spcBef>
                <a:spcPts val="0"/>
              </a:spcBef>
              <a:spcAft>
                <a:spcPts val="0"/>
              </a:spcAft>
              <a:buClr>
                <a:schemeClr val="dk1"/>
              </a:buClr>
              <a:buSzPts val="2400"/>
              <a:buFont typeface="Arial"/>
              <a:buNone/>
            </a:pPr>
            <a:endParaRPr sz="1800" b="0" i="0" u="none" strike="noStrike" cap="none">
              <a:solidFill>
                <a:schemeClr val="dk1"/>
              </a:solidFill>
              <a:latin typeface="Fira Sans"/>
              <a:ea typeface="Fira Sans"/>
              <a:cs typeface="Fira Sans"/>
            </a:endParaRPr>
          </a:p>
          <a:p>
            <a:pPr marL="685800" marR="0" lvl="2" indent="0" algn="l" rtl="0">
              <a:lnSpc>
                <a:spcPct val="100000"/>
              </a:lnSpc>
              <a:spcBef>
                <a:spcPts val="0"/>
              </a:spcBef>
              <a:spcAft>
                <a:spcPts val="0"/>
              </a:spcAft>
              <a:buClr>
                <a:srgbClr val="000000"/>
              </a:buClr>
              <a:buSzPts val="2800"/>
              <a:buFont typeface="Arial"/>
              <a:buNone/>
            </a:pPr>
            <a:endParaRPr sz="2100" b="0" i="0" u="none" strike="noStrike" cap="none">
              <a:solidFill>
                <a:schemeClr val="dk1"/>
              </a:solidFill>
              <a:latin typeface="Fira Sans"/>
              <a:ea typeface="Fira Sans"/>
              <a:cs typeface="Fira Sans"/>
            </a:endParaRPr>
          </a:p>
          <a:p>
            <a:pPr marL="685800" marR="0" lvl="2" indent="0" algn="l" rtl="0">
              <a:lnSpc>
                <a:spcPct val="100000"/>
              </a:lnSpc>
              <a:spcBef>
                <a:spcPts val="0"/>
              </a:spcBef>
              <a:spcAft>
                <a:spcPts val="0"/>
              </a:spcAft>
              <a:buClr>
                <a:srgbClr val="000000"/>
              </a:buClr>
              <a:buSzPts val="2800"/>
              <a:buFont typeface="Arial"/>
              <a:buNone/>
            </a:pPr>
            <a:endParaRPr sz="2100" b="0" i="0" u="none" strike="noStrike" cap="none">
              <a:solidFill>
                <a:schemeClr val="dk1"/>
              </a:solidFill>
              <a:latin typeface="Fira Sans"/>
              <a:ea typeface="Fira Sans"/>
              <a:cs typeface="Fira Sans"/>
              <a:sym typeface="Fira Sans"/>
            </a:endParaRPr>
          </a:p>
          <a:p>
            <a:pPr marL="685800" marR="0" lvl="2" indent="0" algn="l" rtl="0">
              <a:lnSpc>
                <a:spcPct val="100000"/>
              </a:lnSpc>
              <a:spcBef>
                <a:spcPts val="0"/>
              </a:spcBef>
              <a:spcAft>
                <a:spcPts val="0"/>
              </a:spcAft>
              <a:buClr>
                <a:srgbClr val="000000"/>
              </a:buClr>
              <a:buSzPts val="2800"/>
              <a:buFont typeface="Arial"/>
              <a:buNone/>
            </a:pPr>
            <a:endParaRPr sz="2100" b="0" i="0" u="none" strike="noStrike" cap="none">
              <a:solidFill>
                <a:schemeClr val="dk1"/>
              </a:solidFill>
              <a:latin typeface="Fira Sans"/>
              <a:ea typeface="Fira Sans"/>
              <a:cs typeface="Fira Sans"/>
              <a:sym typeface="Fira Sans"/>
            </a:endParaRPr>
          </a:p>
        </p:txBody>
      </p:sp>
      <p:pic>
        <p:nvPicPr>
          <p:cNvPr id="200" name="Google Shape;200;g13ee6854c07_0_11"/>
          <p:cNvPicPr preferRelativeResize="0"/>
          <p:nvPr/>
        </p:nvPicPr>
        <p:blipFill rotWithShape="1">
          <a:blip r:embed="rId3">
            <a:alphaModFix/>
          </a:blip>
          <a:srcRect/>
          <a:stretch/>
        </p:blipFill>
        <p:spPr>
          <a:xfrm>
            <a:off x="5064855" y="1781285"/>
            <a:ext cx="3076612" cy="1781044"/>
          </a:xfrm>
          <a:prstGeom prst="rect">
            <a:avLst/>
          </a:prstGeom>
          <a:noFill/>
          <a:ln>
            <a:solidFill>
              <a:schemeClr val="tx1"/>
            </a:solidFill>
          </a:ln>
        </p:spPr>
      </p:pic>
      <p:pic>
        <p:nvPicPr>
          <p:cNvPr id="201" name="Google Shape;201;g13ee6854c07_0_11"/>
          <p:cNvPicPr preferRelativeResize="0"/>
          <p:nvPr/>
        </p:nvPicPr>
        <p:blipFill>
          <a:blip r:embed="rId4">
            <a:alphaModFix/>
          </a:blip>
          <a:stretch>
            <a:fillRect/>
          </a:stretch>
        </p:blipFill>
        <p:spPr>
          <a:xfrm>
            <a:off x="5953854" y="3027213"/>
            <a:ext cx="3076612" cy="1867594"/>
          </a:xfrm>
          <a:prstGeom prst="rect">
            <a:avLst/>
          </a:prstGeom>
          <a:noFill/>
          <a:ln>
            <a:solidFill>
              <a:schemeClr val="tx1"/>
            </a:solidFill>
          </a:ln>
        </p:spPr>
      </p:pic>
      <p:pic>
        <p:nvPicPr>
          <p:cNvPr id="2" name="Picture 1" descr="A large white building with parking lot and cars&#10;&#10;AI-generated content may be incorrect.">
            <a:extLst>
              <a:ext uri="{FF2B5EF4-FFF2-40B4-BE49-F238E27FC236}">
                <a16:creationId xmlns:a16="http://schemas.microsoft.com/office/drawing/2014/main" id="{E42F2176-9D77-DF73-08C9-62B448B93FB0}"/>
              </a:ext>
            </a:extLst>
          </p:cNvPr>
          <p:cNvPicPr>
            <a:picLocks noChangeAspect="1"/>
          </p:cNvPicPr>
          <p:nvPr/>
        </p:nvPicPr>
        <p:blipFill>
          <a:blip r:embed="rId5"/>
          <a:stretch>
            <a:fillRect/>
          </a:stretch>
        </p:blipFill>
        <p:spPr>
          <a:xfrm>
            <a:off x="4146550" y="4003543"/>
            <a:ext cx="3200400" cy="179308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9">
          <a:extLst>
            <a:ext uri="{FF2B5EF4-FFF2-40B4-BE49-F238E27FC236}">
              <a16:creationId xmlns:a16="http://schemas.microsoft.com/office/drawing/2014/main" id="{19E02EB6-EBBB-9027-0734-0B7967ADD7E7}"/>
            </a:ext>
          </a:extLst>
        </p:cNvPr>
        <p:cNvGrpSpPr/>
        <p:nvPr/>
      </p:nvGrpSpPr>
      <p:grpSpPr>
        <a:xfrm>
          <a:off x="0" y="0"/>
          <a:ext cx="0" cy="0"/>
          <a:chOff x="0" y="0"/>
          <a:chExt cx="0" cy="0"/>
        </a:xfrm>
      </p:grpSpPr>
      <p:sp>
        <p:nvSpPr>
          <p:cNvPr id="220" name="Google Shape;220;g286038e0016_1_0">
            <a:extLst>
              <a:ext uri="{FF2B5EF4-FFF2-40B4-BE49-F238E27FC236}">
                <a16:creationId xmlns:a16="http://schemas.microsoft.com/office/drawing/2014/main" id="{F7376EE1-88D4-FCFC-74A0-DCEE08D1AD0E}"/>
              </a:ext>
            </a:extLst>
          </p:cNvPr>
          <p:cNvSpPr/>
          <p:nvPr/>
        </p:nvSpPr>
        <p:spPr>
          <a:xfrm>
            <a:off x="0" y="857250"/>
            <a:ext cx="9144000" cy="273825"/>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1800"/>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1" name="Google Shape;221;g286038e0016_1_0">
            <a:extLst>
              <a:ext uri="{FF2B5EF4-FFF2-40B4-BE49-F238E27FC236}">
                <a16:creationId xmlns:a16="http://schemas.microsoft.com/office/drawing/2014/main" id="{A01FC59A-B4F8-061A-4C3C-7ADF968639FB}"/>
              </a:ext>
            </a:extLst>
          </p:cNvPr>
          <p:cNvSpPr txBox="1"/>
          <p:nvPr/>
        </p:nvSpPr>
        <p:spPr>
          <a:xfrm>
            <a:off x="903693" y="1239450"/>
            <a:ext cx="8001000" cy="994275"/>
          </a:xfrm>
          <a:prstGeom prst="rect">
            <a:avLst/>
          </a:prstGeom>
          <a:noFill/>
          <a:ln>
            <a:noFill/>
          </a:ln>
        </p:spPr>
        <p:txBody>
          <a:bodyPr spcFirstLastPara="1" wrap="square" lIns="68569" tIns="34275" rIns="68569" bIns="34275" anchor="ctr" anchorCtr="0">
            <a:normAutofit/>
          </a:bodyPr>
          <a:lstStyle/>
          <a:p>
            <a:pPr marL="0" marR="0" lvl="0" indent="0" algn="l" defTabSz="685800" rtl="0" eaLnBrk="1" fontAlgn="auto" latinLnBrk="0" hangingPunct="1">
              <a:lnSpc>
                <a:spcPct val="90000"/>
              </a:lnSpc>
              <a:spcBef>
                <a:spcPts val="0"/>
              </a:spcBef>
              <a:spcAft>
                <a:spcPts val="0"/>
              </a:spcAft>
              <a:buClr>
                <a:srgbClr val="000000"/>
              </a:buClr>
              <a:buSzPts val="4400"/>
              <a:buFont typeface="Calibri"/>
              <a:buNone/>
              <a:tabLst/>
              <a:defRPr/>
            </a:pPr>
            <a:endParaRPr kumimoji="0" sz="3300" b="1" i="1" u="none" strike="noStrike" kern="0" cap="none" spc="0" normalizeH="0" baseline="0" noProof="0">
              <a:ln>
                <a:noFill/>
              </a:ln>
              <a:solidFill>
                <a:srgbClr val="767676"/>
              </a:solidFill>
              <a:effectLst/>
              <a:uLnTx/>
              <a:uFillTx/>
              <a:latin typeface="Fira Sans"/>
              <a:ea typeface="Fira Sans"/>
              <a:cs typeface="Fira Sans"/>
              <a:sym typeface="Fira Sans"/>
            </a:endParaRPr>
          </a:p>
        </p:txBody>
      </p:sp>
      <p:sp>
        <p:nvSpPr>
          <p:cNvPr id="222" name="Google Shape;222;g286038e0016_1_0">
            <a:extLst>
              <a:ext uri="{FF2B5EF4-FFF2-40B4-BE49-F238E27FC236}">
                <a16:creationId xmlns:a16="http://schemas.microsoft.com/office/drawing/2014/main" id="{AB2F1FB2-ABDB-F900-375E-150F011ECC15}"/>
              </a:ext>
            </a:extLst>
          </p:cNvPr>
          <p:cNvSpPr txBox="1">
            <a:spLocks noGrp="1"/>
          </p:cNvSpPr>
          <p:nvPr>
            <p:ph type="sldNum" idx="12"/>
          </p:nvPr>
        </p:nvSpPr>
        <p:spPr>
          <a:xfrm>
            <a:off x="6457950" y="5624513"/>
            <a:ext cx="2057400" cy="273825"/>
          </a:xfrm>
          <a:prstGeom prst="rect">
            <a:avLst/>
          </a:prstGeom>
          <a:noFill/>
          <a:ln>
            <a:noFill/>
          </a:ln>
        </p:spPr>
        <p:txBody>
          <a:bodyPr spcFirstLastPara="1" wrap="square" lIns="68569" tIns="34275" rIns="68569" bIns="34275" anchor="ctr" anchorCtr="0">
            <a:noAutofit/>
          </a:bodyPr>
          <a:lstStyle/>
          <a:p>
            <a:pPr marL="0" marR="0" lvl="0" indent="0" algn="r" defTabSz="6858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900" b="0" i="0" u="none" strike="noStrike" kern="0" cap="none" spc="0" normalizeH="0" baseline="0" noProof="0">
                <a:ln>
                  <a:noFill/>
                </a:ln>
                <a:solidFill>
                  <a:srgbClr val="888888"/>
                </a:solidFill>
                <a:effectLst/>
                <a:uLnTx/>
                <a:uFillTx/>
                <a:latin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223" name="Google Shape;223;g286038e0016_1_0" descr="dance dancing GIF by Alberto Pozo">
            <a:extLst>
              <a:ext uri="{FF2B5EF4-FFF2-40B4-BE49-F238E27FC236}">
                <a16:creationId xmlns:a16="http://schemas.microsoft.com/office/drawing/2014/main" id="{5F3BE7DC-30D3-5871-A118-21122D5C538D}"/>
              </a:ext>
            </a:extLst>
          </p:cNvPr>
          <p:cNvSpPr/>
          <p:nvPr/>
        </p:nvSpPr>
        <p:spPr>
          <a:xfrm>
            <a:off x="116681" y="748903"/>
            <a:ext cx="228600" cy="228600"/>
          </a:xfrm>
          <a:prstGeom prst="rect">
            <a:avLst/>
          </a:prstGeom>
          <a:noFill/>
          <a:ln>
            <a:noFill/>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Pts val="1800"/>
              <a:buFont typeface="Arial"/>
              <a:buNone/>
              <a:tabLst/>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224;g286038e0016_1_0">
            <a:extLst>
              <a:ext uri="{FF2B5EF4-FFF2-40B4-BE49-F238E27FC236}">
                <a16:creationId xmlns:a16="http://schemas.microsoft.com/office/drawing/2014/main" id="{7C182410-357E-138D-7140-8ADC601C6EB2}"/>
              </a:ext>
            </a:extLst>
          </p:cNvPr>
          <p:cNvSpPr/>
          <p:nvPr/>
        </p:nvSpPr>
        <p:spPr>
          <a:xfrm>
            <a:off x="220050" y="1239450"/>
            <a:ext cx="8853525" cy="577125"/>
          </a:xfrm>
          <a:prstGeom prst="rect">
            <a:avLst/>
          </a:prstGeom>
          <a:noFill/>
          <a:ln>
            <a:noFill/>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Pts val="4400"/>
              <a:buFont typeface="Arial"/>
              <a:buNone/>
              <a:tabLst/>
              <a:defRPr/>
            </a:pPr>
            <a:r>
              <a:rPr kumimoji="0" lang="en-US" sz="3300" b="1" i="1" u="none" strike="noStrike" kern="0" cap="none" spc="0" normalizeH="0" baseline="0" noProof="0">
                <a:ln>
                  <a:noFill/>
                </a:ln>
                <a:solidFill>
                  <a:srgbClr val="767676"/>
                </a:solidFill>
                <a:effectLst/>
                <a:uLnTx/>
                <a:uFillTx/>
                <a:latin typeface="Fira Sans"/>
                <a:ea typeface="Calibri"/>
                <a:cs typeface="Calibri"/>
                <a:sym typeface="Fira Sans"/>
              </a:rPr>
              <a:t>Sioux Gateway Airport </a:t>
            </a:r>
            <a:endParaRPr kumimoji="0" sz="33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 name="TextBox 4">
            <a:extLst>
              <a:ext uri="{FF2B5EF4-FFF2-40B4-BE49-F238E27FC236}">
                <a16:creationId xmlns:a16="http://schemas.microsoft.com/office/drawing/2014/main" id="{3BEB7200-AB3E-BBD9-8057-CFF48807ED0C}"/>
              </a:ext>
            </a:extLst>
          </p:cNvPr>
          <p:cNvSpPr txBox="1"/>
          <p:nvPr/>
        </p:nvSpPr>
        <p:spPr>
          <a:xfrm>
            <a:off x="116681" y="1816575"/>
            <a:ext cx="8655845" cy="3961350"/>
          </a:xfrm>
          <a:prstGeom prst="rect">
            <a:avLst/>
          </a:prstGeom>
          <a:noFill/>
        </p:spPr>
        <p:txBody>
          <a:bodyPr wrap="square" lIns="68580" tIns="34290" rIns="68580" bIns="34290" anchor="t">
            <a:noAutofit/>
          </a:bodyPr>
          <a:lstStyle/>
          <a:p>
            <a:pPr marR="0" lvl="0" algn="ctr" defTabSz="685800" rtl="0" eaLnBrk="1" fontAlgn="auto" latinLnBrk="0" hangingPunct="1">
              <a:lnSpc>
                <a:spcPct val="100000"/>
              </a:lnSpc>
              <a:spcBef>
                <a:spcPts val="0"/>
              </a:spcBef>
              <a:spcAft>
                <a:spcPts val="0"/>
              </a:spcAft>
              <a:buClrTx/>
              <a:buSzTx/>
              <a:tabLst/>
              <a:defRPr/>
            </a:pPr>
            <a:r>
              <a:rPr kumimoji="0" lang="en-US" altLang="en-US" sz="1500" b="0" i="0" u="none" strike="noStrike" kern="1200" cap="none" spc="0" normalizeH="0" baseline="0" noProof="0">
                <a:ln>
                  <a:noFill/>
                </a:ln>
                <a:solidFill>
                  <a:schemeClr val="tx1"/>
                </a:solidFill>
                <a:effectLst/>
                <a:uLnTx/>
                <a:uFillTx/>
                <a:latin typeface="Fira Sans"/>
                <a:ea typeface="+mn-ea"/>
                <a:sym typeface="Arial"/>
              </a:rPr>
              <a:t>IOWA AIR NATIONAL GUARD</a:t>
            </a:r>
            <a:endParaRPr lang="en-US" altLang="en-US" sz="1500" b="0" i="0" u="none" strike="noStrike" kern="1200" cap="none" spc="0" normalizeH="0" baseline="0" noProof="0">
              <a:ln>
                <a:noFill/>
              </a:ln>
              <a:solidFill>
                <a:schemeClr val="tx1"/>
              </a:solidFill>
              <a:effectLst/>
              <a:uLnTx/>
              <a:uFillTx/>
              <a:latin typeface="Fira Sans"/>
              <a:ea typeface="+mn-ea"/>
            </a:endParaRPr>
          </a:p>
          <a:p>
            <a:pPr marR="0" lvl="0" algn="ctr" defTabSz="685800" rtl="0" eaLnBrk="1" fontAlgn="auto" latinLnBrk="0" hangingPunct="1">
              <a:lnSpc>
                <a:spcPct val="100000"/>
              </a:lnSpc>
              <a:spcBef>
                <a:spcPts val="0"/>
              </a:spcBef>
              <a:spcAft>
                <a:spcPts val="0"/>
              </a:spcAft>
              <a:buClrTx/>
              <a:buSzTx/>
              <a:tabLst/>
              <a:defRPr/>
            </a:pPr>
            <a:r>
              <a:rPr kumimoji="0" lang="en-US" altLang="en-US" sz="1500" b="0" i="0" u="none" strike="noStrike" kern="1200" cap="none" spc="0" normalizeH="0" baseline="0" noProof="0">
                <a:ln>
                  <a:noFill/>
                </a:ln>
                <a:solidFill>
                  <a:schemeClr val="tx1"/>
                </a:solidFill>
                <a:effectLst/>
                <a:uLnTx/>
                <a:uFillTx/>
                <a:latin typeface="Fira Sans"/>
                <a:ea typeface="+mn-ea"/>
                <a:sym typeface="Arial"/>
              </a:rPr>
              <a:t> 185TH AIR REFUELING WING</a:t>
            </a:r>
            <a:endParaRPr lang="en-US" altLang="en-US" sz="1500" b="0" i="0" u="none" strike="noStrike" kern="1200" cap="none" spc="0" normalizeH="0" baseline="0" noProof="0">
              <a:ln>
                <a:noFill/>
              </a:ln>
              <a:solidFill>
                <a:schemeClr val="tx1"/>
              </a:solidFill>
              <a:effectLst/>
              <a:uLnTx/>
              <a:uFillTx/>
              <a:latin typeface="Fira Sans"/>
              <a:ea typeface="+mn-ea"/>
            </a:endParaRPr>
          </a:p>
          <a:p>
            <a:pPr marR="0" lvl="0" algn="ctr" defTabSz="685800" rtl="0" eaLnBrk="1" fontAlgn="auto" latinLnBrk="0" hangingPunct="1">
              <a:lnSpc>
                <a:spcPct val="100000"/>
              </a:lnSpc>
              <a:spcBef>
                <a:spcPts val="0"/>
              </a:spcBef>
              <a:spcAft>
                <a:spcPts val="0"/>
              </a:spcAft>
              <a:buClrTx/>
              <a:buSzTx/>
              <a:tabLst/>
              <a:defRPr/>
            </a:pPr>
            <a:r>
              <a:rPr kumimoji="0" lang="en-US" altLang="en-US" sz="1500" b="0" i="0" u="none" strike="noStrike" kern="1200" cap="none" spc="0" normalizeH="0" baseline="0" noProof="0">
                <a:ln>
                  <a:noFill/>
                </a:ln>
                <a:solidFill>
                  <a:schemeClr val="tx1"/>
                </a:solidFill>
                <a:effectLst/>
                <a:uLnTx/>
                <a:uFillTx/>
                <a:latin typeface="Fira Sans"/>
                <a:ea typeface="+mn-ea"/>
                <a:sym typeface="Arial"/>
              </a:rPr>
              <a:t>  SIOUX CITY IOWA</a:t>
            </a:r>
            <a:endParaRPr lang="en-US" altLang="en-US" sz="1500" b="0" i="0" u="none" strike="noStrike" kern="1200" cap="none" spc="0" normalizeH="0" baseline="0" noProof="0">
              <a:ln>
                <a:noFill/>
              </a:ln>
              <a:solidFill>
                <a:schemeClr val="tx1"/>
              </a:solidFill>
              <a:effectLst/>
              <a:uLnTx/>
              <a:uFillTx/>
              <a:latin typeface="Fira Sans"/>
              <a:ea typeface="+mn-ea"/>
            </a:endParaRPr>
          </a:p>
          <a:p>
            <a:pPr marR="0" lvl="0" algn="l" defTabSz="685800" rtl="0" eaLnBrk="1" fontAlgn="auto" latinLnBrk="0" hangingPunct="1">
              <a:lnSpc>
                <a:spcPct val="100000"/>
              </a:lnSpc>
              <a:spcBef>
                <a:spcPts val="0"/>
              </a:spcBef>
              <a:spcAft>
                <a:spcPts val="0"/>
              </a:spcAft>
              <a:buClrTx/>
              <a:buSzTx/>
              <a:tabLst/>
              <a:defRPr/>
            </a:pPr>
            <a:endParaRPr lang="en-US" altLang="en-US" sz="1500" b="0" i="0" u="none" strike="noStrike" kern="1200" cap="none" spc="0" normalizeH="0" baseline="0" noProof="0">
              <a:ln>
                <a:noFill/>
              </a:ln>
              <a:solidFill>
                <a:schemeClr val="tx1"/>
              </a:solidFill>
              <a:effectLst/>
              <a:uLnTx/>
              <a:uFillTx/>
              <a:latin typeface="Fira Sans"/>
              <a:ea typeface="+mn-ea"/>
              <a:cs typeface="Arial" panose="020B0604020202020204" pitchFamily="34" charset="0"/>
            </a:endParaRPr>
          </a:p>
          <a:p>
            <a:pPr marR="0" lvl="0" algn="ctr" defTabSz="685800" rtl="0" eaLnBrk="1" fontAlgn="auto" latinLnBrk="0" hangingPunct="1">
              <a:lnSpc>
                <a:spcPct val="100000"/>
              </a:lnSpc>
              <a:spcBef>
                <a:spcPts val="0"/>
              </a:spcBef>
              <a:spcAft>
                <a:spcPts val="0"/>
              </a:spcAft>
              <a:buClrTx/>
              <a:buSzTx/>
              <a:tabLst/>
              <a:defRPr/>
            </a:pPr>
            <a:r>
              <a:rPr kumimoji="0" lang="en-US" altLang="en-US" sz="1500" b="1" i="0" u="sng" strike="noStrike" kern="1200" cap="none" spc="0" normalizeH="0" baseline="0" noProof="0">
                <a:ln>
                  <a:noFill/>
                </a:ln>
                <a:solidFill>
                  <a:schemeClr val="tx1"/>
                </a:solidFill>
                <a:effectLst/>
                <a:uLnTx/>
                <a:uFillTx/>
                <a:latin typeface="Fira Sans"/>
                <a:ea typeface="+mn-ea"/>
                <a:sym typeface="Arial"/>
              </a:rPr>
              <a:t>Siouxland NEXUS Project Update</a:t>
            </a:r>
            <a:endParaRPr lang="en-US" altLang="en-US" sz="1500" b="1" i="0" u="sng" strike="noStrike" kern="1200" cap="none" spc="0" normalizeH="0" baseline="0" noProof="0">
              <a:ln>
                <a:noFill/>
              </a:ln>
              <a:solidFill>
                <a:schemeClr val="tx1"/>
              </a:solidFill>
              <a:effectLst/>
              <a:uLnTx/>
              <a:uFillTx/>
              <a:latin typeface="Fira Sans"/>
              <a:ea typeface="+mn-ea"/>
            </a:endParaRPr>
          </a:p>
          <a:p>
            <a:pPr marR="0" lvl="0" algn="l" defTabSz="685800" rtl="0" eaLnBrk="1" fontAlgn="auto" latinLnBrk="0" hangingPunct="1">
              <a:lnSpc>
                <a:spcPct val="100000"/>
              </a:lnSpc>
              <a:spcBef>
                <a:spcPts val="0"/>
              </a:spcBef>
              <a:spcAft>
                <a:spcPts val="0"/>
              </a:spcAft>
              <a:buClrTx/>
              <a:buSzTx/>
              <a:tabLst/>
              <a:defRPr/>
            </a:pPr>
            <a:endParaRPr lang="en-US" altLang="en-US" sz="1500" b="0" i="0" u="none" strike="noStrike" kern="1200" cap="none" spc="0" normalizeH="0" baseline="0" noProof="0">
              <a:ln>
                <a:noFill/>
              </a:ln>
              <a:solidFill>
                <a:schemeClr val="tx1"/>
              </a:solidFill>
              <a:effectLst/>
              <a:uLnTx/>
              <a:uFillTx/>
              <a:latin typeface="Fira Sans"/>
              <a:ea typeface="+mn-ea"/>
              <a:cs typeface="Arial" panose="020B0604020202020204" pitchFamily="34" charset="0"/>
            </a:endParaRPr>
          </a:p>
          <a:p>
            <a:pPr marR="0" lvl="0" algn="l" defTabSz="685800" rtl="0" eaLnBrk="1" fontAlgn="auto" latinLnBrk="0" hangingPunct="1">
              <a:lnSpc>
                <a:spcPct val="100000"/>
              </a:lnSpc>
              <a:spcBef>
                <a:spcPts val="0"/>
              </a:spcBef>
              <a:spcAft>
                <a:spcPts val="0"/>
              </a:spcAft>
              <a:buClrTx/>
              <a:buSzTx/>
              <a:tabLst/>
              <a:defRPr/>
            </a:pPr>
            <a:r>
              <a:rPr kumimoji="0" lang="en-US" altLang="en-US" sz="1500" b="0" i="0" u="none" strike="noStrike" kern="1200" cap="none" spc="0" normalizeH="0" baseline="0" noProof="0">
                <a:ln>
                  <a:noFill/>
                </a:ln>
                <a:solidFill>
                  <a:schemeClr val="tx1"/>
                </a:solidFill>
                <a:effectLst/>
                <a:uLnTx/>
                <a:uFillTx/>
                <a:latin typeface="Fira Sans"/>
                <a:ea typeface="+mn-ea"/>
                <a:sym typeface="Arial"/>
              </a:rPr>
              <a:t>Requirement:  A 10,000 ft. properly stressed runway, ramp and holding pad for heavy aircraft is required for the 185th ARW to become Fully Mission Capable.  </a:t>
            </a:r>
            <a:endParaRPr lang="en-US" altLang="en-US" sz="1500" b="0" i="0" u="none" strike="noStrike" kern="1200" cap="none" spc="0" normalizeH="0" baseline="0" noProof="0">
              <a:ln>
                <a:noFill/>
              </a:ln>
              <a:solidFill>
                <a:schemeClr val="tx1"/>
              </a:solidFill>
              <a:effectLst/>
              <a:uLnTx/>
              <a:uFillTx/>
              <a:latin typeface="Fira Sans"/>
              <a:ea typeface="+mn-ea"/>
            </a:endParaRPr>
          </a:p>
          <a:p>
            <a:pPr marR="0" lvl="0" algn="l" defTabSz="685800" rtl="0" eaLnBrk="1" fontAlgn="auto" latinLnBrk="0" hangingPunct="1">
              <a:lnSpc>
                <a:spcPct val="100000"/>
              </a:lnSpc>
              <a:spcBef>
                <a:spcPts val="0"/>
              </a:spcBef>
              <a:spcAft>
                <a:spcPts val="0"/>
              </a:spcAft>
              <a:buClrTx/>
              <a:buSzTx/>
              <a:tabLst/>
              <a:defRPr/>
            </a:pPr>
            <a:endParaRPr lang="en-US" altLang="en-US" sz="1500" b="0" i="0" u="none" strike="noStrike" kern="1200" cap="none" spc="0" normalizeH="0" baseline="0" noProof="0">
              <a:ln>
                <a:noFill/>
              </a:ln>
              <a:solidFill>
                <a:schemeClr val="tx1"/>
              </a:solidFill>
              <a:effectLst/>
              <a:uLnTx/>
              <a:uFillTx/>
              <a:latin typeface="Fira Sans"/>
              <a:ea typeface="+mn-ea"/>
              <a:cs typeface="Arial" panose="020B0604020202020204" pitchFamily="34" charset="0"/>
            </a:endParaRPr>
          </a:p>
          <a:p>
            <a:pPr marR="0" lvl="0" algn="l" defTabSz="685800" rtl="0" eaLnBrk="1" fontAlgn="auto" latinLnBrk="0" hangingPunct="1">
              <a:lnSpc>
                <a:spcPct val="100000"/>
              </a:lnSpc>
              <a:spcBef>
                <a:spcPts val="0"/>
              </a:spcBef>
              <a:spcAft>
                <a:spcPts val="0"/>
              </a:spcAft>
              <a:buClrTx/>
              <a:buSzTx/>
              <a:tabLst/>
              <a:defRPr/>
            </a:pPr>
            <a:r>
              <a:rPr kumimoji="0" lang="en-US" altLang="en-US" sz="1500" b="0" i="0" u="none" strike="noStrike" kern="1200" cap="none" spc="0" normalizeH="0" baseline="0" noProof="0">
                <a:ln>
                  <a:noFill/>
                </a:ln>
                <a:solidFill>
                  <a:schemeClr val="tx1"/>
                </a:solidFill>
                <a:effectLst/>
                <a:uLnTx/>
                <a:uFillTx/>
                <a:latin typeface="Fira Sans"/>
                <a:ea typeface="+mn-ea"/>
                <a:sym typeface="Arial"/>
              </a:rPr>
              <a:t>Background:  Upon converting from fighter aircraft to refueling tankers, the Pentagon pledged the infrastructure upgrades required to transition from the lightweight F-16 Fighting Falcon to the massive KC-135 Stratotanker. Over twenty years later, the 185th ARW continues to await this federal allocation to reinforce the ramp and runway concrete.  The existing 9,002 ft. runway was refreshed in 2022 extending its service life by 5 years to 2027.  At some point after 2027, the current runway may become unsustainable for use by the KC-135 or the next generation refueler. </a:t>
            </a:r>
            <a:endParaRPr lang="en-US" altLang="en-US" sz="1500" b="0" i="0" u="none" strike="noStrike" kern="1200" cap="none" spc="0" normalizeH="0" baseline="0" noProof="0">
              <a:ln>
                <a:noFill/>
              </a:ln>
              <a:solidFill>
                <a:schemeClr val="tx1"/>
              </a:solidFill>
              <a:effectLst/>
              <a:uLnTx/>
              <a:uFillTx/>
              <a:latin typeface="Fira Sans"/>
              <a:ea typeface="+mn-ea"/>
            </a:endParaRPr>
          </a:p>
        </p:txBody>
      </p:sp>
      <p:pic>
        <p:nvPicPr>
          <p:cNvPr id="4" name="Picture 3">
            <a:extLst>
              <a:ext uri="{FF2B5EF4-FFF2-40B4-BE49-F238E27FC236}">
                <a16:creationId xmlns:a16="http://schemas.microsoft.com/office/drawing/2014/main" id="{F80BDF3E-572A-E137-FDA2-68CBE72D5070}"/>
              </a:ext>
            </a:extLst>
          </p:cNvPr>
          <p:cNvPicPr>
            <a:picLocks noChangeAspect="1"/>
          </p:cNvPicPr>
          <p:nvPr/>
        </p:nvPicPr>
        <p:blipFill>
          <a:blip r:embed="rId3"/>
          <a:stretch>
            <a:fillRect/>
          </a:stretch>
        </p:blipFill>
        <p:spPr>
          <a:xfrm>
            <a:off x="560764" y="2052100"/>
            <a:ext cx="685859" cy="676715"/>
          </a:xfrm>
          <a:prstGeom prst="rect">
            <a:avLst/>
          </a:prstGeom>
        </p:spPr>
      </p:pic>
      <p:pic>
        <p:nvPicPr>
          <p:cNvPr id="7" name="Picture 6">
            <a:extLst>
              <a:ext uri="{FF2B5EF4-FFF2-40B4-BE49-F238E27FC236}">
                <a16:creationId xmlns:a16="http://schemas.microsoft.com/office/drawing/2014/main" id="{76EBD1CF-567B-54FB-2A41-0E8067DB74B0}"/>
              </a:ext>
            </a:extLst>
          </p:cNvPr>
          <p:cNvPicPr>
            <a:picLocks noChangeAspect="1"/>
          </p:cNvPicPr>
          <p:nvPr/>
        </p:nvPicPr>
        <p:blipFill>
          <a:blip r:embed="rId4"/>
          <a:stretch>
            <a:fillRect/>
          </a:stretch>
        </p:blipFill>
        <p:spPr>
          <a:xfrm>
            <a:off x="6618682" y="1623569"/>
            <a:ext cx="2488400" cy="1461137"/>
          </a:xfrm>
          <a:prstGeom prst="rect">
            <a:avLst/>
          </a:prstGeom>
          <a:ln>
            <a:solidFill>
              <a:schemeClr val="tx1"/>
            </a:solidFill>
          </a:ln>
        </p:spPr>
      </p:pic>
    </p:spTree>
    <p:extLst>
      <p:ext uri="{BB962C8B-B14F-4D97-AF65-F5344CB8AC3E}">
        <p14:creationId xmlns:p14="http://schemas.microsoft.com/office/powerpoint/2010/main" val="2741944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p:nvPr/>
        </p:nvSpPr>
        <p:spPr>
          <a:xfrm>
            <a:off x="0" y="857250"/>
            <a:ext cx="9144000" cy="1256097"/>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02" name="Google Shape;102;p2"/>
          <p:cNvSpPr txBox="1">
            <a:spLocks noGrp="1"/>
          </p:cNvSpPr>
          <p:nvPr>
            <p:ph type="ctrTitle"/>
          </p:nvPr>
        </p:nvSpPr>
        <p:spPr>
          <a:xfrm>
            <a:off x="826769" y="1090061"/>
            <a:ext cx="6858000" cy="851836"/>
          </a:xfrm>
          <a:prstGeom prst="rect">
            <a:avLst/>
          </a:prstGeom>
          <a:noFill/>
          <a:ln>
            <a:noFill/>
          </a:ln>
        </p:spPr>
        <p:txBody>
          <a:bodyPr spcFirstLastPara="1" wrap="square" lIns="68569" tIns="34275" rIns="68569" bIns="34275" anchor="ctr" anchorCtr="0">
            <a:normAutofit/>
          </a:bodyPr>
          <a:lstStyle/>
          <a:p>
            <a:pPr marL="0" lvl="0" indent="0" algn="l" rtl="0">
              <a:lnSpc>
                <a:spcPct val="90000"/>
              </a:lnSpc>
              <a:spcBef>
                <a:spcPts val="0"/>
              </a:spcBef>
              <a:spcAft>
                <a:spcPts val="0"/>
              </a:spcAft>
              <a:buClr>
                <a:schemeClr val="lt1"/>
              </a:buClr>
              <a:buSzPts val="5000"/>
              <a:buFont typeface="Fira Sans"/>
              <a:buNone/>
            </a:pPr>
            <a:r>
              <a:rPr lang="en-US" sz="3750" b="1" i="1">
                <a:solidFill>
                  <a:schemeClr val="lt1"/>
                </a:solidFill>
                <a:latin typeface="Fira Sans"/>
                <a:ea typeface="Fira Sans"/>
                <a:cs typeface="Fira Sans"/>
                <a:sym typeface="Fira Sans"/>
              </a:rPr>
              <a:t>Presenters </a:t>
            </a:r>
            <a:endParaRPr/>
          </a:p>
        </p:txBody>
      </p:sp>
      <p:sp>
        <p:nvSpPr>
          <p:cNvPr id="103" name="Google Shape;103;p2"/>
          <p:cNvSpPr/>
          <p:nvPr/>
        </p:nvSpPr>
        <p:spPr>
          <a:xfrm>
            <a:off x="628651" y="1090062"/>
            <a:ext cx="34289" cy="851836"/>
          </a:xfrm>
          <a:prstGeom prst="rect">
            <a:avLst/>
          </a:prstGeom>
          <a:solidFill>
            <a:srgbClr val="323B6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04" name="Google Shape;104;p2"/>
          <p:cNvSpPr txBox="1">
            <a:spLocks noGrp="1"/>
          </p:cNvSpPr>
          <p:nvPr>
            <p:ph type="sldNum" idx="12"/>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marL="0" lvl="0" indent="0" algn="r" rtl="0">
              <a:lnSpc>
                <a:spcPct val="100000"/>
              </a:lnSpc>
              <a:spcBef>
                <a:spcPts val="0"/>
              </a:spcBef>
              <a:spcAft>
                <a:spcPts val="0"/>
              </a:spcAft>
              <a:buSzPts val="1200"/>
              <a:buNone/>
            </a:pPr>
            <a:fld id="{00000000-1234-1234-1234-123412341234}" type="slidenum">
              <a:rPr lang="en-US"/>
              <a:pPr marL="0" lvl="0" indent="0" algn="r" rtl="0">
                <a:lnSpc>
                  <a:spcPct val="100000"/>
                </a:lnSpc>
                <a:spcBef>
                  <a:spcPts val="0"/>
                </a:spcBef>
                <a:spcAft>
                  <a:spcPts val="0"/>
                </a:spcAft>
                <a:buSzPts val="1200"/>
                <a:buNone/>
              </a:pPr>
              <a:t>2</a:t>
            </a:fld>
            <a:endParaRPr/>
          </a:p>
        </p:txBody>
      </p:sp>
      <p:sp>
        <p:nvSpPr>
          <p:cNvPr id="105" name="Google Shape;105;p2"/>
          <p:cNvSpPr txBox="1"/>
          <p:nvPr/>
        </p:nvSpPr>
        <p:spPr>
          <a:xfrm>
            <a:off x="361270" y="2566594"/>
            <a:ext cx="3300525" cy="2562209"/>
          </a:xfrm>
          <a:prstGeom prst="rect">
            <a:avLst/>
          </a:prstGeom>
          <a:noFill/>
          <a:ln>
            <a:noFill/>
          </a:ln>
        </p:spPr>
        <p:txBody>
          <a:bodyPr spcFirstLastPara="1" wrap="square" lIns="68569" tIns="34275" rIns="68569" bIns="34275" anchor="t" anchorCtr="0">
            <a:spAutoFit/>
          </a:bodyPr>
          <a:lstStyle/>
          <a:p>
            <a:pPr marL="214313" marR="0" lvl="0" indent="-214313" algn="l" rtl="0">
              <a:lnSpc>
                <a:spcPct val="100000"/>
              </a:lnSpc>
              <a:spcBef>
                <a:spcPts val="0"/>
              </a:spcBef>
              <a:spcAft>
                <a:spcPts val="0"/>
              </a:spcAft>
              <a:buClr>
                <a:schemeClr val="dk1"/>
              </a:buClr>
              <a:buSzPts val="1800"/>
              <a:buFont typeface="Arial"/>
              <a:buChar char="•"/>
            </a:pPr>
            <a:r>
              <a:rPr lang="en-US" sz="1350" b="1" i="0" u="none" strike="noStrike" cap="none">
                <a:solidFill>
                  <a:schemeClr val="dk1"/>
                </a:solidFill>
                <a:latin typeface="Fira Sans"/>
                <a:ea typeface="Fira Sans"/>
                <a:cs typeface="Fira Sans"/>
                <a:sym typeface="Fira Sans"/>
              </a:rPr>
              <a:t>Michelle Bostinelos</a:t>
            </a:r>
            <a:r>
              <a:rPr lang="en-US" sz="1350" b="0" i="0" u="none" strike="noStrike" cap="none">
                <a:solidFill>
                  <a:schemeClr val="dk1"/>
                </a:solidFill>
                <a:latin typeface="Fira Sans"/>
                <a:ea typeface="Fira Sans"/>
                <a:cs typeface="Fira Sans"/>
                <a:sym typeface="Fira Sans"/>
              </a:rPr>
              <a:t>, </a:t>
            </a:r>
            <a:r>
              <a:rPr lang="en-US" sz="1350" b="0" i="1" u="none" strike="noStrike" cap="none">
                <a:solidFill>
                  <a:schemeClr val="dk1"/>
                </a:solidFill>
                <a:latin typeface="Fira Sans"/>
                <a:ea typeface="Fira Sans"/>
                <a:cs typeface="Fira Sans"/>
                <a:sym typeface="Fira Sans"/>
              </a:rPr>
              <a:t>Executive Director – SIMPCO</a:t>
            </a:r>
            <a:endParaRPr sz="1350" i="1">
              <a:solidFill>
                <a:schemeClr val="dk1"/>
              </a:solidFill>
              <a:latin typeface="Fira Sans"/>
              <a:ea typeface="Fira Sans"/>
              <a:cs typeface="Fira Sans"/>
              <a:sym typeface="Fira Sans"/>
            </a:endParaRPr>
          </a:p>
          <a:p>
            <a:pPr marL="214313" marR="0" lvl="0" indent="-214313" algn="l" rtl="0">
              <a:lnSpc>
                <a:spcPct val="100000"/>
              </a:lnSpc>
              <a:spcBef>
                <a:spcPts val="0"/>
              </a:spcBef>
              <a:spcAft>
                <a:spcPts val="0"/>
              </a:spcAft>
              <a:buClr>
                <a:schemeClr val="dk1"/>
              </a:buClr>
              <a:buSzPts val="1800"/>
              <a:buFont typeface="Arial"/>
              <a:buChar char="•"/>
            </a:pPr>
            <a:r>
              <a:rPr lang="en-US" sz="1350" b="1">
                <a:solidFill>
                  <a:schemeClr val="dk1"/>
                </a:solidFill>
                <a:latin typeface="Fira Sans"/>
                <a:ea typeface="Fira Sans"/>
                <a:cs typeface="Fira Sans"/>
                <a:sym typeface="Fira Sans"/>
              </a:rPr>
              <a:t>Marty Dougherty</a:t>
            </a:r>
            <a:r>
              <a:rPr lang="en-US" sz="1350">
                <a:solidFill>
                  <a:schemeClr val="dk1"/>
                </a:solidFill>
                <a:latin typeface="Fira Sans"/>
                <a:ea typeface="Fira Sans"/>
                <a:cs typeface="Fira Sans"/>
                <a:sym typeface="Fira Sans"/>
              </a:rPr>
              <a:t>, </a:t>
            </a:r>
            <a:r>
              <a:rPr lang="en-US" sz="1350" i="1">
                <a:solidFill>
                  <a:schemeClr val="dk1"/>
                </a:solidFill>
                <a:latin typeface="Fira Sans"/>
                <a:ea typeface="Fira Sans"/>
                <a:cs typeface="Fira Sans"/>
                <a:sym typeface="Fira Sans"/>
              </a:rPr>
              <a:t>Economic &amp; Community Development Director – City of Sioux City</a:t>
            </a:r>
            <a:endParaRPr sz="1350" i="1">
              <a:solidFill>
                <a:schemeClr val="dk1"/>
              </a:solidFill>
              <a:latin typeface="Fira Sans"/>
              <a:ea typeface="Fira Sans"/>
              <a:cs typeface="Fira Sans"/>
            </a:endParaRPr>
          </a:p>
          <a:p>
            <a:pPr marL="214313" marR="0" lvl="0" indent="-214313" algn="l" rtl="0">
              <a:lnSpc>
                <a:spcPct val="100000"/>
              </a:lnSpc>
              <a:spcBef>
                <a:spcPts val="0"/>
              </a:spcBef>
              <a:spcAft>
                <a:spcPts val="0"/>
              </a:spcAft>
              <a:buClr>
                <a:schemeClr val="dk1"/>
              </a:buClr>
              <a:buSzPts val="1800"/>
              <a:buFont typeface="Arial"/>
              <a:buChar char="•"/>
            </a:pPr>
            <a:r>
              <a:rPr lang="en-US" sz="1350" b="1" i="1" u="none" strike="noStrike" cap="none">
                <a:solidFill>
                  <a:schemeClr val="dk1"/>
                </a:solidFill>
                <a:latin typeface="Fira Sans"/>
                <a:ea typeface="Fira Sans"/>
                <a:cs typeface="Fira Sans"/>
                <a:sym typeface="Fira Sans"/>
              </a:rPr>
              <a:t>Barbara Sloniker</a:t>
            </a:r>
            <a:r>
              <a:rPr lang="en-US" sz="1350" b="0" i="1" u="none" strike="noStrike" cap="none">
                <a:solidFill>
                  <a:schemeClr val="dk1"/>
                </a:solidFill>
                <a:latin typeface="Fira Sans"/>
                <a:ea typeface="Fira Sans"/>
                <a:cs typeface="Fira Sans"/>
                <a:sym typeface="Fira Sans"/>
              </a:rPr>
              <a:t>,  Executive Vice President – Siouxland Chamber of Commerce </a:t>
            </a:r>
            <a:endParaRPr lang="en-US" sz="1350" b="0" i="1" u="none" strike="noStrike" cap="none">
              <a:solidFill>
                <a:schemeClr val="dk1"/>
              </a:solidFill>
              <a:latin typeface="Fira Sans"/>
              <a:ea typeface="Fira Sans"/>
              <a:cs typeface="Fira Sans"/>
            </a:endParaRPr>
          </a:p>
          <a:p>
            <a:pPr marL="214313" indent="-214313">
              <a:buClr>
                <a:schemeClr val="dk1"/>
              </a:buClr>
              <a:buSzPts val="1800"/>
              <a:buFont typeface="Arial"/>
              <a:buChar char="•"/>
            </a:pPr>
            <a:r>
              <a:rPr lang="en-US" sz="1350" b="1">
                <a:solidFill>
                  <a:schemeClr val="dk1"/>
                </a:solidFill>
                <a:latin typeface="Fira Sans"/>
              </a:rPr>
              <a:t>Laura Sievers, P.E.,</a:t>
            </a:r>
            <a:r>
              <a:rPr lang="en-US" sz="1350">
                <a:solidFill>
                  <a:schemeClr val="dk1"/>
                </a:solidFill>
                <a:latin typeface="Fira Sans"/>
              </a:rPr>
              <a:t> </a:t>
            </a:r>
            <a:r>
              <a:rPr lang="en-US" sz="1350" i="1">
                <a:solidFill>
                  <a:schemeClr val="dk1"/>
                </a:solidFill>
                <a:latin typeface="Fira Sans"/>
              </a:rPr>
              <a:t>Woodbury County Engineer </a:t>
            </a:r>
          </a:p>
          <a:p>
            <a:pPr marL="214313" indent="-214313">
              <a:buClr>
                <a:schemeClr val="dk1"/>
              </a:buClr>
              <a:buSzPts val="1800"/>
              <a:buFont typeface="Arial"/>
              <a:buChar char="•"/>
            </a:pPr>
            <a:r>
              <a:rPr lang="en-US" sz="1350" b="1">
                <a:solidFill>
                  <a:schemeClr val="dk1"/>
                </a:solidFill>
                <a:latin typeface="Fira Sans"/>
              </a:rPr>
              <a:t>Mike Collett, </a:t>
            </a:r>
            <a:r>
              <a:rPr lang="en-US" sz="1350" i="1">
                <a:solidFill>
                  <a:schemeClr val="dk1"/>
                </a:solidFill>
                <a:latin typeface="Fira Sans"/>
              </a:rPr>
              <a:t>Assistant City Manager – City of Sioux City</a:t>
            </a:r>
          </a:p>
        </p:txBody>
      </p:sp>
      <p:pic>
        <p:nvPicPr>
          <p:cNvPr id="3" name="Picture 2" descr="A park with a river and a bridge&#10;&#10;AI-generated content may be incorrect.">
            <a:extLst>
              <a:ext uri="{FF2B5EF4-FFF2-40B4-BE49-F238E27FC236}">
                <a16:creationId xmlns:a16="http://schemas.microsoft.com/office/drawing/2014/main" id="{B9A38008-0DB8-30DA-3ED0-D13873D72B67}"/>
              </a:ext>
            </a:extLst>
          </p:cNvPr>
          <p:cNvPicPr>
            <a:picLocks noChangeAspect="1"/>
          </p:cNvPicPr>
          <p:nvPr/>
        </p:nvPicPr>
        <p:blipFill>
          <a:blip r:embed="rId3"/>
          <a:stretch>
            <a:fillRect/>
          </a:stretch>
        </p:blipFill>
        <p:spPr>
          <a:xfrm>
            <a:off x="3894364" y="2490865"/>
            <a:ext cx="4980215" cy="2709028"/>
          </a:xfrm>
          <a:prstGeom prst="rect">
            <a:avLst/>
          </a:prstGeom>
          <a:ln>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286038e0016_1_0"/>
          <p:cNvSpPr/>
          <p:nvPr/>
        </p:nvSpPr>
        <p:spPr>
          <a:xfrm>
            <a:off x="0" y="857250"/>
            <a:ext cx="9144000" cy="273825"/>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21" name="Google Shape;221;g286038e0016_1_0"/>
          <p:cNvSpPr txBox="1"/>
          <p:nvPr/>
        </p:nvSpPr>
        <p:spPr>
          <a:xfrm>
            <a:off x="903693" y="1239450"/>
            <a:ext cx="8001000" cy="994275"/>
          </a:xfrm>
          <a:prstGeom prst="rect">
            <a:avLst/>
          </a:prstGeom>
          <a:noFill/>
          <a:ln>
            <a:noFill/>
          </a:ln>
        </p:spPr>
        <p:txBody>
          <a:bodyPr spcFirstLastPara="1" wrap="square" lIns="68569" tIns="34275" rIns="68569" bIns="34275"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3300" b="1" i="1" u="none" strike="noStrike" cap="none">
              <a:solidFill>
                <a:srgbClr val="767676"/>
              </a:solidFill>
              <a:latin typeface="Fira Sans"/>
              <a:ea typeface="Fira Sans"/>
              <a:cs typeface="Fira Sans"/>
              <a:sym typeface="Fira Sans"/>
            </a:endParaRPr>
          </a:p>
        </p:txBody>
      </p:sp>
      <p:sp>
        <p:nvSpPr>
          <p:cNvPr id="222" name="Google Shape;222;g286038e0016_1_0"/>
          <p:cNvSpPr txBox="1">
            <a:spLocks noGrp="1"/>
          </p:cNvSpPr>
          <p:nvPr>
            <p:ph type="sldNum" idx="12"/>
          </p:nvPr>
        </p:nvSpPr>
        <p:spPr>
          <a:xfrm>
            <a:off x="6457950" y="5624513"/>
            <a:ext cx="2057400" cy="273825"/>
          </a:xfrm>
          <a:prstGeom prst="rect">
            <a:avLst/>
          </a:prstGeom>
          <a:noFill/>
          <a:ln>
            <a:noFill/>
          </a:ln>
        </p:spPr>
        <p:txBody>
          <a:bodyPr spcFirstLastPara="1" wrap="square" lIns="68569" tIns="34275" rIns="68569" bIns="34275" anchor="ctr" anchorCtr="0">
            <a:noAutofit/>
          </a:bodyPr>
          <a:lstStyle/>
          <a:p>
            <a:pPr marL="0" lvl="0" indent="0" algn="r" rtl="0">
              <a:lnSpc>
                <a:spcPct val="100000"/>
              </a:lnSpc>
              <a:spcBef>
                <a:spcPts val="0"/>
              </a:spcBef>
              <a:spcAft>
                <a:spcPts val="0"/>
              </a:spcAft>
              <a:buSzPts val="1200"/>
              <a:buNone/>
            </a:pPr>
            <a:fld id="{00000000-1234-1234-1234-123412341234}" type="slidenum">
              <a:rPr lang="en-US"/>
              <a:pPr marL="0" lvl="0" indent="0" algn="r" rtl="0">
                <a:lnSpc>
                  <a:spcPct val="100000"/>
                </a:lnSpc>
                <a:spcBef>
                  <a:spcPts val="0"/>
                </a:spcBef>
                <a:spcAft>
                  <a:spcPts val="0"/>
                </a:spcAft>
                <a:buSzPts val="1200"/>
                <a:buNone/>
              </a:pPr>
              <a:t>20</a:t>
            </a:fld>
            <a:endParaRPr/>
          </a:p>
        </p:txBody>
      </p:sp>
      <p:sp>
        <p:nvSpPr>
          <p:cNvPr id="223" name="Google Shape;223;g286038e0016_1_0" descr="dance dancing GIF by Alberto Pozo"/>
          <p:cNvSpPr/>
          <p:nvPr/>
        </p:nvSpPr>
        <p:spPr>
          <a:xfrm>
            <a:off x="116681" y="748903"/>
            <a:ext cx="228600" cy="228600"/>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24" name="Google Shape;224;g286038e0016_1_0"/>
          <p:cNvSpPr/>
          <p:nvPr/>
        </p:nvSpPr>
        <p:spPr>
          <a:xfrm>
            <a:off x="220050" y="1239450"/>
            <a:ext cx="8853525" cy="577125"/>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300" b="1" i="1" u="none" strike="noStrike" cap="none">
                <a:solidFill>
                  <a:srgbClr val="767676"/>
                </a:solidFill>
                <a:latin typeface="Fira Sans"/>
                <a:ea typeface="Calibri"/>
                <a:cs typeface="Calibri"/>
                <a:sym typeface="Fira Sans"/>
              </a:rPr>
              <a:t>Sioux Gateway Airport </a:t>
            </a:r>
            <a:endParaRPr sz="3300" b="0" i="0" u="none" strike="noStrike" cap="none">
              <a:solidFill>
                <a:schemeClr val="dk1"/>
              </a:solidFill>
              <a:latin typeface="Calibri"/>
              <a:ea typeface="Calibri"/>
              <a:cs typeface="Calibri"/>
              <a:sym typeface="Calibri"/>
            </a:endParaRPr>
          </a:p>
        </p:txBody>
      </p:sp>
      <p:sp>
        <p:nvSpPr>
          <p:cNvPr id="225" name="Google Shape;225;g286038e0016_1_0"/>
          <p:cNvSpPr txBox="1"/>
          <p:nvPr/>
        </p:nvSpPr>
        <p:spPr>
          <a:xfrm>
            <a:off x="5377500" y="2025413"/>
            <a:ext cx="3766500" cy="3599100"/>
          </a:xfrm>
          <a:prstGeom prst="rect">
            <a:avLst/>
          </a:prstGeom>
          <a:noFill/>
          <a:ln>
            <a:noFill/>
          </a:ln>
        </p:spPr>
        <p:txBody>
          <a:bodyPr spcFirstLastPara="1" wrap="square" lIns="68569" tIns="68569" rIns="68569" bIns="68569" anchor="t" anchorCtr="0">
            <a:noAutofit/>
          </a:bodyPr>
          <a:lstStyle/>
          <a:p>
            <a:pPr marL="342900" lvl="0" indent="-252413" algn="l" rtl="0">
              <a:spcBef>
                <a:spcPts val="0"/>
              </a:spcBef>
              <a:spcAft>
                <a:spcPts val="0"/>
              </a:spcAft>
              <a:buClr>
                <a:schemeClr val="dk1"/>
              </a:buClr>
              <a:buSzPts val="1700"/>
              <a:buFont typeface="Fira Sans"/>
              <a:buChar char="•"/>
            </a:pPr>
            <a:r>
              <a:rPr lang="en-US" sz="1275">
                <a:solidFill>
                  <a:schemeClr val="dk1"/>
                </a:solidFill>
                <a:latin typeface="Fira Sans"/>
                <a:ea typeface="Fira Sans"/>
                <a:cs typeface="Fira Sans"/>
                <a:sym typeface="Fira Sans"/>
              </a:rPr>
              <a:t>Insert Text here </a:t>
            </a:r>
            <a:r>
              <a:rPr lang="en-US" sz="1275">
                <a:solidFill>
                  <a:schemeClr val="dk1"/>
                </a:solidFill>
                <a:latin typeface="Fira Sans"/>
                <a:ea typeface="Fira Sans"/>
                <a:cs typeface="Fira Sans"/>
                <a:sym typeface="Wingdings" panose="05000000000000000000" pitchFamily="2" charset="2"/>
              </a:rPr>
              <a:t> </a:t>
            </a:r>
            <a:endParaRPr sz="1050">
              <a:latin typeface="Calibri"/>
              <a:ea typeface="Calibri"/>
              <a:cs typeface="Calibri"/>
              <a:sym typeface="Calibri"/>
            </a:endParaRPr>
          </a:p>
        </p:txBody>
      </p:sp>
      <p:pic>
        <p:nvPicPr>
          <p:cNvPr id="2" name="Picture 1">
            <a:extLst>
              <a:ext uri="{FF2B5EF4-FFF2-40B4-BE49-F238E27FC236}">
                <a16:creationId xmlns:a16="http://schemas.microsoft.com/office/drawing/2014/main" id="{87373BB5-CBA8-DFBA-B59E-5ABD898EF4C4}"/>
              </a:ext>
            </a:extLst>
          </p:cNvPr>
          <p:cNvPicPr>
            <a:picLocks noChangeAspect="1"/>
          </p:cNvPicPr>
          <p:nvPr/>
        </p:nvPicPr>
        <p:blipFill>
          <a:blip r:embed="rId3"/>
          <a:stretch>
            <a:fillRect/>
          </a:stretch>
        </p:blipFill>
        <p:spPr>
          <a:xfrm>
            <a:off x="0" y="1942494"/>
            <a:ext cx="9144000" cy="3483714"/>
          </a:xfrm>
          <a:prstGeom prst="rect">
            <a:avLst/>
          </a:prstGeom>
        </p:spPr>
      </p:pic>
      <p:pic>
        <p:nvPicPr>
          <p:cNvPr id="3" name="Picture 2">
            <a:extLst>
              <a:ext uri="{FF2B5EF4-FFF2-40B4-BE49-F238E27FC236}">
                <a16:creationId xmlns:a16="http://schemas.microsoft.com/office/drawing/2014/main" id="{4BB2EEB5-503C-BA70-6FF0-670DC70725C5}"/>
              </a:ext>
            </a:extLst>
          </p:cNvPr>
          <p:cNvPicPr>
            <a:picLocks noChangeAspect="1"/>
          </p:cNvPicPr>
          <p:nvPr/>
        </p:nvPicPr>
        <p:blipFill>
          <a:blip r:embed="rId4"/>
          <a:stretch>
            <a:fillRect/>
          </a:stretch>
        </p:blipFill>
        <p:spPr>
          <a:xfrm>
            <a:off x="0" y="4835083"/>
            <a:ext cx="2255520" cy="116566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9">
          <a:extLst>
            <a:ext uri="{FF2B5EF4-FFF2-40B4-BE49-F238E27FC236}">
              <a16:creationId xmlns:a16="http://schemas.microsoft.com/office/drawing/2014/main" id="{42BB9E56-EEDB-99A4-ECC2-C6772A991CF9}"/>
            </a:ext>
          </a:extLst>
        </p:cNvPr>
        <p:cNvGrpSpPr/>
        <p:nvPr/>
      </p:nvGrpSpPr>
      <p:grpSpPr>
        <a:xfrm>
          <a:off x="0" y="0"/>
          <a:ext cx="0" cy="0"/>
          <a:chOff x="0" y="0"/>
          <a:chExt cx="0" cy="0"/>
        </a:xfrm>
      </p:grpSpPr>
      <p:sp>
        <p:nvSpPr>
          <p:cNvPr id="220" name="Google Shape;220;g286038e0016_1_0">
            <a:extLst>
              <a:ext uri="{FF2B5EF4-FFF2-40B4-BE49-F238E27FC236}">
                <a16:creationId xmlns:a16="http://schemas.microsoft.com/office/drawing/2014/main" id="{F48939DA-0E7F-B09A-05C0-415A5654DED6}"/>
              </a:ext>
            </a:extLst>
          </p:cNvPr>
          <p:cNvSpPr/>
          <p:nvPr/>
        </p:nvSpPr>
        <p:spPr>
          <a:xfrm>
            <a:off x="0" y="857250"/>
            <a:ext cx="9144000" cy="273825"/>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1800"/>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1" name="Google Shape;221;g286038e0016_1_0">
            <a:extLst>
              <a:ext uri="{FF2B5EF4-FFF2-40B4-BE49-F238E27FC236}">
                <a16:creationId xmlns:a16="http://schemas.microsoft.com/office/drawing/2014/main" id="{FC7BE46B-A79A-8FF2-C871-C0CC3D900AFF}"/>
              </a:ext>
            </a:extLst>
          </p:cNvPr>
          <p:cNvSpPr txBox="1"/>
          <p:nvPr/>
        </p:nvSpPr>
        <p:spPr>
          <a:xfrm>
            <a:off x="903693" y="1239450"/>
            <a:ext cx="8001000" cy="994275"/>
          </a:xfrm>
          <a:prstGeom prst="rect">
            <a:avLst/>
          </a:prstGeom>
          <a:noFill/>
          <a:ln>
            <a:noFill/>
          </a:ln>
        </p:spPr>
        <p:txBody>
          <a:bodyPr spcFirstLastPara="1" wrap="square" lIns="68569" tIns="34275" rIns="68569" bIns="34275" anchor="ctr" anchorCtr="0">
            <a:normAutofit/>
          </a:bodyPr>
          <a:lstStyle/>
          <a:p>
            <a:pPr marL="0" marR="0" lvl="0" indent="0" algn="l" defTabSz="685800" rtl="0" eaLnBrk="1" fontAlgn="auto" latinLnBrk="0" hangingPunct="1">
              <a:lnSpc>
                <a:spcPct val="90000"/>
              </a:lnSpc>
              <a:spcBef>
                <a:spcPts val="0"/>
              </a:spcBef>
              <a:spcAft>
                <a:spcPts val="0"/>
              </a:spcAft>
              <a:buClr>
                <a:srgbClr val="000000"/>
              </a:buClr>
              <a:buSzPts val="4400"/>
              <a:buFont typeface="Calibri"/>
              <a:buNone/>
              <a:tabLst/>
              <a:defRPr/>
            </a:pPr>
            <a:endParaRPr kumimoji="0" sz="3300" b="1" i="1" u="none" strike="noStrike" kern="0" cap="none" spc="0" normalizeH="0" baseline="0" noProof="0">
              <a:ln>
                <a:noFill/>
              </a:ln>
              <a:solidFill>
                <a:srgbClr val="767676"/>
              </a:solidFill>
              <a:effectLst/>
              <a:uLnTx/>
              <a:uFillTx/>
              <a:latin typeface="Fira Sans"/>
              <a:ea typeface="Fira Sans"/>
              <a:cs typeface="Fira Sans"/>
              <a:sym typeface="Fira Sans"/>
            </a:endParaRPr>
          </a:p>
        </p:txBody>
      </p:sp>
      <p:sp>
        <p:nvSpPr>
          <p:cNvPr id="222" name="Google Shape;222;g286038e0016_1_0">
            <a:extLst>
              <a:ext uri="{FF2B5EF4-FFF2-40B4-BE49-F238E27FC236}">
                <a16:creationId xmlns:a16="http://schemas.microsoft.com/office/drawing/2014/main" id="{8B8B6ED8-1C81-3B75-539D-E15E4FF88419}"/>
              </a:ext>
            </a:extLst>
          </p:cNvPr>
          <p:cNvSpPr txBox="1">
            <a:spLocks noGrp="1"/>
          </p:cNvSpPr>
          <p:nvPr>
            <p:ph type="sldNum" idx="12"/>
          </p:nvPr>
        </p:nvSpPr>
        <p:spPr>
          <a:xfrm>
            <a:off x="6457950" y="5624513"/>
            <a:ext cx="2057400" cy="273825"/>
          </a:xfrm>
          <a:prstGeom prst="rect">
            <a:avLst/>
          </a:prstGeom>
          <a:noFill/>
          <a:ln>
            <a:noFill/>
          </a:ln>
        </p:spPr>
        <p:txBody>
          <a:bodyPr spcFirstLastPara="1" wrap="square" lIns="68569" tIns="34275" rIns="68569" bIns="34275" anchor="ctr" anchorCtr="0">
            <a:noAutofit/>
          </a:bodyPr>
          <a:lstStyle/>
          <a:p>
            <a:pPr marL="0" marR="0" lvl="0" indent="0" algn="r" defTabSz="6858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900" b="0" i="0" u="none" strike="noStrike" kern="0" cap="none" spc="0" normalizeH="0" baseline="0" noProof="0">
                <a:ln>
                  <a:noFill/>
                </a:ln>
                <a:solidFill>
                  <a:srgbClr val="888888"/>
                </a:solidFill>
                <a:effectLst/>
                <a:uLnTx/>
                <a:uFillTx/>
                <a:latin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223" name="Google Shape;223;g286038e0016_1_0" descr="dance dancing GIF by Alberto Pozo">
            <a:extLst>
              <a:ext uri="{FF2B5EF4-FFF2-40B4-BE49-F238E27FC236}">
                <a16:creationId xmlns:a16="http://schemas.microsoft.com/office/drawing/2014/main" id="{EB0BBB3E-EED6-BD82-DC8C-0262FF8FE882}"/>
              </a:ext>
            </a:extLst>
          </p:cNvPr>
          <p:cNvSpPr/>
          <p:nvPr/>
        </p:nvSpPr>
        <p:spPr>
          <a:xfrm>
            <a:off x="116681" y="748903"/>
            <a:ext cx="228600" cy="228600"/>
          </a:xfrm>
          <a:prstGeom prst="rect">
            <a:avLst/>
          </a:prstGeom>
          <a:noFill/>
          <a:ln>
            <a:noFill/>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Pts val="1800"/>
              <a:buFont typeface="Arial"/>
              <a:buNone/>
              <a:tabLst/>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224;g286038e0016_1_0">
            <a:extLst>
              <a:ext uri="{FF2B5EF4-FFF2-40B4-BE49-F238E27FC236}">
                <a16:creationId xmlns:a16="http://schemas.microsoft.com/office/drawing/2014/main" id="{B2EB963C-7C9E-4CCF-EFF1-5C70437D7248}"/>
              </a:ext>
            </a:extLst>
          </p:cNvPr>
          <p:cNvSpPr/>
          <p:nvPr/>
        </p:nvSpPr>
        <p:spPr>
          <a:xfrm>
            <a:off x="220050" y="1239450"/>
            <a:ext cx="8853525" cy="577125"/>
          </a:xfrm>
          <a:prstGeom prst="rect">
            <a:avLst/>
          </a:prstGeom>
          <a:noFill/>
          <a:ln>
            <a:noFill/>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Pts val="4400"/>
              <a:buFont typeface="Arial"/>
              <a:buNone/>
              <a:tabLst/>
              <a:defRPr/>
            </a:pPr>
            <a:r>
              <a:rPr kumimoji="0" lang="en-US" sz="3300" b="1" i="1" u="none" strike="noStrike" kern="0" cap="none" spc="0" normalizeH="0" baseline="0" noProof="0">
                <a:ln>
                  <a:noFill/>
                </a:ln>
                <a:solidFill>
                  <a:srgbClr val="767676"/>
                </a:solidFill>
                <a:effectLst/>
                <a:uLnTx/>
                <a:uFillTx/>
                <a:latin typeface="Fira Sans"/>
                <a:ea typeface="Calibri"/>
                <a:cs typeface="Calibri"/>
                <a:sym typeface="Fira Sans"/>
              </a:rPr>
              <a:t>Sioux Gateway Airport </a:t>
            </a:r>
            <a:endParaRPr kumimoji="0" sz="33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 name="TextBox 4">
            <a:extLst>
              <a:ext uri="{FF2B5EF4-FFF2-40B4-BE49-F238E27FC236}">
                <a16:creationId xmlns:a16="http://schemas.microsoft.com/office/drawing/2014/main" id="{7E6AF9F6-D270-4FED-22E1-E97DCDD3E3EB}"/>
              </a:ext>
            </a:extLst>
          </p:cNvPr>
          <p:cNvSpPr txBox="1"/>
          <p:nvPr/>
        </p:nvSpPr>
        <p:spPr>
          <a:xfrm>
            <a:off x="116681" y="2333520"/>
            <a:ext cx="8484394" cy="3070071"/>
          </a:xfrm>
          <a:prstGeom prst="rect">
            <a:avLst/>
          </a:prstGeom>
          <a:noFill/>
        </p:spPr>
        <p:txBody>
          <a:bodyPr wrap="square" lIns="68580" tIns="34290" rIns="68580" bIns="34290" anchor="t">
            <a:spAutoFit/>
          </a:bodyPr>
          <a:lstStyle/>
          <a:p>
            <a:pPr marL="428625" marR="0" lvl="0" indent="-42862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500" b="0" i="0" u="none" strike="noStrike" kern="1200" cap="none" spc="0" normalizeH="0" baseline="0" noProof="0">
                <a:ln>
                  <a:noFill/>
                </a:ln>
                <a:solidFill>
                  <a:schemeClr val="tx1"/>
                </a:solidFill>
                <a:effectLst/>
                <a:uLnTx/>
                <a:uFillTx/>
                <a:latin typeface="Fira Sans"/>
                <a:ea typeface="+mn-ea"/>
              </a:rPr>
              <a:t>The project consists of 4 projects that will be constructed in 3 phases. The </a:t>
            </a:r>
            <a:r>
              <a:rPr lang="en-US" altLang="en-US" sz="1500" kern="1200">
                <a:solidFill>
                  <a:schemeClr val="tx1"/>
                </a:solidFill>
                <a:latin typeface="Fira Sans"/>
                <a:ea typeface="+mn-ea"/>
              </a:rPr>
              <a:t>phas</a:t>
            </a:r>
            <a:r>
              <a:rPr kumimoji="0" lang="en-US" altLang="en-US" sz="1500" b="0" i="0" u="none" strike="noStrike" kern="1200" cap="none" spc="0" normalizeH="0" baseline="0" noProof="0">
                <a:ln>
                  <a:noFill/>
                </a:ln>
                <a:solidFill>
                  <a:schemeClr val="tx1"/>
                </a:solidFill>
                <a:effectLst/>
                <a:uLnTx/>
                <a:uFillTx/>
                <a:latin typeface="Fira Sans"/>
                <a:ea typeface="+mn-ea"/>
              </a:rPr>
              <a:t>es consist of the following:</a:t>
            </a:r>
            <a:endParaRPr lang="en-US" altLang="en-US" sz="1500" b="0" i="0" u="none" strike="noStrike" kern="1200" cap="none" spc="0" normalizeH="0" baseline="0" noProof="0">
              <a:ln>
                <a:noFill/>
              </a:ln>
              <a:solidFill>
                <a:schemeClr val="tx1"/>
              </a:solidFill>
              <a:effectLst/>
              <a:uLnTx/>
              <a:uFillTx/>
              <a:latin typeface="Fira Sans"/>
              <a:ea typeface="+mn-ea"/>
            </a:endParaRPr>
          </a:p>
          <a:p>
            <a:pPr marL="428625" marR="0" lvl="0" indent="-42862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500" b="0" i="0" u="none" strike="noStrike" kern="1200" cap="none" spc="0" normalizeH="0" baseline="0" noProof="0">
              <a:ln>
                <a:noFill/>
              </a:ln>
              <a:solidFill>
                <a:schemeClr val="tx1"/>
              </a:solidFill>
              <a:effectLst/>
              <a:uLnTx/>
              <a:uFillTx/>
              <a:latin typeface="Fira Sans"/>
              <a:ea typeface="+mn-ea"/>
              <a:cs typeface="Arial" panose="020B0604020202020204" pitchFamily="34" charset="0"/>
            </a:endParaRPr>
          </a:p>
          <a:p>
            <a:pPr marL="771525" marR="0" lvl="1" indent="-42862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500" b="1" i="0" u="none" strike="noStrike" kern="1200" cap="none" spc="0" normalizeH="0" baseline="0" noProof="0">
                <a:ln>
                  <a:noFill/>
                </a:ln>
                <a:solidFill>
                  <a:schemeClr val="tx1"/>
                </a:solidFill>
                <a:effectLst/>
                <a:uLnTx/>
                <a:uFillTx/>
                <a:latin typeface="Fira Sans"/>
                <a:ea typeface="+mn-ea"/>
              </a:rPr>
              <a:t>Phase 1:</a:t>
            </a:r>
            <a:r>
              <a:rPr kumimoji="0" lang="en-US" altLang="en-US" sz="1500" b="0" i="0" u="none" strike="noStrike" kern="1200" cap="none" spc="0" normalizeH="0" baseline="0" noProof="0">
                <a:ln>
                  <a:noFill/>
                </a:ln>
                <a:solidFill>
                  <a:schemeClr val="tx1"/>
                </a:solidFill>
                <a:effectLst/>
                <a:uLnTx/>
                <a:uFillTx/>
                <a:latin typeface="Fira Sans"/>
                <a:ea typeface="+mn-ea"/>
              </a:rPr>
              <a:t> Reconstruct Runway 13-31 (SUX01), replace &amp; expand the ANG KC-135 parking/refueling apron (SUX02), and realign Taxiway A (SUX01/02). Combining the Runway and Ramp into 1 phase will reduce the number of times the unit must relocate due to construction. To be constructed in Federal Fiscal Year (FFY) 2026.</a:t>
            </a:r>
            <a:endParaRPr lang="en-US" altLang="en-US" sz="1500" b="0" i="0" u="none" strike="noStrike" kern="1200" cap="none" spc="0" normalizeH="0" baseline="0" noProof="0">
              <a:ln>
                <a:noFill/>
              </a:ln>
              <a:solidFill>
                <a:schemeClr val="tx1"/>
              </a:solidFill>
              <a:effectLst/>
              <a:uLnTx/>
              <a:uFillTx/>
              <a:latin typeface="Fira Sans"/>
              <a:ea typeface="+mn-ea"/>
            </a:endParaRPr>
          </a:p>
          <a:p>
            <a:pPr marL="771525" marR="0" lvl="1" indent="-42862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500" b="0" i="0" u="none" strike="noStrike" kern="1200" cap="none" spc="0" normalizeH="0" baseline="0" noProof="0">
              <a:ln>
                <a:noFill/>
              </a:ln>
              <a:solidFill>
                <a:schemeClr val="tx1"/>
              </a:solidFill>
              <a:effectLst/>
              <a:uLnTx/>
              <a:uFillTx/>
              <a:latin typeface="Fira Sans"/>
              <a:ea typeface="+mn-ea"/>
              <a:cs typeface="Arial" panose="020B0604020202020204" pitchFamily="34" charset="0"/>
            </a:endParaRPr>
          </a:p>
          <a:p>
            <a:pPr marL="771525" marR="0" lvl="1" indent="-42862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500" b="1" i="0" u="none" strike="noStrike" kern="1200" cap="none" spc="0" normalizeH="0" baseline="0" noProof="0">
                <a:ln>
                  <a:noFill/>
                </a:ln>
                <a:solidFill>
                  <a:schemeClr val="tx1"/>
                </a:solidFill>
                <a:effectLst/>
                <a:uLnTx/>
                <a:uFillTx/>
                <a:latin typeface="Fira Sans"/>
                <a:ea typeface="+mn-ea"/>
              </a:rPr>
              <a:t>Phase 2:</a:t>
            </a:r>
            <a:r>
              <a:rPr kumimoji="0" lang="en-US" altLang="en-US" sz="1500" b="0" i="0" u="none" strike="noStrike" kern="1200" cap="none" spc="0" normalizeH="0" baseline="0" noProof="0">
                <a:ln>
                  <a:noFill/>
                </a:ln>
                <a:solidFill>
                  <a:schemeClr val="tx1"/>
                </a:solidFill>
                <a:effectLst/>
                <a:uLnTx/>
                <a:uFillTx/>
                <a:latin typeface="Fira Sans"/>
                <a:ea typeface="+mn-ea"/>
              </a:rPr>
              <a:t> Construct Runway 13 extension utilizing a displaced threshold (SUX03), taxiway connector &amp; warmup/holding pad (SUX05). To be constructed in FFY 2027.</a:t>
            </a:r>
            <a:endParaRPr lang="en-US" altLang="en-US" sz="1500" b="0" i="0" u="none" strike="noStrike" kern="1200" cap="none" spc="0" normalizeH="0" baseline="0" noProof="0">
              <a:ln>
                <a:noFill/>
              </a:ln>
              <a:solidFill>
                <a:schemeClr val="tx1"/>
              </a:solidFill>
              <a:effectLst/>
              <a:uLnTx/>
              <a:uFillTx/>
              <a:latin typeface="Fira Sans"/>
              <a:ea typeface="+mn-ea"/>
            </a:endParaRPr>
          </a:p>
          <a:p>
            <a:pPr marL="771525" marR="0" lvl="1" indent="-42862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500" b="0" i="0" u="none" strike="noStrike" kern="1200" cap="none" spc="0" normalizeH="0" baseline="0" noProof="0">
              <a:ln>
                <a:noFill/>
              </a:ln>
              <a:solidFill>
                <a:schemeClr val="tx1"/>
              </a:solidFill>
              <a:effectLst/>
              <a:uLnTx/>
              <a:uFillTx/>
              <a:latin typeface="Fira Sans"/>
              <a:ea typeface="+mn-ea"/>
              <a:cs typeface="Arial" panose="020B0604020202020204" pitchFamily="34" charset="0"/>
            </a:endParaRPr>
          </a:p>
          <a:p>
            <a:pPr marL="771525" marR="0" lvl="1" indent="-42862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500" b="1" i="0" u="none" strike="noStrike" kern="1200" cap="none" spc="0" normalizeH="0" baseline="0" noProof="0">
                <a:ln>
                  <a:noFill/>
                </a:ln>
                <a:solidFill>
                  <a:schemeClr val="tx1"/>
                </a:solidFill>
                <a:effectLst/>
                <a:uLnTx/>
                <a:uFillTx/>
                <a:latin typeface="Fira Sans"/>
                <a:ea typeface="+mn-ea"/>
              </a:rPr>
              <a:t>Phase 3:</a:t>
            </a:r>
            <a:r>
              <a:rPr kumimoji="0" lang="en-US" altLang="en-US" sz="1500" b="0" i="0" u="none" strike="noStrike" kern="1200" cap="none" spc="0" normalizeH="0" baseline="0" noProof="0">
                <a:ln>
                  <a:noFill/>
                </a:ln>
                <a:solidFill>
                  <a:schemeClr val="tx1"/>
                </a:solidFill>
                <a:effectLst/>
                <a:uLnTx/>
                <a:uFillTx/>
                <a:latin typeface="Fira Sans"/>
                <a:ea typeface="+mn-ea"/>
              </a:rPr>
              <a:t> Construct Runway 31 extension utilizing a displaced threshold &amp; taxiway connector (SUX04).  To be constructed in FFY 2028.</a:t>
            </a:r>
            <a:endParaRPr lang="en-US" altLang="en-US" sz="1500" b="0" i="0" u="none" strike="noStrike" kern="1200" cap="none" spc="0" normalizeH="0" baseline="0" noProof="0">
              <a:ln>
                <a:noFill/>
              </a:ln>
              <a:solidFill>
                <a:schemeClr val="tx1"/>
              </a:solidFill>
              <a:effectLst/>
              <a:uLnTx/>
              <a:uFillTx/>
              <a:latin typeface="Fira Sans"/>
              <a:ea typeface="+mn-ea"/>
            </a:endParaRPr>
          </a:p>
        </p:txBody>
      </p:sp>
    </p:spTree>
    <p:extLst>
      <p:ext uri="{BB962C8B-B14F-4D97-AF65-F5344CB8AC3E}">
        <p14:creationId xmlns:p14="http://schemas.microsoft.com/office/powerpoint/2010/main" val="2190297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
          <a:extLst>
            <a:ext uri="{FF2B5EF4-FFF2-40B4-BE49-F238E27FC236}">
              <a16:creationId xmlns:a16="http://schemas.microsoft.com/office/drawing/2014/main" id="{83FA4783-F26A-6917-C108-365BB5059305}"/>
            </a:ext>
          </a:extLst>
        </p:cNvPr>
        <p:cNvGrpSpPr/>
        <p:nvPr/>
      </p:nvGrpSpPr>
      <p:grpSpPr>
        <a:xfrm>
          <a:off x="0" y="0"/>
          <a:ext cx="0" cy="0"/>
          <a:chOff x="0" y="0"/>
          <a:chExt cx="0" cy="0"/>
        </a:xfrm>
      </p:grpSpPr>
      <p:sp>
        <p:nvSpPr>
          <p:cNvPr id="220" name="Google Shape;220;g286038e0016_1_0">
            <a:extLst>
              <a:ext uri="{FF2B5EF4-FFF2-40B4-BE49-F238E27FC236}">
                <a16:creationId xmlns:a16="http://schemas.microsoft.com/office/drawing/2014/main" id="{2B36FC58-0DB4-0B9F-0E74-EEA221A52882}"/>
              </a:ext>
            </a:extLst>
          </p:cNvPr>
          <p:cNvSpPr/>
          <p:nvPr/>
        </p:nvSpPr>
        <p:spPr>
          <a:xfrm>
            <a:off x="0" y="857250"/>
            <a:ext cx="9144000" cy="273825"/>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1800"/>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1" name="Google Shape;221;g286038e0016_1_0">
            <a:extLst>
              <a:ext uri="{FF2B5EF4-FFF2-40B4-BE49-F238E27FC236}">
                <a16:creationId xmlns:a16="http://schemas.microsoft.com/office/drawing/2014/main" id="{B06ED705-00D5-32F5-52A0-742D5A7CCCC9}"/>
              </a:ext>
            </a:extLst>
          </p:cNvPr>
          <p:cNvSpPr txBox="1"/>
          <p:nvPr/>
        </p:nvSpPr>
        <p:spPr>
          <a:xfrm>
            <a:off x="903693" y="1239450"/>
            <a:ext cx="8001000" cy="994275"/>
          </a:xfrm>
          <a:prstGeom prst="rect">
            <a:avLst/>
          </a:prstGeom>
          <a:noFill/>
          <a:ln>
            <a:noFill/>
          </a:ln>
        </p:spPr>
        <p:txBody>
          <a:bodyPr spcFirstLastPara="1" wrap="square" lIns="68569" tIns="34275" rIns="68569" bIns="34275" anchor="ctr" anchorCtr="0">
            <a:normAutofit/>
          </a:bodyPr>
          <a:lstStyle/>
          <a:p>
            <a:pPr marL="0" marR="0" lvl="0" indent="0" algn="l" defTabSz="685800" rtl="0" eaLnBrk="1" fontAlgn="auto" latinLnBrk="0" hangingPunct="1">
              <a:lnSpc>
                <a:spcPct val="90000"/>
              </a:lnSpc>
              <a:spcBef>
                <a:spcPts val="0"/>
              </a:spcBef>
              <a:spcAft>
                <a:spcPts val="0"/>
              </a:spcAft>
              <a:buClr>
                <a:srgbClr val="000000"/>
              </a:buClr>
              <a:buSzPts val="4400"/>
              <a:buFont typeface="Calibri"/>
              <a:buNone/>
              <a:tabLst/>
              <a:defRPr/>
            </a:pPr>
            <a:endParaRPr kumimoji="0" sz="3300" b="1" i="1" u="none" strike="noStrike" kern="0" cap="none" spc="0" normalizeH="0" baseline="0" noProof="0">
              <a:ln>
                <a:noFill/>
              </a:ln>
              <a:solidFill>
                <a:srgbClr val="767676"/>
              </a:solidFill>
              <a:effectLst/>
              <a:uLnTx/>
              <a:uFillTx/>
              <a:latin typeface="Fira Sans"/>
              <a:ea typeface="Fira Sans"/>
              <a:cs typeface="Fira Sans"/>
              <a:sym typeface="Fira Sans"/>
            </a:endParaRPr>
          </a:p>
        </p:txBody>
      </p:sp>
      <p:sp>
        <p:nvSpPr>
          <p:cNvPr id="222" name="Google Shape;222;g286038e0016_1_0">
            <a:extLst>
              <a:ext uri="{FF2B5EF4-FFF2-40B4-BE49-F238E27FC236}">
                <a16:creationId xmlns:a16="http://schemas.microsoft.com/office/drawing/2014/main" id="{D6AA2950-1295-95EE-4B92-76A5E6045D83}"/>
              </a:ext>
            </a:extLst>
          </p:cNvPr>
          <p:cNvSpPr txBox="1">
            <a:spLocks noGrp="1"/>
          </p:cNvSpPr>
          <p:nvPr>
            <p:ph type="sldNum" idx="12"/>
          </p:nvPr>
        </p:nvSpPr>
        <p:spPr>
          <a:xfrm>
            <a:off x="6457950" y="5624513"/>
            <a:ext cx="2057400" cy="273825"/>
          </a:xfrm>
          <a:prstGeom prst="rect">
            <a:avLst/>
          </a:prstGeom>
          <a:noFill/>
          <a:ln>
            <a:noFill/>
          </a:ln>
        </p:spPr>
        <p:txBody>
          <a:bodyPr spcFirstLastPara="1" wrap="square" lIns="68569" tIns="34275" rIns="68569" bIns="34275" anchor="ctr" anchorCtr="0">
            <a:noAutofit/>
          </a:bodyPr>
          <a:lstStyle/>
          <a:p>
            <a:pPr marL="0" marR="0" lvl="0" indent="0" algn="r" defTabSz="6858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900" b="0" i="0" u="none" strike="noStrike" kern="0" cap="none" spc="0" normalizeH="0" baseline="0" noProof="0">
                <a:ln>
                  <a:noFill/>
                </a:ln>
                <a:solidFill>
                  <a:srgbClr val="888888"/>
                </a:solidFill>
                <a:effectLst/>
                <a:uLnTx/>
                <a:uFillTx/>
                <a:latin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223" name="Google Shape;223;g286038e0016_1_0" descr="dance dancing GIF by Alberto Pozo">
            <a:extLst>
              <a:ext uri="{FF2B5EF4-FFF2-40B4-BE49-F238E27FC236}">
                <a16:creationId xmlns:a16="http://schemas.microsoft.com/office/drawing/2014/main" id="{8B1F63E6-2DE8-9F04-FD09-0F381DB03C7A}"/>
              </a:ext>
            </a:extLst>
          </p:cNvPr>
          <p:cNvSpPr/>
          <p:nvPr/>
        </p:nvSpPr>
        <p:spPr>
          <a:xfrm>
            <a:off x="116681" y="748903"/>
            <a:ext cx="228600" cy="228600"/>
          </a:xfrm>
          <a:prstGeom prst="rect">
            <a:avLst/>
          </a:prstGeom>
          <a:noFill/>
          <a:ln>
            <a:noFill/>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Pts val="1800"/>
              <a:buFont typeface="Arial"/>
              <a:buNone/>
              <a:tabLst/>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224;g286038e0016_1_0">
            <a:extLst>
              <a:ext uri="{FF2B5EF4-FFF2-40B4-BE49-F238E27FC236}">
                <a16:creationId xmlns:a16="http://schemas.microsoft.com/office/drawing/2014/main" id="{0FBD388C-590C-0D75-2EED-CF525327AC5F}"/>
              </a:ext>
            </a:extLst>
          </p:cNvPr>
          <p:cNvSpPr/>
          <p:nvPr/>
        </p:nvSpPr>
        <p:spPr>
          <a:xfrm>
            <a:off x="220050" y="1239450"/>
            <a:ext cx="8853525" cy="577125"/>
          </a:xfrm>
          <a:prstGeom prst="rect">
            <a:avLst/>
          </a:prstGeom>
          <a:noFill/>
          <a:ln>
            <a:noFill/>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Pts val="4400"/>
              <a:buFont typeface="Arial"/>
              <a:buNone/>
              <a:tabLst/>
              <a:defRPr/>
            </a:pPr>
            <a:r>
              <a:rPr kumimoji="0" lang="en-US" sz="3300" b="1" i="1" u="none" strike="noStrike" kern="0" cap="none" spc="0" normalizeH="0" baseline="0" noProof="0">
                <a:ln>
                  <a:noFill/>
                </a:ln>
                <a:solidFill>
                  <a:srgbClr val="767676"/>
                </a:solidFill>
                <a:effectLst/>
                <a:uLnTx/>
                <a:uFillTx/>
                <a:latin typeface="Fira Sans"/>
                <a:ea typeface="Calibri"/>
                <a:cs typeface="Calibri"/>
                <a:sym typeface="Fira Sans"/>
              </a:rPr>
              <a:t>Sioux Gateway Airport </a:t>
            </a:r>
            <a:endParaRPr kumimoji="0" sz="33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 name="TextBox 4">
            <a:extLst>
              <a:ext uri="{FF2B5EF4-FFF2-40B4-BE49-F238E27FC236}">
                <a16:creationId xmlns:a16="http://schemas.microsoft.com/office/drawing/2014/main" id="{17D6F5E7-917E-0A99-7C74-E7B8E931B9B4}"/>
              </a:ext>
            </a:extLst>
          </p:cNvPr>
          <p:cNvSpPr txBox="1"/>
          <p:nvPr/>
        </p:nvSpPr>
        <p:spPr>
          <a:xfrm>
            <a:off x="220050" y="1924950"/>
            <a:ext cx="8684643" cy="3856725"/>
          </a:xfrm>
          <a:prstGeom prst="rect">
            <a:avLst/>
          </a:prstGeom>
          <a:noFill/>
        </p:spPr>
        <p:txBody>
          <a:bodyPr wrap="square" lIns="68580" tIns="34290" rIns="68580" bIns="34290" anchor="t">
            <a:noAutofit/>
          </a:bodyPr>
          <a:lstStyle/>
          <a:p>
            <a:pPr marR="0" lvl="0" algn="ctr" defTabSz="685800" rtl="0" eaLnBrk="1" fontAlgn="auto" latinLnBrk="0" hangingPunct="1">
              <a:lnSpc>
                <a:spcPct val="100000"/>
              </a:lnSpc>
              <a:spcBef>
                <a:spcPts val="0"/>
              </a:spcBef>
              <a:spcAft>
                <a:spcPts val="0"/>
              </a:spcAft>
              <a:buClrTx/>
              <a:buSzTx/>
              <a:tabLst/>
              <a:defRPr/>
            </a:pPr>
            <a:r>
              <a:rPr kumimoji="0" lang="en-US" altLang="en-US" sz="1500" b="1" i="0" u="sng" strike="noStrike" kern="1200" cap="none" spc="0" normalizeH="0" baseline="0" noProof="0">
                <a:ln>
                  <a:noFill/>
                </a:ln>
                <a:solidFill>
                  <a:schemeClr val="tx1"/>
                </a:solidFill>
                <a:effectLst/>
                <a:uLnTx/>
                <a:uFillTx/>
                <a:latin typeface="Fira Sans"/>
                <a:ea typeface="+mn-ea"/>
                <a:sym typeface="Arial"/>
              </a:rPr>
              <a:t>Project timeline</a:t>
            </a:r>
            <a:endParaRPr lang="en-US" altLang="en-US" sz="1500" b="1" i="0" u="sng" strike="noStrike" kern="1200" cap="none" spc="0" normalizeH="0" baseline="0" noProof="0">
              <a:ln>
                <a:noFill/>
              </a:ln>
              <a:solidFill>
                <a:schemeClr val="tx1"/>
              </a:solidFill>
              <a:effectLst/>
              <a:uLnTx/>
              <a:uFillTx/>
              <a:latin typeface="Fira Sans"/>
              <a:ea typeface="+mn-ea"/>
            </a:endParaRPr>
          </a:p>
          <a:p>
            <a:pPr marL="342900" marR="0" lvl="0" indent="-342900" algn="ctr" defTabSz="685800" rtl="0" eaLnBrk="1" fontAlgn="auto" latinLnBrk="0" hangingPunct="1">
              <a:lnSpc>
                <a:spcPct val="100000"/>
              </a:lnSpc>
              <a:spcBef>
                <a:spcPts val="0"/>
              </a:spcBef>
              <a:spcAft>
                <a:spcPts val="0"/>
              </a:spcAft>
              <a:buClrTx/>
              <a:buSzTx/>
              <a:buFont typeface="Arial"/>
              <a:buAutoNum type="arabicPeriod"/>
              <a:tabLst/>
              <a:defRPr/>
            </a:pPr>
            <a:endParaRPr lang="en-US" altLang="en-US" sz="1500" kern="1200">
              <a:solidFill>
                <a:schemeClr val="tx1"/>
              </a:solidFill>
              <a:latin typeface="Fira Sans"/>
              <a:ea typeface="+mn-ea"/>
              <a:cs typeface="Arial" panose="020B0604020202020204" pitchFamily="34" charset="0"/>
            </a:endParaRPr>
          </a:p>
          <a:p>
            <a:pPr marL="342900" marR="0" lvl="0" indent="-342900" defTabSz="685800" rtl="0" eaLnBrk="1" fontAlgn="auto" latinLnBrk="0" hangingPunct="1">
              <a:lnSpc>
                <a:spcPct val="100000"/>
              </a:lnSpc>
              <a:spcBef>
                <a:spcPts val="0"/>
              </a:spcBef>
              <a:spcAft>
                <a:spcPts val="0"/>
              </a:spcAft>
              <a:buClrTx/>
              <a:buSzTx/>
              <a:buFont typeface="Arial"/>
              <a:buAutoNum type="arabicPeriod"/>
              <a:tabLst/>
              <a:defRPr/>
            </a:pPr>
            <a:r>
              <a:rPr kumimoji="0" lang="en-US" altLang="en-US" sz="1500" b="0" i="0" u="none" strike="noStrike" kern="1200" cap="none" spc="0" normalizeH="0" baseline="0" noProof="0">
                <a:ln>
                  <a:noFill/>
                </a:ln>
                <a:solidFill>
                  <a:schemeClr val="tx1"/>
                </a:solidFill>
                <a:effectLst/>
                <a:uLnTx/>
                <a:uFillTx/>
                <a:latin typeface="Fira Sans"/>
                <a:ea typeface="+mn-ea"/>
                <a:sym typeface="Arial"/>
              </a:rPr>
              <a:t>Sept 2021: ANGRC/A4: 185th ARW Installation Development Plan complete</a:t>
            </a:r>
            <a:endParaRPr lang="en-US" altLang="en-US" sz="1500" b="0" i="0" u="none" strike="noStrike" kern="1200" cap="none" spc="0" normalizeH="0" baseline="0" noProof="0">
              <a:ln>
                <a:noFill/>
              </a:ln>
              <a:solidFill>
                <a:schemeClr val="tx1"/>
              </a:solidFill>
              <a:effectLst/>
              <a:uLnTx/>
              <a:uFillTx/>
              <a:latin typeface="Fira Sans"/>
              <a:ea typeface="+mn-ea"/>
            </a:endParaRPr>
          </a:p>
          <a:p>
            <a:pPr marL="342900" marR="0" lvl="0" indent="-342900" defTabSz="685800" rtl="0" eaLnBrk="1" fontAlgn="auto" latinLnBrk="0" hangingPunct="1">
              <a:lnSpc>
                <a:spcPct val="100000"/>
              </a:lnSpc>
              <a:spcBef>
                <a:spcPts val="0"/>
              </a:spcBef>
              <a:spcAft>
                <a:spcPts val="0"/>
              </a:spcAft>
              <a:buClrTx/>
              <a:buSzTx/>
              <a:buFont typeface="Arial"/>
              <a:buAutoNum type="arabicPeriod"/>
              <a:tabLst/>
              <a:defRPr/>
            </a:pPr>
            <a:endParaRPr lang="en-US" altLang="en-US" sz="1500" kern="1200">
              <a:solidFill>
                <a:schemeClr val="tx1"/>
              </a:solidFill>
              <a:latin typeface="Fira Sans"/>
              <a:ea typeface="+mn-ea"/>
              <a:cs typeface="Arial" panose="020B0604020202020204" pitchFamily="34" charset="0"/>
            </a:endParaRPr>
          </a:p>
          <a:p>
            <a:pPr marL="342900" marR="0" lvl="0" indent="-342900" defTabSz="685800" rtl="0" eaLnBrk="1" fontAlgn="auto" latinLnBrk="0" hangingPunct="1">
              <a:lnSpc>
                <a:spcPct val="100000"/>
              </a:lnSpc>
              <a:spcBef>
                <a:spcPts val="0"/>
              </a:spcBef>
              <a:spcAft>
                <a:spcPts val="0"/>
              </a:spcAft>
              <a:buClrTx/>
              <a:buSzTx/>
              <a:buFont typeface="Arial"/>
              <a:buAutoNum type="arabicPeriod"/>
              <a:tabLst/>
              <a:defRPr/>
            </a:pPr>
            <a:r>
              <a:rPr kumimoji="0" lang="en-US" altLang="en-US" sz="1500" b="0" i="0" u="none" strike="noStrike" kern="1200" cap="none" spc="0" normalizeH="0" baseline="0" noProof="0">
                <a:ln>
                  <a:noFill/>
                </a:ln>
                <a:solidFill>
                  <a:schemeClr val="tx1"/>
                </a:solidFill>
                <a:effectLst/>
                <a:uLnTx/>
                <a:uFillTx/>
                <a:latin typeface="Fira Sans"/>
                <a:ea typeface="+mn-ea"/>
                <a:sym typeface="Arial"/>
              </a:rPr>
              <a:t>Aug 2022: City of Sioux City/ Airport Authority/ 185th : Joint Strategic Study complete</a:t>
            </a:r>
            <a:endParaRPr lang="en-US" altLang="en-US" sz="1500" b="0" i="0" u="none" strike="noStrike" kern="1200" cap="none" spc="0" normalizeH="0" baseline="0" noProof="0">
              <a:ln>
                <a:noFill/>
              </a:ln>
              <a:solidFill>
                <a:schemeClr val="tx1"/>
              </a:solidFill>
              <a:effectLst/>
              <a:uLnTx/>
              <a:uFillTx/>
              <a:latin typeface="Fira Sans"/>
              <a:ea typeface="+mn-ea"/>
            </a:endParaRPr>
          </a:p>
          <a:p>
            <a:pPr marL="342900" marR="0" lvl="0" indent="-342900" defTabSz="685800" rtl="0" eaLnBrk="1" fontAlgn="auto" latinLnBrk="0" hangingPunct="1">
              <a:lnSpc>
                <a:spcPct val="100000"/>
              </a:lnSpc>
              <a:spcBef>
                <a:spcPts val="0"/>
              </a:spcBef>
              <a:spcAft>
                <a:spcPts val="0"/>
              </a:spcAft>
              <a:buClrTx/>
              <a:buSzTx/>
              <a:buFont typeface="Arial"/>
              <a:buAutoNum type="arabicPeriod"/>
              <a:tabLst/>
              <a:defRPr/>
            </a:pPr>
            <a:endParaRPr lang="en-US" altLang="en-US" sz="1500" b="0" i="0" u="none" strike="noStrike" kern="1200" cap="none" spc="0" normalizeH="0" baseline="0" noProof="0">
              <a:ln>
                <a:noFill/>
              </a:ln>
              <a:solidFill>
                <a:schemeClr val="tx1"/>
              </a:solidFill>
              <a:effectLst/>
              <a:uLnTx/>
              <a:uFillTx/>
              <a:latin typeface="Fira Sans"/>
              <a:ea typeface="+mn-ea"/>
              <a:cs typeface="Arial" panose="020B0604020202020204" pitchFamily="34" charset="0"/>
            </a:endParaRPr>
          </a:p>
          <a:p>
            <a:pPr marL="342900" marR="0" lvl="0" indent="-342900" defTabSz="685800" rtl="0" eaLnBrk="1" fontAlgn="auto" latinLnBrk="0" hangingPunct="1">
              <a:lnSpc>
                <a:spcPct val="100000"/>
              </a:lnSpc>
              <a:spcBef>
                <a:spcPts val="0"/>
              </a:spcBef>
              <a:spcAft>
                <a:spcPts val="0"/>
              </a:spcAft>
              <a:buClrTx/>
              <a:buSzTx/>
              <a:buFont typeface="Arial"/>
              <a:buAutoNum type="arabicPeriod"/>
              <a:tabLst/>
              <a:defRPr/>
            </a:pPr>
            <a:r>
              <a:rPr lang="en-US" altLang="en-US" sz="1500" kern="1200">
                <a:solidFill>
                  <a:schemeClr val="tx1"/>
                </a:solidFill>
                <a:latin typeface="Fira Sans"/>
                <a:ea typeface="+mn-ea"/>
              </a:rPr>
              <a:t>Oct 23: Gov Reynolds led tri-state Governors in Letter of Support for Siouxland NEXUS</a:t>
            </a:r>
          </a:p>
          <a:p>
            <a:pPr marL="342900" marR="0" lvl="0" indent="-342900" defTabSz="685800" rtl="0" eaLnBrk="1" fontAlgn="auto" latinLnBrk="0" hangingPunct="1">
              <a:lnSpc>
                <a:spcPct val="100000"/>
              </a:lnSpc>
              <a:spcBef>
                <a:spcPts val="0"/>
              </a:spcBef>
              <a:spcAft>
                <a:spcPts val="0"/>
              </a:spcAft>
              <a:buClrTx/>
              <a:buSzTx/>
              <a:buFont typeface="Arial"/>
              <a:buAutoNum type="arabicPeriod"/>
              <a:tabLst/>
              <a:defRPr/>
            </a:pPr>
            <a:endParaRPr lang="en-US" altLang="en-US" sz="1500" kern="1200">
              <a:solidFill>
                <a:schemeClr val="tx1"/>
              </a:solidFill>
              <a:latin typeface="Fira Sans"/>
              <a:ea typeface="+mn-ea"/>
              <a:cs typeface="Arial" panose="020B0604020202020204" pitchFamily="34" charset="0"/>
            </a:endParaRPr>
          </a:p>
          <a:p>
            <a:pPr marL="342900" marR="0" lvl="0" indent="-342900" defTabSz="685800" rtl="0" eaLnBrk="1" fontAlgn="auto" latinLnBrk="0" hangingPunct="1">
              <a:lnSpc>
                <a:spcPct val="100000"/>
              </a:lnSpc>
              <a:spcBef>
                <a:spcPts val="0"/>
              </a:spcBef>
              <a:spcAft>
                <a:spcPts val="0"/>
              </a:spcAft>
              <a:buClrTx/>
              <a:buSzTx/>
              <a:buFont typeface="Arial"/>
              <a:buAutoNum type="arabicPeriod"/>
              <a:tabLst/>
              <a:defRPr/>
            </a:pPr>
            <a:r>
              <a:rPr lang="en-US" altLang="en-US" sz="1500" kern="1200">
                <a:solidFill>
                  <a:schemeClr val="tx1"/>
                </a:solidFill>
                <a:latin typeface="Fira Sans"/>
                <a:ea typeface="+mn-ea"/>
              </a:rPr>
              <a:t>FY26/27: FAA programmed $20M for runway project</a:t>
            </a:r>
          </a:p>
          <a:p>
            <a:pPr marL="342900" marR="0" lvl="0" indent="-342900" defTabSz="685800" rtl="0" eaLnBrk="1" fontAlgn="auto" latinLnBrk="0" hangingPunct="1">
              <a:lnSpc>
                <a:spcPct val="100000"/>
              </a:lnSpc>
              <a:spcBef>
                <a:spcPts val="0"/>
              </a:spcBef>
              <a:spcAft>
                <a:spcPts val="0"/>
              </a:spcAft>
              <a:buClrTx/>
              <a:buSzTx/>
              <a:buFont typeface="Arial"/>
              <a:buAutoNum type="arabicPeriod"/>
              <a:tabLst/>
              <a:defRPr/>
            </a:pPr>
            <a:endParaRPr lang="en-US" altLang="en-US" sz="1500" kern="1200">
              <a:solidFill>
                <a:schemeClr val="tx1"/>
              </a:solidFill>
              <a:latin typeface="Fira Sans"/>
              <a:ea typeface="+mn-ea"/>
              <a:cs typeface="Arial" panose="020B0604020202020204" pitchFamily="34" charset="0"/>
            </a:endParaRPr>
          </a:p>
          <a:p>
            <a:pPr marL="342900" marR="0" lvl="0" indent="-342900" defTabSz="685800" rtl="0" eaLnBrk="1" fontAlgn="auto" latinLnBrk="0" hangingPunct="1">
              <a:lnSpc>
                <a:spcPct val="100000"/>
              </a:lnSpc>
              <a:spcBef>
                <a:spcPts val="0"/>
              </a:spcBef>
              <a:spcAft>
                <a:spcPts val="0"/>
              </a:spcAft>
              <a:buClrTx/>
              <a:buSzTx/>
              <a:buFont typeface="Arial"/>
              <a:buAutoNum type="arabicPeriod"/>
              <a:tabLst/>
              <a:defRPr/>
            </a:pPr>
            <a:r>
              <a:rPr kumimoji="0" lang="en-US" altLang="en-US" sz="1500" b="0" i="0" u="none" strike="noStrike" kern="1200" cap="none" spc="0" normalizeH="0" baseline="0" noProof="0">
                <a:ln>
                  <a:noFill/>
                </a:ln>
                <a:solidFill>
                  <a:schemeClr val="tx1"/>
                </a:solidFill>
                <a:effectLst/>
                <a:uLnTx/>
                <a:uFillTx/>
                <a:latin typeface="Fira Sans"/>
                <a:ea typeface="+mn-ea"/>
                <a:sym typeface="Arial"/>
              </a:rPr>
              <a:t>Apr 2024: Design Instruction received from ANGRC/A4 and $12.3M in design funds</a:t>
            </a:r>
            <a:endParaRPr lang="en-US" altLang="en-US" sz="1500" b="0" i="0" u="none" strike="noStrike" kern="1200" cap="none" spc="0" normalizeH="0" baseline="0" noProof="0">
              <a:ln>
                <a:noFill/>
              </a:ln>
              <a:solidFill>
                <a:schemeClr val="tx1"/>
              </a:solidFill>
              <a:effectLst/>
              <a:uLnTx/>
              <a:uFillTx/>
              <a:latin typeface="Fira Sans"/>
              <a:ea typeface="+mn-ea"/>
            </a:endParaRPr>
          </a:p>
          <a:p>
            <a:pPr marL="342900" marR="0" lvl="0" indent="-342900" defTabSz="685800" rtl="0" eaLnBrk="1" fontAlgn="auto" latinLnBrk="0" hangingPunct="1">
              <a:lnSpc>
                <a:spcPct val="100000"/>
              </a:lnSpc>
              <a:spcBef>
                <a:spcPts val="0"/>
              </a:spcBef>
              <a:spcAft>
                <a:spcPts val="0"/>
              </a:spcAft>
              <a:buClrTx/>
              <a:buSzTx/>
              <a:buFont typeface="Arial"/>
              <a:buAutoNum type="arabicPeriod"/>
              <a:tabLst/>
              <a:defRPr/>
            </a:pPr>
            <a:endParaRPr lang="en-US" altLang="en-US" sz="1500" kern="1200">
              <a:solidFill>
                <a:schemeClr val="tx1"/>
              </a:solidFill>
              <a:latin typeface="Fira Sans"/>
              <a:ea typeface="+mn-ea"/>
              <a:cs typeface="Arial" panose="020B0604020202020204" pitchFamily="34" charset="0"/>
            </a:endParaRPr>
          </a:p>
          <a:p>
            <a:pPr marL="342900" marR="0" lvl="0" indent="-342900" defTabSz="685800" rtl="0" eaLnBrk="1" fontAlgn="auto" latinLnBrk="0" hangingPunct="1">
              <a:lnSpc>
                <a:spcPct val="100000"/>
              </a:lnSpc>
              <a:spcBef>
                <a:spcPts val="0"/>
              </a:spcBef>
              <a:spcAft>
                <a:spcPts val="0"/>
              </a:spcAft>
              <a:buClrTx/>
              <a:buSzTx/>
              <a:buFont typeface="Arial"/>
              <a:buAutoNum type="arabicPeriod"/>
              <a:tabLst/>
              <a:defRPr/>
            </a:pPr>
            <a:r>
              <a:rPr kumimoji="0" lang="en-US" altLang="en-US" sz="1500" b="0" i="0" u="none" strike="noStrike" kern="1200" cap="none" spc="0" normalizeH="0" baseline="0" noProof="0">
                <a:ln>
                  <a:noFill/>
                </a:ln>
                <a:solidFill>
                  <a:schemeClr val="tx1"/>
                </a:solidFill>
                <a:effectLst/>
                <a:uLnTx/>
                <a:uFillTx/>
                <a:latin typeface="Fira Sans"/>
                <a:ea typeface="+mn-ea"/>
                <a:sym typeface="Arial"/>
              </a:rPr>
              <a:t>Dec 2024: Letter of support from Cong Feenstra with tri-state CODEL support to DANG and Sec of Def</a:t>
            </a:r>
            <a:endParaRPr lang="en-US" altLang="en-US" sz="1500" b="0" i="0" u="none" strike="noStrike" kern="1200" cap="none" spc="0" normalizeH="0" baseline="0" noProof="0">
              <a:ln>
                <a:noFill/>
              </a:ln>
              <a:solidFill>
                <a:schemeClr val="tx1"/>
              </a:solidFill>
              <a:effectLst/>
              <a:uLnTx/>
              <a:uFillTx/>
              <a:latin typeface="Fira Sans"/>
              <a:ea typeface="+mn-ea"/>
            </a:endParaRPr>
          </a:p>
          <a:p>
            <a:pPr marL="342900" marR="0" lvl="0" indent="-342900" defTabSz="685800" rtl="0" eaLnBrk="1" fontAlgn="auto" latinLnBrk="0" hangingPunct="1">
              <a:lnSpc>
                <a:spcPct val="100000"/>
              </a:lnSpc>
              <a:spcBef>
                <a:spcPts val="0"/>
              </a:spcBef>
              <a:spcAft>
                <a:spcPts val="0"/>
              </a:spcAft>
              <a:buClrTx/>
              <a:buSzTx/>
              <a:buFont typeface="Arial"/>
              <a:buAutoNum type="arabicPeriod"/>
              <a:tabLst/>
              <a:defRPr/>
            </a:pPr>
            <a:endParaRPr lang="en-US" altLang="en-US" sz="1500" kern="1200">
              <a:solidFill>
                <a:schemeClr val="tx1"/>
              </a:solidFill>
              <a:latin typeface="Fira Sans"/>
              <a:ea typeface="+mn-ea"/>
              <a:cs typeface="Arial" panose="020B0604020202020204" pitchFamily="34" charset="0"/>
            </a:endParaRPr>
          </a:p>
          <a:p>
            <a:pPr marL="342900" marR="0" lvl="0" indent="-342900" defTabSz="685800" rtl="0" eaLnBrk="1" fontAlgn="auto" latinLnBrk="0" hangingPunct="1">
              <a:lnSpc>
                <a:spcPct val="100000"/>
              </a:lnSpc>
              <a:spcBef>
                <a:spcPts val="0"/>
              </a:spcBef>
              <a:spcAft>
                <a:spcPts val="0"/>
              </a:spcAft>
              <a:buClrTx/>
              <a:buSzTx/>
              <a:buFont typeface="Arial"/>
              <a:buAutoNum type="arabicPeriod"/>
              <a:tabLst/>
              <a:defRPr/>
            </a:pPr>
            <a:r>
              <a:rPr kumimoji="0" lang="en-US" altLang="en-US" sz="1500" b="0" i="0" u="none" strike="noStrike" kern="1200" cap="none" spc="0" normalizeH="0" baseline="0" noProof="0">
                <a:ln>
                  <a:noFill/>
                </a:ln>
                <a:solidFill>
                  <a:schemeClr val="tx1"/>
                </a:solidFill>
                <a:effectLst/>
                <a:uLnTx/>
                <a:uFillTx/>
                <a:latin typeface="Fira Sans"/>
                <a:ea typeface="+mn-ea"/>
                <a:sym typeface="Arial"/>
              </a:rPr>
              <a:t>Jan 2025: Projected 65% design, completion of all Type A and B1 engineering services</a:t>
            </a:r>
            <a:endParaRPr lang="en-US" altLang="en-US" sz="1500" b="0" i="0" u="none" strike="noStrike" kern="1200" cap="none" spc="0" normalizeH="0" baseline="0" noProof="0">
              <a:ln>
                <a:noFill/>
              </a:ln>
              <a:solidFill>
                <a:schemeClr val="tx1"/>
              </a:solidFill>
              <a:effectLst/>
              <a:uLnTx/>
              <a:uFillTx/>
              <a:latin typeface="Fira Sans"/>
              <a:ea typeface="+mn-ea"/>
            </a:endParaRPr>
          </a:p>
          <a:p>
            <a:pPr marL="342900" marR="0" lvl="0" indent="-342900" defTabSz="685800" rtl="0" eaLnBrk="1" fontAlgn="auto" latinLnBrk="0" hangingPunct="1">
              <a:lnSpc>
                <a:spcPct val="100000"/>
              </a:lnSpc>
              <a:spcBef>
                <a:spcPts val="0"/>
              </a:spcBef>
              <a:spcAft>
                <a:spcPts val="0"/>
              </a:spcAft>
              <a:buClrTx/>
              <a:buSzTx/>
              <a:buFont typeface="Arial"/>
              <a:buAutoNum type="arabicPeriod"/>
              <a:tabLst/>
              <a:defRPr/>
            </a:pPr>
            <a:endParaRPr lang="en-US" altLang="en-US" sz="1500" kern="1200">
              <a:solidFill>
                <a:srgbClr val="156082"/>
              </a:solidFill>
              <a:latin typeface="Arial" panose="020B0604020202020204" pitchFamily="34" charset="0"/>
              <a:ea typeface="+mn-ea"/>
              <a:cs typeface="Arial" panose="020B0604020202020204" pitchFamily="34" charset="0"/>
            </a:endParaRPr>
          </a:p>
          <a:p>
            <a:pPr marL="342900" marR="0" lvl="0" indent="-342900" algn="ctr" defTabSz="685800" rtl="0" eaLnBrk="1" fontAlgn="auto" latinLnBrk="0" hangingPunct="1">
              <a:lnSpc>
                <a:spcPct val="100000"/>
              </a:lnSpc>
              <a:spcBef>
                <a:spcPts val="0"/>
              </a:spcBef>
              <a:spcAft>
                <a:spcPts val="0"/>
              </a:spcAft>
              <a:buClrTx/>
              <a:buSzTx/>
              <a:buFont typeface="Arial"/>
              <a:buAutoNum type="arabicPeriod"/>
              <a:tabLst/>
              <a:defRPr/>
            </a:pPr>
            <a:endParaRPr kumimoji="0" lang="en-US" altLang="en-US" sz="1500" b="0" i="0" u="none" strike="noStrike" kern="1200" cap="none" spc="0" normalizeH="0" baseline="0" noProof="0">
              <a:ln>
                <a:noFill/>
              </a:ln>
              <a:solidFill>
                <a:srgbClr val="156082"/>
              </a:solidFill>
              <a:effectLst/>
              <a:uLnTx/>
              <a:uFillTx/>
              <a:latin typeface="Arial" panose="020B0604020202020204" pitchFamily="34" charset="0"/>
              <a:ea typeface="+mn-ea"/>
              <a:cs typeface="Arial" panose="020B0604020202020204" pitchFamily="34" charset="0"/>
              <a:sym typeface="Arial"/>
            </a:endParaRPr>
          </a:p>
          <a:p>
            <a:pPr marL="342900" marR="0" lvl="0" indent="-342900" algn="ctr" defTabSz="685800" rtl="0" eaLnBrk="1" fontAlgn="auto" latinLnBrk="0" hangingPunct="1">
              <a:lnSpc>
                <a:spcPct val="100000"/>
              </a:lnSpc>
              <a:spcBef>
                <a:spcPts val="0"/>
              </a:spcBef>
              <a:spcAft>
                <a:spcPts val="0"/>
              </a:spcAft>
              <a:buClrTx/>
              <a:buSzTx/>
              <a:buFont typeface="Arial"/>
              <a:buAutoNum type="arabicPeriod"/>
              <a:tabLst/>
              <a:defRPr/>
            </a:pPr>
            <a:endParaRPr lang="en-US" altLang="en-US" sz="1500" kern="1200">
              <a:solidFill>
                <a:srgbClr val="156082"/>
              </a:solidFill>
              <a:latin typeface="Arial" panose="020B0604020202020204" pitchFamily="34" charset="0"/>
              <a:ea typeface="+mn-ea"/>
              <a:cs typeface="Arial" panose="020B0604020202020204" pitchFamily="34" charset="0"/>
            </a:endParaRPr>
          </a:p>
          <a:p>
            <a:pPr marL="342900" marR="0" lvl="0" indent="-342900" algn="ctr" defTabSz="685800" rtl="0" eaLnBrk="1" fontAlgn="auto" latinLnBrk="0" hangingPunct="1">
              <a:lnSpc>
                <a:spcPct val="100000"/>
              </a:lnSpc>
              <a:spcBef>
                <a:spcPts val="0"/>
              </a:spcBef>
              <a:spcAft>
                <a:spcPts val="0"/>
              </a:spcAft>
              <a:buClrTx/>
              <a:buSzTx/>
              <a:buFont typeface="Arial"/>
              <a:buAutoNum type="arabicPeriod"/>
              <a:tabLst/>
              <a:defRPr/>
            </a:pPr>
            <a:endParaRPr kumimoji="0" lang="en-US" altLang="en-US" sz="1500" b="0" i="0" u="none" strike="noStrike" kern="1200" cap="none" spc="0" normalizeH="0" baseline="0" noProof="0">
              <a:ln>
                <a:noFill/>
              </a:ln>
              <a:solidFill>
                <a:srgbClr val="156082"/>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951681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9">
          <a:extLst>
            <a:ext uri="{FF2B5EF4-FFF2-40B4-BE49-F238E27FC236}">
              <a16:creationId xmlns:a16="http://schemas.microsoft.com/office/drawing/2014/main" id="{AD08CB23-E5E2-1C09-AF1C-45D580155217}"/>
            </a:ext>
          </a:extLst>
        </p:cNvPr>
        <p:cNvGrpSpPr/>
        <p:nvPr/>
      </p:nvGrpSpPr>
      <p:grpSpPr>
        <a:xfrm>
          <a:off x="0" y="0"/>
          <a:ext cx="0" cy="0"/>
          <a:chOff x="0" y="0"/>
          <a:chExt cx="0" cy="0"/>
        </a:xfrm>
      </p:grpSpPr>
      <p:sp>
        <p:nvSpPr>
          <p:cNvPr id="220" name="Google Shape;220;g286038e0016_1_0">
            <a:extLst>
              <a:ext uri="{FF2B5EF4-FFF2-40B4-BE49-F238E27FC236}">
                <a16:creationId xmlns:a16="http://schemas.microsoft.com/office/drawing/2014/main" id="{703024A0-4253-FE87-7715-149F4E704038}"/>
              </a:ext>
            </a:extLst>
          </p:cNvPr>
          <p:cNvSpPr/>
          <p:nvPr/>
        </p:nvSpPr>
        <p:spPr>
          <a:xfrm>
            <a:off x="0" y="857250"/>
            <a:ext cx="9144000" cy="273825"/>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1800"/>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1" name="Google Shape;221;g286038e0016_1_0">
            <a:extLst>
              <a:ext uri="{FF2B5EF4-FFF2-40B4-BE49-F238E27FC236}">
                <a16:creationId xmlns:a16="http://schemas.microsoft.com/office/drawing/2014/main" id="{49593579-F47E-3216-0CEE-29C465FC8650}"/>
              </a:ext>
            </a:extLst>
          </p:cNvPr>
          <p:cNvSpPr txBox="1"/>
          <p:nvPr/>
        </p:nvSpPr>
        <p:spPr>
          <a:xfrm>
            <a:off x="903693" y="1239450"/>
            <a:ext cx="8001000" cy="994275"/>
          </a:xfrm>
          <a:prstGeom prst="rect">
            <a:avLst/>
          </a:prstGeom>
          <a:noFill/>
          <a:ln>
            <a:noFill/>
          </a:ln>
        </p:spPr>
        <p:txBody>
          <a:bodyPr spcFirstLastPara="1" wrap="square" lIns="68569" tIns="34275" rIns="68569" bIns="34275" anchor="ctr" anchorCtr="0">
            <a:normAutofit/>
          </a:bodyPr>
          <a:lstStyle/>
          <a:p>
            <a:pPr marL="0" marR="0" lvl="0" indent="0" algn="l" defTabSz="685800" rtl="0" eaLnBrk="1" fontAlgn="auto" latinLnBrk="0" hangingPunct="1">
              <a:lnSpc>
                <a:spcPct val="90000"/>
              </a:lnSpc>
              <a:spcBef>
                <a:spcPts val="0"/>
              </a:spcBef>
              <a:spcAft>
                <a:spcPts val="0"/>
              </a:spcAft>
              <a:buClr>
                <a:srgbClr val="000000"/>
              </a:buClr>
              <a:buSzPts val="4400"/>
              <a:buFont typeface="Calibri"/>
              <a:buNone/>
              <a:tabLst/>
              <a:defRPr/>
            </a:pPr>
            <a:endParaRPr kumimoji="0" sz="3300" b="1" i="1" u="none" strike="noStrike" kern="0" cap="none" spc="0" normalizeH="0" baseline="0" noProof="0">
              <a:ln>
                <a:noFill/>
              </a:ln>
              <a:solidFill>
                <a:srgbClr val="767676"/>
              </a:solidFill>
              <a:effectLst/>
              <a:uLnTx/>
              <a:uFillTx/>
              <a:latin typeface="Fira Sans"/>
              <a:ea typeface="Fira Sans"/>
              <a:cs typeface="Fira Sans"/>
              <a:sym typeface="Fira Sans"/>
            </a:endParaRPr>
          </a:p>
        </p:txBody>
      </p:sp>
      <p:sp>
        <p:nvSpPr>
          <p:cNvPr id="222" name="Google Shape;222;g286038e0016_1_0">
            <a:extLst>
              <a:ext uri="{FF2B5EF4-FFF2-40B4-BE49-F238E27FC236}">
                <a16:creationId xmlns:a16="http://schemas.microsoft.com/office/drawing/2014/main" id="{AD760A8E-F263-D2DB-257A-81E80ECE9976}"/>
              </a:ext>
            </a:extLst>
          </p:cNvPr>
          <p:cNvSpPr txBox="1">
            <a:spLocks noGrp="1"/>
          </p:cNvSpPr>
          <p:nvPr>
            <p:ph type="sldNum" idx="12"/>
          </p:nvPr>
        </p:nvSpPr>
        <p:spPr>
          <a:xfrm>
            <a:off x="6457950" y="5624513"/>
            <a:ext cx="2057400" cy="273825"/>
          </a:xfrm>
          <a:prstGeom prst="rect">
            <a:avLst/>
          </a:prstGeom>
          <a:noFill/>
          <a:ln>
            <a:noFill/>
          </a:ln>
        </p:spPr>
        <p:txBody>
          <a:bodyPr spcFirstLastPara="1" wrap="square" lIns="68569" tIns="34275" rIns="68569" bIns="34275" anchor="ctr" anchorCtr="0">
            <a:noAutofit/>
          </a:bodyPr>
          <a:lstStyle/>
          <a:p>
            <a:pPr marL="0" marR="0" lvl="0" indent="0" algn="r" defTabSz="6858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900" b="0" i="0" u="none" strike="noStrike" kern="0" cap="none" spc="0" normalizeH="0" baseline="0" noProof="0">
                <a:ln>
                  <a:noFill/>
                </a:ln>
                <a:solidFill>
                  <a:srgbClr val="888888"/>
                </a:solidFill>
                <a:effectLst/>
                <a:uLnTx/>
                <a:uFillTx/>
                <a:latin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223" name="Google Shape;223;g286038e0016_1_0" descr="dance dancing GIF by Alberto Pozo">
            <a:extLst>
              <a:ext uri="{FF2B5EF4-FFF2-40B4-BE49-F238E27FC236}">
                <a16:creationId xmlns:a16="http://schemas.microsoft.com/office/drawing/2014/main" id="{61B84ACF-92AE-F161-892A-94D49257EDB3}"/>
              </a:ext>
            </a:extLst>
          </p:cNvPr>
          <p:cNvSpPr/>
          <p:nvPr/>
        </p:nvSpPr>
        <p:spPr>
          <a:xfrm>
            <a:off x="116681" y="748903"/>
            <a:ext cx="228600" cy="228600"/>
          </a:xfrm>
          <a:prstGeom prst="rect">
            <a:avLst/>
          </a:prstGeom>
          <a:noFill/>
          <a:ln>
            <a:noFill/>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Pts val="1800"/>
              <a:buFont typeface="Arial"/>
              <a:buNone/>
              <a:tabLst/>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224;g286038e0016_1_0">
            <a:extLst>
              <a:ext uri="{FF2B5EF4-FFF2-40B4-BE49-F238E27FC236}">
                <a16:creationId xmlns:a16="http://schemas.microsoft.com/office/drawing/2014/main" id="{D1383D2C-F62C-D334-97AC-8E5F17199390}"/>
              </a:ext>
            </a:extLst>
          </p:cNvPr>
          <p:cNvSpPr/>
          <p:nvPr/>
        </p:nvSpPr>
        <p:spPr>
          <a:xfrm>
            <a:off x="220050" y="1239450"/>
            <a:ext cx="8853525" cy="577125"/>
          </a:xfrm>
          <a:prstGeom prst="rect">
            <a:avLst/>
          </a:prstGeom>
          <a:noFill/>
          <a:ln>
            <a:noFill/>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Pts val="4400"/>
              <a:buFont typeface="Arial"/>
              <a:buNone/>
              <a:tabLst/>
              <a:defRPr/>
            </a:pPr>
            <a:r>
              <a:rPr kumimoji="0" lang="en-US" sz="3300" b="1" i="1" u="none" strike="noStrike" kern="0" cap="none" spc="0" normalizeH="0" baseline="0" noProof="0" dirty="0">
                <a:ln>
                  <a:noFill/>
                </a:ln>
                <a:solidFill>
                  <a:srgbClr val="767676"/>
                </a:solidFill>
                <a:effectLst/>
                <a:uLnTx/>
                <a:uFillTx/>
                <a:latin typeface="Fira Sans"/>
                <a:ea typeface="Calibri"/>
                <a:cs typeface="Calibri"/>
                <a:sym typeface="Fira Sans"/>
              </a:rPr>
              <a:t>Sioux Gateway Airport </a:t>
            </a:r>
            <a:endParaRPr kumimoji="0" sz="33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 name="TextBox 4">
            <a:extLst>
              <a:ext uri="{FF2B5EF4-FFF2-40B4-BE49-F238E27FC236}">
                <a16:creationId xmlns:a16="http://schemas.microsoft.com/office/drawing/2014/main" id="{4F5E8E04-7219-3952-FBE4-61B8E769FF9E}"/>
              </a:ext>
            </a:extLst>
          </p:cNvPr>
          <p:cNvSpPr txBox="1"/>
          <p:nvPr/>
        </p:nvSpPr>
        <p:spPr>
          <a:xfrm>
            <a:off x="220050" y="1924950"/>
            <a:ext cx="8655845" cy="3771000"/>
          </a:xfrm>
          <a:prstGeom prst="rect">
            <a:avLst/>
          </a:prstGeom>
          <a:noFill/>
        </p:spPr>
        <p:txBody>
          <a:bodyPr wrap="square" lIns="68580" tIns="34290" rIns="68580" bIns="34290" anchor="t">
            <a:noAutofit/>
          </a:bodyPr>
          <a:lstStyle/>
          <a:p>
            <a:pPr marR="0" lvl="0" algn="ctr" defTabSz="685800" rtl="0" eaLnBrk="1" fontAlgn="auto" latinLnBrk="0" hangingPunct="1">
              <a:lnSpc>
                <a:spcPct val="100000"/>
              </a:lnSpc>
              <a:spcBef>
                <a:spcPts val="0"/>
              </a:spcBef>
              <a:spcAft>
                <a:spcPts val="0"/>
              </a:spcAft>
              <a:buClrTx/>
              <a:buSzTx/>
              <a:tabLst/>
              <a:defRPr/>
            </a:pPr>
            <a:r>
              <a:rPr kumimoji="0" lang="en-US" altLang="en-US" sz="1500" b="1" i="0" u="sng" strike="noStrike" kern="1200" cap="none" spc="0" normalizeH="0" baseline="0" noProof="0" dirty="0">
                <a:ln>
                  <a:noFill/>
                </a:ln>
                <a:solidFill>
                  <a:schemeClr val="tx1"/>
                </a:solidFill>
                <a:effectLst/>
                <a:uLnTx/>
                <a:uFillTx/>
                <a:latin typeface="Fira Sans"/>
                <a:ea typeface="+mn-ea"/>
                <a:sym typeface="Arial"/>
              </a:rPr>
              <a:t>Next Steps</a:t>
            </a:r>
            <a:endParaRPr lang="en-US" altLang="en-US" sz="1500" b="1" i="0" u="sng" strike="noStrike" kern="1200" cap="none" spc="0" normalizeH="0" baseline="0" noProof="0" dirty="0">
              <a:ln>
                <a:noFill/>
              </a:ln>
              <a:solidFill>
                <a:schemeClr val="tx1"/>
              </a:solidFill>
              <a:effectLst/>
              <a:uLnTx/>
              <a:uFillTx/>
              <a:latin typeface="Fira Sans"/>
              <a:ea typeface="+mn-ea"/>
            </a:endParaRPr>
          </a:p>
          <a:p>
            <a:pPr marL="342900" marR="0" lvl="0" indent="-342900" algn="ctr" defTabSz="685800" rtl="0" eaLnBrk="1" fontAlgn="auto" latinLnBrk="0" hangingPunct="1">
              <a:lnSpc>
                <a:spcPct val="100000"/>
              </a:lnSpc>
              <a:spcBef>
                <a:spcPts val="0"/>
              </a:spcBef>
              <a:spcAft>
                <a:spcPts val="0"/>
              </a:spcAft>
              <a:buClrTx/>
              <a:buSzTx/>
              <a:buFont typeface="Arial"/>
              <a:buAutoNum type="arabicPeriod"/>
              <a:tabLst/>
              <a:defRPr/>
            </a:pPr>
            <a:endParaRPr lang="en-US" altLang="en-US" sz="1500" b="0" i="0" u="none" strike="noStrike" kern="1200" cap="none" spc="0" normalizeH="0" baseline="0" noProof="0" dirty="0">
              <a:ln>
                <a:noFill/>
              </a:ln>
              <a:solidFill>
                <a:schemeClr val="tx1"/>
              </a:solidFill>
              <a:effectLst/>
              <a:uLnTx/>
              <a:uFillTx/>
              <a:latin typeface="Fira Sans"/>
              <a:ea typeface="+mn-ea"/>
              <a:cs typeface="Arial" panose="020B0604020202020204" pitchFamily="34" charset="0"/>
            </a:endParaRPr>
          </a:p>
          <a:p>
            <a:pPr marR="0" lvl="0" algn="ctr" defTabSz="685800" rtl="0" eaLnBrk="1" fontAlgn="auto" latinLnBrk="0" hangingPunct="1">
              <a:lnSpc>
                <a:spcPct val="100000"/>
              </a:lnSpc>
              <a:spcBef>
                <a:spcPts val="0"/>
              </a:spcBef>
              <a:spcAft>
                <a:spcPts val="0"/>
              </a:spcAft>
              <a:buClrTx/>
              <a:buSzTx/>
              <a:tabLst/>
              <a:defRPr/>
            </a:pPr>
            <a:r>
              <a:rPr kumimoji="0" lang="en-US" altLang="en-US" sz="1500" b="0" i="0" u="none" strike="noStrike" kern="1200" cap="none" spc="0" normalizeH="0" baseline="0" noProof="0" dirty="0">
                <a:ln>
                  <a:noFill/>
                </a:ln>
                <a:solidFill>
                  <a:schemeClr val="tx1"/>
                </a:solidFill>
                <a:effectLst/>
                <a:uLnTx/>
                <a:uFillTx/>
                <a:latin typeface="Fira Sans"/>
                <a:ea typeface="+mn-ea"/>
                <a:sym typeface="Arial"/>
              </a:rPr>
              <a:t>July 2025: Projected 100% design for runway, ramp, extensions and holding pad, completion of all Type A and B engineering services</a:t>
            </a:r>
            <a:endParaRPr lang="en-US" altLang="en-US" sz="1500" b="0" i="0" u="none" strike="noStrike" kern="1200" cap="none" spc="0" normalizeH="0" baseline="0" noProof="0" dirty="0">
              <a:ln>
                <a:noFill/>
              </a:ln>
              <a:solidFill>
                <a:schemeClr val="tx1"/>
              </a:solidFill>
              <a:effectLst/>
              <a:uLnTx/>
              <a:uFillTx/>
              <a:latin typeface="Fira Sans"/>
              <a:ea typeface="+mn-ea"/>
            </a:endParaRPr>
          </a:p>
          <a:p>
            <a:pPr marL="342900" marR="0" lvl="0" indent="-342900" algn="ctr" defTabSz="685800" rtl="0" eaLnBrk="1" fontAlgn="auto" latinLnBrk="0" hangingPunct="1">
              <a:lnSpc>
                <a:spcPct val="100000"/>
              </a:lnSpc>
              <a:spcBef>
                <a:spcPts val="0"/>
              </a:spcBef>
              <a:spcAft>
                <a:spcPts val="0"/>
              </a:spcAft>
              <a:buClrTx/>
              <a:buSzTx/>
              <a:buFont typeface="Arial"/>
              <a:buAutoNum type="arabicPeriod"/>
              <a:tabLst/>
              <a:defRPr/>
            </a:pPr>
            <a:endParaRPr lang="en-US" altLang="en-US" sz="1500" b="0" i="0" u="none" strike="noStrike" kern="1200" cap="none" spc="0" normalizeH="0" baseline="0" noProof="0" dirty="0">
              <a:ln>
                <a:noFill/>
              </a:ln>
              <a:solidFill>
                <a:schemeClr val="tx1"/>
              </a:solidFill>
              <a:effectLst/>
              <a:uLnTx/>
              <a:uFillTx/>
              <a:latin typeface="Fira Sans"/>
              <a:ea typeface="+mn-ea"/>
              <a:cs typeface="Arial" panose="020B0604020202020204" pitchFamily="34" charset="0"/>
            </a:endParaRPr>
          </a:p>
          <a:p>
            <a:pPr marL="342900" marR="0" lvl="0" indent="-342900" algn="ctr" defTabSz="685800" rtl="0" eaLnBrk="1" fontAlgn="auto" latinLnBrk="0" hangingPunct="1">
              <a:lnSpc>
                <a:spcPct val="100000"/>
              </a:lnSpc>
              <a:spcBef>
                <a:spcPts val="0"/>
              </a:spcBef>
              <a:spcAft>
                <a:spcPts val="0"/>
              </a:spcAft>
              <a:buClrTx/>
              <a:buSzTx/>
              <a:buFont typeface="Arial"/>
              <a:buAutoNum type="arabicPeriod"/>
              <a:tabLst/>
              <a:defRPr/>
            </a:pPr>
            <a:endParaRPr lang="en-US" altLang="en-US" sz="1500" b="0" i="0" u="none" strike="noStrike" kern="1200" cap="none" spc="0" normalizeH="0" baseline="0" noProof="0" dirty="0">
              <a:ln>
                <a:noFill/>
              </a:ln>
              <a:solidFill>
                <a:schemeClr val="tx1"/>
              </a:solidFill>
              <a:effectLst/>
              <a:uLnTx/>
              <a:uFillTx/>
              <a:latin typeface="Fira Sans"/>
              <a:ea typeface="+mn-ea"/>
              <a:cs typeface="Arial" panose="020B0604020202020204" pitchFamily="34" charset="0"/>
            </a:endParaRPr>
          </a:p>
          <a:p>
            <a:pPr marL="342900" marR="0" lvl="0" indent="-342900" defTabSz="685800" rtl="0" eaLnBrk="1" fontAlgn="auto" latinLnBrk="0" hangingPunct="1">
              <a:lnSpc>
                <a:spcPct val="100000"/>
              </a:lnSpc>
              <a:spcBef>
                <a:spcPts val="0"/>
              </a:spcBef>
              <a:spcAft>
                <a:spcPts val="0"/>
              </a:spcAft>
              <a:buClrTx/>
              <a:buSzTx/>
              <a:buFont typeface="Arial"/>
              <a:buAutoNum type="arabicPeriod"/>
              <a:tabLst/>
              <a:defRPr/>
            </a:pPr>
            <a:r>
              <a:rPr kumimoji="0" lang="en-US" altLang="en-US" sz="1500" b="0" i="0" u="none" strike="noStrike" kern="1200" cap="none" spc="0" normalizeH="0" baseline="0" noProof="0" dirty="0">
                <a:ln>
                  <a:noFill/>
                </a:ln>
                <a:solidFill>
                  <a:schemeClr val="tx1"/>
                </a:solidFill>
                <a:effectLst/>
                <a:uLnTx/>
                <a:uFillTx/>
                <a:latin typeface="Fira Sans"/>
                <a:ea typeface="+mn-ea"/>
                <a:sym typeface="Arial"/>
              </a:rPr>
              <a:t>Recommended phasing of runway, ramp, runway extensions and holding pad </a:t>
            </a:r>
            <a:endParaRPr lang="en-US" altLang="en-US" sz="1500" b="0" i="0" u="none" strike="noStrike" kern="1200" cap="none" spc="0" normalizeH="0" baseline="0" noProof="0" dirty="0">
              <a:ln>
                <a:noFill/>
              </a:ln>
              <a:solidFill>
                <a:schemeClr val="tx1"/>
              </a:solidFill>
              <a:effectLst/>
              <a:uLnTx/>
              <a:uFillTx/>
              <a:latin typeface="Fira Sans"/>
              <a:ea typeface="+mn-ea"/>
            </a:endParaRPr>
          </a:p>
          <a:p>
            <a:pPr marR="0" lvl="0" defTabSz="685800" rtl="0" eaLnBrk="1" fontAlgn="auto" latinLnBrk="0" hangingPunct="1">
              <a:lnSpc>
                <a:spcPct val="100000"/>
              </a:lnSpc>
              <a:spcBef>
                <a:spcPts val="0"/>
              </a:spcBef>
              <a:spcAft>
                <a:spcPts val="0"/>
              </a:spcAft>
              <a:buClrTx/>
              <a:buSzTx/>
              <a:tabLst/>
              <a:defRPr/>
            </a:pPr>
            <a:r>
              <a:rPr kumimoji="0" lang="en-US" altLang="en-US" sz="1500" b="0" i="0" u="none" strike="noStrike" kern="1200" cap="none" spc="0" normalizeH="0" baseline="0" noProof="0" dirty="0">
                <a:ln>
                  <a:noFill/>
                </a:ln>
                <a:solidFill>
                  <a:schemeClr val="tx1"/>
                </a:solidFill>
                <a:effectLst/>
                <a:uLnTx/>
                <a:uFillTx/>
                <a:latin typeface="Fira Sans"/>
                <a:ea typeface="+mn-ea"/>
                <a:sym typeface="Arial"/>
              </a:rPr>
              <a:t>	a.	FY26: Runway (DOD $71.8M + FAA $20M = $91.8M)</a:t>
            </a:r>
            <a:endParaRPr lang="en-US" altLang="en-US" sz="1500" b="0" i="0" u="none" strike="noStrike" kern="1200" cap="none" spc="0" normalizeH="0" baseline="0" noProof="0" dirty="0">
              <a:ln>
                <a:noFill/>
              </a:ln>
              <a:solidFill>
                <a:schemeClr val="tx1"/>
              </a:solidFill>
              <a:effectLst/>
              <a:uLnTx/>
              <a:uFillTx/>
              <a:latin typeface="Fira Sans"/>
              <a:ea typeface="+mn-ea"/>
            </a:endParaRPr>
          </a:p>
          <a:p>
            <a:pPr marR="0" lvl="0" defTabSz="685800" rtl="0" eaLnBrk="1" fontAlgn="auto" latinLnBrk="0" hangingPunct="1">
              <a:lnSpc>
                <a:spcPct val="100000"/>
              </a:lnSpc>
              <a:spcBef>
                <a:spcPts val="0"/>
              </a:spcBef>
              <a:spcAft>
                <a:spcPts val="0"/>
              </a:spcAft>
              <a:buClrTx/>
              <a:buSzTx/>
              <a:tabLst/>
              <a:defRPr/>
            </a:pPr>
            <a:r>
              <a:rPr kumimoji="0" lang="en-US" altLang="en-US" sz="1500" b="0" i="0" u="none" strike="noStrike" kern="1200" cap="none" spc="0" normalizeH="0" baseline="0" noProof="0" dirty="0">
                <a:ln>
                  <a:noFill/>
                </a:ln>
                <a:solidFill>
                  <a:schemeClr val="tx1"/>
                </a:solidFill>
                <a:effectLst/>
                <a:uLnTx/>
                <a:uFillTx/>
                <a:latin typeface="Fira Sans"/>
                <a:ea typeface="+mn-ea"/>
                <a:sym typeface="Arial"/>
              </a:rPr>
              <a:t>	b.	FY26: Ramp (DOD $50.3M)     			[FY26 Total = $142.1M]</a:t>
            </a:r>
            <a:endParaRPr lang="en-US" altLang="en-US" sz="1500" b="0" i="0" u="none" strike="noStrike" kern="1200" cap="none" spc="0" normalizeH="0" baseline="0" noProof="0" dirty="0">
              <a:ln>
                <a:noFill/>
              </a:ln>
              <a:solidFill>
                <a:schemeClr val="tx1"/>
              </a:solidFill>
              <a:effectLst/>
              <a:uLnTx/>
              <a:uFillTx/>
              <a:latin typeface="Fira Sans"/>
              <a:ea typeface="+mn-ea"/>
            </a:endParaRPr>
          </a:p>
          <a:p>
            <a:pPr marR="0" lvl="0" defTabSz="685800" rtl="0" eaLnBrk="1" fontAlgn="auto" latinLnBrk="0" hangingPunct="1">
              <a:lnSpc>
                <a:spcPct val="100000"/>
              </a:lnSpc>
              <a:spcBef>
                <a:spcPts val="0"/>
              </a:spcBef>
              <a:spcAft>
                <a:spcPts val="0"/>
              </a:spcAft>
              <a:buClrTx/>
              <a:buSzTx/>
              <a:tabLst/>
              <a:defRPr/>
            </a:pPr>
            <a:r>
              <a:rPr kumimoji="0" lang="en-US" altLang="en-US" sz="1500" b="0" i="0" u="none" strike="noStrike" kern="1200" cap="none" spc="0" normalizeH="0" baseline="0" noProof="0" dirty="0">
                <a:ln>
                  <a:noFill/>
                </a:ln>
                <a:solidFill>
                  <a:schemeClr val="tx1"/>
                </a:solidFill>
                <a:effectLst/>
                <a:uLnTx/>
                <a:uFillTx/>
                <a:latin typeface="Fira Sans"/>
                <a:ea typeface="+mn-ea"/>
                <a:sym typeface="Arial"/>
              </a:rPr>
              <a:t>	c.	FY27: South (31) Extension (DOD $29.6M) 	[FY27 Total = $29.6M]</a:t>
            </a:r>
            <a:endParaRPr lang="en-US" altLang="en-US" sz="1500" b="0" i="0" u="none" strike="noStrike" kern="1200" cap="none" spc="0" normalizeH="0" baseline="0" noProof="0" dirty="0">
              <a:ln>
                <a:noFill/>
              </a:ln>
              <a:solidFill>
                <a:schemeClr val="tx1"/>
              </a:solidFill>
              <a:effectLst/>
              <a:uLnTx/>
              <a:uFillTx/>
              <a:latin typeface="Fira Sans"/>
              <a:ea typeface="+mn-ea"/>
            </a:endParaRPr>
          </a:p>
          <a:p>
            <a:pPr marR="0" lvl="0" defTabSz="685800" rtl="0" eaLnBrk="1" fontAlgn="auto" latinLnBrk="0" hangingPunct="1">
              <a:lnSpc>
                <a:spcPct val="100000"/>
              </a:lnSpc>
              <a:spcBef>
                <a:spcPts val="0"/>
              </a:spcBef>
              <a:spcAft>
                <a:spcPts val="0"/>
              </a:spcAft>
              <a:buClrTx/>
              <a:buSzTx/>
              <a:tabLst/>
              <a:defRPr/>
            </a:pPr>
            <a:r>
              <a:rPr kumimoji="0" lang="en-US" altLang="en-US" sz="1500" b="0" i="0" u="none" strike="noStrike" kern="1200" cap="none" spc="0" normalizeH="0" baseline="0" noProof="0" dirty="0">
                <a:ln>
                  <a:noFill/>
                </a:ln>
                <a:solidFill>
                  <a:schemeClr val="tx1"/>
                </a:solidFill>
                <a:effectLst/>
                <a:uLnTx/>
                <a:uFillTx/>
                <a:latin typeface="Fira Sans"/>
                <a:ea typeface="+mn-ea"/>
                <a:sym typeface="Arial"/>
              </a:rPr>
              <a:t>	d.	FY28: North (13) Extension (DOD $31.7M)</a:t>
            </a:r>
            <a:endParaRPr lang="en-US" altLang="en-US" sz="1500" b="0" i="0" u="none" strike="noStrike" kern="1200" cap="none" spc="0" normalizeH="0" baseline="0" noProof="0" dirty="0">
              <a:ln>
                <a:noFill/>
              </a:ln>
              <a:solidFill>
                <a:schemeClr val="tx1"/>
              </a:solidFill>
              <a:effectLst/>
              <a:uLnTx/>
              <a:uFillTx/>
              <a:latin typeface="Fira Sans"/>
              <a:ea typeface="+mn-ea"/>
            </a:endParaRPr>
          </a:p>
          <a:p>
            <a:pPr marR="0" lvl="0" defTabSz="685800" rtl="0" eaLnBrk="1" fontAlgn="auto" latinLnBrk="0" hangingPunct="1">
              <a:lnSpc>
                <a:spcPct val="100000"/>
              </a:lnSpc>
              <a:spcBef>
                <a:spcPts val="0"/>
              </a:spcBef>
              <a:spcAft>
                <a:spcPts val="0"/>
              </a:spcAft>
              <a:buClrTx/>
              <a:buSzTx/>
              <a:tabLst/>
              <a:defRPr/>
            </a:pPr>
            <a:r>
              <a:rPr kumimoji="0" lang="en-US" altLang="en-US" sz="1500" b="0" i="0" u="none" strike="noStrike" kern="1200" cap="none" spc="0" normalizeH="0" baseline="0" noProof="0" dirty="0">
                <a:ln>
                  <a:noFill/>
                </a:ln>
                <a:solidFill>
                  <a:schemeClr val="tx1"/>
                </a:solidFill>
                <a:effectLst/>
                <a:uLnTx/>
                <a:uFillTx/>
                <a:latin typeface="Fira Sans"/>
                <a:ea typeface="+mn-ea"/>
                <a:sym typeface="Arial"/>
              </a:rPr>
              <a:t>	e.	FY28: Holding Pad (DOD $14M)      		[FY28 Total = $45.7M]</a:t>
            </a:r>
            <a:endParaRPr lang="en-US" altLang="en-US" sz="1500" b="0" i="0" u="none" strike="noStrike" kern="1200" cap="none" spc="0" normalizeH="0" baseline="0" noProof="0" dirty="0">
              <a:ln>
                <a:noFill/>
              </a:ln>
              <a:solidFill>
                <a:schemeClr val="tx1"/>
              </a:solidFill>
              <a:effectLst/>
              <a:uLnTx/>
              <a:uFillTx/>
              <a:latin typeface="Fira Sans"/>
              <a:ea typeface="+mn-ea"/>
            </a:endParaRPr>
          </a:p>
          <a:p>
            <a:pPr marR="0" lvl="0" defTabSz="685800" rtl="0" eaLnBrk="1" fontAlgn="auto" latinLnBrk="0" hangingPunct="1">
              <a:lnSpc>
                <a:spcPct val="100000"/>
              </a:lnSpc>
              <a:spcBef>
                <a:spcPts val="0"/>
              </a:spcBef>
              <a:spcAft>
                <a:spcPts val="0"/>
              </a:spcAft>
              <a:buClrTx/>
              <a:buSzTx/>
              <a:tabLst/>
              <a:defRPr/>
            </a:pPr>
            <a:r>
              <a:rPr kumimoji="0" lang="en-US" altLang="en-US" sz="1500" b="0" i="0" u="none" strike="noStrike" kern="1200" cap="none" spc="0" normalizeH="0" baseline="0" noProof="0" dirty="0">
                <a:ln>
                  <a:noFill/>
                </a:ln>
                <a:solidFill>
                  <a:schemeClr val="tx1"/>
                </a:solidFill>
                <a:effectLst/>
                <a:uLnTx/>
                <a:uFillTx/>
                <a:latin typeface="Fira Sans"/>
                <a:ea typeface="+mn-ea"/>
                <a:sym typeface="Arial"/>
              </a:rPr>
              <a:t>	f.	Total FY26/27/28: DOD $197.4 + FAA $20M = $217.4M</a:t>
            </a:r>
            <a:endParaRPr lang="en-US" altLang="en-US" sz="1500" b="0" i="0" u="none" strike="noStrike" kern="1200" cap="none" spc="0" normalizeH="0" baseline="0" noProof="0" dirty="0">
              <a:ln>
                <a:noFill/>
              </a:ln>
              <a:solidFill>
                <a:schemeClr val="tx1"/>
              </a:solidFill>
              <a:effectLst/>
              <a:uLnTx/>
              <a:uFillTx/>
              <a:latin typeface="Fira Sans"/>
              <a:ea typeface="+mn-ea"/>
            </a:endParaRPr>
          </a:p>
          <a:p>
            <a:pPr marR="0" lvl="0" defTabSz="685800" rtl="0" eaLnBrk="1" fontAlgn="auto" latinLnBrk="0" hangingPunct="1">
              <a:lnSpc>
                <a:spcPct val="100000"/>
              </a:lnSpc>
              <a:spcBef>
                <a:spcPts val="0"/>
              </a:spcBef>
              <a:spcAft>
                <a:spcPts val="0"/>
              </a:spcAft>
              <a:buClrTx/>
              <a:buSzTx/>
              <a:tabLst/>
              <a:defRPr/>
            </a:pPr>
            <a:r>
              <a:rPr kumimoji="0" lang="en-US" altLang="en-US" sz="1500" b="0" i="0" u="none" strike="noStrike" kern="1200" cap="none" spc="0" normalizeH="0" baseline="0" noProof="0" dirty="0">
                <a:ln>
                  <a:noFill/>
                </a:ln>
                <a:solidFill>
                  <a:schemeClr val="tx1"/>
                </a:solidFill>
                <a:effectLst/>
                <a:uLnTx/>
                <a:uFillTx/>
                <a:latin typeface="Fira Sans"/>
                <a:ea typeface="+mn-ea"/>
                <a:sym typeface="Arial"/>
              </a:rPr>
              <a:t>	g.	Unit displacement directly affects training, mission effectiveness and retention</a:t>
            </a:r>
            <a:endParaRPr lang="en-US" altLang="en-US" sz="1500" b="0" i="0" u="none" strike="noStrike" kern="1200" cap="none" spc="0" normalizeH="0" baseline="0" noProof="0" dirty="0">
              <a:ln>
                <a:noFill/>
              </a:ln>
              <a:solidFill>
                <a:schemeClr val="tx1"/>
              </a:solidFill>
              <a:effectLst/>
              <a:uLnTx/>
              <a:uFillTx/>
              <a:latin typeface="Fira Sans"/>
              <a:ea typeface="+mn-ea"/>
            </a:endParaRPr>
          </a:p>
          <a:p>
            <a:pPr marR="0" lvl="0" defTabSz="685800" rtl="0" eaLnBrk="1" fontAlgn="auto" latinLnBrk="0" hangingPunct="1">
              <a:lnSpc>
                <a:spcPct val="100000"/>
              </a:lnSpc>
              <a:spcBef>
                <a:spcPts val="0"/>
              </a:spcBef>
              <a:spcAft>
                <a:spcPts val="0"/>
              </a:spcAft>
              <a:buClrTx/>
              <a:buSzTx/>
              <a:tabLst/>
              <a:defRPr/>
            </a:pPr>
            <a:r>
              <a:rPr kumimoji="0" lang="en-US" altLang="en-US" sz="1500" b="0" i="0" u="none" strike="noStrike" kern="1200" cap="none" spc="0" normalizeH="0" baseline="0" noProof="0" dirty="0">
                <a:ln>
                  <a:noFill/>
                </a:ln>
                <a:solidFill>
                  <a:schemeClr val="tx1"/>
                </a:solidFill>
                <a:effectLst/>
                <a:uLnTx/>
                <a:uFillTx/>
                <a:latin typeface="Fira Sans"/>
                <a:ea typeface="+mn-ea"/>
                <a:sym typeface="Arial"/>
              </a:rPr>
              <a:t>	h.	Best position to be able to be competitive for future aircraft</a:t>
            </a:r>
            <a:endParaRPr lang="en-US" altLang="en-US" sz="1500" b="0" i="0" u="none" strike="noStrike" kern="1200" cap="none" spc="0" normalizeH="0" baseline="0" noProof="0" dirty="0">
              <a:ln>
                <a:noFill/>
              </a:ln>
              <a:solidFill>
                <a:schemeClr val="tx1"/>
              </a:solidFill>
              <a:effectLst/>
              <a:uLnTx/>
              <a:uFillTx/>
              <a:latin typeface="Fira Sans"/>
              <a:ea typeface="+mn-ea"/>
            </a:endParaRPr>
          </a:p>
          <a:p>
            <a:pPr marL="342900" marR="0" lvl="0" indent="-342900" defTabSz="685800" rtl="0" eaLnBrk="1" fontAlgn="auto" latinLnBrk="0" hangingPunct="1">
              <a:lnSpc>
                <a:spcPct val="100000"/>
              </a:lnSpc>
              <a:spcBef>
                <a:spcPts val="0"/>
              </a:spcBef>
              <a:spcAft>
                <a:spcPts val="0"/>
              </a:spcAft>
              <a:buClrTx/>
              <a:buSzTx/>
              <a:buFont typeface="Arial"/>
              <a:buAutoNum type="arabicPeriod"/>
              <a:tabLst/>
              <a:defRPr/>
            </a:pPr>
            <a:endParaRPr kumimoji="0" lang="en-US" altLang="en-US" sz="1500" b="0"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sym typeface="Arial"/>
            </a:endParaRPr>
          </a:p>
          <a:p>
            <a:pPr marL="342900" marR="0" lvl="0" indent="-342900" algn="ctr" defTabSz="685800" rtl="0" eaLnBrk="1" fontAlgn="auto" latinLnBrk="0" hangingPunct="1">
              <a:lnSpc>
                <a:spcPct val="100000"/>
              </a:lnSpc>
              <a:spcBef>
                <a:spcPts val="0"/>
              </a:spcBef>
              <a:spcAft>
                <a:spcPts val="0"/>
              </a:spcAft>
              <a:buClrTx/>
              <a:buSzTx/>
              <a:buFont typeface="Arial"/>
              <a:buAutoNum type="arabicPeriod"/>
              <a:tabLst/>
              <a:defRPr/>
            </a:pPr>
            <a:endParaRPr kumimoji="0" lang="en-US" altLang="en-US" sz="1500" b="0"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sym typeface="Arial"/>
            </a:endParaRPr>
          </a:p>
          <a:p>
            <a:pPr marL="342900" marR="0" lvl="0" indent="-342900" algn="ctr" defTabSz="685800" rtl="0" eaLnBrk="1" fontAlgn="auto" latinLnBrk="0" hangingPunct="1">
              <a:lnSpc>
                <a:spcPct val="100000"/>
              </a:lnSpc>
              <a:spcBef>
                <a:spcPts val="0"/>
              </a:spcBef>
              <a:spcAft>
                <a:spcPts val="0"/>
              </a:spcAft>
              <a:buClrTx/>
              <a:buSzTx/>
              <a:buFont typeface="Arial"/>
              <a:buAutoNum type="arabicPeriod"/>
              <a:tabLst/>
              <a:defRPr/>
            </a:pPr>
            <a:endParaRPr kumimoji="0" lang="en-US" altLang="en-US" sz="1500" b="0"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sym typeface="Arial"/>
            </a:endParaRPr>
          </a:p>
          <a:p>
            <a:pPr marL="342900" marR="0" lvl="0" indent="-342900" algn="ctr" defTabSz="685800" rtl="0" eaLnBrk="1" fontAlgn="auto" latinLnBrk="0" hangingPunct="1">
              <a:lnSpc>
                <a:spcPct val="100000"/>
              </a:lnSpc>
              <a:spcBef>
                <a:spcPts val="0"/>
              </a:spcBef>
              <a:spcAft>
                <a:spcPts val="0"/>
              </a:spcAft>
              <a:buClrTx/>
              <a:buSzTx/>
              <a:buFont typeface="Arial"/>
              <a:buAutoNum type="arabicPeriod"/>
              <a:tabLst/>
              <a:defRPr/>
            </a:pPr>
            <a:endParaRPr kumimoji="0" lang="en-US" altLang="en-US" sz="1500" b="0"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341887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a:extLst>
            <a:ext uri="{FF2B5EF4-FFF2-40B4-BE49-F238E27FC236}">
              <a16:creationId xmlns:a16="http://schemas.microsoft.com/office/drawing/2014/main" id="{7FD091B4-2733-1BD5-30D8-1A36C96C7B37}"/>
            </a:ext>
          </a:extLst>
        </p:cNvPr>
        <p:cNvGrpSpPr/>
        <p:nvPr/>
      </p:nvGrpSpPr>
      <p:grpSpPr>
        <a:xfrm>
          <a:off x="0" y="0"/>
          <a:ext cx="0" cy="0"/>
          <a:chOff x="0" y="0"/>
          <a:chExt cx="0" cy="0"/>
        </a:xfrm>
      </p:grpSpPr>
      <p:sp>
        <p:nvSpPr>
          <p:cNvPr id="220" name="Google Shape;220;g286038e0016_1_0">
            <a:extLst>
              <a:ext uri="{FF2B5EF4-FFF2-40B4-BE49-F238E27FC236}">
                <a16:creationId xmlns:a16="http://schemas.microsoft.com/office/drawing/2014/main" id="{A19B54C2-5889-A969-4023-78DA574FEF8D}"/>
              </a:ext>
            </a:extLst>
          </p:cNvPr>
          <p:cNvSpPr/>
          <p:nvPr/>
        </p:nvSpPr>
        <p:spPr>
          <a:xfrm>
            <a:off x="0" y="857250"/>
            <a:ext cx="9144000" cy="273825"/>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1800"/>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1" name="Google Shape;221;g286038e0016_1_0">
            <a:extLst>
              <a:ext uri="{FF2B5EF4-FFF2-40B4-BE49-F238E27FC236}">
                <a16:creationId xmlns:a16="http://schemas.microsoft.com/office/drawing/2014/main" id="{E022B52F-C662-EC05-BF86-5C7420573892}"/>
              </a:ext>
            </a:extLst>
          </p:cNvPr>
          <p:cNvSpPr txBox="1"/>
          <p:nvPr/>
        </p:nvSpPr>
        <p:spPr>
          <a:xfrm>
            <a:off x="903693" y="1239450"/>
            <a:ext cx="8001000" cy="994275"/>
          </a:xfrm>
          <a:prstGeom prst="rect">
            <a:avLst/>
          </a:prstGeom>
          <a:noFill/>
          <a:ln>
            <a:noFill/>
          </a:ln>
        </p:spPr>
        <p:txBody>
          <a:bodyPr spcFirstLastPara="1" wrap="square" lIns="68569" tIns="34275" rIns="68569" bIns="34275" anchor="ctr" anchorCtr="0">
            <a:normAutofit/>
          </a:bodyPr>
          <a:lstStyle/>
          <a:p>
            <a:pPr marL="0" marR="0" lvl="0" indent="0" algn="l" defTabSz="685800" rtl="0" eaLnBrk="1" fontAlgn="auto" latinLnBrk="0" hangingPunct="1">
              <a:lnSpc>
                <a:spcPct val="90000"/>
              </a:lnSpc>
              <a:spcBef>
                <a:spcPts val="0"/>
              </a:spcBef>
              <a:spcAft>
                <a:spcPts val="0"/>
              </a:spcAft>
              <a:buClr>
                <a:srgbClr val="000000"/>
              </a:buClr>
              <a:buSzPts val="4400"/>
              <a:buFont typeface="Calibri"/>
              <a:buNone/>
              <a:tabLst/>
              <a:defRPr/>
            </a:pPr>
            <a:endParaRPr kumimoji="0" sz="3300" b="1" i="1" u="none" strike="noStrike" kern="0" cap="none" spc="0" normalizeH="0" baseline="0" noProof="0">
              <a:ln>
                <a:noFill/>
              </a:ln>
              <a:solidFill>
                <a:srgbClr val="767676"/>
              </a:solidFill>
              <a:effectLst/>
              <a:uLnTx/>
              <a:uFillTx/>
              <a:latin typeface="Fira Sans"/>
              <a:ea typeface="Fira Sans"/>
              <a:cs typeface="Fira Sans"/>
              <a:sym typeface="Fira Sans"/>
            </a:endParaRPr>
          </a:p>
        </p:txBody>
      </p:sp>
      <p:sp>
        <p:nvSpPr>
          <p:cNvPr id="222" name="Google Shape;222;g286038e0016_1_0">
            <a:extLst>
              <a:ext uri="{FF2B5EF4-FFF2-40B4-BE49-F238E27FC236}">
                <a16:creationId xmlns:a16="http://schemas.microsoft.com/office/drawing/2014/main" id="{37DB1F11-03C6-D222-1FB2-A6883A2337B4}"/>
              </a:ext>
            </a:extLst>
          </p:cNvPr>
          <p:cNvSpPr txBox="1">
            <a:spLocks noGrp="1"/>
          </p:cNvSpPr>
          <p:nvPr>
            <p:ph type="sldNum" idx="12"/>
          </p:nvPr>
        </p:nvSpPr>
        <p:spPr>
          <a:xfrm>
            <a:off x="6457950" y="5624513"/>
            <a:ext cx="2057400" cy="273825"/>
          </a:xfrm>
          <a:prstGeom prst="rect">
            <a:avLst/>
          </a:prstGeom>
          <a:noFill/>
          <a:ln>
            <a:noFill/>
          </a:ln>
        </p:spPr>
        <p:txBody>
          <a:bodyPr spcFirstLastPara="1" wrap="square" lIns="68569" tIns="34275" rIns="68569" bIns="34275" anchor="ctr" anchorCtr="0">
            <a:noAutofit/>
          </a:bodyPr>
          <a:lstStyle/>
          <a:p>
            <a:pPr marL="0" marR="0" lvl="0" indent="0" algn="r" defTabSz="6858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900" b="0" i="0" u="none" strike="noStrike" kern="0" cap="none" spc="0" normalizeH="0" baseline="0" noProof="0">
                <a:ln>
                  <a:noFill/>
                </a:ln>
                <a:solidFill>
                  <a:srgbClr val="888888"/>
                </a:solidFill>
                <a:effectLst/>
                <a:uLnTx/>
                <a:uFillTx/>
                <a:latin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223" name="Google Shape;223;g286038e0016_1_0" descr="dance dancing GIF by Alberto Pozo">
            <a:extLst>
              <a:ext uri="{FF2B5EF4-FFF2-40B4-BE49-F238E27FC236}">
                <a16:creationId xmlns:a16="http://schemas.microsoft.com/office/drawing/2014/main" id="{0F2468CD-9BDC-D530-50F8-F6656274AC74}"/>
              </a:ext>
            </a:extLst>
          </p:cNvPr>
          <p:cNvSpPr/>
          <p:nvPr/>
        </p:nvSpPr>
        <p:spPr>
          <a:xfrm>
            <a:off x="116681" y="748903"/>
            <a:ext cx="228600" cy="228600"/>
          </a:xfrm>
          <a:prstGeom prst="rect">
            <a:avLst/>
          </a:prstGeom>
          <a:noFill/>
          <a:ln>
            <a:noFill/>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Pts val="1800"/>
              <a:buFont typeface="Arial"/>
              <a:buNone/>
              <a:tabLst/>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224;g286038e0016_1_0">
            <a:extLst>
              <a:ext uri="{FF2B5EF4-FFF2-40B4-BE49-F238E27FC236}">
                <a16:creationId xmlns:a16="http://schemas.microsoft.com/office/drawing/2014/main" id="{5490F341-7F23-FAA9-C197-8E2EB2515377}"/>
              </a:ext>
            </a:extLst>
          </p:cNvPr>
          <p:cNvSpPr/>
          <p:nvPr/>
        </p:nvSpPr>
        <p:spPr>
          <a:xfrm>
            <a:off x="220050" y="1239450"/>
            <a:ext cx="8853525" cy="577125"/>
          </a:xfrm>
          <a:prstGeom prst="rect">
            <a:avLst/>
          </a:prstGeom>
          <a:noFill/>
          <a:ln>
            <a:noFill/>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Pts val="4400"/>
              <a:buFont typeface="Arial"/>
              <a:buNone/>
              <a:tabLst/>
              <a:defRPr/>
            </a:pPr>
            <a:r>
              <a:rPr kumimoji="0" lang="en-US" sz="3300" b="1" i="1" u="none" strike="noStrike" kern="0" cap="none" spc="0" normalizeH="0" baseline="0" noProof="0">
                <a:ln>
                  <a:noFill/>
                </a:ln>
                <a:solidFill>
                  <a:srgbClr val="767676"/>
                </a:solidFill>
                <a:effectLst/>
                <a:uLnTx/>
                <a:uFillTx/>
                <a:latin typeface="Fira Sans"/>
                <a:ea typeface="Calibri"/>
                <a:cs typeface="Calibri"/>
                <a:sym typeface="Fira Sans"/>
              </a:rPr>
              <a:t>Sioux Gateway Airport </a:t>
            </a:r>
            <a:endParaRPr kumimoji="0" sz="33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 name="TextBox 4">
            <a:extLst>
              <a:ext uri="{FF2B5EF4-FFF2-40B4-BE49-F238E27FC236}">
                <a16:creationId xmlns:a16="http://schemas.microsoft.com/office/drawing/2014/main" id="{838C4334-AAD7-3E10-03A9-D792B7089887}"/>
              </a:ext>
            </a:extLst>
          </p:cNvPr>
          <p:cNvSpPr txBox="1"/>
          <p:nvPr/>
        </p:nvSpPr>
        <p:spPr>
          <a:xfrm>
            <a:off x="4838493" y="1230798"/>
            <a:ext cx="4066200" cy="702777"/>
          </a:xfrm>
          <a:prstGeom prst="rect">
            <a:avLst/>
          </a:prstGeom>
          <a:noFill/>
          <a:ln w="9525">
            <a:solidFill>
              <a:schemeClr val="tx1"/>
            </a:solidFill>
          </a:ln>
          <a:effectLst>
            <a:outerShdw blurRad="50800" dist="38100" algn="l" rotWithShape="0">
              <a:prstClr val="black">
                <a:alpha val="40000"/>
              </a:prstClr>
            </a:outerShdw>
          </a:effectLst>
          <a:scene3d>
            <a:camera prst="orthographicFront"/>
            <a:lightRig rig="threePt" dir="t"/>
          </a:scene3d>
          <a:sp3d>
            <a:bevelT prst="relaxedInset"/>
          </a:sp3d>
        </p:spPr>
        <p:txBody>
          <a:bodyPr wrap="square">
            <a:noAutofit/>
          </a:bodyPr>
          <a:lstStyle/>
          <a:p>
            <a:pPr marR="0" lvl="0" algn="ctr" defTabSz="685800" rtl="0" eaLnBrk="1" fontAlgn="auto" latinLnBrk="0" hangingPunct="1">
              <a:lnSpc>
                <a:spcPct val="100000"/>
              </a:lnSpc>
              <a:spcBef>
                <a:spcPts val="0"/>
              </a:spcBef>
              <a:spcAft>
                <a:spcPts val="0"/>
              </a:spcAft>
              <a:buClrTx/>
              <a:buSzTx/>
              <a:tabLst/>
              <a:defRPr/>
            </a:pPr>
            <a:r>
              <a:rPr kumimoji="0" lang="en-US" altLang="en-US" sz="1500" b="1" i="0" u="sng" strike="noStrike" kern="1200" cap="none" spc="0" normalizeH="0" baseline="0" noProof="0">
                <a:ln>
                  <a:noFill/>
                </a:ln>
                <a:solidFill>
                  <a:srgbClr val="156082"/>
                </a:solidFill>
                <a:effectLst/>
                <a:highlight>
                  <a:srgbClr val="FFFF00"/>
                </a:highlight>
                <a:uLnTx/>
                <a:uFillTx/>
                <a:latin typeface="Arial" panose="020B0604020202020204" pitchFamily="34" charset="0"/>
                <a:ea typeface="+mn-ea"/>
                <a:cs typeface="Arial" panose="020B0604020202020204" pitchFamily="34" charset="0"/>
                <a:sym typeface="Arial"/>
              </a:rPr>
              <a:t>Why it is important</a:t>
            </a:r>
          </a:p>
          <a:p>
            <a:pPr marR="0" lvl="0" algn="ctr" defTabSz="685800" rtl="0" eaLnBrk="1" fontAlgn="auto" latinLnBrk="0" hangingPunct="1">
              <a:lnSpc>
                <a:spcPct val="100000"/>
              </a:lnSpc>
              <a:spcBef>
                <a:spcPts val="0"/>
              </a:spcBef>
              <a:spcAft>
                <a:spcPts val="0"/>
              </a:spcAft>
              <a:buClrTx/>
              <a:buSzTx/>
              <a:tabLst/>
              <a:defRPr/>
            </a:pPr>
            <a:r>
              <a:rPr lang="en-US" altLang="en-US" sz="1350" kern="1200">
                <a:solidFill>
                  <a:srgbClr val="156082"/>
                </a:solidFill>
                <a:highlight>
                  <a:srgbClr val="FFFF00"/>
                </a:highlight>
                <a:latin typeface="Arial" panose="020B0604020202020204" pitchFamily="34" charset="0"/>
                <a:ea typeface="+mn-ea"/>
                <a:cs typeface="Arial" panose="020B0604020202020204" pitchFamily="34" charset="0"/>
              </a:rPr>
              <a:t>City and State- Jobs and Economic Impact</a:t>
            </a:r>
          </a:p>
          <a:p>
            <a:pPr marR="0" lvl="0" algn="ctr" defTabSz="685800" rtl="0" eaLnBrk="1" fontAlgn="auto" latinLnBrk="0" hangingPunct="1">
              <a:lnSpc>
                <a:spcPct val="100000"/>
              </a:lnSpc>
              <a:spcBef>
                <a:spcPts val="0"/>
              </a:spcBef>
              <a:spcAft>
                <a:spcPts val="0"/>
              </a:spcAft>
              <a:buClrTx/>
              <a:buSzTx/>
              <a:tabLst/>
              <a:defRPr/>
            </a:pPr>
            <a:r>
              <a:rPr kumimoji="0" lang="en-US" altLang="en-US" sz="1350" b="0" i="0" u="none" strike="noStrike" kern="1200" cap="none" spc="0" normalizeH="0" baseline="0" noProof="0">
                <a:ln>
                  <a:noFill/>
                </a:ln>
                <a:solidFill>
                  <a:srgbClr val="156082"/>
                </a:solidFill>
                <a:effectLst/>
                <a:highlight>
                  <a:srgbClr val="FFFF00"/>
                </a:highlight>
                <a:uLnTx/>
                <a:uFillTx/>
                <a:latin typeface="Arial" panose="020B0604020202020204" pitchFamily="34" charset="0"/>
                <a:ea typeface="+mn-ea"/>
                <a:cs typeface="Arial" panose="020B0604020202020204" pitchFamily="34" charset="0"/>
                <a:sym typeface="Arial"/>
              </a:rPr>
              <a:t>Federal -  National </a:t>
            </a:r>
            <a:r>
              <a:rPr kumimoji="0" lang="en-US" altLang="en-US" sz="1350" b="0" i="0" u="none" strike="noStrike" kern="1200" cap="none" spc="0" normalizeH="0" baseline="0" noProof="0" err="1">
                <a:ln>
                  <a:noFill/>
                </a:ln>
                <a:solidFill>
                  <a:srgbClr val="156082"/>
                </a:solidFill>
                <a:effectLst/>
                <a:highlight>
                  <a:srgbClr val="FFFF00"/>
                </a:highlight>
                <a:uLnTx/>
                <a:uFillTx/>
                <a:latin typeface="Arial" panose="020B0604020202020204" pitchFamily="34" charset="0"/>
                <a:ea typeface="+mn-ea"/>
                <a:cs typeface="Arial" panose="020B0604020202020204" pitchFamily="34" charset="0"/>
                <a:sym typeface="Arial"/>
              </a:rPr>
              <a:t>Defen</a:t>
            </a:r>
            <a:r>
              <a:rPr lang="en-US" altLang="en-US" sz="1350" kern="1200">
                <a:solidFill>
                  <a:srgbClr val="156082"/>
                </a:solidFill>
                <a:highlight>
                  <a:srgbClr val="FFFF00"/>
                </a:highlight>
                <a:latin typeface="Arial" panose="020B0604020202020204" pitchFamily="34" charset="0"/>
                <a:ea typeface="+mn-ea"/>
                <a:cs typeface="Arial" panose="020B0604020202020204" pitchFamily="34" charset="0"/>
              </a:rPr>
              <a:t>se</a:t>
            </a:r>
          </a:p>
          <a:p>
            <a:pPr marL="342900" marR="0" lvl="0" indent="-342900" algn="ctr" defTabSz="685800" rtl="0" eaLnBrk="1" fontAlgn="auto" latinLnBrk="0" hangingPunct="1">
              <a:lnSpc>
                <a:spcPct val="100000"/>
              </a:lnSpc>
              <a:spcBef>
                <a:spcPts val="0"/>
              </a:spcBef>
              <a:spcAft>
                <a:spcPts val="0"/>
              </a:spcAft>
              <a:buClrTx/>
              <a:buSzTx/>
              <a:buFont typeface="Arial"/>
              <a:buAutoNum type="arabicPeriod"/>
              <a:tabLst/>
              <a:defRPr/>
            </a:pPr>
            <a:endParaRPr kumimoji="0" lang="en-US" altLang="en-US" sz="1500" b="0" i="0" u="none" strike="noStrike" kern="1200" cap="none" spc="0" normalizeH="0" baseline="0" noProof="0">
              <a:ln>
                <a:noFill/>
              </a:ln>
              <a:solidFill>
                <a:srgbClr val="156082"/>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A208C419-A788-BC17-A6DE-A4DA177CF0BA}"/>
              </a:ext>
            </a:extLst>
          </p:cNvPr>
          <p:cNvPicPr>
            <a:picLocks noChangeAspect="1"/>
          </p:cNvPicPr>
          <p:nvPr/>
        </p:nvPicPr>
        <p:blipFill>
          <a:blip r:embed="rId3"/>
          <a:stretch>
            <a:fillRect/>
          </a:stretch>
        </p:blipFill>
        <p:spPr>
          <a:xfrm>
            <a:off x="5554855" y="2021850"/>
            <a:ext cx="2827484" cy="3659780"/>
          </a:xfrm>
          <a:prstGeom prst="rect">
            <a:avLst/>
          </a:prstGeom>
        </p:spPr>
      </p:pic>
      <p:pic>
        <p:nvPicPr>
          <p:cNvPr id="3" name="Picture 2">
            <a:extLst>
              <a:ext uri="{FF2B5EF4-FFF2-40B4-BE49-F238E27FC236}">
                <a16:creationId xmlns:a16="http://schemas.microsoft.com/office/drawing/2014/main" id="{DD168F4E-B2F9-47D2-5389-5BFAD239924A}"/>
              </a:ext>
            </a:extLst>
          </p:cNvPr>
          <p:cNvPicPr>
            <a:picLocks noChangeAspect="1"/>
          </p:cNvPicPr>
          <p:nvPr/>
        </p:nvPicPr>
        <p:blipFill>
          <a:blip r:embed="rId4"/>
          <a:stretch>
            <a:fillRect/>
          </a:stretch>
        </p:blipFill>
        <p:spPr>
          <a:xfrm>
            <a:off x="613495" y="1736587"/>
            <a:ext cx="3958505" cy="4304045"/>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0D441913-3C53-E100-E422-886C8EE1EEB5}"/>
                  </a:ext>
                </a:extLst>
              </p14:cNvPr>
              <p14:cNvContentPartPr/>
              <p14:nvPr/>
            </p14:nvContentPartPr>
            <p14:xfrm>
              <a:off x="761775" y="2947440"/>
              <a:ext cx="3063150" cy="119610"/>
            </p14:xfrm>
          </p:contentPart>
        </mc:Choice>
        <mc:Fallback xmlns="">
          <p:pic>
            <p:nvPicPr>
              <p:cNvPr id="8" name="Ink 7">
                <a:extLst>
                  <a:ext uri="{FF2B5EF4-FFF2-40B4-BE49-F238E27FC236}">
                    <a16:creationId xmlns:a16="http://schemas.microsoft.com/office/drawing/2014/main" id="{0D441913-3C53-E100-E422-886C8EE1EEB5}"/>
                  </a:ext>
                </a:extLst>
              </p:cNvPr>
              <p:cNvPicPr/>
              <p:nvPr/>
            </p:nvPicPr>
            <p:blipFill>
              <a:blip r:embed="rId6"/>
              <a:stretch>
                <a:fillRect/>
              </a:stretch>
            </p:blipFill>
            <p:spPr>
              <a:xfrm>
                <a:off x="743773" y="2911521"/>
                <a:ext cx="3098793" cy="19108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98B755E8-6F3D-ECDD-1F78-99C750562900}"/>
                  </a:ext>
                </a:extLst>
              </p14:cNvPr>
              <p14:cNvContentPartPr/>
              <p14:nvPr/>
            </p14:nvContentPartPr>
            <p14:xfrm>
              <a:off x="894885" y="2988480"/>
              <a:ext cx="3546990" cy="59400"/>
            </p14:xfrm>
          </p:contentPart>
        </mc:Choice>
        <mc:Fallback xmlns="">
          <p:pic>
            <p:nvPicPr>
              <p:cNvPr id="9" name="Ink 8">
                <a:extLst>
                  <a:ext uri="{FF2B5EF4-FFF2-40B4-BE49-F238E27FC236}">
                    <a16:creationId xmlns:a16="http://schemas.microsoft.com/office/drawing/2014/main" id="{98B755E8-6F3D-ECDD-1F78-99C750562900}"/>
                  </a:ext>
                </a:extLst>
              </p:cNvPr>
              <p:cNvPicPr/>
              <p:nvPr/>
            </p:nvPicPr>
            <p:blipFill>
              <a:blip r:embed="rId8"/>
              <a:stretch>
                <a:fillRect/>
              </a:stretch>
            </p:blipFill>
            <p:spPr>
              <a:xfrm>
                <a:off x="876885" y="2952480"/>
                <a:ext cx="3582629" cy="131040"/>
              </a:xfrm>
              <a:prstGeom prst="rect">
                <a:avLst/>
              </a:prstGeom>
            </p:spPr>
          </p:pic>
        </mc:Fallback>
      </mc:AlternateContent>
    </p:spTree>
    <p:extLst>
      <p:ext uri="{BB962C8B-B14F-4D97-AF65-F5344CB8AC3E}">
        <p14:creationId xmlns:p14="http://schemas.microsoft.com/office/powerpoint/2010/main" val="959724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28515f85800_1_0"/>
          <p:cNvSpPr txBox="1">
            <a:spLocks noGrp="1"/>
          </p:cNvSpPr>
          <p:nvPr>
            <p:ph type="title"/>
          </p:nvPr>
        </p:nvSpPr>
        <p:spPr>
          <a:xfrm>
            <a:off x="628650" y="1131094"/>
            <a:ext cx="7886700" cy="994275"/>
          </a:xfrm>
          <a:prstGeom prst="rect">
            <a:avLst/>
          </a:prstGeom>
          <a:noFill/>
          <a:ln>
            <a:noFill/>
          </a:ln>
        </p:spPr>
        <p:txBody>
          <a:bodyPr spcFirstLastPara="1" wrap="square" lIns="68569" tIns="34275" rIns="68569" bIns="34275" anchor="ctr" anchorCtr="0">
            <a:normAutofit/>
          </a:bodyPr>
          <a:lstStyle/>
          <a:p>
            <a:pPr marL="0" lvl="0" indent="0" algn="l" rtl="0">
              <a:lnSpc>
                <a:spcPct val="90000"/>
              </a:lnSpc>
              <a:spcBef>
                <a:spcPts val="0"/>
              </a:spcBef>
              <a:spcAft>
                <a:spcPts val="0"/>
              </a:spcAft>
              <a:buClr>
                <a:srgbClr val="767676"/>
              </a:buClr>
              <a:buSzPts val="4400"/>
              <a:buFont typeface="Fira Sans"/>
              <a:buNone/>
            </a:pPr>
            <a:r>
              <a:rPr lang="en-US" b="1" i="1">
                <a:solidFill>
                  <a:srgbClr val="767676"/>
                </a:solidFill>
                <a:latin typeface="Fira Sans"/>
                <a:ea typeface="Fira Sans"/>
                <a:cs typeface="Fira Sans"/>
                <a:sym typeface="Fira Sans"/>
              </a:rPr>
              <a:t>Thank You!</a:t>
            </a:r>
            <a:endParaRPr/>
          </a:p>
        </p:txBody>
      </p:sp>
      <p:pic>
        <p:nvPicPr>
          <p:cNvPr id="267" name="Google Shape;267;g28515f85800_1_0"/>
          <p:cNvPicPr preferRelativeResize="0">
            <a:picLocks noGrp="1"/>
          </p:cNvPicPr>
          <p:nvPr>
            <p:ph type="body" idx="1"/>
          </p:nvPr>
        </p:nvPicPr>
        <p:blipFill rotWithShape="1">
          <a:blip r:embed="rId3">
            <a:alphaModFix/>
          </a:blip>
          <a:srcRect/>
          <a:stretch/>
        </p:blipFill>
        <p:spPr>
          <a:xfrm>
            <a:off x="187688" y="5470122"/>
            <a:ext cx="1136250" cy="372150"/>
          </a:xfrm>
          <a:prstGeom prst="rect">
            <a:avLst/>
          </a:prstGeom>
          <a:noFill/>
          <a:ln>
            <a:noFill/>
          </a:ln>
        </p:spPr>
      </p:pic>
      <p:sp>
        <p:nvSpPr>
          <p:cNvPr id="268" name="Google Shape;268;g28515f85800_1_0"/>
          <p:cNvSpPr/>
          <p:nvPr/>
        </p:nvSpPr>
        <p:spPr>
          <a:xfrm>
            <a:off x="0" y="857250"/>
            <a:ext cx="9144000" cy="273825"/>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69" name="Google Shape;269;g28515f85800_1_0"/>
          <p:cNvSpPr txBox="1">
            <a:spLocks noGrp="1"/>
          </p:cNvSpPr>
          <p:nvPr>
            <p:ph type="sldNum" idx="12"/>
          </p:nvPr>
        </p:nvSpPr>
        <p:spPr>
          <a:xfrm>
            <a:off x="6457950" y="5631843"/>
            <a:ext cx="2057400" cy="273825"/>
          </a:xfrm>
          <a:prstGeom prst="rect">
            <a:avLst/>
          </a:prstGeom>
          <a:noFill/>
          <a:ln>
            <a:noFill/>
          </a:ln>
        </p:spPr>
        <p:txBody>
          <a:bodyPr spcFirstLastPara="1" wrap="square" lIns="68569" tIns="34275" rIns="68569" bIns="34275" anchor="ctr" anchorCtr="0">
            <a:noAutofit/>
          </a:bodyPr>
          <a:lstStyle/>
          <a:p>
            <a:pPr marL="0" lvl="0" indent="0" algn="r" rtl="0">
              <a:lnSpc>
                <a:spcPct val="100000"/>
              </a:lnSpc>
              <a:spcBef>
                <a:spcPts val="0"/>
              </a:spcBef>
              <a:spcAft>
                <a:spcPts val="0"/>
              </a:spcAft>
              <a:buSzPts val="1200"/>
              <a:buNone/>
            </a:pPr>
            <a:fld id="{00000000-1234-1234-1234-123412341234}" type="slidenum">
              <a:rPr lang="en-US"/>
              <a:pPr marL="0" lvl="0" indent="0" algn="r" rtl="0">
                <a:lnSpc>
                  <a:spcPct val="100000"/>
                </a:lnSpc>
                <a:spcBef>
                  <a:spcPts val="0"/>
                </a:spcBef>
                <a:spcAft>
                  <a:spcPts val="0"/>
                </a:spcAft>
                <a:buSzPts val="1200"/>
                <a:buNone/>
              </a:pPr>
              <a:t>25</a:t>
            </a:fld>
            <a:endParaRPr/>
          </a:p>
        </p:txBody>
      </p:sp>
      <p:sp>
        <p:nvSpPr>
          <p:cNvPr id="270" name="Google Shape;270;g28515f85800_1_0"/>
          <p:cNvSpPr txBox="1"/>
          <p:nvPr/>
        </p:nvSpPr>
        <p:spPr>
          <a:xfrm>
            <a:off x="752348" y="2064508"/>
            <a:ext cx="3629025" cy="2355075"/>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350" b="1" i="1" u="none" strike="noStrike" cap="none">
                <a:solidFill>
                  <a:srgbClr val="767676"/>
                </a:solidFill>
                <a:latin typeface="Fira Sans"/>
                <a:ea typeface="Fira Sans"/>
                <a:cs typeface="Fira Sans"/>
                <a:sym typeface="Fira Sans"/>
              </a:rPr>
              <a:t>Contact:</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350" b="0" i="0" u="none" strike="noStrike" cap="none">
                <a:solidFill>
                  <a:srgbClr val="767676"/>
                </a:solidFill>
                <a:latin typeface="Fira Sans"/>
                <a:ea typeface="Fira Sans"/>
                <a:cs typeface="Fira Sans"/>
                <a:sym typeface="Fira Sans"/>
              </a:rPr>
              <a:t>Michelle Bostinelos</a:t>
            </a:r>
            <a:endParaRPr sz="1350" b="0" i="0" u="none" strike="noStrike" cap="none">
              <a:solidFill>
                <a:srgbClr val="767676"/>
              </a:solidFill>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r>
              <a:rPr lang="en-US" sz="1350" b="0" i="1" u="none" strike="noStrike" cap="none">
                <a:solidFill>
                  <a:srgbClr val="767676"/>
                </a:solidFill>
                <a:latin typeface="Fira Sans"/>
                <a:ea typeface="Fira Sans"/>
                <a:cs typeface="Fira Sans"/>
                <a:sym typeface="Fira Sans"/>
              </a:rPr>
              <a:t>SIMPCO</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350" b="0" i="0" u="none" strike="noStrike" cap="none">
                <a:solidFill>
                  <a:srgbClr val="767676"/>
                </a:solidFill>
                <a:uFill>
                  <a:noFill/>
                </a:uFill>
                <a:latin typeface="Fira Sans"/>
                <a:ea typeface="Fira Sans"/>
                <a:cs typeface="Fira Sans"/>
                <a:sym typeface="Fira Sans"/>
                <a:hlinkClick r:id="rId4">
                  <a:extLst>
                    <a:ext uri="{A12FA001-AC4F-418D-AE19-62706E023703}">
                      <ahyp:hlinkClr xmlns:ahyp="http://schemas.microsoft.com/office/drawing/2018/hyperlinkcolor" val="tx"/>
                    </a:ext>
                  </a:extLst>
                </a:hlinkClick>
              </a:rPr>
              <a:t>MBostinelos@simpco.org</a:t>
            </a:r>
            <a:endParaRPr sz="1350" b="0" i="0" u="none" strike="noStrike" cap="none">
              <a:solidFill>
                <a:srgbClr val="767676"/>
              </a:solidFill>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endParaRPr sz="1350" b="0" i="0" u="sng" strike="noStrike" cap="none">
              <a:solidFill>
                <a:srgbClr val="767676"/>
              </a:solidFill>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767676"/>
              </a:solidFill>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767676"/>
              </a:solidFill>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r>
              <a:rPr lang="en-US" sz="1350" b="0" i="0" u="none" strike="noStrike" cap="none">
                <a:solidFill>
                  <a:srgbClr val="767676"/>
                </a:solidFill>
                <a:latin typeface="Fira Sans"/>
                <a:ea typeface="Fira Sans"/>
                <a:cs typeface="Fira Sans"/>
                <a:sym typeface="Fira Sans"/>
              </a:rPr>
              <a:t>Marty Dougherty</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350" b="0" i="1" u="none" strike="noStrike" cap="none">
                <a:solidFill>
                  <a:srgbClr val="767676"/>
                </a:solidFill>
                <a:latin typeface="Fira Sans"/>
                <a:ea typeface="Fira Sans"/>
                <a:cs typeface="Fira Sans"/>
                <a:sym typeface="Fira Sans"/>
              </a:rPr>
              <a:t>City of Sioux City</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350" b="0" i="0" u="none" strike="noStrike" cap="none">
                <a:solidFill>
                  <a:srgbClr val="767676"/>
                </a:solidFill>
                <a:uFill>
                  <a:noFill/>
                </a:uFill>
                <a:latin typeface="Fira Sans"/>
                <a:ea typeface="Fira Sans"/>
                <a:cs typeface="Fira Sans"/>
                <a:sym typeface="Fira Sans"/>
                <a:hlinkClick r:id="rId5">
                  <a:extLst>
                    <a:ext uri="{A12FA001-AC4F-418D-AE19-62706E023703}">
                      <ahyp:hlinkClr xmlns:ahyp="http://schemas.microsoft.com/office/drawing/2018/hyperlinkcolor" val="tx"/>
                    </a:ext>
                  </a:extLst>
                </a:hlinkClick>
              </a:rPr>
              <a:t>mdougherty@sioux-city.org</a:t>
            </a:r>
            <a:endParaRPr sz="1350" b="0" i="0" u="none" strike="noStrike" cap="none">
              <a:solidFill>
                <a:srgbClr val="767676"/>
              </a:solidFill>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767676"/>
              </a:solidFill>
              <a:latin typeface="Fira Sans"/>
              <a:ea typeface="Fira Sans"/>
              <a:cs typeface="Fira Sans"/>
              <a:sym typeface="Fira Sans"/>
            </a:endParaRPr>
          </a:p>
        </p:txBody>
      </p:sp>
      <p:pic>
        <p:nvPicPr>
          <p:cNvPr id="271" name="Google Shape;271;g28515f85800_1_0"/>
          <p:cNvPicPr preferRelativeResize="0"/>
          <p:nvPr/>
        </p:nvPicPr>
        <p:blipFill rotWithShape="1">
          <a:blip r:embed="rId6">
            <a:alphaModFix/>
          </a:blip>
          <a:srcRect/>
          <a:stretch/>
        </p:blipFill>
        <p:spPr>
          <a:xfrm>
            <a:off x="7578014" y="4972918"/>
            <a:ext cx="937341" cy="932769"/>
          </a:xfrm>
          <a:prstGeom prst="rect">
            <a:avLst/>
          </a:prstGeom>
          <a:noFill/>
          <a:ln>
            <a:noFill/>
          </a:ln>
        </p:spPr>
      </p:pic>
      <p:pic>
        <p:nvPicPr>
          <p:cNvPr id="272" name="Google Shape;272;g28515f85800_1_0"/>
          <p:cNvPicPr preferRelativeResize="0"/>
          <p:nvPr/>
        </p:nvPicPr>
        <p:blipFill rotWithShape="1">
          <a:blip r:embed="rId7">
            <a:alphaModFix/>
          </a:blip>
          <a:srcRect/>
          <a:stretch/>
        </p:blipFill>
        <p:spPr>
          <a:xfrm>
            <a:off x="2596695" y="5044021"/>
            <a:ext cx="1536326" cy="937341"/>
          </a:xfrm>
          <a:prstGeom prst="rect">
            <a:avLst/>
          </a:prstGeom>
          <a:noFill/>
          <a:ln>
            <a:noFill/>
          </a:ln>
        </p:spPr>
      </p:pic>
      <p:sp>
        <p:nvSpPr>
          <p:cNvPr id="273" name="Google Shape;273;g28515f85800_1_0"/>
          <p:cNvSpPr txBox="1"/>
          <p:nvPr/>
        </p:nvSpPr>
        <p:spPr>
          <a:xfrm>
            <a:off x="4421392" y="2126190"/>
            <a:ext cx="3629025" cy="2562750"/>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350" b="0" i="0" u="none" strike="noStrike" cap="none">
                <a:solidFill>
                  <a:srgbClr val="767676"/>
                </a:solidFill>
                <a:latin typeface="Fira Sans"/>
                <a:ea typeface="Fira Sans"/>
                <a:cs typeface="Fira Sans"/>
                <a:sym typeface="Fira Sans"/>
              </a:rPr>
              <a:t>Laura Sievers, P.E.</a:t>
            </a:r>
            <a:endParaRPr sz="1350" b="0" i="0" u="none" strike="noStrike" cap="none">
              <a:solidFill>
                <a:srgbClr val="767676"/>
              </a:solidFill>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r>
              <a:rPr lang="en-US" sz="1350" b="0" i="0" u="none" strike="noStrike" cap="none">
                <a:solidFill>
                  <a:srgbClr val="767676"/>
                </a:solidFill>
                <a:latin typeface="Fira Sans"/>
                <a:ea typeface="Fira Sans"/>
                <a:cs typeface="Fira Sans"/>
                <a:sym typeface="Fira Sans"/>
              </a:rPr>
              <a:t>Woodbury County</a:t>
            </a:r>
            <a:endParaRPr sz="1350" b="0" i="0" u="none" strike="noStrike" cap="none">
              <a:solidFill>
                <a:srgbClr val="767676"/>
              </a:solidFill>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r>
              <a:rPr lang="en-US" sz="1350">
                <a:solidFill>
                  <a:srgbClr val="767676"/>
                </a:solidFill>
                <a:uFill>
                  <a:noFill/>
                </a:uFill>
                <a:latin typeface="Fira Sans"/>
                <a:ea typeface="Fira Sans"/>
                <a:cs typeface="Fira Sans"/>
                <a:sym typeface="Fira Sans"/>
                <a:hlinkClick r:id="rId8">
                  <a:extLst>
                    <a:ext uri="{A12FA001-AC4F-418D-AE19-62706E023703}">
                      <ahyp:hlinkClr xmlns:ahyp="http://schemas.microsoft.com/office/drawing/2018/hyperlinkcolor" val="tx"/>
                    </a:ext>
                  </a:extLst>
                </a:hlinkClick>
              </a:rPr>
              <a:t>lsievers</a:t>
            </a:r>
            <a:r>
              <a:rPr lang="en-US" sz="1350" b="0" i="0" u="none" strike="noStrike" cap="none">
                <a:solidFill>
                  <a:srgbClr val="767676"/>
                </a:solidFill>
                <a:uFill>
                  <a:noFill/>
                </a:uFill>
                <a:latin typeface="Fira Sans"/>
                <a:ea typeface="Fira Sans"/>
                <a:cs typeface="Fira Sans"/>
                <a:sym typeface="Fira Sans"/>
                <a:hlinkClick r:id="rId8">
                  <a:extLst>
                    <a:ext uri="{A12FA001-AC4F-418D-AE19-62706E023703}">
                      <ahyp:hlinkClr xmlns:ahyp="http://schemas.microsoft.com/office/drawing/2018/hyperlinkcolor" val="tx"/>
                    </a:ext>
                  </a:extLst>
                </a:hlinkClick>
              </a:rPr>
              <a:t>@woodburycountyiowa.gov</a:t>
            </a:r>
            <a:endParaRPr sz="1350" b="0" i="0" u="none" strike="noStrike" cap="none">
              <a:solidFill>
                <a:srgbClr val="767676"/>
              </a:solidFill>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767676"/>
              </a:solidFill>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767676"/>
              </a:solidFill>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endParaRPr sz="1350" b="0" i="0" u="sng" strike="noStrike" cap="none">
              <a:solidFill>
                <a:srgbClr val="767676"/>
              </a:solidFill>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endParaRPr sz="1350" b="0" i="0" u="sng" strike="noStrike" cap="none">
              <a:solidFill>
                <a:srgbClr val="767676"/>
              </a:solidFill>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r>
              <a:rPr lang="en-US" sz="1350" b="0" i="0" u="none" strike="noStrike" cap="none">
                <a:solidFill>
                  <a:srgbClr val="767676"/>
                </a:solidFill>
                <a:latin typeface="Fira Sans"/>
                <a:ea typeface="Fira Sans"/>
                <a:cs typeface="Fira Sans"/>
                <a:sym typeface="Fira Sans"/>
              </a:rPr>
              <a:t>Barbara Sloniker</a:t>
            </a:r>
            <a:endParaRPr sz="1350" b="0" i="0" u="none" strike="noStrike" cap="none">
              <a:solidFill>
                <a:srgbClr val="767676"/>
              </a:solidFill>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r>
              <a:rPr lang="en-US" sz="1350" b="0" i="1" u="none" strike="noStrike" cap="none">
                <a:solidFill>
                  <a:srgbClr val="767676"/>
                </a:solidFill>
                <a:latin typeface="Fira Sans"/>
                <a:ea typeface="Fira Sans"/>
                <a:cs typeface="Fira Sans"/>
                <a:sym typeface="Fira Sans"/>
              </a:rPr>
              <a:t>Siouxland Chamber of Commerce</a:t>
            </a:r>
            <a:endParaRPr sz="1050" b="0" i="1" u="none" strike="noStrike" cap="none">
              <a:solidFill>
                <a:srgbClr val="76767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350" b="0" i="0" u="none" strike="noStrike" cap="none">
                <a:solidFill>
                  <a:srgbClr val="767676"/>
                </a:solidFill>
                <a:uFill>
                  <a:noFill/>
                </a:uFill>
                <a:latin typeface="Fira Sans"/>
                <a:ea typeface="Fira Sans"/>
                <a:cs typeface="Fira Sans"/>
                <a:sym typeface="Fira Sans"/>
                <a:hlinkClick r:id="rId9">
                  <a:extLst>
                    <a:ext uri="{A12FA001-AC4F-418D-AE19-62706E023703}">
                      <ahyp:hlinkClr xmlns:ahyp="http://schemas.microsoft.com/office/drawing/2018/hyperlinkcolor" val="tx"/>
                    </a:ext>
                  </a:extLst>
                </a:hlinkClick>
              </a:rPr>
              <a:t>bsloniker@siouxlandchamber.com</a:t>
            </a:r>
            <a:endParaRPr sz="1350" b="0" i="0" u="none" strike="noStrike" cap="none">
              <a:solidFill>
                <a:srgbClr val="767676"/>
              </a:solidFill>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000000"/>
              </a:solidFill>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rgbClr val="767676"/>
              </a:solidFill>
              <a:latin typeface="Fira Sans"/>
              <a:ea typeface="Fira Sans"/>
              <a:cs typeface="Fira Sans"/>
              <a:sym typeface="Fira Sans"/>
            </a:endParaRPr>
          </a:p>
        </p:txBody>
      </p:sp>
      <p:pic>
        <p:nvPicPr>
          <p:cNvPr id="274" name="Google Shape;274;g28515f85800_1_0"/>
          <p:cNvPicPr preferRelativeResize="0"/>
          <p:nvPr/>
        </p:nvPicPr>
        <p:blipFill rotWithShape="1">
          <a:blip r:embed="rId10">
            <a:alphaModFix/>
          </a:blip>
          <a:srcRect/>
          <a:stretch/>
        </p:blipFill>
        <p:spPr>
          <a:xfrm>
            <a:off x="5018550" y="5044013"/>
            <a:ext cx="1242788" cy="861675"/>
          </a:xfrm>
          <a:prstGeom prst="rect">
            <a:avLst/>
          </a:prstGeom>
          <a:noFill/>
          <a:ln>
            <a:noFill/>
          </a:ln>
        </p:spPr>
      </p:pic>
      <p:sp>
        <p:nvSpPr>
          <p:cNvPr id="2" name="TextBox 1">
            <a:extLst>
              <a:ext uri="{FF2B5EF4-FFF2-40B4-BE49-F238E27FC236}">
                <a16:creationId xmlns:a16="http://schemas.microsoft.com/office/drawing/2014/main" id="{0DEC8755-F52C-96C7-7E81-FD06702472DF}"/>
              </a:ext>
            </a:extLst>
          </p:cNvPr>
          <p:cNvSpPr txBox="1"/>
          <p:nvPr/>
        </p:nvSpPr>
        <p:spPr>
          <a:xfrm>
            <a:off x="752062" y="4292877"/>
            <a:ext cx="3225248" cy="80041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ts val="1406"/>
              </a:lnSpc>
            </a:pPr>
            <a:endParaRPr lang="en-US" sz="1350">
              <a:latin typeface="Fira Sans"/>
              <a:cs typeface="Segoe UI"/>
            </a:endParaRPr>
          </a:p>
          <a:p>
            <a:pPr>
              <a:lnSpc>
                <a:spcPts val="1406"/>
              </a:lnSpc>
            </a:pPr>
            <a:r>
              <a:rPr lang="en-US" sz="1350">
                <a:solidFill>
                  <a:srgbClr val="767676"/>
                </a:solidFill>
                <a:latin typeface="Fira Sans"/>
                <a:cs typeface="Segoe UI"/>
              </a:rPr>
              <a:t>Mike Collett</a:t>
            </a:r>
            <a:endParaRPr lang="en-US" sz="1350">
              <a:latin typeface="Fira Sans"/>
              <a:cs typeface="Segoe UI"/>
            </a:endParaRPr>
          </a:p>
          <a:p>
            <a:pPr>
              <a:lnSpc>
                <a:spcPts val="1406"/>
              </a:lnSpc>
            </a:pPr>
            <a:r>
              <a:rPr lang="en-US" sz="1350" i="1">
                <a:solidFill>
                  <a:srgbClr val="767676"/>
                </a:solidFill>
                <a:latin typeface="Fira Sans"/>
                <a:cs typeface="Segoe UI"/>
              </a:rPr>
              <a:t>City of Sioux City</a:t>
            </a:r>
          </a:p>
          <a:p>
            <a:pPr>
              <a:lnSpc>
                <a:spcPts val="1406"/>
              </a:lnSpc>
            </a:pPr>
            <a:r>
              <a:rPr lang="en-US" sz="1350" u="sng">
                <a:solidFill>
                  <a:srgbClr val="767676"/>
                </a:solidFill>
                <a:latin typeface="Fira Sans"/>
                <a:cs typeface="Segoe UI"/>
                <a:hlinkClick r:id="rId4">
                  <a:extLst>
                    <a:ext uri="{A12FA001-AC4F-418D-AE19-62706E023703}">
                      <ahyp:hlinkClr xmlns:ahyp="http://schemas.microsoft.com/office/drawing/2018/hyperlinkcolor" val="tx"/>
                    </a:ext>
                  </a:extLst>
                </a:hlinkClick>
              </a:rPr>
              <a:t>mcollett@sioux-city.org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
          <p:cNvSpPr/>
          <p:nvPr/>
        </p:nvSpPr>
        <p:spPr>
          <a:xfrm>
            <a:off x="0" y="793242"/>
            <a:ext cx="9144000" cy="1256097"/>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13" name="Google Shape;113;p3"/>
          <p:cNvSpPr txBox="1">
            <a:spLocks noGrp="1"/>
          </p:cNvSpPr>
          <p:nvPr>
            <p:ph type="ctrTitle"/>
          </p:nvPr>
        </p:nvSpPr>
        <p:spPr>
          <a:xfrm>
            <a:off x="826769" y="1090061"/>
            <a:ext cx="6858000" cy="851836"/>
          </a:xfrm>
          <a:prstGeom prst="rect">
            <a:avLst/>
          </a:prstGeom>
          <a:noFill/>
          <a:ln>
            <a:noFill/>
          </a:ln>
        </p:spPr>
        <p:txBody>
          <a:bodyPr spcFirstLastPara="1" wrap="square" lIns="68569" tIns="34275" rIns="68569" bIns="34275" anchor="ctr" anchorCtr="0">
            <a:normAutofit/>
          </a:bodyPr>
          <a:lstStyle/>
          <a:p>
            <a:pPr marL="0" lvl="0" indent="0" algn="l" rtl="0">
              <a:lnSpc>
                <a:spcPct val="90000"/>
              </a:lnSpc>
              <a:spcBef>
                <a:spcPts val="0"/>
              </a:spcBef>
              <a:spcAft>
                <a:spcPts val="0"/>
              </a:spcAft>
              <a:buClr>
                <a:schemeClr val="lt1"/>
              </a:buClr>
              <a:buSzPts val="5000"/>
              <a:buFont typeface="Fira Sans"/>
              <a:buNone/>
            </a:pPr>
            <a:r>
              <a:rPr lang="en-US" sz="3750" b="1" i="1">
                <a:solidFill>
                  <a:schemeClr val="lt1"/>
                </a:solidFill>
                <a:latin typeface="Fira Sans"/>
                <a:ea typeface="Fira Sans"/>
                <a:cs typeface="Fira Sans"/>
                <a:sym typeface="Fira Sans"/>
              </a:rPr>
              <a:t>Overview </a:t>
            </a:r>
            <a:endParaRPr/>
          </a:p>
        </p:txBody>
      </p:sp>
      <p:sp>
        <p:nvSpPr>
          <p:cNvPr id="114" name="Google Shape;114;p3"/>
          <p:cNvSpPr/>
          <p:nvPr/>
        </p:nvSpPr>
        <p:spPr>
          <a:xfrm>
            <a:off x="628651" y="1090062"/>
            <a:ext cx="34289" cy="851836"/>
          </a:xfrm>
          <a:prstGeom prst="rect">
            <a:avLst/>
          </a:prstGeom>
          <a:solidFill>
            <a:srgbClr val="323B6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15" name="Google Shape;115;p3"/>
          <p:cNvSpPr txBox="1"/>
          <p:nvPr/>
        </p:nvSpPr>
        <p:spPr>
          <a:xfrm>
            <a:off x="208188" y="2160533"/>
            <a:ext cx="3194775" cy="4455035"/>
          </a:xfrm>
          <a:prstGeom prst="rect">
            <a:avLst/>
          </a:prstGeom>
          <a:noFill/>
          <a:ln>
            <a:noFill/>
          </a:ln>
        </p:spPr>
        <p:txBody>
          <a:bodyPr spcFirstLastPara="1" wrap="square" lIns="68569" tIns="34275" rIns="68569" bIns="34275" anchor="t" anchorCtr="0">
            <a:spAutoFit/>
          </a:bodyPr>
          <a:lstStyle/>
          <a:p>
            <a:pPr marL="1028700" marR="0" lvl="3" indent="0" algn="l" rtl="0">
              <a:lnSpc>
                <a:spcPct val="100000"/>
              </a:lnSpc>
              <a:spcBef>
                <a:spcPts val="0"/>
              </a:spcBef>
              <a:spcAft>
                <a:spcPts val="0"/>
              </a:spcAft>
              <a:buClr>
                <a:srgbClr val="000000"/>
              </a:buClr>
              <a:buSzPts val="2000"/>
              <a:buFont typeface="Arial"/>
              <a:buNone/>
            </a:pPr>
            <a:endParaRPr sz="1500" b="0" i="0" u="none" strike="noStrike" cap="none">
              <a:solidFill>
                <a:schemeClr val="dk1"/>
              </a:solidFill>
              <a:latin typeface="Fira Sans"/>
              <a:ea typeface="Fira Sans"/>
              <a:cs typeface="Fira Sans"/>
              <a:sym typeface="Fira Sans"/>
            </a:endParaRPr>
          </a:p>
          <a:p>
            <a:pPr marL="257175" marR="0" lvl="0" indent="-257175" algn="l" rtl="0">
              <a:lnSpc>
                <a:spcPct val="100000"/>
              </a:lnSpc>
              <a:spcBef>
                <a:spcPts val="0"/>
              </a:spcBef>
              <a:spcAft>
                <a:spcPts val="0"/>
              </a:spcAft>
              <a:buClr>
                <a:schemeClr val="dk1"/>
              </a:buClr>
              <a:buSzPts val="2000"/>
              <a:buFont typeface="Arial"/>
              <a:buChar char="•"/>
            </a:pPr>
            <a:r>
              <a:rPr lang="en-US" sz="1500" b="0" i="0" u="none" strike="noStrike" cap="none">
                <a:solidFill>
                  <a:schemeClr val="dk1"/>
                </a:solidFill>
                <a:latin typeface="Fira Sans"/>
                <a:ea typeface="Fira Sans"/>
                <a:cs typeface="Fira Sans"/>
                <a:sym typeface="Fira Sans"/>
              </a:rPr>
              <a:t>Gordon Drive Viaduct</a:t>
            </a:r>
          </a:p>
          <a:p>
            <a:pPr marL="257175" marR="0" lvl="0" indent="-257175" algn="l" rtl="0">
              <a:lnSpc>
                <a:spcPct val="100000"/>
              </a:lnSpc>
              <a:spcBef>
                <a:spcPts val="0"/>
              </a:spcBef>
              <a:spcAft>
                <a:spcPts val="0"/>
              </a:spcAft>
              <a:buClr>
                <a:schemeClr val="dk1"/>
              </a:buClr>
              <a:buSzPts val="2000"/>
              <a:buFont typeface="Arial"/>
              <a:buChar char="•"/>
            </a:pPr>
            <a:endParaRPr lang="en-US" sz="1500" b="0" i="0" u="none" strike="noStrike" cap="none">
              <a:solidFill>
                <a:schemeClr val="dk1"/>
              </a:solidFill>
              <a:latin typeface="Fira Sans"/>
              <a:ea typeface="Fira Sans"/>
              <a:cs typeface="Fira Sans"/>
              <a:sym typeface="Fira Sans"/>
            </a:endParaRPr>
          </a:p>
          <a:p>
            <a:pPr marL="257175" marR="0" lvl="0" indent="-257175" algn="l" rtl="0">
              <a:lnSpc>
                <a:spcPct val="100000"/>
              </a:lnSpc>
              <a:spcBef>
                <a:spcPts val="0"/>
              </a:spcBef>
              <a:spcAft>
                <a:spcPts val="0"/>
              </a:spcAft>
              <a:buClr>
                <a:schemeClr val="dk1"/>
              </a:buClr>
              <a:buSzPts val="2000"/>
              <a:buFont typeface="Arial"/>
              <a:buChar char="•"/>
            </a:pPr>
            <a:r>
              <a:rPr lang="en-US" sz="1500">
                <a:solidFill>
                  <a:schemeClr val="dk1"/>
                </a:solidFill>
                <a:latin typeface="Fira Sans"/>
                <a:sym typeface="Fira Sans"/>
              </a:rPr>
              <a:t>Metro Trail Update &amp; Future Trail Projects</a:t>
            </a:r>
            <a:endParaRPr lang="en-US" sz="1050"/>
          </a:p>
          <a:p>
            <a:pPr marR="0" lvl="0" algn="l" rtl="0">
              <a:lnSpc>
                <a:spcPct val="100000"/>
              </a:lnSpc>
              <a:spcBef>
                <a:spcPts val="0"/>
              </a:spcBef>
              <a:spcAft>
                <a:spcPts val="0"/>
              </a:spcAft>
              <a:buClr>
                <a:schemeClr val="dk1"/>
              </a:buClr>
              <a:buSzPts val="2000"/>
            </a:pPr>
            <a:endParaRPr sz="1500" b="0" i="0" u="none" strike="noStrike" cap="none">
              <a:solidFill>
                <a:schemeClr val="dk1"/>
              </a:solidFill>
              <a:latin typeface="Fira Sans"/>
              <a:ea typeface="Fira Sans"/>
              <a:cs typeface="Fira Sans"/>
              <a:sym typeface="Fira Sans"/>
            </a:endParaRPr>
          </a:p>
          <a:p>
            <a:pPr marL="257175" marR="0" lvl="0" indent="-257175" algn="l" rtl="0">
              <a:lnSpc>
                <a:spcPct val="100000"/>
              </a:lnSpc>
              <a:spcBef>
                <a:spcPts val="0"/>
              </a:spcBef>
              <a:spcAft>
                <a:spcPts val="0"/>
              </a:spcAft>
              <a:buClr>
                <a:schemeClr val="dk1"/>
              </a:buClr>
              <a:buSzPts val="2000"/>
              <a:buFont typeface="Arial"/>
              <a:buChar char="•"/>
            </a:pPr>
            <a:r>
              <a:rPr lang="en-US" sz="1500" b="0" i="0" u="none" strike="noStrike" cap="none">
                <a:solidFill>
                  <a:schemeClr val="dk1"/>
                </a:solidFill>
                <a:latin typeface="Fira Sans"/>
                <a:ea typeface="Fira Sans"/>
                <a:cs typeface="Fira Sans"/>
                <a:sym typeface="Fira Sans"/>
              </a:rPr>
              <a:t>Southbridge Interchange </a:t>
            </a:r>
            <a:r>
              <a:rPr lang="en-US" sz="1500">
                <a:solidFill>
                  <a:schemeClr val="dk1"/>
                </a:solidFill>
                <a:latin typeface="Fira Sans"/>
                <a:ea typeface="Fira Sans"/>
                <a:cs typeface="Fira Sans"/>
                <a:sym typeface="Fira Sans"/>
              </a:rPr>
              <a:t>&amp;</a:t>
            </a:r>
            <a:r>
              <a:rPr lang="en-US" sz="1500" b="0" i="0" u="none" strike="noStrike" cap="none">
                <a:solidFill>
                  <a:schemeClr val="dk1"/>
                </a:solidFill>
                <a:latin typeface="Fira Sans"/>
                <a:ea typeface="Fira Sans"/>
                <a:cs typeface="Fira Sans"/>
                <a:sym typeface="Fira Sans"/>
              </a:rPr>
              <a:t> Business Park </a:t>
            </a:r>
            <a:endParaRPr sz="1050" b="0" i="0" u="none" strike="noStrike" cap="none">
              <a:solidFill>
                <a:srgbClr val="000000"/>
              </a:solidFill>
              <a:latin typeface="Arial"/>
              <a:ea typeface="Arial"/>
              <a:cs typeface="Arial"/>
              <a:sym typeface="Arial"/>
            </a:endParaRPr>
          </a:p>
          <a:p>
            <a:pPr marL="34290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a:p>
            <a:pPr marL="257175" marR="0" lvl="0" indent="-257175" algn="l" rtl="0">
              <a:lnSpc>
                <a:spcPct val="100000"/>
              </a:lnSpc>
              <a:spcBef>
                <a:spcPts val="0"/>
              </a:spcBef>
              <a:spcAft>
                <a:spcPts val="0"/>
              </a:spcAft>
              <a:buClr>
                <a:schemeClr val="dk1"/>
              </a:buClr>
              <a:buSzPts val="2000"/>
              <a:buFont typeface="Arial"/>
              <a:buChar char="•"/>
            </a:pPr>
            <a:r>
              <a:rPr lang="en-US" sz="1500">
                <a:solidFill>
                  <a:schemeClr val="dk1"/>
                </a:solidFill>
                <a:latin typeface="Fira Sans"/>
                <a:ea typeface="Arial"/>
                <a:cs typeface="Arial"/>
                <a:sym typeface="Fira Sans"/>
              </a:rPr>
              <a:t>Sioux Gateway Airport Infrastructure Improvements</a:t>
            </a:r>
            <a:endParaRPr sz="1050" b="0" i="0" u="none" strike="noStrike" cap="none">
              <a:solidFill>
                <a:srgbClr val="000000"/>
              </a:solidFill>
              <a:latin typeface="Arial"/>
              <a:ea typeface="Arial"/>
              <a:cs typeface="Arial"/>
              <a:sym typeface="Arial"/>
            </a:endParaRPr>
          </a:p>
          <a:p>
            <a:pPr marR="0" lvl="0" algn="l" rtl="0">
              <a:lnSpc>
                <a:spcPct val="100000"/>
              </a:lnSpc>
              <a:spcBef>
                <a:spcPts val="0"/>
              </a:spcBef>
              <a:spcAft>
                <a:spcPts val="0"/>
              </a:spcAft>
              <a:buClr>
                <a:schemeClr val="dk1"/>
              </a:buClr>
              <a:buSzPts val="2000"/>
            </a:pPr>
            <a:endParaRPr sz="1050" b="0" i="0" u="none" strike="noStrike" cap="none">
              <a:solidFill>
                <a:srgbClr val="000000"/>
              </a:solidFill>
              <a:latin typeface="Arial"/>
              <a:ea typeface="Arial"/>
              <a:cs typeface="Arial"/>
              <a:sym typeface="Arial"/>
            </a:endParaRPr>
          </a:p>
          <a:p>
            <a:pPr marL="1285875" marR="0" lvl="3" indent="-161925" algn="l" rtl="0">
              <a:lnSpc>
                <a:spcPct val="100000"/>
              </a:lnSpc>
              <a:spcBef>
                <a:spcPts val="0"/>
              </a:spcBef>
              <a:spcAft>
                <a:spcPts val="0"/>
              </a:spcAft>
              <a:buClr>
                <a:schemeClr val="dk1"/>
              </a:buClr>
              <a:buSzPts val="2000"/>
              <a:buFont typeface="Arial"/>
              <a:buNone/>
            </a:pPr>
            <a:endParaRPr sz="1500" b="0" i="0" u="none" strike="noStrike" cap="none">
              <a:solidFill>
                <a:schemeClr val="dk1"/>
              </a:solidFill>
              <a:latin typeface="Fira Sans"/>
              <a:ea typeface="Fira Sans"/>
              <a:cs typeface="Fira Sans"/>
              <a:sym typeface="Fira Sans"/>
            </a:endParaRPr>
          </a:p>
          <a:p>
            <a:pPr marL="1285875" marR="0" lvl="3" indent="-142875" algn="l" rtl="0">
              <a:lnSpc>
                <a:spcPct val="100000"/>
              </a:lnSpc>
              <a:spcBef>
                <a:spcPts val="0"/>
              </a:spcBef>
              <a:spcAft>
                <a:spcPts val="0"/>
              </a:spcAft>
              <a:buClr>
                <a:schemeClr val="dk1"/>
              </a:buClr>
              <a:buSzPts val="2400"/>
              <a:buFont typeface="Arial"/>
              <a:buNone/>
            </a:pPr>
            <a:endParaRPr sz="1800" b="0" i="0" u="none" strike="noStrike" cap="none">
              <a:solidFill>
                <a:schemeClr val="dk1"/>
              </a:solidFill>
              <a:latin typeface="Fira Sans"/>
              <a:ea typeface="Fira Sans"/>
              <a:cs typeface="Fira Sans"/>
              <a:sym typeface="Fira Sans"/>
            </a:endParaRPr>
          </a:p>
          <a:p>
            <a:pPr marL="685800" marR="0" lvl="2" indent="0" algn="l" rtl="0">
              <a:lnSpc>
                <a:spcPct val="100000"/>
              </a:lnSpc>
              <a:spcBef>
                <a:spcPts val="0"/>
              </a:spcBef>
              <a:spcAft>
                <a:spcPts val="0"/>
              </a:spcAft>
              <a:buClr>
                <a:srgbClr val="000000"/>
              </a:buClr>
              <a:buSzPts val="2400"/>
              <a:buFont typeface="Arial"/>
              <a:buNone/>
            </a:pPr>
            <a:endParaRPr sz="1800" b="0" i="0" u="none" strike="noStrike" cap="none">
              <a:solidFill>
                <a:schemeClr val="dk1"/>
              </a:solidFill>
              <a:latin typeface="Fira Sans"/>
              <a:ea typeface="Fira Sans"/>
              <a:cs typeface="Fira Sans"/>
              <a:sym typeface="Fira Sans"/>
            </a:endParaRPr>
          </a:p>
          <a:p>
            <a:pPr marL="685800" marR="0" lvl="2" indent="0" algn="l" rtl="0">
              <a:lnSpc>
                <a:spcPct val="100000"/>
              </a:lnSpc>
              <a:spcBef>
                <a:spcPts val="0"/>
              </a:spcBef>
              <a:spcAft>
                <a:spcPts val="0"/>
              </a:spcAft>
              <a:buClr>
                <a:srgbClr val="000000"/>
              </a:buClr>
              <a:buSzPts val="2800"/>
              <a:buFont typeface="Arial"/>
              <a:buNone/>
            </a:pPr>
            <a:endParaRPr sz="2100" b="0" i="0" u="none" strike="noStrike" cap="none">
              <a:solidFill>
                <a:schemeClr val="dk1"/>
              </a:solidFill>
              <a:latin typeface="Fira Sans"/>
              <a:ea typeface="Fira Sans"/>
              <a:cs typeface="Fira Sans"/>
              <a:sym typeface="Fira Sans"/>
            </a:endParaRPr>
          </a:p>
          <a:p>
            <a:pPr marL="685800" marR="0" lvl="2" indent="0" algn="l" rtl="0">
              <a:lnSpc>
                <a:spcPct val="100000"/>
              </a:lnSpc>
              <a:spcBef>
                <a:spcPts val="0"/>
              </a:spcBef>
              <a:spcAft>
                <a:spcPts val="0"/>
              </a:spcAft>
              <a:buClr>
                <a:srgbClr val="000000"/>
              </a:buClr>
              <a:buSzPts val="2800"/>
              <a:buFont typeface="Arial"/>
              <a:buNone/>
            </a:pPr>
            <a:endParaRPr sz="2100" b="0" i="0" u="none" strike="noStrike" cap="none">
              <a:solidFill>
                <a:schemeClr val="dk1"/>
              </a:solidFill>
              <a:latin typeface="Fira Sans"/>
              <a:ea typeface="Fira Sans"/>
              <a:cs typeface="Fira Sans"/>
              <a:sym typeface="Fira Sans"/>
            </a:endParaRPr>
          </a:p>
          <a:p>
            <a:pPr marL="685800" marR="0" lvl="2" indent="0" algn="l" rtl="0">
              <a:lnSpc>
                <a:spcPct val="100000"/>
              </a:lnSpc>
              <a:spcBef>
                <a:spcPts val="0"/>
              </a:spcBef>
              <a:spcAft>
                <a:spcPts val="0"/>
              </a:spcAft>
              <a:buClr>
                <a:srgbClr val="000000"/>
              </a:buClr>
              <a:buSzPts val="2800"/>
              <a:buFont typeface="Arial"/>
              <a:buNone/>
            </a:pPr>
            <a:endParaRPr sz="2100" b="0" i="0" u="none" strike="noStrike" cap="none">
              <a:solidFill>
                <a:schemeClr val="dk1"/>
              </a:solidFill>
              <a:latin typeface="Fira Sans"/>
              <a:ea typeface="Fira Sans"/>
              <a:cs typeface="Fira Sans"/>
              <a:sym typeface="Fira Sans"/>
            </a:endParaRPr>
          </a:p>
        </p:txBody>
      </p:sp>
      <p:sp>
        <p:nvSpPr>
          <p:cNvPr id="116" name="Google Shape;116;p3"/>
          <p:cNvSpPr txBox="1">
            <a:spLocks noGrp="1"/>
          </p:cNvSpPr>
          <p:nvPr>
            <p:ph type="sldNum" idx="12"/>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marL="0" lvl="0" indent="0" algn="r" rtl="0">
              <a:lnSpc>
                <a:spcPct val="100000"/>
              </a:lnSpc>
              <a:spcBef>
                <a:spcPts val="0"/>
              </a:spcBef>
              <a:spcAft>
                <a:spcPts val="0"/>
              </a:spcAft>
              <a:buSzPts val="1200"/>
              <a:buNone/>
            </a:pPr>
            <a:fld id="{00000000-1234-1234-1234-123412341234}" type="slidenum">
              <a:rPr lang="en-US"/>
              <a:pPr marL="0" lvl="0" indent="0" algn="r" rtl="0">
                <a:lnSpc>
                  <a:spcPct val="100000"/>
                </a:lnSpc>
                <a:spcBef>
                  <a:spcPts val="0"/>
                </a:spcBef>
                <a:spcAft>
                  <a:spcPts val="0"/>
                </a:spcAft>
                <a:buSzPts val="1200"/>
                <a:buNone/>
              </a:pPr>
              <a:t>3</a:t>
            </a:fld>
            <a:endParaRPr/>
          </a:p>
        </p:txBody>
      </p:sp>
      <p:pic>
        <p:nvPicPr>
          <p:cNvPr id="117" name="Google Shape;117;p3"/>
          <p:cNvPicPr preferRelativeResize="0"/>
          <p:nvPr/>
        </p:nvPicPr>
        <p:blipFill rotWithShape="1">
          <a:blip r:embed="rId3">
            <a:alphaModFix/>
          </a:blip>
          <a:srcRect/>
          <a:stretch/>
        </p:blipFill>
        <p:spPr>
          <a:xfrm>
            <a:off x="3402962" y="2224210"/>
            <a:ext cx="5013221" cy="3340061"/>
          </a:xfrm>
          <a:prstGeom prst="rect">
            <a:avLst/>
          </a:prstGeom>
          <a:noFill/>
          <a:ln>
            <a:solidFill>
              <a:schemeClr val="tx1"/>
            </a:solidFill>
          </a:ln>
        </p:spPr>
      </p:pic>
      <p:sp>
        <p:nvSpPr>
          <p:cNvPr id="118" name="Google Shape;118;p3"/>
          <p:cNvSpPr txBox="1"/>
          <p:nvPr/>
        </p:nvSpPr>
        <p:spPr>
          <a:xfrm>
            <a:off x="3459656" y="5597475"/>
            <a:ext cx="1924425" cy="300150"/>
          </a:xfrm>
          <a:prstGeom prst="rect">
            <a:avLst/>
          </a:prstGeom>
          <a:noFill/>
          <a:ln>
            <a:noFill/>
          </a:ln>
        </p:spPr>
        <p:txBody>
          <a:bodyPr spcFirstLastPara="1" wrap="square" lIns="68569" tIns="68569" rIns="68569" bIns="68569"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050" b="0" i="0" u="none" strike="noStrike" cap="none">
                <a:solidFill>
                  <a:srgbClr val="000000"/>
                </a:solidFill>
                <a:latin typeface="Calibri"/>
                <a:ea typeface="Calibri"/>
                <a:cs typeface="Calibri"/>
                <a:sym typeface="Calibri"/>
              </a:rPr>
              <a:t>Photo Credit: Howard R. Green</a:t>
            </a:r>
            <a:endParaRPr sz="1050" b="0" i="0" u="none" strike="noStrike" cap="non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p:nvPr/>
        </p:nvSpPr>
        <p:spPr>
          <a:xfrm>
            <a:off x="0" y="857250"/>
            <a:ext cx="9144000" cy="273844"/>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25" name="Google Shape;125;p4"/>
          <p:cNvSpPr txBox="1"/>
          <p:nvPr/>
        </p:nvSpPr>
        <p:spPr>
          <a:xfrm>
            <a:off x="571499" y="1091794"/>
            <a:ext cx="8001000" cy="994275"/>
          </a:xfrm>
          <a:prstGeom prst="rect">
            <a:avLst/>
          </a:prstGeom>
          <a:noFill/>
          <a:ln>
            <a:noFill/>
          </a:ln>
        </p:spPr>
        <p:txBody>
          <a:bodyPr spcFirstLastPara="1" wrap="square" lIns="68569" tIns="34275" rIns="68569" bIns="34275" anchor="ctr" anchorCtr="0">
            <a:normAutofit/>
          </a:bodyPr>
          <a:lstStyle/>
          <a:p>
            <a:pPr marL="0" marR="0" lvl="0" indent="0" algn="l" rtl="0">
              <a:lnSpc>
                <a:spcPct val="90000"/>
              </a:lnSpc>
              <a:spcBef>
                <a:spcPts val="0"/>
              </a:spcBef>
              <a:spcAft>
                <a:spcPts val="0"/>
              </a:spcAft>
              <a:buClr>
                <a:srgbClr val="767676"/>
              </a:buClr>
              <a:buSzPts val="4400"/>
              <a:buFont typeface="Fira Sans"/>
              <a:buNone/>
            </a:pPr>
            <a:r>
              <a:rPr lang="en-US" sz="3300" b="1" i="1" u="none" strike="noStrike" cap="none">
                <a:solidFill>
                  <a:srgbClr val="767676"/>
                </a:solidFill>
                <a:latin typeface="Fira Sans"/>
                <a:ea typeface="Fira Sans"/>
                <a:cs typeface="Fira Sans"/>
                <a:sym typeface="Fira Sans"/>
              </a:rPr>
              <a:t>Gordon Drive Viaduct</a:t>
            </a:r>
            <a:endParaRPr sz="1050" b="0" i="0" u="none" strike="noStrike" cap="none">
              <a:solidFill>
                <a:srgbClr val="000000"/>
              </a:solidFill>
              <a:latin typeface="Arial"/>
              <a:ea typeface="Arial"/>
              <a:cs typeface="Arial"/>
              <a:sym typeface="Arial"/>
            </a:endParaRPr>
          </a:p>
        </p:txBody>
      </p:sp>
      <p:sp>
        <p:nvSpPr>
          <p:cNvPr id="126" name="Google Shape;126;p4"/>
          <p:cNvSpPr txBox="1">
            <a:spLocks noGrp="1"/>
          </p:cNvSpPr>
          <p:nvPr>
            <p:ph type="sldNum" idx="12"/>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marL="0" lvl="0" indent="0" algn="r" rtl="0">
              <a:lnSpc>
                <a:spcPct val="100000"/>
              </a:lnSpc>
              <a:spcBef>
                <a:spcPts val="0"/>
              </a:spcBef>
              <a:spcAft>
                <a:spcPts val="0"/>
              </a:spcAft>
              <a:buSzPts val="1200"/>
              <a:buNone/>
            </a:pPr>
            <a:fld id="{00000000-1234-1234-1234-123412341234}" type="slidenum">
              <a:rPr lang="en-US"/>
              <a:pPr marL="0" lvl="0" indent="0" algn="r" rtl="0">
                <a:lnSpc>
                  <a:spcPct val="100000"/>
                </a:lnSpc>
                <a:spcBef>
                  <a:spcPts val="0"/>
                </a:spcBef>
                <a:spcAft>
                  <a:spcPts val="0"/>
                </a:spcAft>
                <a:buSzPts val="1200"/>
                <a:buNone/>
              </a:pPr>
              <a:t>4</a:t>
            </a:fld>
            <a:endParaRPr/>
          </a:p>
        </p:txBody>
      </p:sp>
      <p:sp>
        <p:nvSpPr>
          <p:cNvPr id="127" name="Google Shape;127;p4" descr="dance dancing GIF by Alberto Pozo"/>
          <p:cNvSpPr/>
          <p:nvPr/>
        </p:nvSpPr>
        <p:spPr>
          <a:xfrm>
            <a:off x="116681" y="7489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28" name="Google Shape;128;p4" descr="april fools joke GIF"/>
          <p:cNvSpPr/>
          <p:nvPr/>
        </p:nvSpPr>
        <p:spPr>
          <a:xfrm>
            <a:off x="230981" y="8632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29" name="Google Shape;129;p4" descr="april fools joke GIF"/>
          <p:cNvSpPr/>
          <p:nvPr/>
        </p:nvSpPr>
        <p:spPr>
          <a:xfrm>
            <a:off x="345281" y="9775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30" name="Google Shape;130;p4" descr="killing eve popcorn GIF by BBC America"/>
          <p:cNvSpPr/>
          <p:nvPr/>
        </p:nvSpPr>
        <p:spPr>
          <a:xfrm>
            <a:off x="459581" y="10918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31" name="Google Shape;131;p4" descr="https://i.giphy.com/media/y8Mz1yj13s3kI/giphy.webp"/>
          <p:cNvSpPr/>
          <p:nvPr/>
        </p:nvSpPr>
        <p:spPr>
          <a:xfrm>
            <a:off x="573881" y="12061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32" name="Google Shape;132;p4" descr="https://i.giphy.com/media/y8Mz1yj13s3kI/giphy.webp"/>
          <p:cNvSpPr/>
          <p:nvPr/>
        </p:nvSpPr>
        <p:spPr>
          <a:xfrm>
            <a:off x="688181" y="13204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33" name="Google Shape;133;p4"/>
          <p:cNvSpPr txBox="1"/>
          <p:nvPr/>
        </p:nvSpPr>
        <p:spPr>
          <a:xfrm>
            <a:off x="397575" y="1807951"/>
            <a:ext cx="4174425" cy="5516864"/>
          </a:xfrm>
          <a:prstGeom prst="rect">
            <a:avLst/>
          </a:prstGeom>
          <a:noFill/>
          <a:ln>
            <a:noFill/>
          </a:ln>
        </p:spPr>
        <p:txBody>
          <a:bodyPr spcFirstLastPara="1" wrap="square" lIns="68569" tIns="34275" rIns="68569" bIns="34275" anchor="t" anchorCtr="0">
            <a:spAutoFit/>
          </a:bodyPr>
          <a:lstStyle/>
          <a:p>
            <a:pPr marL="257175" indent="-257175">
              <a:buClr>
                <a:schemeClr val="dk1"/>
              </a:buClr>
              <a:buSzPts val="2000"/>
              <a:buFont typeface="Arial"/>
              <a:buChar char="•"/>
            </a:pPr>
            <a:endParaRPr lang="en-US" sz="1500" dirty="0">
              <a:solidFill>
                <a:schemeClr val="dk1"/>
              </a:solidFill>
              <a:latin typeface="Fira Sans"/>
              <a:ea typeface="Fira Sans"/>
              <a:cs typeface="Fira Sans"/>
              <a:sym typeface="Fira Sans"/>
            </a:endParaRPr>
          </a:p>
          <a:p>
            <a:pPr marL="257175" marR="0" lvl="0" indent="-257175" algn="l">
              <a:lnSpc>
                <a:spcPct val="100000"/>
              </a:lnSpc>
              <a:spcBef>
                <a:spcPts val="0"/>
              </a:spcBef>
              <a:spcAft>
                <a:spcPts val="0"/>
              </a:spcAft>
              <a:buClr>
                <a:schemeClr val="dk1"/>
              </a:buClr>
              <a:buSzPts val="2000"/>
              <a:buFont typeface="Arial"/>
              <a:buChar char="•"/>
            </a:pPr>
            <a:r>
              <a:rPr lang="en-US" sz="1500" b="0" i="0" u="none" strike="noStrike" cap="none" dirty="0">
                <a:solidFill>
                  <a:schemeClr val="dk1"/>
                </a:solidFill>
                <a:latin typeface="Fira Sans"/>
                <a:ea typeface="Fira Sans"/>
                <a:cs typeface="Fira Sans"/>
                <a:sym typeface="Fira Sans"/>
              </a:rPr>
              <a:t>Originally constructed in 1936</a:t>
            </a:r>
            <a:endParaRPr sz="1500" b="0" i="0" u="none" strike="noStrike" cap="none" dirty="0">
              <a:solidFill>
                <a:schemeClr val="dk1"/>
              </a:solidFill>
              <a:latin typeface="Fira Sans"/>
              <a:ea typeface="Fira Sans"/>
              <a:cs typeface="Fira Sans"/>
            </a:endParaRPr>
          </a:p>
          <a:p>
            <a:pPr marL="257175" marR="0" lvl="0" indent="-257175" algn="l" rtl="0">
              <a:lnSpc>
                <a:spcPct val="100000"/>
              </a:lnSpc>
              <a:spcBef>
                <a:spcPts val="0"/>
              </a:spcBef>
              <a:spcAft>
                <a:spcPts val="0"/>
              </a:spcAft>
              <a:buClr>
                <a:schemeClr val="dk1"/>
              </a:buClr>
              <a:buSzPts val="2000"/>
              <a:buFont typeface="Arial"/>
              <a:buChar char="•"/>
            </a:pPr>
            <a:r>
              <a:rPr lang="en-US" sz="1500" b="0" i="0" u="none" strike="noStrike" cap="none" dirty="0">
                <a:solidFill>
                  <a:schemeClr val="dk1"/>
                </a:solidFill>
                <a:latin typeface="Fira Sans"/>
                <a:ea typeface="Fira Sans"/>
                <a:cs typeface="Fira Sans"/>
                <a:sym typeface="Fira Sans"/>
              </a:rPr>
              <a:t>Iowa’s longest grade separation</a:t>
            </a:r>
            <a:endParaRPr sz="1500" b="0" i="0" u="none" strike="noStrike" cap="none" dirty="0">
              <a:solidFill>
                <a:schemeClr val="dk1"/>
              </a:solidFill>
              <a:latin typeface="Fira Sans"/>
              <a:ea typeface="Fira Sans"/>
              <a:cs typeface="Fira Sans"/>
              <a:sym typeface="Fira Sans"/>
            </a:endParaRPr>
          </a:p>
          <a:p>
            <a:pPr marL="257175" indent="-257175">
              <a:buClr>
                <a:schemeClr val="dk1"/>
              </a:buClr>
              <a:buSzPts val="2000"/>
              <a:buFont typeface="Arial"/>
              <a:buChar char="•"/>
            </a:pPr>
            <a:r>
              <a:rPr lang="en-US" sz="1500" b="0" i="0" u="none" strike="noStrike" cap="none" dirty="0">
                <a:solidFill>
                  <a:schemeClr val="dk1"/>
                </a:solidFill>
                <a:latin typeface="Fira Sans"/>
                <a:ea typeface="Fira Sans"/>
                <a:cs typeface="Fira Sans"/>
                <a:sym typeface="Fira Sans"/>
              </a:rPr>
              <a:t>Replacement in conjunction with Bacon Creek conduit </a:t>
            </a:r>
            <a:r>
              <a:rPr lang="en-US" sz="1500" dirty="0">
                <a:solidFill>
                  <a:schemeClr val="dk1"/>
                </a:solidFill>
                <a:latin typeface="Fira Sans"/>
                <a:ea typeface="Fira Sans"/>
                <a:cs typeface="Fira Sans"/>
                <a:sym typeface="Fira Sans"/>
              </a:rPr>
              <a:t>constructed </a:t>
            </a:r>
            <a:r>
              <a:rPr lang="en-US" sz="1500" b="0" i="0" u="none" strike="noStrike" cap="none" dirty="0">
                <a:solidFill>
                  <a:schemeClr val="dk1"/>
                </a:solidFill>
                <a:latin typeface="Fira Sans"/>
                <a:ea typeface="Fira Sans"/>
                <a:cs typeface="Fira Sans"/>
                <a:sym typeface="Fira Sans"/>
              </a:rPr>
              <a:t>in </a:t>
            </a:r>
            <a:r>
              <a:rPr lang="en-US" sz="1500" dirty="0">
                <a:solidFill>
                  <a:schemeClr val="dk1"/>
                </a:solidFill>
                <a:latin typeface="Fira Sans"/>
                <a:ea typeface="Fira Sans"/>
                <a:cs typeface="Fira Sans"/>
                <a:sym typeface="Fira Sans"/>
              </a:rPr>
              <a:t>1909</a:t>
            </a:r>
            <a:endParaRPr sz="1050" b="0" i="0" u="none" strike="noStrike" cap="none" dirty="0">
              <a:solidFill>
                <a:schemeClr val="dk1"/>
              </a:solidFill>
              <a:latin typeface="Arial"/>
              <a:ea typeface="Arial"/>
              <a:cs typeface="Arial"/>
            </a:endParaRPr>
          </a:p>
          <a:p>
            <a:pPr marL="257175" indent="-257175">
              <a:buClr>
                <a:schemeClr val="dk1"/>
              </a:buClr>
              <a:buSzPts val="2000"/>
              <a:buFont typeface="Arial"/>
              <a:buChar char="•"/>
            </a:pPr>
            <a:r>
              <a:rPr lang="en-US" sz="1500" dirty="0">
                <a:solidFill>
                  <a:schemeClr val="dk1"/>
                </a:solidFill>
                <a:latin typeface="Fira Sans"/>
                <a:ea typeface="Fira Sans"/>
                <a:cs typeface="Fira Sans"/>
              </a:rPr>
              <a:t>Hoeven Valley: historic flood control and  transportation challenges</a:t>
            </a:r>
            <a:endParaRPr lang="en-US" sz="1500" dirty="0">
              <a:solidFill>
                <a:schemeClr val="dk1"/>
              </a:solidFill>
              <a:latin typeface="Fira Sans"/>
              <a:ea typeface="Fira Sans"/>
              <a:cs typeface="Fira Sans"/>
              <a:sym typeface="Fira Sans"/>
            </a:endParaRPr>
          </a:p>
          <a:p>
            <a:pPr marL="257175" marR="0" lvl="0" indent="-257175" algn="l" rtl="0">
              <a:lnSpc>
                <a:spcPct val="100000"/>
              </a:lnSpc>
              <a:spcBef>
                <a:spcPts val="0"/>
              </a:spcBef>
              <a:spcAft>
                <a:spcPts val="0"/>
              </a:spcAft>
              <a:buClr>
                <a:schemeClr val="dk1"/>
              </a:buClr>
              <a:buSzPts val="2000"/>
              <a:buFont typeface="Fira Sans"/>
              <a:buChar char="•"/>
            </a:pPr>
            <a:r>
              <a:rPr lang="en-US" sz="1500" b="0" i="0" u="none" strike="noStrike" cap="none" dirty="0">
                <a:solidFill>
                  <a:schemeClr val="dk1"/>
                </a:solidFill>
                <a:latin typeface="Fira Sans"/>
                <a:ea typeface="Fira Sans"/>
                <a:cs typeface="Fira Sans"/>
                <a:sym typeface="Fira Sans"/>
              </a:rPr>
              <a:t>Estimated cost to replace viaduct: over $</a:t>
            </a:r>
            <a:r>
              <a:rPr lang="en-US" sz="1500" dirty="0">
                <a:solidFill>
                  <a:schemeClr val="dk1"/>
                </a:solidFill>
                <a:latin typeface="Fira Sans"/>
                <a:ea typeface="Fira Sans"/>
                <a:cs typeface="Fira Sans"/>
                <a:sym typeface="Fira Sans"/>
              </a:rPr>
              <a:t>200M</a:t>
            </a:r>
            <a:endParaRPr sz="1500" b="0" i="0" u="none" strike="noStrike" cap="none" dirty="0">
              <a:solidFill>
                <a:schemeClr val="dk1"/>
              </a:solidFill>
              <a:latin typeface="Fira Sans"/>
              <a:ea typeface="Fira Sans"/>
              <a:cs typeface="Fira Sans"/>
              <a:sym typeface="Fira Sans"/>
            </a:endParaRPr>
          </a:p>
          <a:p>
            <a:pPr marL="257175" indent="-257175">
              <a:buClr>
                <a:schemeClr val="dk1"/>
              </a:buClr>
              <a:buSzPts val="2000"/>
              <a:buFont typeface="Fira Sans"/>
              <a:buChar char="•"/>
            </a:pPr>
            <a:r>
              <a:rPr lang="en-US" sz="1500" dirty="0">
                <a:solidFill>
                  <a:schemeClr val="dk1"/>
                </a:solidFill>
                <a:latin typeface="Fira Sans"/>
                <a:ea typeface="Fira Sans"/>
                <a:cs typeface="Fira Sans"/>
                <a:sym typeface="Fira Sans"/>
              </a:rPr>
              <a:t>Estimated cost to replace Bacon Creek Conduit: $50M </a:t>
            </a:r>
            <a:endParaRPr sz="1500" dirty="0">
              <a:solidFill>
                <a:schemeClr val="dk1"/>
              </a:solidFill>
              <a:latin typeface="Fira Sans"/>
              <a:ea typeface="Fira Sans"/>
              <a:cs typeface="Fira Sans"/>
              <a:sym typeface="Fira Sans"/>
            </a:endParaRPr>
          </a:p>
          <a:p>
            <a:pPr marL="257175" indent="-257175">
              <a:buClr>
                <a:schemeClr val="dk1"/>
              </a:buClr>
              <a:buSzPts val="2000"/>
              <a:buFont typeface="Fira Sans"/>
              <a:buChar char="•"/>
            </a:pPr>
            <a:r>
              <a:rPr lang="en-US" sz="1500" dirty="0">
                <a:solidFill>
                  <a:schemeClr val="dk1"/>
                </a:solidFill>
                <a:latin typeface="Fira Sans"/>
                <a:ea typeface="Fira Sans"/>
                <a:cs typeface="Fira Sans"/>
                <a:sym typeface="Fira Sans"/>
              </a:rPr>
              <a:t>Public meeting on preferred alternative held Feb. 2024</a:t>
            </a:r>
            <a:endParaRPr sz="1500" dirty="0">
              <a:solidFill>
                <a:schemeClr val="dk1"/>
              </a:solidFill>
              <a:latin typeface="Fira Sans"/>
              <a:ea typeface="Fira Sans"/>
              <a:cs typeface="Fira Sans"/>
              <a:sym typeface="Fira Sans"/>
            </a:endParaRPr>
          </a:p>
          <a:p>
            <a:pPr marL="257175" indent="-257175">
              <a:buClr>
                <a:schemeClr val="dk1"/>
              </a:buClr>
              <a:buSzPts val="2000"/>
              <a:buFont typeface="Fira Sans"/>
              <a:buChar char="•"/>
            </a:pPr>
            <a:r>
              <a:rPr lang="en-US" sz="1500" dirty="0">
                <a:solidFill>
                  <a:schemeClr val="dk1"/>
                </a:solidFill>
                <a:latin typeface="Fira Sans"/>
                <a:ea typeface="Fira Sans"/>
                <a:cs typeface="Fira Sans"/>
                <a:sym typeface="Fira Sans"/>
              </a:rPr>
              <a:t>Multi-year construction scheduled to begin in second half of 2027 </a:t>
            </a:r>
            <a:endParaRPr sz="1500" dirty="0">
              <a:solidFill>
                <a:schemeClr val="dk1"/>
              </a:solidFill>
              <a:latin typeface="Fira Sans"/>
              <a:ea typeface="Fira Sans"/>
              <a:cs typeface="Fira Sans"/>
              <a:sym typeface="Fira Sans"/>
            </a:endParaRPr>
          </a:p>
          <a:p>
            <a:pPr marL="257175" marR="0" lvl="0" indent="-161925" algn="l" rtl="0">
              <a:lnSpc>
                <a:spcPct val="100000"/>
              </a:lnSpc>
              <a:spcBef>
                <a:spcPts val="0"/>
              </a:spcBef>
              <a:spcAft>
                <a:spcPts val="0"/>
              </a:spcAft>
              <a:buClr>
                <a:schemeClr val="dk1"/>
              </a:buClr>
              <a:buSzPts val="2000"/>
              <a:buFont typeface="Arial"/>
              <a:buNone/>
            </a:pPr>
            <a:endParaRPr sz="1500" b="0" i="0" u="none" strike="noStrike" cap="none">
              <a:solidFill>
                <a:schemeClr val="dk1"/>
              </a:solidFill>
              <a:latin typeface="Fira Sans"/>
              <a:ea typeface="Fira Sans"/>
              <a:cs typeface="Fira Sans"/>
              <a:sym typeface="Fira Sans"/>
            </a:endParaRPr>
          </a:p>
          <a:p>
            <a:pPr marL="1285875" marR="0" lvl="3" indent="-161925" algn="l" rtl="0">
              <a:lnSpc>
                <a:spcPct val="100000"/>
              </a:lnSpc>
              <a:spcBef>
                <a:spcPts val="0"/>
              </a:spcBef>
              <a:spcAft>
                <a:spcPts val="0"/>
              </a:spcAft>
              <a:buClr>
                <a:schemeClr val="dk1"/>
              </a:buClr>
              <a:buSzPts val="2000"/>
              <a:buFont typeface="Arial"/>
              <a:buNone/>
            </a:pPr>
            <a:endParaRPr sz="1500" b="0" i="0" u="none" strike="noStrike" cap="none">
              <a:solidFill>
                <a:schemeClr val="dk1"/>
              </a:solidFill>
              <a:latin typeface="Fira Sans"/>
              <a:ea typeface="Fira Sans"/>
              <a:cs typeface="Fira Sans"/>
              <a:sym typeface="Fira Sans"/>
            </a:endParaRPr>
          </a:p>
          <a:p>
            <a:pPr marL="1285875" marR="0" lvl="3" indent="-142875" algn="l" rtl="0">
              <a:lnSpc>
                <a:spcPct val="100000"/>
              </a:lnSpc>
              <a:spcBef>
                <a:spcPts val="0"/>
              </a:spcBef>
              <a:spcAft>
                <a:spcPts val="0"/>
              </a:spcAft>
              <a:buClr>
                <a:schemeClr val="dk1"/>
              </a:buClr>
              <a:buSzPts val="2400"/>
              <a:buFont typeface="Arial"/>
              <a:buNone/>
            </a:pPr>
            <a:endParaRPr sz="1800" b="0" i="0" u="none" strike="noStrike" cap="none">
              <a:solidFill>
                <a:schemeClr val="dk1"/>
              </a:solidFill>
              <a:latin typeface="Fira Sans"/>
              <a:ea typeface="Fira Sans"/>
              <a:cs typeface="Fira Sans"/>
              <a:sym typeface="Fira Sans"/>
            </a:endParaRPr>
          </a:p>
          <a:p>
            <a:pPr marL="685800" marR="0" lvl="2" indent="0" algn="l" rtl="0">
              <a:lnSpc>
                <a:spcPct val="100000"/>
              </a:lnSpc>
              <a:spcBef>
                <a:spcPts val="0"/>
              </a:spcBef>
              <a:spcAft>
                <a:spcPts val="0"/>
              </a:spcAft>
              <a:buClr>
                <a:srgbClr val="000000"/>
              </a:buClr>
              <a:buSzPts val="2400"/>
              <a:buFont typeface="Arial"/>
              <a:buNone/>
            </a:pPr>
            <a:endParaRPr sz="1800" b="0" i="0" u="none" strike="noStrike" cap="none">
              <a:solidFill>
                <a:schemeClr val="dk1"/>
              </a:solidFill>
              <a:latin typeface="Fira Sans"/>
              <a:ea typeface="Fira Sans"/>
              <a:cs typeface="Fira Sans"/>
              <a:sym typeface="Fira Sans"/>
            </a:endParaRPr>
          </a:p>
          <a:p>
            <a:pPr marL="685800" marR="0" lvl="2" indent="0" algn="l" rtl="0">
              <a:lnSpc>
                <a:spcPct val="100000"/>
              </a:lnSpc>
              <a:spcBef>
                <a:spcPts val="0"/>
              </a:spcBef>
              <a:spcAft>
                <a:spcPts val="0"/>
              </a:spcAft>
              <a:buClr>
                <a:srgbClr val="000000"/>
              </a:buClr>
              <a:buSzPts val="2800"/>
              <a:buFont typeface="Arial"/>
              <a:buNone/>
            </a:pPr>
            <a:endParaRPr sz="2100" b="0" i="0" u="none" strike="noStrike" cap="none">
              <a:solidFill>
                <a:schemeClr val="dk1"/>
              </a:solidFill>
              <a:latin typeface="Fira Sans"/>
              <a:ea typeface="Fira Sans"/>
              <a:cs typeface="Fira Sans"/>
              <a:sym typeface="Fira Sans"/>
            </a:endParaRPr>
          </a:p>
          <a:p>
            <a:pPr marL="685800" marR="0" lvl="2" indent="0" algn="l" rtl="0">
              <a:lnSpc>
                <a:spcPct val="100000"/>
              </a:lnSpc>
              <a:spcBef>
                <a:spcPts val="0"/>
              </a:spcBef>
              <a:spcAft>
                <a:spcPts val="0"/>
              </a:spcAft>
              <a:buClr>
                <a:srgbClr val="000000"/>
              </a:buClr>
              <a:buSzPts val="2800"/>
              <a:buFont typeface="Arial"/>
              <a:buNone/>
            </a:pPr>
            <a:endParaRPr sz="2100" b="0" i="0" u="none" strike="noStrike" cap="none">
              <a:solidFill>
                <a:schemeClr val="dk1"/>
              </a:solidFill>
              <a:latin typeface="Fira Sans"/>
              <a:ea typeface="Fira Sans"/>
              <a:cs typeface="Fira Sans"/>
              <a:sym typeface="Fira Sans"/>
            </a:endParaRPr>
          </a:p>
          <a:p>
            <a:pPr marL="685800" marR="0" lvl="2" indent="0" algn="l" rtl="0">
              <a:lnSpc>
                <a:spcPct val="100000"/>
              </a:lnSpc>
              <a:spcBef>
                <a:spcPts val="0"/>
              </a:spcBef>
              <a:spcAft>
                <a:spcPts val="0"/>
              </a:spcAft>
              <a:buClr>
                <a:srgbClr val="000000"/>
              </a:buClr>
              <a:buSzPts val="2800"/>
              <a:buFont typeface="Arial"/>
              <a:buNone/>
            </a:pPr>
            <a:endParaRPr sz="2100" b="0" i="0" u="none" strike="noStrike" cap="none">
              <a:solidFill>
                <a:schemeClr val="dk1"/>
              </a:solidFill>
              <a:latin typeface="Fira Sans"/>
              <a:ea typeface="Fira Sans"/>
              <a:cs typeface="Fira Sans"/>
              <a:sym typeface="Fira Sans"/>
            </a:endParaRPr>
          </a:p>
        </p:txBody>
      </p:sp>
      <p:pic>
        <p:nvPicPr>
          <p:cNvPr id="134" name="Google Shape;134;p4"/>
          <p:cNvPicPr preferRelativeResize="0"/>
          <p:nvPr/>
        </p:nvPicPr>
        <p:blipFill rotWithShape="1">
          <a:blip r:embed="rId3">
            <a:alphaModFix/>
          </a:blip>
          <a:srcRect/>
          <a:stretch/>
        </p:blipFill>
        <p:spPr>
          <a:xfrm>
            <a:off x="5061263" y="1245394"/>
            <a:ext cx="3902843" cy="4369162"/>
          </a:xfrm>
          <a:prstGeom prst="rect">
            <a:avLst/>
          </a:prstGeom>
          <a:noFill/>
          <a:ln>
            <a:solidFill>
              <a:schemeClr val="tx1"/>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5"/>
          <p:cNvSpPr/>
          <p:nvPr/>
        </p:nvSpPr>
        <p:spPr>
          <a:xfrm>
            <a:off x="0" y="857250"/>
            <a:ext cx="9144000" cy="273844"/>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41" name="Google Shape;141;p5"/>
          <p:cNvSpPr txBox="1"/>
          <p:nvPr/>
        </p:nvSpPr>
        <p:spPr>
          <a:xfrm>
            <a:off x="628650" y="1245394"/>
            <a:ext cx="8001001" cy="994172"/>
          </a:xfrm>
          <a:prstGeom prst="rect">
            <a:avLst/>
          </a:prstGeom>
          <a:noFill/>
          <a:ln>
            <a:noFill/>
          </a:ln>
        </p:spPr>
        <p:txBody>
          <a:bodyPr spcFirstLastPara="1" wrap="square" lIns="68569" tIns="34275" rIns="68569" bIns="34275" anchor="ctr" anchorCtr="0">
            <a:normAutofit/>
          </a:bodyPr>
          <a:lstStyle/>
          <a:p>
            <a:pPr marL="0" marR="0" lvl="0" indent="0" algn="l" rtl="0">
              <a:lnSpc>
                <a:spcPct val="90000"/>
              </a:lnSpc>
              <a:spcBef>
                <a:spcPts val="0"/>
              </a:spcBef>
              <a:spcAft>
                <a:spcPts val="0"/>
              </a:spcAft>
              <a:buClr>
                <a:srgbClr val="767676"/>
              </a:buClr>
              <a:buSzPts val="4400"/>
              <a:buFont typeface="Fira Sans"/>
              <a:buNone/>
            </a:pPr>
            <a:r>
              <a:rPr lang="en-US" sz="3300" b="1" i="1" u="none" strike="noStrike" cap="none">
                <a:solidFill>
                  <a:srgbClr val="767676"/>
                </a:solidFill>
                <a:latin typeface="Fira Sans"/>
                <a:ea typeface="Fira Sans"/>
                <a:cs typeface="Fira Sans"/>
                <a:sym typeface="Fira Sans"/>
              </a:rPr>
              <a:t>Gordon Drive Viaduct</a:t>
            </a:r>
            <a:endParaRPr sz="1050" b="0" i="0" u="none" strike="noStrike" cap="none">
              <a:solidFill>
                <a:srgbClr val="000000"/>
              </a:solidFill>
              <a:latin typeface="Arial"/>
              <a:ea typeface="Arial"/>
              <a:cs typeface="Arial"/>
              <a:sym typeface="Arial"/>
            </a:endParaRPr>
          </a:p>
        </p:txBody>
      </p:sp>
      <p:sp>
        <p:nvSpPr>
          <p:cNvPr id="142" name="Google Shape;142;p5"/>
          <p:cNvSpPr txBox="1">
            <a:spLocks noGrp="1"/>
          </p:cNvSpPr>
          <p:nvPr>
            <p:ph type="sldNum" idx="12"/>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marL="0" lvl="0" indent="0" algn="r" rtl="0">
              <a:lnSpc>
                <a:spcPct val="100000"/>
              </a:lnSpc>
              <a:spcBef>
                <a:spcPts val="0"/>
              </a:spcBef>
              <a:spcAft>
                <a:spcPts val="0"/>
              </a:spcAft>
              <a:buSzPts val="1200"/>
              <a:buNone/>
            </a:pPr>
            <a:fld id="{00000000-1234-1234-1234-123412341234}" type="slidenum">
              <a:rPr lang="en-US"/>
              <a:pPr marL="0" lvl="0" indent="0" algn="r" rtl="0">
                <a:lnSpc>
                  <a:spcPct val="100000"/>
                </a:lnSpc>
                <a:spcBef>
                  <a:spcPts val="0"/>
                </a:spcBef>
                <a:spcAft>
                  <a:spcPts val="0"/>
                </a:spcAft>
                <a:buSzPts val="1200"/>
                <a:buNone/>
              </a:pPr>
              <a:t>5</a:t>
            </a:fld>
            <a:endParaRPr/>
          </a:p>
        </p:txBody>
      </p:sp>
      <p:sp>
        <p:nvSpPr>
          <p:cNvPr id="143" name="Google Shape;143;p5" descr="dance dancing GIF by Alberto Pozo"/>
          <p:cNvSpPr/>
          <p:nvPr/>
        </p:nvSpPr>
        <p:spPr>
          <a:xfrm>
            <a:off x="116681" y="7489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4" name="Google Shape;144;p5" descr="april fools joke GIF"/>
          <p:cNvSpPr/>
          <p:nvPr/>
        </p:nvSpPr>
        <p:spPr>
          <a:xfrm>
            <a:off x="230981" y="8632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5" name="Google Shape;145;p5" descr="april fools joke GIF"/>
          <p:cNvSpPr/>
          <p:nvPr/>
        </p:nvSpPr>
        <p:spPr>
          <a:xfrm>
            <a:off x="345281" y="9775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6" name="Google Shape;146;p5" descr="killing eve popcorn GIF by BBC America"/>
          <p:cNvSpPr/>
          <p:nvPr/>
        </p:nvSpPr>
        <p:spPr>
          <a:xfrm>
            <a:off x="459581" y="10918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7" name="Google Shape;147;p5" descr="https://i.giphy.com/media/y8Mz1yj13s3kI/giphy.webp"/>
          <p:cNvSpPr/>
          <p:nvPr/>
        </p:nvSpPr>
        <p:spPr>
          <a:xfrm>
            <a:off x="573881" y="12061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8" name="Google Shape;148;p5" descr="https://i.giphy.com/media/y8Mz1yj13s3kI/giphy.webp"/>
          <p:cNvSpPr/>
          <p:nvPr/>
        </p:nvSpPr>
        <p:spPr>
          <a:xfrm>
            <a:off x="688181" y="13204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9" name="Google Shape;149;p5"/>
          <p:cNvSpPr txBox="1"/>
          <p:nvPr/>
        </p:nvSpPr>
        <p:spPr>
          <a:xfrm>
            <a:off x="279600" y="2060056"/>
            <a:ext cx="3682800" cy="5286032"/>
          </a:xfrm>
          <a:prstGeom prst="rect">
            <a:avLst/>
          </a:prstGeom>
          <a:noFill/>
          <a:ln>
            <a:noFill/>
          </a:ln>
        </p:spPr>
        <p:txBody>
          <a:bodyPr spcFirstLastPara="1" wrap="square" lIns="68569" tIns="34275" rIns="68569" bIns="34275" anchor="t" anchorCtr="0">
            <a:spAutoFit/>
          </a:bodyPr>
          <a:lstStyle/>
          <a:p>
            <a:pPr marL="1028700" lvl="3">
              <a:buSzPts val="2000"/>
            </a:pPr>
            <a:endParaRPr lang="en-US" sz="1500" dirty="0">
              <a:solidFill>
                <a:schemeClr val="dk1"/>
              </a:solidFill>
              <a:latin typeface="Fira Sans"/>
              <a:ea typeface="Fira Sans"/>
              <a:cs typeface="Fira Sans"/>
              <a:sym typeface="Fira Sans"/>
            </a:endParaRPr>
          </a:p>
          <a:p>
            <a:pPr marL="257175" indent="-257175">
              <a:buSzPts val="2000"/>
              <a:buChar char="•"/>
            </a:pPr>
            <a:r>
              <a:rPr lang="en-US" sz="1500" dirty="0">
                <a:solidFill>
                  <a:schemeClr val="dk1"/>
                </a:solidFill>
                <a:latin typeface="Fira Sans"/>
                <a:ea typeface="Fira Sans"/>
                <a:cs typeface="Fira Sans"/>
                <a:sym typeface="Fira Sans"/>
              </a:rPr>
              <a:t>Regional</a:t>
            </a:r>
            <a:r>
              <a:rPr lang="en-US" sz="1500" b="0" i="0" u="none" strike="noStrike" cap="none" dirty="0">
                <a:solidFill>
                  <a:schemeClr val="dk1"/>
                </a:solidFill>
                <a:latin typeface="Fira Sans"/>
                <a:ea typeface="Fira Sans"/>
                <a:cs typeface="Fira Sans"/>
                <a:sym typeface="Fira Sans"/>
              </a:rPr>
              <a:t> connection for emergency services, economic development, and overall mobility for vehicles,  pedestrians, and </a:t>
            </a:r>
            <a:r>
              <a:rPr lang="en-US" sz="1500" dirty="0">
                <a:solidFill>
                  <a:schemeClr val="dk1"/>
                </a:solidFill>
                <a:latin typeface="Fira Sans"/>
                <a:ea typeface="Fira Sans"/>
                <a:cs typeface="Fira Sans"/>
                <a:sym typeface="Fira Sans"/>
              </a:rPr>
              <a:t>rail</a:t>
            </a:r>
          </a:p>
          <a:p>
            <a:pPr marL="257175" indent="-257175">
              <a:buSzPts val="2000"/>
              <a:buChar char="•"/>
            </a:pPr>
            <a:r>
              <a:rPr lang="en-US" sz="1500" dirty="0">
                <a:solidFill>
                  <a:schemeClr val="dk1"/>
                </a:solidFill>
                <a:latin typeface="Fira Sans"/>
                <a:ea typeface="Fira Sans"/>
                <a:cs typeface="Fira Sans"/>
                <a:sym typeface="Fira Sans"/>
              </a:rPr>
              <a:t>Connects</a:t>
            </a:r>
            <a:r>
              <a:rPr lang="en-US" sz="1500" b="0" i="0" u="none" strike="noStrike" cap="none" dirty="0">
                <a:solidFill>
                  <a:schemeClr val="dk1"/>
                </a:solidFill>
                <a:latin typeface="Fira Sans"/>
                <a:ea typeface="Fira Sans"/>
                <a:cs typeface="Fira Sans"/>
                <a:sym typeface="Fira Sans"/>
              </a:rPr>
              <a:t> east and west sides of Sioux </a:t>
            </a:r>
            <a:r>
              <a:rPr lang="en-US" sz="1500" dirty="0">
                <a:solidFill>
                  <a:schemeClr val="dk1"/>
                </a:solidFill>
                <a:latin typeface="Fira Sans"/>
                <a:ea typeface="Fira Sans"/>
                <a:cs typeface="Fira Sans"/>
                <a:sym typeface="Fira Sans"/>
              </a:rPr>
              <a:t>City</a:t>
            </a:r>
            <a:endParaRPr lang="en-US" sz="1050" dirty="0">
              <a:solidFill>
                <a:schemeClr val="dk1"/>
              </a:solidFill>
              <a:ea typeface="Fira Sans"/>
              <a:sym typeface="Fira Sans"/>
            </a:endParaRPr>
          </a:p>
          <a:p>
            <a:pPr marL="257175" marR="0" indent="-257175" algn="l">
              <a:lnSpc>
                <a:spcPct val="100000"/>
              </a:lnSpc>
              <a:spcBef>
                <a:spcPts val="0"/>
              </a:spcBef>
              <a:spcAft>
                <a:spcPts val="0"/>
              </a:spcAft>
              <a:buSzPts val="2000"/>
              <a:buChar char="•"/>
            </a:pPr>
            <a:r>
              <a:rPr lang="en-US" sz="1500" dirty="0">
                <a:solidFill>
                  <a:schemeClr val="dk1"/>
                </a:solidFill>
                <a:latin typeface="Fira Sans"/>
                <a:ea typeface="Fira Sans"/>
                <a:cs typeface="Fira Sans"/>
                <a:sym typeface="Fira Sans"/>
              </a:rPr>
              <a:t>Carries 25,000 vehicles daily</a:t>
            </a:r>
            <a:endParaRPr lang="en-US" sz="1050" dirty="0">
              <a:solidFill>
                <a:schemeClr val="dk1"/>
              </a:solidFill>
            </a:endParaRPr>
          </a:p>
          <a:p>
            <a:pPr marL="257175" indent="-257175">
              <a:buClr>
                <a:schemeClr val="dk1"/>
              </a:buClr>
              <a:buSzPts val="2000"/>
              <a:buChar char="•"/>
            </a:pPr>
            <a:r>
              <a:rPr lang="en-US" sz="1500" dirty="0">
                <a:solidFill>
                  <a:schemeClr val="dk1"/>
                </a:solidFill>
                <a:latin typeface="Fira Sans"/>
                <a:ea typeface="Fira Sans"/>
                <a:cs typeface="Fira Sans"/>
              </a:rPr>
              <a:t>City preparing detour routes for added traffic </a:t>
            </a:r>
            <a:endParaRPr lang="en-US" sz="1500" b="0" i="0" u="none" strike="noStrike" cap="none" dirty="0">
              <a:solidFill>
                <a:schemeClr val="dk1"/>
              </a:solidFill>
              <a:latin typeface="Fira Sans"/>
              <a:ea typeface="Fira Sans"/>
              <a:cs typeface="Fira Sans"/>
            </a:endParaRPr>
          </a:p>
          <a:p>
            <a:pPr marL="600075" lvl="1" indent="-257175">
              <a:buSzPts val="2000"/>
              <a:buFont typeface="Courier New"/>
              <a:buChar char="o"/>
            </a:pPr>
            <a:r>
              <a:rPr lang="en-US" sz="1500" dirty="0">
                <a:solidFill>
                  <a:schemeClr val="dk1"/>
                </a:solidFill>
                <a:latin typeface="Fira Sans"/>
                <a:ea typeface="Fira Sans"/>
                <a:cs typeface="Fira Sans"/>
              </a:rPr>
              <a:t>Three bridges re-decked $6M </a:t>
            </a:r>
            <a:endParaRPr lang="en-US" sz="1500" b="0" i="0" u="none" strike="noStrike" cap="none" dirty="0">
              <a:solidFill>
                <a:schemeClr val="dk1"/>
              </a:solidFill>
              <a:latin typeface="Fira Sans"/>
              <a:ea typeface="Fira Sans"/>
              <a:cs typeface="Fira Sans"/>
            </a:endParaRPr>
          </a:p>
          <a:p>
            <a:pPr marL="600075" lvl="1" indent="-257175">
              <a:buClr>
                <a:schemeClr val="dk1"/>
              </a:buClr>
              <a:buSzPts val="2000"/>
              <a:buFont typeface="Courier New"/>
              <a:buChar char="o"/>
            </a:pPr>
            <a:r>
              <a:rPr lang="en-US" sz="1500" dirty="0">
                <a:solidFill>
                  <a:schemeClr val="dk1"/>
                </a:solidFill>
                <a:latin typeface="Fira Sans"/>
                <a:ea typeface="Fira Sans"/>
                <a:cs typeface="Fira Sans"/>
              </a:rPr>
              <a:t>Utility relocates $3M </a:t>
            </a:r>
            <a:endParaRPr lang="en-US" sz="1500" b="0" i="0" u="none" strike="noStrike" cap="none" dirty="0">
              <a:solidFill>
                <a:schemeClr val="dk1"/>
              </a:solidFill>
              <a:latin typeface="Fira Sans"/>
              <a:ea typeface="Fira Sans"/>
              <a:cs typeface="Fira Sans"/>
            </a:endParaRPr>
          </a:p>
          <a:p>
            <a:pPr marL="257175" indent="-257175">
              <a:buClr>
                <a:schemeClr val="dk1"/>
              </a:buClr>
              <a:buFont typeface="Arial,Sans-Serif"/>
              <a:buChar char="•"/>
            </a:pPr>
            <a:r>
              <a:rPr lang="en-US" sz="1500" dirty="0">
                <a:solidFill>
                  <a:schemeClr val="dk1"/>
                </a:solidFill>
                <a:latin typeface="Fira Sans"/>
                <a:ea typeface="Fira Sans"/>
                <a:cs typeface="Fira Sans"/>
              </a:rPr>
              <a:t>Critical to get funding in place now</a:t>
            </a:r>
          </a:p>
          <a:p>
            <a:pPr marR="0" algn="l">
              <a:lnSpc>
                <a:spcPct val="100000"/>
              </a:lnSpc>
              <a:spcBef>
                <a:spcPts val="0"/>
              </a:spcBef>
              <a:spcAft>
                <a:spcPts val="0"/>
              </a:spcAft>
              <a:buSzPts val="2000"/>
            </a:pPr>
            <a:endParaRPr lang="en-US" sz="1500" b="0" i="0" u="none" strike="noStrike" cap="none" dirty="0">
              <a:solidFill>
                <a:schemeClr val="dk1"/>
              </a:solidFill>
              <a:latin typeface="Fira Sans"/>
              <a:ea typeface="Fira Sans"/>
              <a:cs typeface="Fira Sans"/>
            </a:endParaRPr>
          </a:p>
          <a:p>
            <a:pPr marL="257175" marR="0" indent="-161925" algn="l">
              <a:lnSpc>
                <a:spcPct val="100000"/>
              </a:lnSpc>
              <a:spcBef>
                <a:spcPts val="0"/>
              </a:spcBef>
              <a:spcAft>
                <a:spcPts val="0"/>
              </a:spcAft>
              <a:buClr>
                <a:schemeClr val="dk1"/>
              </a:buClr>
              <a:buSzPts val="2000"/>
            </a:pPr>
            <a:endParaRPr lang="en-US" sz="1500" b="0" i="0" u="none" strike="noStrike" cap="none" dirty="0">
              <a:solidFill>
                <a:schemeClr val="dk1"/>
              </a:solidFill>
              <a:latin typeface="Fira Sans"/>
              <a:ea typeface="Fira Sans"/>
              <a:cs typeface="Fira Sans"/>
            </a:endParaRPr>
          </a:p>
          <a:p>
            <a:pPr marL="1285875" marR="0" lvl="3" indent="-161925" algn="l" rtl="0">
              <a:lnSpc>
                <a:spcPct val="100000"/>
              </a:lnSpc>
              <a:spcBef>
                <a:spcPts val="0"/>
              </a:spcBef>
              <a:spcAft>
                <a:spcPts val="0"/>
              </a:spcAft>
              <a:buClr>
                <a:srgbClr val="000000"/>
              </a:buClr>
              <a:buSzPts val="2000"/>
              <a:buFont typeface="Arial"/>
              <a:buNone/>
            </a:pPr>
            <a:endParaRPr sz="1500" b="0" i="0" u="none" strike="noStrike" cap="none" dirty="0">
              <a:solidFill>
                <a:schemeClr val="dk1"/>
              </a:solidFill>
              <a:latin typeface="Fira Sans"/>
              <a:ea typeface="Fira Sans"/>
              <a:cs typeface="Fira Sans"/>
            </a:endParaRPr>
          </a:p>
          <a:p>
            <a:pPr marL="1285875" marR="0" lvl="3" indent="-142875" algn="l" rtl="0">
              <a:lnSpc>
                <a:spcPct val="100000"/>
              </a:lnSpc>
              <a:spcBef>
                <a:spcPts val="0"/>
              </a:spcBef>
              <a:spcAft>
                <a:spcPts val="0"/>
              </a:spcAft>
              <a:buClr>
                <a:srgbClr val="000000"/>
              </a:buClr>
              <a:buSzPts val="2400"/>
              <a:buFont typeface="Arial"/>
              <a:buNone/>
            </a:pPr>
            <a:endParaRPr sz="1800" b="0" i="0" u="none" strike="noStrike" cap="none" dirty="0">
              <a:solidFill>
                <a:schemeClr val="dk1"/>
              </a:solidFill>
              <a:latin typeface="Fira Sans"/>
              <a:ea typeface="Fira Sans"/>
              <a:cs typeface="Fira Sans"/>
            </a:endParaRPr>
          </a:p>
          <a:p>
            <a:pPr marL="685800" marR="0" lvl="2" algn="l" rtl="0">
              <a:lnSpc>
                <a:spcPct val="100000"/>
              </a:lnSpc>
              <a:spcBef>
                <a:spcPts val="0"/>
              </a:spcBef>
              <a:spcAft>
                <a:spcPts val="0"/>
              </a:spcAft>
              <a:buClr>
                <a:srgbClr val="000000"/>
              </a:buClr>
              <a:buSzPts val="2400"/>
              <a:buFont typeface="Arial"/>
              <a:buNone/>
            </a:pPr>
            <a:endParaRPr lang="en-US" sz="1800" b="0" i="0" u="none" strike="noStrike" cap="none" dirty="0">
              <a:solidFill>
                <a:schemeClr val="dk1"/>
              </a:solidFill>
              <a:latin typeface="Fira Sans"/>
              <a:ea typeface="Fira Sans"/>
              <a:cs typeface="Fira Sans"/>
            </a:endParaRPr>
          </a:p>
          <a:p>
            <a:pPr marL="685800" marR="0" lvl="2" algn="l" rtl="0">
              <a:lnSpc>
                <a:spcPct val="100000"/>
              </a:lnSpc>
              <a:spcBef>
                <a:spcPts val="0"/>
              </a:spcBef>
              <a:spcAft>
                <a:spcPts val="0"/>
              </a:spcAft>
              <a:buClr>
                <a:srgbClr val="000000"/>
              </a:buClr>
              <a:buSzPts val="2800"/>
              <a:buFont typeface="Arial"/>
              <a:buNone/>
            </a:pPr>
            <a:endParaRPr lang="en-US" sz="2100" b="0" i="0" u="none" strike="noStrike" cap="none" dirty="0">
              <a:solidFill>
                <a:schemeClr val="dk1"/>
              </a:solidFill>
              <a:latin typeface="Fira Sans"/>
              <a:ea typeface="Fira Sans"/>
              <a:cs typeface="Fira Sans"/>
            </a:endParaRPr>
          </a:p>
          <a:p>
            <a:pPr marL="685800" lvl="2">
              <a:buSzPts val="2800"/>
            </a:pPr>
            <a:endParaRPr lang="en-US" sz="2100" dirty="0">
              <a:solidFill>
                <a:schemeClr val="dk1"/>
              </a:solidFill>
              <a:latin typeface="Fira Sans"/>
              <a:ea typeface="Fira Sans"/>
              <a:cs typeface="Fira Sans"/>
            </a:endParaRPr>
          </a:p>
          <a:p>
            <a:pPr marL="685800" lvl="2">
              <a:buSzPts val="2800"/>
            </a:pPr>
            <a:endParaRPr lang="en-US" sz="2100" dirty="0">
              <a:solidFill>
                <a:schemeClr val="dk1"/>
              </a:solidFill>
              <a:latin typeface="Fira Sans"/>
              <a:ea typeface="Fira Sans"/>
              <a:cs typeface="Fira Sans"/>
            </a:endParaRPr>
          </a:p>
        </p:txBody>
      </p:sp>
      <p:pic>
        <p:nvPicPr>
          <p:cNvPr id="150" name="Google Shape;150;p5" descr="IDOT places Gordon Drive in preservation area ahead of viaduct replacement  | Local news | siouxcityjournal.com"/>
          <p:cNvPicPr preferRelativeResize="0"/>
          <p:nvPr/>
        </p:nvPicPr>
        <p:blipFill rotWithShape="1">
          <a:blip r:embed="rId3">
            <a:alphaModFix/>
          </a:blip>
          <a:srcRect/>
          <a:stretch/>
        </p:blipFill>
        <p:spPr>
          <a:xfrm>
            <a:off x="5331118" y="1742479"/>
            <a:ext cx="3353300" cy="2514539"/>
          </a:xfrm>
          <a:prstGeom prst="rect">
            <a:avLst/>
          </a:prstGeom>
          <a:noFill/>
          <a:ln>
            <a:solidFill>
              <a:schemeClr val="tx1"/>
            </a:solidFill>
          </a:ln>
        </p:spPr>
      </p:pic>
      <p:pic>
        <p:nvPicPr>
          <p:cNvPr id="151" name="Google Shape;151;p5"/>
          <p:cNvPicPr preferRelativeResize="0"/>
          <p:nvPr/>
        </p:nvPicPr>
        <p:blipFill rotWithShape="1">
          <a:blip r:embed="rId4">
            <a:alphaModFix/>
          </a:blip>
          <a:srcRect/>
          <a:stretch/>
        </p:blipFill>
        <p:spPr>
          <a:xfrm>
            <a:off x="4098881" y="3536156"/>
            <a:ext cx="3957552" cy="2179950"/>
          </a:xfrm>
          <a:prstGeom prst="rect">
            <a:avLst/>
          </a:prstGeom>
          <a:noFill/>
          <a:ln>
            <a:solidFill>
              <a:schemeClr val="tx1"/>
            </a:solidFill>
          </a:ln>
        </p:spPr>
      </p:pic>
      <p:sp>
        <p:nvSpPr>
          <p:cNvPr id="152" name="Google Shape;152;p5"/>
          <p:cNvSpPr txBox="1"/>
          <p:nvPr/>
        </p:nvSpPr>
        <p:spPr>
          <a:xfrm>
            <a:off x="3962400" y="5716106"/>
            <a:ext cx="1924425" cy="300150"/>
          </a:xfrm>
          <a:prstGeom prst="rect">
            <a:avLst/>
          </a:prstGeom>
          <a:noFill/>
          <a:ln>
            <a:noFill/>
          </a:ln>
        </p:spPr>
        <p:txBody>
          <a:bodyPr spcFirstLastPara="1" wrap="square" lIns="68569" tIns="68569" rIns="68569" bIns="68569"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050" b="0" i="0" u="none" strike="noStrike" cap="none" dirty="0">
                <a:solidFill>
                  <a:srgbClr val="000000"/>
                </a:solidFill>
                <a:latin typeface="Calibri"/>
                <a:ea typeface="Calibri"/>
                <a:cs typeface="Calibri"/>
                <a:sym typeface="Calibri"/>
              </a:rPr>
              <a:t>Photo Credit: Sioux City Journal</a:t>
            </a:r>
            <a:endParaRPr sz="105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4833902F-AC15-2898-A151-369E94BFECCE}"/>
            </a:ext>
          </a:extLst>
        </p:cNvPr>
        <p:cNvGrpSpPr/>
        <p:nvPr/>
      </p:nvGrpSpPr>
      <p:grpSpPr>
        <a:xfrm>
          <a:off x="0" y="0"/>
          <a:ext cx="0" cy="0"/>
          <a:chOff x="0" y="0"/>
          <a:chExt cx="0" cy="0"/>
        </a:xfrm>
      </p:grpSpPr>
      <p:sp>
        <p:nvSpPr>
          <p:cNvPr id="140" name="Google Shape;140;p5">
            <a:extLst>
              <a:ext uri="{FF2B5EF4-FFF2-40B4-BE49-F238E27FC236}">
                <a16:creationId xmlns:a16="http://schemas.microsoft.com/office/drawing/2014/main" id="{CF144A01-A1DC-322C-0098-E1528C8FC547}"/>
              </a:ext>
            </a:extLst>
          </p:cNvPr>
          <p:cNvSpPr/>
          <p:nvPr/>
        </p:nvSpPr>
        <p:spPr>
          <a:xfrm>
            <a:off x="0" y="857250"/>
            <a:ext cx="9144000" cy="273844"/>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556EDF6D-5929-9486-057E-84AFCD8E4B85}"/>
              </a:ext>
            </a:extLst>
          </p:cNvPr>
          <p:cNvSpPr txBox="1"/>
          <p:nvPr/>
        </p:nvSpPr>
        <p:spPr>
          <a:xfrm>
            <a:off x="628650" y="1245394"/>
            <a:ext cx="8001001" cy="994172"/>
          </a:xfrm>
          <a:prstGeom prst="rect">
            <a:avLst/>
          </a:prstGeom>
          <a:noFill/>
          <a:ln>
            <a:noFill/>
          </a:ln>
        </p:spPr>
        <p:txBody>
          <a:bodyPr spcFirstLastPara="1" wrap="square" lIns="68569" tIns="34275" rIns="68569" bIns="34275" anchor="ctr" anchorCtr="0">
            <a:normAutofit/>
          </a:bodyPr>
          <a:lstStyle/>
          <a:p>
            <a:pPr>
              <a:lnSpc>
                <a:spcPct val="90000"/>
              </a:lnSpc>
              <a:buClr>
                <a:srgbClr val="767676"/>
              </a:buClr>
              <a:buSzPts val="4400"/>
            </a:pPr>
            <a:r>
              <a:rPr lang="en-US" sz="3300" b="1" i="1">
                <a:solidFill>
                  <a:srgbClr val="767676"/>
                </a:solidFill>
                <a:latin typeface="Fira Sans"/>
                <a:sym typeface="Fira Sans"/>
              </a:rPr>
              <a:t>Destination Iowa Trail Projects Update</a:t>
            </a:r>
            <a:endParaRPr sz="1050" b="0" i="0" u="none" strike="noStrike" cap="none">
              <a:solidFill>
                <a:srgbClr val="000000"/>
              </a:solidFill>
              <a:latin typeface="Arial"/>
              <a:ea typeface="Arial"/>
              <a:cs typeface="Arial"/>
              <a:sym typeface="Arial"/>
            </a:endParaRPr>
          </a:p>
        </p:txBody>
      </p:sp>
      <p:sp>
        <p:nvSpPr>
          <p:cNvPr id="142" name="Google Shape;142;p5">
            <a:extLst>
              <a:ext uri="{FF2B5EF4-FFF2-40B4-BE49-F238E27FC236}">
                <a16:creationId xmlns:a16="http://schemas.microsoft.com/office/drawing/2014/main" id="{2A3FBC5D-549B-AD62-E348-4BC7C5BD4C82}"/>
              </a:ext>
            </a:extLst>
          </p:cNvPr>
          <p:cNvSpPr txBox="1">
            <a:spLocks noGrp="1"/>
          </p:cNvSpPr>
          <p:nvPr>
            <p:ph type="sldNum" idx="12"/>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marL="0" lvl="0" indent="0" algn="r" rtl="0">
              <a:lnSpc>
                <a:spcPct val="100000"/>
              </a:lnSpc>
              <a:spcBef>
                <a:spcPts val="0"/>
              </a:spcBef>
              <a:spcAft>
                <a:spcPts val="0"/>
              </a:spcAft>
              <a:buSzPts val="1200"/>
              <a:buNone/>
            </a:pPr>
            <a:fld id="{00000000-1234-1234-1234-123412341234}" type="slidenum">
              <a:rPr lang="en-US"/>
              <a:pPr marL="0" lvl="0" indent="0" algn="r" rtl="0">
                <a:lnSpc>
                  <a:spcPct val="100000"/>
                </a:lnSpc>
                <a:spcBef>
                  <a:spcPts val="0"/>
                </a:spcBef>
                <a:spcAft>
                  <a:spcPts val="0"/>
                </a:spcAft>
                <a:buSzPts val="1200"/>
                <a:buNone/>
              </a:pPr>
              <a:t>6</a:t>
            </a:fld>
            <a:endParaRPr/>
          </a:p>
        </p:txBody>
      </p:sp>
      <p:sp>
        <p:nvSpPr>
          <p:cNvPr id="143" name="Google Shape;143;p5" descr="dance dancing GIF by Alberto Pozo">
            <a:extLst>
              <a:ext uri="{FF2B5EF4-FFF2-40B4-BE49-F238E27FC236}">
                <a16:creationId xmlns:a16="http://schemas.microsoft.com/office/drawing/2014/main" id="{4373A415-EEE1-B9D8-6391-0DE0CC9386DF}"/>
              </a:ext>
            </a:extLst>
          </p:cNvPr>
          <p:cNvSpPr/>
          <p:nvPr/>
        </p:nvSpPr>
        <p:spPr>
          <a:xfrm>
            <a:off x="116681" y="7489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4" name="Google Shape;144;p5" descr="april fools joke GIF">
            <a:extLst>
              <a:ext uri="{FF2B5EF4-FFF2-40B4-BE49-F238E27FC236}">
                <a16:creationId xmlns:a16="http://schemas.microsoft.com/office/drawing/2014/main" id="{71D10ACA-A207-965B-CBF2-2C6D1C91BF1C}"/>
              </a:ext>
            </a:extLst>
          </p:cNvPr>
          <p:cNvSpPr/>
          <p:nvPr/>
        </p:nvSpPr>
        <p:spPr>
          <a:xfrm>
            <a:off x="230981" y="8632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5" name="Google Shape;145;p5" descr="april fools joke GIF">
            <a:extLst>
              <a:ext uri="{FF2B5EF4-FFF2-40B4-BE49-F238E27FC236}">
                <a16:creationId xmlns:a16="http://schemas.microsoft.com/office/drawing/2014/main" id="{ED2128CF-2E4E-CF97-4786-93CEC9D48313}"/>
              </a:ext>
            </a:extLst>
          </p:cNvPr>
          <p:cNvSpPr/>
          <p:nvPr/>
        </p:nvSpPr>
        <p:spPr>
          <a:xfrm>
            <a:off x="345281" y="9775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6" name="Google Shape;146;p5" descr="killing eve popcorn GIF by BBC America">
            <a:extLst>
              <a:ext uri="{FF2B5EF4-FFF2-40B4-BE49-F238E27FC236}">
                <a16:creationId xmlns:a16="http://schemas.microsoft.com/office/drawing/2014/main" id="{7E673130-9AC4-1367-9282-61DD251F8250}"/>
              </a:ext>
            </a:extLst>
          </p:cNvPr>
          <p:cNvSpPr/>
          <p:nvPr/>
        </p:nvSpPr>
        <p:spPr>
          <a:xfrm>
            <a:off x="459581" y="10918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7" name="Google Shape;147;p5" descr="https://i.giphy.com/media/y8Mz1yj13s3kI/giphy.webp">
            <a:extLst>
              <a:ext uri="{FF2B5EF4-FFF2-40B4-BE49-F238E27FC236}">
                <a16:creationId xmlns:a16="http://schemas.microsoft.com/office/drawing/2014/main" id="{130A197C-CE35-BD4F-3E06-B10801D3E744}"/>
              </a:ext>
            </a:extLst>
          </p:cNvPr>
          <p:cNvSpPr/>
          <p:nvPr/>
        </p:nvSpPr>
        <p:spPr>
          <a:xfrm>
            <a:off x="573881" y="12061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8" name="Google Shape;148;p5" descr="https://i.giphy.com/media/y8Mz1yj13s3kI/giphy.webp">
            <a:extLst>
              <a:ext uri="{FF2B5EF4-FFF2-40B4-BE49-F238E27FC236}">
                <a16:creationId xmlns:a16="http://schemas.microsoft.com/office/drawing/2014/main" id="{6EFA749F-5539-2D6A-4B12-694AD8BD1AB3}"/>
              </a:ext>
            </a:extLst>
          </p:cNvPr>
          <p:cNvSpPr/>
          <p:nvPr/>
        </p:nvSpPr>
        <p:spPr>
          <a:xfrm>
            <a:off x="688181" y="13204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9" name="Google Shape;149;p5">
            <a:extLst>
              <a:ext uri="{FF2B5EF4-FFF2-40B4-BE49-F238E27FC236}">
                <a16:creationId xmlns:a16="http://schemas.microsoft.com/office/drawing/2014/main" id="{013189C3-3FEC-91DD-42AC-8A9BD2FF3B0C}"/>
              </a:ext>
            </a:extLst>
          </p:cNvPr>
          <p:cNvSpPr txBox="1"/>
          <p:nvPr/>
        </p:nvSpPr>
        <p:spPr>
          <a:xfrm>
            <a:off x="340933" y="2005529"/>
            <a:ext cx="3266681" cy="3993371"/>
          </a:xfrm>
          <a:prstGeom prst="rect">
            <a:avLst/>
          </a:prstGeom>
          <a:noFill/>
          <a:ln>
            <a:noFill/>
          </a:ln>
        </p:spPr>
        <p:txBody>
          <a:bodyPr spcFirstLastPara="1" wrap="square" lIns="68569" tIns="34275" rIns="68569" bIns="34275" anchor="t" anchorCtr="0">
            <a:spAutoFit/>
          </a:bodyPr>
          <a:lstStyle/>
          <a:p>
            <a:pPr marL="257175" marR="0" lvl="0" indent="-257175" algn="l" rtl="0">
              <a:lnSpc>
                <a:spcPct val="100000"/>
              </a:lnSpc>
              <a:spcBef>
                <a:spcPts val="0"/>
              </a:spcBef>
              <a:spcAft>
                <a:spcPts val="0"/>
              </a:spcAft>
              <a:buClr>
                <a:srgbClr val="000000"/>
              </a:buClr>
              <a:buSzPts val="2000"/>
              <a:buFont typeface="Arial" panose="020B0604020202020204" pitchFamily="34" charset="0"/>
              <a:buChar char="•"/>
            </a:pPr>
            <a:r>
              <a:rPr lang="en-US" sz="1500">
                <a:solidFill>
                  <a:schemeClr val="dk1"/>
                </a:solidFill>
                <a:latin typeface="Fira Sans"/>
                <a:ea typeface="Fira Sans"/>
                <a:cs typeface="Fira Sans"/>
                <a:sym typeface="Fira Sans"/>
              </a:rPr>
              <a:t>Plywood Trail – connecting Sioux City to Le Mars</a:t>
            </a:r>
            <a:endParaRPr lang="en-US" sz="1050">
              <a:solidFill>
                <a:schemeClr val="dk1"/>
              </a:solidFill>
            </a:endParaRPr>
          </a:p>
          <a:p>
            <a:pPr marR="0" lvl="0" algn="l" rtl="0">
              <a:lnSpc>
                <a:spcPct val="100000"/>
              </a:lnSpc>
              <a:spcBef>
                <a:spcPts val="0"/>
              </a:spcBef>
              <a:spcAft>
                <a:spcPts val="0"/>
              </a:spcAft>
              <a:buClr>
                <a:srgbClr val="000000"/>
              </a:buClr>
              <a:buSzPts val="2000"/>
            </a:pPr>
            <a:endParaRPr lang="en-US" sz="1500">
              <a:solidFill>
                <a:schemeClr val="dk1"/>
              </a:solidFill>
              <a:latin typeface="Fira Sans"/>
              <a:ea typeface="Fira Sans"/>
              <a:cs typeface="Fira Sans"/>
              <a:sym typeface="Fira Sans"/>
            </a:endParaRPr>
          </a:p>
          <a:p>
            <a:pPr marL="257175" marR="0" lvl="0" indent="-257175" algn="l" rtl="0">
              <a:lnSpc>
                <a:spcPct val="100000"/>
              </a:lnSpc>
              <a:spcBef>
                <a:spcPts val="0"/>
              </a:spcBef>
              <a:spcAft>
                <a:spcPts val="0"/>
              </a:spcAft>
              <a:buClr>
                <a:srgbClr val="000000"/>
              </a:buClr>
              <a:buSzPts val="2000"/>
              <a:buFont typeface="Arial" panose="020B0604020202020204" pitchFamily="34" charset="0"/>
              <a:buChar char="•"/>
            </a:pPr>
            <a:r>
              <a:rPr lang="en-US" sz="1500" b="0" i="0" u="none" strike="noStrike" cap="none">
                <a:solidFill>
                  <a:schemeClr val="dk1"/>
                </a:solidFill>
                <a:latin typeface="Fira Sans"/>
                <a:ea typeface="Fira Sans"/>
                <a:cs typeface="Fira Sans"/>
                <a:sym typeface="Fira Sans"/>
              </a:rPr>
              <a:t>Loess H</a:t>
            </a:r>
            <a:r>
              <a:rPr lang="en-US" sz="1500">
                <a:solidFill>
                  <a:schemeClr val="dk1"/>
                </a:solidFill>
                <a:latin typeface="Fira Sans"/>
                <a:ea typeface="Fira Sans"/>
                <a:cs typeface="Fira Sans"/>
                <a:sym typeface="Fira Sans"/>
              </a:rPr>
              <a:t>ills Trail – connecting Sergeant Bluff to Sioux City</a:t>
            </a:r>
          </a:p>
          <a:p>
            <a:pPr marR="0" lvl="0" algn="l" rtl="0">
              <a:lnSpc>
                <a:spcPct val="100000"/>
              </a:lnSpc>
              <a:spcBef>
                <a:spcPts val="0"/>
              </a:spcBef>
              <a:spcAft>
                <a:spcPts val="0"/>
              </a:spcAft>
              <a:buClr>
                <a:srgbClr val="000000"/>
              </a:buClr>
              <a:buSzPts val="2000"/>
            </a:pPr>
            <a:endParaRPr lang="en-US" sz="1500">
              <a:solidFill>
                <a:schemeClr val="dk1"/>
              </a:solidFill>
              <a:latin typeface="Fira Sans"/>
              <a:ea typeface="Fira Sans"/>
              <a:cs typeface="Fira Sans"/>
              <a:sym typeface="Fira Sans"/>
            </a:endParaRPr>
          </a:p>
          <a:p>
            <a:pPr marL="257175" indent="-257175">
              <a:buSzPts val="2000"/>
              <a:buFont typeface="Arial" panose="020B0604020202020204" pitchFamily="34" charset="0"/>
              <a:buChar char="•"/>
            </a:pPr>
            <a:r>
              <a:rPr lang="en-US" sz="1500">
                <a:solidFill>
                  <a:schemeClr val="dk1"/>
                </a:solidFill>
                <a:latin typeface="Fira Sans"/>
                <a:ea typeface="Fira Sans"/>
                <a:cs typeface="Fira Sans"/>
                <a:sym typeface="Fira Sans"/>
              </a:rPr>
              <a:t>Big Sioux River Pedestrian Bridge – connecting Sioux City to Dakota Dunes, South Dakota</a:t>
            </a:r>
            <a:endParaRPr lang="en-US" sz="1500">
              <a:solidFill>
                <a:schemeClr val="dk1"/>
              </a:solidFill>
              <a:latin typeface="Fira Sans"/>
              <a:ea typeface="Fira Sans"/>
              <a:cs typeface="Fira Sans"/>
            </a:endParaRPr>
          </a:p>
          <a:p>
            <a:pPr marL="257175" indent="-257175">
              <a:buSzPts val="2000"/>
              <a:buFont typeface="Arial" panose="020B0604020202020204" pitchFamily="34" charset="0"/>
              <a:buChar char="•"/>
            </a:pPr>
            <a:endParaRPr lang="en-US" sz="1500">
              <a:solidFill>
                <a:schemeClr val="dk1"/>
              </a:solidFill>
              <a:latin typeface="Fira Sans"/>
              <a:ea typeface="Fira Sans"/>
              <a:cs typeface="Fira Sans"/>
            </a:endParaRPr>
          </a:p>
          <a:p>
            <a:pPr marL="257175" indent="-257175">
              <a:buSzPts val="2000"/>
              <a:buFont typeface="Arial" panose="020B0604020202020204" pitchFamily="34" charset="0"/>
              <a:buChar char="•"/>
            </a:pPr>
            <a:r>
              <a:rPr lang="en-US" sz="1500">
                <a:solidFill>
                  <a:schemeClr val="dk1"/>
                </a:solidFill>
                <a:latin typeface="Fira Sans"/>
                <a:ea typeface="Fira Sans"/>
                <a:cs typeface="Fira Sans"/>
              </a:rPr>
              <a:t>Floyd River Trail Connector – connecting the Sioux City riverfront to Plywood Trail</a:t>
            </a:r>
            <a:endParaRPr lang="en-US" sz="1500" b="0" i="0" u="none" strike="noStrike" cap="none">
              <a:solidFill>
                <a:schemeClr val="dk1"/>
              </a:solidFill>
              <a:latin typeface="Fira Sans"/>
              <a:ea typeface="Fira Sans"/>
              <a:cs typeface="Fira Sans"/>
            </a:endParaRPr>
          </a:p>
          <a:p>
            <a:pPr>
              <a:buSzPts val="2000"/>
            </a:pPr>
            <a:endParaRPr lang="en-US" sz="1500">
              <a:solidFill>
                <a:schemeClr val="dk1"/>
              </a:solidFill>
              <a:latin typeface="Fira Sans"/>
              <a:ea typeface="Fira Sans"/>
              <a:cs typeface="Fira Sans"/>
            </a:endParaRPr>
          </a:p>
          <a:p>
            <a:pPr marL="257175" indent="-257175">
              <a:buSzPts val="2000"/>
              <a:buFont typeface="Arial" panose="020B0604020202020204" pitchFamily="34" charset="0"/>
              <a:buChar char="•"/>
            </a:pPr>
            <a:r>
              <a:rPr lang="en-US" sz="1500">
                <a:solidFill>
                  <a:schemeClr val="dk1"/>
                </a:solidFill>
                <a:latin typeface="Fira Sans"/>
                <a:ea typeface="Fira Sans"/>
                <a:cs typeface="Fira Sans"/>
              </a:rPr>
              <a:t>Cone Park Mountain Bike Trail- connecting natural trails to city-wide trail system. </a:t>
            </a:r>
            <a:endParaRPr lang="en-US" sz="1500" b="0" i="0" u="none" strike="noStrike" cap="none">
              <a:solidFill>
                <a:schemeClr val="dk1"/>
              </a:solidFill>
              <a:latin typeface="Fira Sans"/>
              <a:ea typeface="Fira Sans"/>
              <a:cs typeface="Fira Sans"/>
            </a:endParaRPr>
          </a:p>
        </p:txBody>
      </p:sp>
      <p:sp>
        <p:nvSpPr>
          <p:cNvPr id="152" name="Google Shape;152;p5">
            <a:extLst>
              <a:ext uri="{FF2B5EF4-FFF2-40B4-BE49-F238E27FC236}">
                <a16:creationId xmlns:a16="http://schemas.microsoft.com/office/drawing/2014/main" id="{1C06105C-CDD1-9AD0-DDC0-D9795F969A80}"/>
              </a:ext>
            </a:extLst>
          </p:cNvPr>
          <p:cNvSpPr txBox="1"/>
          <p:nvPr/>
        </p:nvSpPr>
        <p:spPr>
          <a:xfrm>
            <a:off x="7108032" y="5482990"/>
            <a:ext cx="1885950" cy="369309"/>
          </a:xfrm>
          <a:prstGeom prst="rect">
            <a:avLst/>
          </a:prstGeom>
          <a:noFill/>
          <a:ln>
            <a:noFill/>
          </a:ln>
        </p:spPr>
        <p:txBody>
          <a:bodyPr spcFirstLastPara="1" wrap="square" lIns="68569" tIns="68569" rIns="68569" bIns="68569"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750" b="0" i="0" u="none" strike="noStrike" cap="none">
                <a:solidFill>
                  <a:srgbClr val="000000"/>
                </a:solidFill>
                <a:latin typeface="Calibri"/>
                <a:ea typeface="Calibri"/>
                <a:cs typeface="Calibri"/>
                <a:sym typeface="Calibri"/>
              </a:rPr>
              <a:t>Photo Credit: Sioux City Journal and </a:t>
            </a:r>
            <a:r>
              <a:rPr lang="en-US" sz="750">
                <a:latin typeface="Calibri"/>
                <a:ea typeface="Calibri"/>
                <a:cs typeface="Calibri"/>
                <a:sym typeface="Calibri"/>
              </a:rPr>
              <a:t>Le Mars Sentential</a:t>
            </a:r>
            <a:endParaRPr sz="750" b="0" i="0" u="none" strike="noStrike" cap="none">
              <a:solidFill>
                <a:srgbClr val="000000"/>
              </a:solidFill>
              <a:latin typeface="Calibri"/>
              <a:ea typeface="Calibri"/>
              <a:cs typeface="Calibri"/>
              <a:sym typeface="Calibri"/>
            </a:endParaRPr>
          </a:p>
        </p:txBody>
      </p:sp>
      <p:pic>
        <p:nvPicPr>
          <p:cNvPr id="1026" name="Picture 2" descr="PlyWood Trail aims for fall opening | Sentinel | nwestiowa.com">
            <a:extLst>
              <a:ext uri="{FF2B5EF4-FFF2-40B4-BE49-F238E27FC236}">
                <a16:creationId xmlns:a16="http://schemas.microsoft.com/office/drawing/2014/main" id="{0CB16A08-ECB7-55D7-FAE8-2A1AC1776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0326" y="2044359"/>
            <a:ext cx="2433656" cy="3262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City Council to vote on Big Sioux Bridge contract">
            <a:extLst>
              <a:ext uri="{FF2B5EF4-FFF2-40B4-BE49-F238E27FC236}">
                <a16:creationId xmlns:a16="http://schemas.microsoft.com/office/drawing/2014/main" id="{2E6B1E88-5029-D684-72AC-C3A0A18BB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039" y="4057681"/>
            <a:ext cx="3305230" cy="18552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A person on a bike jumping over a ramp&#10;&#10;AI-generated content may be incorrect.">
            <a:extLst>
              <a:ext uri="{FF2B5EF4-FFF2-40B4-BE49-F238E27FC236}">
                <a16:creationId xmlns:a16="http://schemas.microsoft.com/office/drawing/2014/main" id="{1B964DD0-E226-CB39-44C8-C5A2734F7345}"/>
              </a:ext>
            </a:extLst>
          </p:cNvPr>
          <p:cNvPicPr>
            <a:picLocks noChangeAspect="1"/>
          </p:cNvPicPr>
          <p:nvPr/>
        </p:nvPicPr>
        <p:blipFill>
          <a:blip r:embed="rId5"/>
          <a:stretch>
            <a:fillRect/>
          </a:stretch>
        </p:blipFill>
        <p:spPr>
          <a:xfrm>
            <a:off x="3712054" y="2043382"/>
            <a:ext cx="2744279" cy="1854680"/>
          </a:xfrm>
          <a:prstGeom prst="rect">
            <a:avLst/>
          </a:prstGeom>
          <a:ln>
            <a:solidFill>
              <a:schemeClr val="tx1"/>
            </a:solidFill>
          </a:ln>
        </p:spPr>
      </p:pic>
    </p:spTree>
    <p:extLst>
      <p:ext uri="{BB962C8B-B14F-4D97-AF65-F5344CB8AC3E}">
        <p14:creationId xmlns:p14="http://schemas.microsoft.com/office/powerpoint/2010/main" val="1678491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0D44CF44-92F9-6440-122B-4307B7EED909}"/>
            </a:ext>
          </a:extLst>
        </p:cNvPr>
        <p:cNvGrpSpPr/>
        <p:nvPr/>
      </p:nvGrpSpPr>
      <p:grpSpPr>
        <a:xfrm>
          <a:off x="0" y="0"/>
          <a:ext cx="0" cy="0"/>
          <a:chOff x="0" y="0"/>
          <a:chExt cx="0" cy="0"/>
        </a:xfrm>
      </p:grpSpPr>
      <p:sp>
        <p:nvSpPr>
          <p:cNvPr id="140" name="Google Shape;140;p5">
            <a:extLst>
              <a:ext uri="{FF2B5EF4-FFF2-40B4-BE49-F238E27FC236}">
                <a16:creationId xmlns:a16="http://schemas.microsoft.com/office/drawing/2014/main" id="{FDBDA003-EE61-689F-C241-9F671FD93D13}"/>
              </a:ext>
            </a:extLst>
          </p:cNvPr>
          <p:cNvSpPr/>
          <p:nvPr/>
        </p:nvSpPr>
        <p:spPr>
          <a:xfrm>
            <a:off x="0" y="857250"/>
            <a:ext cx="9144000" cy="273844"/>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31CCE7CC-7FFF-1D34-5704-3024EA12B6DD}"/>
              </a:ext>
            </a:extLst>
          </p:cNvPr>
          <p:cNvSpPr txBox="1"/>
          <p:nvPr/>
        </p:nvSpPr>
        <p:spPr>
          <a:xfrm>
            <a:off x="628650" y="1245394"/>
            <a:ext cx="8001001" cy="994172"/>
          </a:xfrm>
          <a:prstGeom prst="rect">
            <a:avLst/>
          </a:prstGeom>
          <a:noFill/>
          <a:ln>
            <a:noFill/>
          </a:ln>
        </p:spPr>
        <p:txBody>
          <a:bodyPr spcFirstLastPara="1" wrap="square" lIns="68569" tIns="34275" rIns="68569" bIns="34275" anchor="ctr" anchorCtr="0">
            <a:normAutofit/>
          </a:bodyPr>
          <a:lstStyle/>
          <a:p>
            <a:pPr marL="0" marR="0" lvl="0" indent="0" algn="l" rtl="0">
              <a:lnSpc>
                <a:spcPct val="90000"/>
              </a:lnSpc>
              <a:spcBef>
                <a:spcPts val="0"/>
              </a:spcBef>
              <a:spcAft>
                <a:spcPts val="0"/>
              </a:spcAft>
              <a:buClr>
                <a:srgbClr val="767676"/>
              </a:buClr>
              <a:buSzPts val="4400"/>
              <a:buFont typeface="Fira Sans"/>
              <a:buNone/>
            </a:pPr>
            <a:r>
              <a:rPr lang="en-US" sz="3300" b="1" i="1">
                <a:solidFill>
                  <a:srgbClr val="767676"/>
                </a:solidFill>
                <a:latin typeface="Fira Sans"/>
                <a:sym typeface="Fira Sans"/>
              </a:rPr>
              <a:t>Future Trail Projects</a:t>
            </a:r>
            <a:endParaRPr sz="1050" b="0" i="0" u="none" strike="noStrike" cap="none">
              <a:solidFill>
                <a:srgbClr val="000000"/>
              </a:solidFill>
              <a:latin typeface="Arial"/>
              <a:ea typeface="Arial"/>
              <a:cs typeface="Arial"/>
              <a:sym typeface="Arial"/>
            </a:endParaRPr>
          </a:p>
        </p:txBody>
      </p:sp>
      <p:sp>
        <p:nvSpPr>
          <p:cNvPr id="142" name="Google Shape;142;p5">
            <a:extLst>
              <a:ext uri="{FF2B5EF4-FFF2-40B4-BE49-F238E27FC236}">
                <a16:creationId xmlns:a16="http://schemas.microsoft.com/office/drawing/2014/main" id="{DC03DD4A-06A4-C3D7-26E8-05BBDF39FBBA}"/>
              </a:ext>
            </a:extLst>
          </p:cNvPr>
          <p:cNvSpPr txBox="1">
            <a:spLocks noGrp="1"/>
          </p:cNvSpPr>
          <p:nvPr>
            <p:ph type="sldNum" idx="12"/>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marL="0" lvl="0" indent="0" algn="r" rtl="0">
              <a:lnSpc>
                <a:spcPct val="100000"/>
              </a:lnSpc>
              <a:spcBef>
                <a:spcPts val="0"/>
              </a:spcBef>
              <a:spcAft>
                <a:spcPts val="0"/>
              </a:spcAft>
              <a:buSzPts val="1200"/>
              <a:buNone/>
            </a:pPr>
            <a:fld id="{00000000-1234-1234-1234-123412341234}" type="slidenum">
              <a:rPr lang="en-US"/>
              <a:pPr marL="0" lvl="0" indent="0" algn="r" rtl="0">
                <a:lnSpc>
                  <a:spcPct val="100000"/>
                </a:lnSpc>
                <a:spcBef>
                  <a:spcPts val="0"/>
                </a:spcBef>
                <a:spcAft>
                  <a:spcPts val="0"/>
                </a:spcAft>
                <a:buSzPts val="1200"/>
                <a:buNone/>
              </a:pPr>
              <a:t>7</a:t>
            </a:fld>
            <a:endParaRPr/>
          </a:p>
        </p:txBody>
      </p:sp>
      <p:sp>
        <p:nvSpPr>
          <p:cNvPr id="143" name="Google Shape;143;p5" descr="dance dancing GIF by Alberto Pozo">
            <a:extLst>
              <a:ext uri="{FF2B5EF4-FFF2-40B4-BE49-F238E27FC236}">
                <a16:creationId xmlns:a16="http://schemas.microsoft.com/office/drawing/2014/main" id="{9604B434-9188-196E-B334-248277E4F205}"/>
              </a:ext>
            </a:extLst>
          </p:cNvPr>
          <p:cNvSpPr/>
          <p:nvPr/>
        </p:nvSpPr>
        <p:spPr>
          <a:xfrm>
            <a:off x="116681" y="7489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4" name="Google Shape;144;p5" descr="april fools joke GIF">
            <a:extLst>
              <a:ext uri="{FF2B5EF4-FFF2-40B4-BE49-F238E27FC236}">
                <a16:creationId xmlns:a16="http://schemas.microsoft.com/office/drawing/2014/main" id="{02E635F8-193C-CA18-15A0-9D97FC7A8612}"/>
              </a:ext>
            </a:extLst>
          </p:cNvPr>
          <p:cNvSpPr/>
          <p:nvPr/>
        </p:nvSpPr>
        <p:spPr>
          <a:xfrm>
            <a:off x="230981" y="8632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5" name="Google Shape;145;p5" descr="april fools joke GIF">
            <a:extLst>
              <a:ext uri="{FF2B5EF4-FFF2-40B4-BE49-F238E27FC236}">
                <a16:creationId xmlns:a16="http://schemas.microsoft.com/office/drawing/2014/main" id="{E62C41D6-00F3-FED8-6773-F8FA870DCFFF}"/>
              </a:ext>
            </a:extLst>
          </p:cNvPr>
          <p:cNvSpPr/>
          <p:nvPr/>
        </p:nvSpPr>
        <p:spPr>
          <a:xfrm>
            <a:off x="345281" y="9775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6" name="Google Shape;146;p5" descr="killing eve popcorn GIF by BBC America">
            <a:extLst>
              <a:ext uri="{FF2B5EF4-FFF2-40B4-BE49-F238E27FC236}">
                <a16:creationId xmlns:a16="http://schemas.microsoft.com/office/drawing/2014/main" id="{38668F81-A015-A460-F978-5F8FF07E6A58}"/>
              </a:ext>
            </a:extLst>
          </p:cNvPr>
          <p:cNvSpPr/>
          <p:nvPr/>
        </p:nvSpPr>
        <p:spPr>
          <a:xfrm>
            <a:off x="459581" y="10918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7" name="Google Shape;147;p5" descr="https://i.giphy.com/media/y8Mz1yj13s3kI/giphy.webp">
            <a:extLst>
              <a:ext uri="{FF2B5EF4-FFF2-40B4-BE49-F238E27FC236}">
                <a16:creationId xmlns:a16="http://schemas.microsoft.com/office/drawing/2014/main" id="{03204C16-8216-0923-2996-950C2C3B0022}"/>
              </a:ext>
            </a:extLst>
          </p:cNvPr>
          <p:cNvSpPr/>
          <p:nvPr/>
        </p:nvSpPr>
        <p:spPr>
          <a:xfrm>
            <a:off x="573881" y="12061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8" name="Google Shape;148;p5" descr="https://i.giphy.com/media/y8Mz1yj13s3kI/giphy.webp">
            <a:extLst>
              <a:ext uri="{FF2B5EF4-FFF2-40B4-BE49-F238E27FC236}">
                <a16:creationId xmlns:a16="http://schemas.microsoft.com/office/drawing/2014/main" id="{98C22132-8AE1-91AC-0ECE-AB2246361B63}"/>
              </a:ext>
            </a:extLst>
          </p:cNvPr>
          <p:cNvSpPr/>
          <p:nvPr/>
        </p:nvSpPr>
        <p:spPr>
          <a:xfrm>
            <a:off x="688181" y="13204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9" name="Google Shape;149;p5">
            <a:extLst>
              <a:ext uri="{FF2B5EF4-FFF2-40B4-BE49-F238E27FC236}">
                <a16:creationId xmlns:a16="http://schemas.microsoft.com/office/drawing/2014/main" id="{BD673FC0-9F85-C09F-A702-0D7EC3C04801}"/>
              </a:ext>
            </a:extLst>
          </p:cNvPr>
          <p:cNvSpPr txBox="1"/>
          <p:nvPr/>
        </p:nvSpPr>
        <p:spPr>
          <a:xfrm>
            <a:off x="116375" y="2113360"/>
            <a:ext cx="3523589" cy="5516864"/>
          </a:xfrm>
          <a:prstGeom prst="rect">
            <a:avLst/>
          </a:prstGeom>
          <a:noFill/>
          <a:ln>
            <a:noFill/>
          </a:ln>
        </p:spPr>
        <p:txBody>
          <a:bodyPr spcFirstLastPara="1" wrap="square" lIns="68569" tIns="34275" rIns="68569" bIns="34275" anchor="t" anchorCtr="0">
            <a:spAutoFit/>
          </a:bodyPr>
          <a:lstStyle/>
          <a:p>
            <a:pPr marL="1028700" marR="0" lvl="3" indent="0" algn="l" rtl="0">
              <a:lnSpc>
                <a:spcPct val="100000"/>
              </a:lnSpc>
              <a:spcBef>
                <a:spcPts val="0"/>
              </a:spcBef>
              <a:spcAft>
                <a:spcPts val="0"/>
              </a:spcAft>
              <a:buClr>
                <a:srgbClr val="000000"/>
              </a:buClr>
              <a:buSzPts val="2000"/>
              <a:buFont typeface="Arial"/>
              <a:buNone/>
            </a:pPr>
            <a:endParaRPr lang="en-US" sz="1500" b="0" i="0" u="none" strike="noStrike" cap="none">
              <a:solidFill>
                <a:schemeClr val="dk1"/>
              </a:solidFill>
              <a:latin typeface="Fira Sans"/>
              <a:ea typeface="Fira Sans"/>
              <a:cs typeface="Fira Sans"/>
              <a:sym typeface="Fira Sans"/>
            </a:endParaRPr>
          </a:p>
          <a:p>
            <a:pPr marL="257175" marR="0" lvl="0" indent="-257175" algn="l" rtl="0">
              <a:lnSpc>
                <a:spcPct val="100000"/>
              </a:lnSpc>
              <a:spcBef>
                <a:spcPts val="0"/>
              </a:spcBef>
              <a:spcAft>
                <a:spcPts val="0"/>
              </a:spcAft>
              <a:buClr>
                <a:srgbClr val="000000"/>
              </a:buClr>
              <a:buSzPts val="2000"/>
              <a:buFont typeface="Arial" panose="020B0604020202020204" pitchFamily="34" charset="0"/>
              <a:buChar char="•"/>
            </a:pPr>
            <a:r>
              <a:rPr lang="en-US" sz="1500">
                <a:solidFill>
                  <a:schemeClr val="dk1"/>
                </a:solidFill>
                <a:latin typeface="Fira Sans"/>
                <a:ea typeface="Fira Sans"/>
                <a:cs typeface="Fira Sans"/>
                <a:sym typeface="Fira Sans"/>
              </a:rPr>
              <a:t>Viaduct Connector Trail - Phase 1. SIMPCO MPO awarded $1,015, 200 in regional TAP funds for FY 29.</a:t>
            </a:r>
          </a:p>
          <a:p>
            <a:pPr marR="0" lvl="0" algn="l" rtl="0">
              <a:lnSpc>
                <a:spcPct val="100000"/>
              </a:lnSpc>
              <a:spcBef>
                <a:spcPts val="0"/>
              </a:spcBef>
              <a:spcAft>
                <a:spcPts val="0"/>
              </a:spcAft>
              <a:buClr>
                <a:srgbClr val="000000"/>
              </a:buClr>
              <a:buSzPts val="2000"/>
            </a:pPr>
            <a:endParaRPr lang="en-US" sz="1500">
              <a:solidFill>
                <a:schemeClr val="dk1"/>
              </a:solidFill>
              <a:latin typeface="Fira Sans"/>
              <a:ea typeface="Fira Sans"/>
              <a:cs typeface="Fira Sans"/>
              <a:sym typeface="Fira Sans"/>
            </a:endParaRPr>
          </a:p>
          <a:p>
            <a:pPr marL="257175" marR="0" lvl="0" indent="-257175" algn="l" rtl="0">
              <a:lnSpc>
                <a:spcPct val="100000"/>
              </a:lnSpc>
              <a:spcBef>
                <a:spcPts val="0"/>
              </a:spcBef>
              <a:spcAft>
                <a:spcPts val="0"/>
              </a:spcAft>
              <a:buClr>
                <a:srgbClr val="000000"/>
              </a:buClr>
              <a:buSzPts val="2000"/>
              <a:buFont typeface="Arial" panose="020B0604020202020204" pitchFamily="34" charset="0"/>
              <a:buChar char="•"/>
            </a:pPr>
            <a:r>
              <a:rPr lang="en-US" sz="1500" b="0" i="0" u="none" strike="noStrike" cap="none">
                <a:solidFill>
                  <a:schemeClr val="dk1"/>
                </a:solidFill>
                <a:latin typeface="Fira Sans"/>
                <a:ea typeface="Fira Sans"/>
                <a:cs typeface="Fira Sans"/>
                <a:sym typeface="Fira Sans"/>
              </a:rPr>
              <a:t>Bacon Creek Channel Project. SIMPCO MPO awarded $787,300 in CRP funds in FY 28 &amp; 29.</a:t>
            </a:r>
          </a:p>
          <a:p>
            <a:pPr marL="257175" marR="0" lvl="0" indent="-257175" algn="l" rtl="0">
              <a:lnSpc>
                <a:spcPct val="100000"/>
              </a:lnSpc>
              <a:spcBef>
                <a:spcPts val="0"/>
              </a:spcBef>
              <a:spcAft>
                <a:spcPts val="0"/>
              </a:spcAft>
              <a:buClr>
                <a:srgbClr val="000000"/>
              </a:buClr>
              <a:buSzPts val="2000"/>
              <a:buFont typeface="Arial" panose="020B0604020202020204" pitchFamily="34" charset="0"/>
              <a:buChar char="•"/>
            </a:pPr>
            <a:endParaRPr lang="en-US" sz="1500">
              <a:solidFill>
                <a:schemeClr val="dk1"/>
              </a:solidFill>
              <a:latin typeface="Fira Sans"/>
              <a:ea typeface="Fira Sans"/>
              <a:cs typeface="Fira Sans"/>
              <a:sym typeface="Fira Sans"/>
            </a:endParaRPr>
          </a:p>
          <a:p>
            <a:pPr marL="257175" marR="0" lvl="0" indent="-257175" algn="l" rtl="0">
              <a:lnSpc>
                <a:spcPct val="100000"/>
              </a:lnSpc>
              <a:spcBef>
                <a:spcPts val="0"/>
              </a:spcBef>
              <a:spcAft>
                <a:spcPts val="0"/>
              </a:spcAft>
              <a:buClr>
                <a:srgbClr val="000000"/>
              </a:buClr>
              <a:buSzPts val="2000"/>
              <a:buFont typeface="Arial" panose="020B0604020202020204" pitchFamily="34" charset="0"/>
              <a:buChar char="•"/>
            </a:pPr>
            <a:r>
              <a:rPr lang="en-US" sz="1500">
                <a:solidFill>
                  <a:schemeClr val="dk1"/>
                </a:solidFill>
                <a:latin typeface="Fira Sans"/>
                <a:ea typeface="Fira Sans"/>
                <a:cs typeface="Fira Sans"/>
                <a:sym typeface="Fira Sans"/>
              </a:rPr>
              <a:t>Gordon Drive/Lewis Blvd Multi Use Trail.  SIMPCO MPO awarded $367,100 in CRP funds in FY 28 &amp; 29</a:t>
            </a:r>
          </a:p>
          <a:p>
            <a:pPr marR="0" lvl="0" algn="l" rtl="0">
              <a:lnSpc>
                <a:spcPct val="100000"/>
              </a:lnSpc>
              <a:spcBef>
                <a:spcPts val="0"/>
              </a:spcBef>
              <a:spcAft>
                <a:spcPts val="0"/>
              </a:spcAft>
              <a:buClr>
                <a:srgbClr val="000000"/>
              </a:buClr>
              <a:buSzPts val="2000"/>
            </a:pPr>
            <a:endParaRPr lang="en-US" sz="1500">
              <a:solidFill>
                <a:schemeClr val="dk1"/>
              </a:solidFill>
              <a:latin typeface="Fira Sans"/>
              <a:ea typeface="Fira Sans"/>
              <a:cs typeface="Fira Sans"/>
              <a:sym typeface="Fira Sans"/>
            </a:endParaRPr>
          </a:p>
          <a:p>
            <a:pPr marL="257175" marR="0" lvl="0" indent="-257175" algn="l" rtl="0">
              <a:lnSpc>
                <a:spcPct val="100000"/>
              </a:lnSpc>
              <a:spcBef>
                <a:spcPts val="0"/>
              </a:spcBef>
              <a:spcAft>
                <a:spcPts val="0"/>
              </a:spcAft>
              <a:buClr>
                <a:srgbClr val="000000"/>
              </a:buClr>
              <a:buSzPts val="2000"/>
              <a:buFont typeface="Arial" panose="020B0604020202020204" pitchFamily="34" charset="0"/>
              <a:buChar char="•"/>
            </a:pPr>
            <a:endParaRPr lang="en-US" sz="1500" b="0" i="0" u="none" strike="noStrike" cap="none">
              <a:solidFill>
                <a:schemeClr val="dk1"/>
              </a:solidFill>
              <a:latin typeface="Fira Sans"/>
              <a:ea typeface="Fira Sans"/>
              <a:cs typeface="Fira Sans"/>
              <a:sym typeface="Fira Sans"/>
            </a:endParaRPr>
          </a:p>
          <a:p>
            <a:pPr marL="257175" lvl="2" indent="-257175">
              <a:buSzPts val="2000"/>
              <a:buFont typeface="Arial" panose="020B0604020202020204" pitchFamily="34" charset="0"/>
              <a:buChar char="•"/>
            </a:pPr>
            <a:endParaRPr sz="1500" b="0" i="0" u="none" strike="noStrike" cap="none">
              <a:solidFill>
                <a:schemeClr val="dk1"/>
              </a:solidFill>
              <a:latin typeface="Fira Sans"/>
              <a:ea typeface="Fira Sans"/>
              <a:cs typeface="Fira Sans"/>
              <a:sym typeface="Fira Sans"/>
            </a:endParaRPr>
          </a:p>
          <a:p>
            <a:pPr marL="257175" marR="0" lvl="0" indent="-161925" algn="l" rtl="0">
              <a:lnSpc>
                <a:spcPct val="100000"/>
              </a:lnSpc>
              <a:spcBef>
                <a:spcPts val="0"/>
              </a:spcBef>
              <a:spcAft>
                <a:spcPts val="0"/>
              </a:spcAft>
              <a:buClr>
                <a:schemeClr val="dk1"/>
              </a:buClr>
              <a:buSzPts val="2000"/>
              <a:buFont typeface="Arial"/>
              <a:buNone/>
            </a:pPr>
            <a:endParaRPr sz="1500" b="0" i="0" u="none" strike="noStrike" cap="none">
              <a:solidFill>
                <a:schemeClr val="dk1"/>
              </a:solidFill>
              <a:latin typeface="Fira Sans"/>
              <a:ea typeface="Fira Sans"/>
              <a:cs typeface="Fira Sans"/>
              <a:sym typeface="Fira Sans"/>
            </a:endParaRPr>
          </a:p>
          <a:p>
            <a:pPr marL="1285875" marR="0" lvl="3" indent="-161925" algn="l" rtl="0">
              <a:lnSpc>
                <a:spcPct val="100000"/>
              </a:lnSpc>
              <a:spcBef>
                <a:spcPts val="0"/>
              </a:spcBef>
              <a:spcAft>
                <a:spcPts val="0"/>
              </a:spcAft>
              <a:buClr>
                <a:schemeClr val="dk1"/>
              </a:buClr>
              <a:buSzPts val="2000"/>
              <a:buFont typeface="Arial"/>
              <a:buNone/>
            </a:pPr>
            <a:endParaRPr sz="1500" b="0" i="0" u="none" strike="noStrike" cap="none">
              <a:solidFill>
                <a:schemeClr val="dk1"/>
              </a:solidFill>
              <a:latin typeface="Fira Sans"/>
              <a:ea typeface="Fira Sans"/>
              <a:cs typeface="Fira Sans"/>
              <a:sym typeface="Fira Sans"/>
            </a:endParaRPr>
          </a:p>
          <a:p>
            <a:pPr marL="1285875" marR="0" lvl="3" indent="-142875" algn="l" rtl="0">
              <a:lnSpc>
                <a:spcPct val="100000"/>
              </a:lnSpc>
              <a:spcBef>
                <a:spcPts val="0"/>
              </a:spcBef>
              <a:spcAft>
                <a:spcPts val="0"/>
              </a:spcAft>
              <a:buClr>
                <a:schemeClr val="dk1"/>
              </a:buClr>
              <a:buSzPts val="2400"/>
              <a:buFont typeface="Arial"/>
              <a:buNone/>
            </a:pPr>
            <a:endParaRPr sz="1800" b="0" i="0" u="none" strike="noStrike" cap="none">
              <a:solidFill>
                <a:schemeClr val="dk1"/>
              </a:solidFill>
              <a:latin typeface="Fira Sans"/>
              <a:ea typeface="Fira Sans"/>
              <a:cs typeface="Fira Sans"/>
              <a:sym typeface="Fira Sans"/>
            </a:endParaRPr>
          </a:p>
          <a:p>
            <a:pPr marL="685800" marR="0" lvl="2" indent="0" algn="l" rtl="0">
              <a:lnSpc>
                <a:spcPct val="100000"/>
              </a:lnSpc>
              <a:spcBef>
                <a:spcPts val="0"/>
              </a:spcBef>
              <a:spcAft>
                <a:spcPts val="0"/>
              </a:spcAft>
              <a:buClr>
                <a:srgbClr val="000000"/>
              </a:buClr>
              <a:buSzPts val="2400"/>
              <a:buFont typeface="Arial"/>
              <a:buNone/>
            </a:pPr>
            <a:endParaRPr sz="1800" b="0" i="0" u="none" strike="noStrike" cap="none">
              <a:solidFill>
                <a:schemeClr val="dk1"/>
              </a:solidFill>
              <a:latin typeface="Fira Sans"/>
              <a:ea typeface="Fira Sans"/>
              <a:cs typeface="Fira Sans"/>
              <a:sym typeface="Fira Sans"/>
            </a:endParaRPr>
          </a:p>
          <a:p>
            <a:pPr marL="685800" marR="0" lvl="2" indent="0" algn="l" rtl="0">
              <a:lnSpc>
                <a:spcPct val="100000"/>
              </a:lnSpc>
              <a:spcBef>
                <a:spcPts val="0"/>
              </a:spcBef>
              <a:spcAft>
                <a:spcPts val="0"/>
              </a:spcAft>
              <a:buClr>
                <a:srgbClr val="000000"/>
              </a:buClr>
              <a:buSzPts val="2800"/>
              <a:buFont typeface="Arial"/>
              <a:buNone/>
            </a:pPr>
            <a:endParaRPr sz="2100" b="0" i="0" u="none" strike="noStrike" cap="none">
              <a:solidFill>
                <a:schemeClr val="dk1"/>
              </a:solidFill>
              <a:latin typeface="Fira Sans"/>
              <a:ea typeface="Fira Sans"/>
              <a:cs typeface="Fira Sans"/>
              <a:sym typeface="Fira Sans"/>
            </a:endParaRPr>
          </a:p>
          <a:p>
            <a:pPr marL="685800" marR="0" lvl="2" indent="0" algn="l" rtl="0">
              <a:lnSpc>
                <a:spcPct val="100000"/>
              </a:lnSpc>
              <a:spcBef>
                <a:spcPts val="0"/>
              </a:spcBef>
              <a:spcAft>
                <a:spcPts val="0"/>
              </a:spcAft>
              <a:buClr>
                <a:srgbClr val="000000"/>
              </a:buClr>
              <a:buSzPts val="2800"/>
              <a:buFont typeface="Arial"/>
              <a:buNone/>
            </a:pPr>
            <a:endParaRPr sz="2100" b="0" i="0" u="none" strike="noStrike" cap="none">
              <a:solidFill>
                <a:schemeClr val="dk1"/>
              </a:solidFill>
              <a:latin typeface="Fira Sans"/>
              <a:ea typeface="Fira Sans"/>
              <a:cs typeface="Fira Sans"/>
              <a:sym typeface="Fira Sans"/>
            </a:endParaRPr>
          </a:p>
          <a:p>
            <a:pPr marL="685800" marR="0" lvl="2" indent="0" algn="l" rtl="0">
              <a:lnSpc>
                <a:spcPct val="100000"/>
              </a:lnSpc>
              <a:spcBef>
                <a:spcPts val="0"/>
              </a:spcBef>
              <a:spcAft>
                <a:spcPts val="0"/>
              </a:spcAft>
              <a:buClr>
                <a:srgbClr val="000000"/>
              </a:buClr>
              <a:buSzPts val="2800"/>
              <a:buFont typeface="Arial"/>
              <a:buNone/>
            </a:pPr>
            <a:endParaRPr sz="2100" b="0" i="0" u="none" strike="noStrike" cap="none">
              <a:solidFill>
                <a:schemeClr val="dk1"/>
              </a:solidFill>
              <a:latin typeface="Fira Sans"/>
              <a:ea typeface="Fira Sans"/>
              <a:cs typeface="Fira Sans"/>
              <a:sym typeface="Fira Sans"/>
            </a:endParaRPr>
          </a:p>
        </p:txBody>
      </p:sp>
      <p:pic>
        <p:nvPicPr>
          <p:cNvPr id="12" name="Picture 11">
            <a:extLst>
              <a:ext uri="{FF2B5EF4-FFF2-40B4-BE49-F238E27FC236}">
                <a16:creationId xmlns:a16="http://schemas.microsoft.com/office/drawing/2014/main" id="{EF97014A-7594-99EA-0A06-0F8FC598532B}"/>
              </a:ext>
            </a:extLst>
          </p:cNvPr>
          <p:cNvPicPr>
            <a:picLocks noChangeAspect="1"/>
          </p:cNvPicPr>
          <p:nvPr/>
        </p:nvPicPr>
        <p:blipFill>
          <a:blip r:embed="rId3"/>
          <a:stretch>
            <a:fillRect/>
          </a:stretch>
        </p:blipFill>
        <p:spPr>
          <a:xfrm>
            <a:off x="3694731" y="2021731"/>
            <a:ext cx="3206439" cy="2388395"/>
          </a:xfrm>
          <a:prstGeom prst="rect">
            <a:avLst/>
          </a:prstGeom>
          <a:ln>
            <a:solidFill>
              <a:schemeClr val="tx1"/>
            </a:solidFill>
          </a:ln>
        </p:spPr>
      </p:pic>
      <p:pic>
        <p:nvPicPr>
          <p:cNvPr id="6" name="Picture 5">
            <a:extLst>
              <a:ext uri="{FF2B5EF4-FFF2-40B4-BE49-F238E27FC236}">
                <a16:creationId xmlns:a16="http://schemas.microsoft.com/office/drawing/2014/main" id="{7949078E-4B1B-EA56-4A17-04BC35CB385E}"/>
              </a:ext>
            </a:extLst>
          </p:cNvPr>
          <p:cNvPicPr>
            <a:picLocks noChangeAspect="1"/>
          </p:cNvPicPr>
          <p:nvPr/>
        </p:nvPicPr>
        <p:blipFill>
          <a:blip r:embed="rId4"/>
          <a:stretch>
            <a:fillRect/>
          </a:stretch>
        </p:blipFill>
        <p:spPr>
          <a:xfrm>
            <a:off x="4884251" y="3711997"/>
            <a:ext cx="4143375" cy="1912516"/>
          </a:xfrm>
          <a:prstGeom prst="rect">
            <a:avLst/>
          </a:prstGeom>
          <a:ln>
            <a:solidFill>
              <a:schemeClr val="tx1"/>
            </a:solidFill>
          </a:ln>
        </p:spPr>
      </p:pic>
      <p:pic>
        <p:nvPicPr>
          <p:cNvPr id="2" name="Picture 1" descr="A picture containing text&#10;&#10;Description automatically generated">
            <a:extLst>
              <a:ext uri="{FF2B5EF4-FFF2-40B4-BE49-F238E27FC236}">
                <a16:creationId xmlns:a16="http://schemas.microsoft.com/office/drawing/2014/main" id="{89663F3E-5561-07FF-0CAA-0E3081E75A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5720" y="1245394"/>
            <a:ext cx="2715655" cy="2084785"/>
          </a:xfrm>
          <a:prstGeom prst="rect">
            <a:avLst/>
          </a:prstGeom>
          <a:ln>
            <a:solidFill>
              <a:schemeClr val="tx1"/>
            </a:solidFill>
          </a:ln>
        </p:spPr>
      </p:pic>
    </p:spTree>
    <p:extLst>
      <p:ext uri="{BB962C8B-B14F-4D97-AF65-F5344CB8AC3E}">
        <p14:creationId xmlns:p14="http://schemas.microsoft.com/office/powerpoint/2010/main" val="913641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86516B57-BEC1-B02D-9D7F-CE7B8EFF8867}"/>
            </a:ext>
          </a:extLst>
        </p:cNvPr>
        <p:cNvGrpSpPr/>
        <p:nvPr/>
      </p:nvGrpSpPr>
      <p:grpSpPr>
        <a:xfrm>
          <a:off x="0" y="0"/>
          <a:ext cx="0" cy="0"/>
          <a:chOff x="0" y="0"/>
          <a:chExt cx="0" cy="0"/>
        </a:xfrm>
      </p:grpSpPr>
      <p:sp>
        <p:nvSpPr>
          <p:cNvPr id="140" name="Google Shape;140;p5">
            <a:extLst>
              <a:ext uri="{FF2B5EF4-FFF2-40B4-BE49-F238E27FC236}">
                <a16:creationId xmlns:a16="http://schemas.microsoft.com/office/drawing/2014/main" id="{AADFD0FD-9198-A48A-E765-4D70EE3863B2}"/>
              </a:ext>
            </a:extLst>
          </p:cNvPr>
          <p:cNvSpPr/>
          <p:nvPr/>
        </p:nvSpPr>
        <p:spPr>
          <a:xfrm>
            <a:off x="0" y="857250"/>
            <a:ext cx="9144000" cy="273844"/>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DAE491B6-460A-7E52-E217-E28ED18FA993}"/>
              </a:ext>
            </a:extLst>
          </p:cNvPr>
          <p:cNvSpPr txBox="1"/>
          <p:nvPr/>
        </p:nvSpPr>
        <p:spPr>
          <a:xfrm>
            <a:off x="342900" y="1318873"/>
            <a:ext cx="5837465" cy="994172"/>
          </a:xfrm>
          <a:prstGeom prst="rect">
            <a:avLst/>
          </a:prstGeom>
          <a:noFill/>
          <a:ln>
            <a:noFill/>
          </a:ln>
        </p:spPr>
        <p:txBody>
          <a:bodyPr spcFirstLastPara="1" wrap="square" lIns="68569" tIns="34275" rIns="68569" bIns="34275" anchor="ctr" anchorCtr="0">
            <a:normAutofit/>
          </a:bodyPr>
          <a:lstStyle/>
          <a:p>
            <a:pPr>
              <a:lnSpc>
                <a:spcPct val="90000"/>
              </a:lnSpc>
              <a:buClr>
                <a:srgbClr val="767676"/>
              </a:buClr>
              <a:buSzPts val="4400"/>
            </a:pPr>
            <a:r>
              <a:rPr lang="en-US" sz="3300" b="1" i="1">
                <a:solidFill>
                  <a:srgbClr val="767676"/>
                </a:solidFill>
                <a:latin typeface="Fira Sans"/>
                <a:sym typeface="Fira Sans"/>
              </a:rPr>
              <a:t>Southbridge Interchange</a:t>
            </a:r>
            <a:endParaRPr sz="1050" b="0" i="0" u="none" strike="noStrike" cap="none">
              <a:solidFill>
                <a:srgbClr val="000000"/>
              </a:solidFill>
              <a:latin typeface="Arial"/>
              <a:ea typeface="Arial"/>
              <a:cs typeface="Arial"/>
              <a:sym typeface="Arial"/>
            </a:endParaRPr>
          </a:p>
        </p:txBody>
      </p:sp>
      <p:sp>
        <p:nvSpPr>
          <p:cNvPr id="142" name="Google Shape;142;p5">
            <a:extLst>
              <a:ext uri="{FF2B5EF4-FFF2-40B4-BE49-F238E27FC236}">
                <a16:creationId xmlns:a16="http://schemas.microsoft.com/office/drawing/2014/main" id="{E14C4EF0-A5C8-9777-E5D0-1764A9781653}"/>
              </a:ext>
            </a:extLst>
          </p:cNvPr>
          <p:cNvSpPr txBox="1">
            <a:spLocks noGrp="1"/>
          </p:cNvSpPr>
          <p:nvPr>
            <p:ph type="sldNum" idx="12"/>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marL="0" lvl="0" indent="0" algn="r" rtl="0">
              <a:lnSpc>
                <a:spcPct val="100000"/>
              </a:lnSpc>
              <a:spcBef>
                <a:spcPts val="0"/>
              </a:spcBef>
              <a:spcAft>
                <a:spcPts val="0"/>
              </a:spcAft>
              <a:buSzPts val="1200"/>
              <a:buNone/>
            </a:pPr>
            <a:fld id="{00000000-1234-1234-1234-123412341234}" type="slidenum">
              <a:rPr lang="en-US"/>
              <a:pPr marL="0" lvl="0" indent="0" algn="r" rtl="0">
                <a:lnSpc>
                  <a:spcPct val="100000"/>
                </a:lnSpc>
                <a:spcBef>
                  <a:spcPts val="0"/>
                </a:spcBef>
                <a:spcAft>
                  <a:spcPts val="0"/>
                </a:spcAft>
                <a:buSzPts val="1200"/>
                <a:buNone/>
              </a:pPr>
              <a:t>8</a:t>
            </a:fld>
            <a:endParaRPr/>
          </a:p>
        </p:txBody>
      </p:sp>
      <p:sp>
        <p:nvSpPr>
          <p:cNvPr id="143" name="Google Shape;143;p5" descr="dance dancing GIF by Alberto Pozo">
            <a:extLst>
              <a:ext uri="{FF2B5EF4-FFF2-40B4-BE49-F238E27FC236}">
                <a16:creationId xmlns:a16="http://schemas.microsoft.com/office/drawing/2014/main" id="{063D6317-DB16-5D40-013A-AA1B5482AE06}"/>
              </a:ext>
            </a:extLst>
          </p:cNvPr>
          <p:cNvSpPr/>
          <p:nvPr/>
        </p:nvSpPr>
        <p:spPr>
          <a:xfrm>
            <a:off x="116681" y="7489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4" name="Google Shape;144;p5" descr="april fools joke GIF">
            <a:extLst>
              <a:ext uri="{FF2B5EF4-FFF2-40B4-BE49-F238E27FC236}">
                <a16:creationId xmlns:a16="http://schemas.microsoft.com/office/drawing/2014/main" id="{ADCB594F-C0FA-6569-0FAB-B29E88D32FEE}"/>
              </a:ext>
            </a:extLst>
          </p:cNvPr>
          <p:cNvSpPr/>
          <p:nvPr/>
        </p:nvSpPr>
        <p:spPr>
          <a:xfrm>
            <a:off x="230981" y="8632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5" name="Google Shape;145;p5" descr="april fools joke GIF">
            <a:extLst>
              <a:ext uri="{FF2B5EF4-FFF2-40B4-BE49-F238E27FC236}">
                <a16:creationId xmlns:a16="http://schemas.microsoft.com/office/drawing/2014/main" id="{C4CEB3DC-243D-0D3D-5B28-2BEBCEFDD8D6}"/>
              </a:ext>
            </a:extLst>
          </p:cNvPr>
          <p:cNvSpPr/>
          <p:nvPr/>
        </p:nvSpPr>
        <p:spPr>
          <a:xfrm>
            <a:off x="345281" y="9775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6" name="Google Shape;146;p5" descr="killing eve popcorn GIF by BBC America">
            <a:extLst>
              <a:ext uri="{FF2B5EF4-FFF2-40B4-BE49-F238E27FC236}">
                <a16:creationId xmlns:a16="http://schemas.microsoft.com/office/drawing/2014/main" id="{A94B6D9B-D27E-A57F-BDAA-C7441769C7F7}"/>
              </a:ext>
            </a:extLst>
          </p:cNvPr>
          <p:cNvSpPr/>
          <p:nvPr/>
        </p:nvSpPr>
        <p:spPr>
          <a:xfrm>
            <a:off x="459581" y="10918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7" name="Google Shape;147;p5" descr="https://i.giphy.com/media/y8Mz1yj13s3kI/giphy.webp">
            <a:extLst>
              <a:ext uri="{FF2B5EF4-FFF2-40B4-BE49-F238E27FC236}">
                <a16:creationId xmlns:a16="http://schemas.microsoft.com/office/drawing/2014/main" id="{D74C55C5-E9EC-8BA7-B429-74F21F7B009B}"/>
              </a:ext>
            </a:extLst>
          </p:cNvPr>
          <p:cNvSpPr/>
          <p:nvPr/>
        </p:nvSpPr>
        <p:spPr>
          <a:xfrm>
            <a:off x="573881" y="12061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8" name="Google Shape;148;p5" descr="https://i.giphy.com/media/y8Mz1yj13s3kI/giphy.webp">
            <a:extLst>
              <a:ext uri="{FF2B5EF4-FFF2-40B4-BE49-F238E27FC236}">
                <a16:creationId xmlns:a16="http://schemas.microsoft.com/office/drawing/2014/main" id="{C820D9A5-4FA5-CB95-FEF3-F4941CDD79CA}"/>
              </a:ext>
            </a:extLst>
          </p:cNvPr>
          <p:cNvSpPr/>
          <p:nvPr/>
        </p:nvSpPr>
        <p:spPr>
          <a:xfrm>
            <a:off x="688181" y="13204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pic>
        <p:nvPicPr>
          <p:cNvPr id="4" name="Google Shape;164;p6" descr="A map of a road&#10;&#10;AI-generated content may be incorrect.">
            <a:extLst>
              <a:ext uri="{FF2B5EF4-FFF2-40B4-BE49-F238E27FC236}">
                <a16:creationId xmlns:a16="http://schemas.microsoft.com/office/drawing/2014/main" id="{222A0AF7-C0CC-AA8C-03EB-7FC66EB6C9BC}"/>
              </a:ext>
            </a:extLst>
          </p:cNvPr>
          <p:cNvPicPr preferRelativeResize="0">
            <a:picLocks noChangeAspect="1"/>
          </p:cNvPicPr>
          <p:nvPr/>
        </p:nvPicPr>
        <p:blipFill rotWithShape="1">
          <a:blip r:embed="rId3"/>
          <a:srcRect t="23778" r="-1" b="16118"/>
          <a:stretch/>
        </p:blipFill>
        <p:spPr>
          <a:xfrm>
            <a:off x="0" y="2613170"/>
            <a:ext cx="9146249" cy="3384240"/>
          </a:xfrm>
          <a:prstGeom prst="rect">
            <a:avLst/>
          </a:prstGeom>
          <a:noFill/>
          <a:ln>
            <a:solidFill>
              <a:schemeClr val="tx1"/>
            </a:solidFill>
          </a:ln>
        </p:spPr>
      </p:pic>
      <p:sp>
        <p:nvSpPr>
          <p:cNvPr id="7" name="Content Placeholder 6">
            <a:extLst>
              <a:ext uri="{FF2B5EF4-FFF2-40B4-BE49-F238E27FC236}">
                <a16:creationId xmlns:a16="http://schemas.microsoft.com/office/drawing/2014/main" id="{799B1E46-A6FD-416C-D0B1-ABFA5C1E769D}"/>
              </a:ext>
            </a:extLst>
          </p:cNvPr>
          <p:cNvSpPr txBox="1">
            <a:spLocks/>
          </p:cNvSpPr>
          <p:nvPr/>
        </p:nvSpPr>
        <p:spPr>
          <a:xfrm>
            <a:off x="6401534" y="1321919"/>
            <a:ext cx="3694808" cy="1132451"/>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r>
              <a:rPr lang="en-US" sz="1200">
                <a:solidFill>
                  <a:schemeClr val="tx1"/>
                </a:solidFill>
                <a:latin typeface="Fira Sans"/>
              </a:rPr>
              <a:t>North – Sgt Bluff Interchange</a:t>
            </a:r>
          </a:p>
          <a:p>
            <a:pPr marL="0" indent="0">
              <a:buFont typeface="Arial"/>
              <a:buNone/>
            </a:pPr>
            <a:r>
              <a:rPr lang="en-US" sz="1200">
                <a:solidFill>
                  <a:schemeClr val="tx1"/>
                </a:solidFill>
                <a:latin typeface="Fira Sans"/>
              </a:rPr>
              <a:t>West – Port Neal Road/K-25</a:t>
            </a:r>
          </a:p>
          <a:p>
            <a:pPr marL="0" indent="0">
              <a:buFont typeface="Arial"/>
              <a:buNone/>
            </a:pPr>
            <a:r>
              <a:rPr lang="en-US" sz="1200">
                <a:solidFill>
                  <a:schemeClr val="tx1"/>
                </a:solidFill>
                <a:latin typeface="Fira Sans"/>
              </a:rPr>
              <a:t>South – Port Neal Interchange</a:t>
            </a:r>
          </a:p>
          <a:p>
            <a:pPr marL="0" indent="0">
              <a:buFont typeface="Arial"/>
              <a:buNone/>
            </a:pPr>
            <a:r>
              <a:rPr lang="en-US" sz="1200">
                <a:solidFill>
                  <a:schemeClr val="tx1"/>
                </a:solidFill>
                <a:latin typeface="Fira Sans"/>
              </a:rPr>
              <a:t>East – Old Highway 75/K-45</a:t>
            </a:r>
          </a:p>
        </p:txBody>
      </p:sp>
    </p:spTree>
    <p:extLst>
      <p:ext uri="{BB962C8B-B14F-4D97-AF65-F5344CB8AC3E}">
        <p14:creationId xmlns:p14="http://schemas.microsoft.com/office/powerpoint/2010/main" val="871074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0D056E41-0305-3078-24BF-847173083A63}"/>
            </a:ext>
          </a:extLst>
        </p:cNvPr>
        <p:cNvGrpSpPr/>
        <p:nvPr/>
      </p:nvGrpSpPr>
      <p:grpSpPr>
        <a:xfrm>
          <a:off x="0" y="0"/>
          <a:ext cx="0" cy="0"/>
          <a:chOff x="0" y="0"/>
          <a:chExt cx="0" cy="0"/>
        </a:xfrm>
      </p:grpSpPr>
      <p:sp>
        <p:nvSpPr>
          <p:cNvPr id="140" name="Google Shape;140;p5">
            <a:extLst>
              <a:ext uri="{FF2B5EF4-FFF2-40B4-BE49-F238E27FC236}">
                <a16:creationId xmlns:a16="http://schemas.microsoft.com/office/drawing/2014/main" id="{CB50ADBA-D327-BEA9-8BE0-759E0D5D999F}"/>
              </a:ext>
            </a:extLst>
          </p:cNvPr>
          <p:cNvSpPr/>
          <p:nvPr/>
        </p:nvSpPr>
        <p:spPr>
          <a:xfrm>
            <a:off x="0" y="857250"/>
            <a:ext cx="9144000" cy="273844"/>
          </a:xfrm>
          <a:prstGeom prst="rect">
            <a:avLst/>
          </a:prstGeom>
          <a:solidFill>
            <a:srgbClr val="546495"/>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51E90FC2-2987-960B-755F-1F23431FBB16}"/>
              </a:ext>
            </a:extLst>
          </p:cNvPr>
          <p:cNvSpPr txBox="1"/>
          <p:nvPr/>
        </p:nvSpPr>
        <p:spPr>
          <a:xfrm>
            <a:off x="346342" y="1210966"/>
            <a:ext cx="8001001" cy="994172"/>
          </a:xfrm>
          <a:prstGeom prst="rect">
            <a:avLst/>
          </a:prstGeom>
          <a:noFill/>
          <a:ln>
            <a:noFill/>
          </a:ln>
        </p:spPr>
        <p:txBody>
          <a:bodyPr spcFirstLastPara="1" wrap="square" lIns="68569" tIns="34275" rIns="68569" bIns="34275" anchor="ctr" anchorCtr="0">
            <a:normAutofit/>
          </a:bodyPr>
          <a:lstStyle/>
          <a:p>
            <a:pPr>
              <a:lnSpc>
                <a:spcPct val="90000"/>
              </a:lnSpc>
              <a:buClr>
                <a:srgbClr val="767676"/>
              </a:buClr>
              <a:buSzPts val="4400"/>
            </a:pPr>
            <a:r>
              <a:rPr lang="en-US" sz="3300" b="1" i="1">
                <a:solidFill>
                  <a:srgbClr val="767676"/>
                </a:solidFill>
                <a:latin typeface="Fira Sans"/>
                <a:sym typeface="Fira Sans"/>
              </a:rPr>
              <a:t>Southbridge Interchange</a:t>
            </a:r>
            <a:endParaRPr sz="1050" b="0" i="0" u="none" strike="noStrike" cap="none">
              <a:solidFill>
                <a:srgbClr val="000000"/>
              </a:solidFill>
              <a:latin typeface="Arial"/>
              <a:ea typeface="Arial"/>
              <a:cs typeface="Arial"/>
              <a:sym typeface="Arial"/>
            </a:endParaRPr>
          </a:p>
        </p:txBody>
      </p:sp>
      <p:sp>
        <p:nvSpPr>
          <p:cNvPr id="142" name="Google Shape;142;p5">
            <a:extLst>
              <a:ext uri="{FF2B5EF4-FFF2-40B4-BE49-F238E27FC236}">
                <a16:creationId xmlns:a16="http://schemas.microsoft.com/office/drawing/2014/main" id="{C99A7C0E-C1C6-0B92-0E82-256F59E3F851}"/>
              </a:ext>
            </a:extLst>
          </p:cNvPr>
          <p:cNvSpPr txBox="1">
            <a:spLocks noGrp="1"/>
          </p:cNvSpPr>
          <p:nvPr>
            <p:ph type="sldNum" idx="12"/>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marL="0" lvl="0" indent="0" algn="r" rtl="0">
              <a:lnSpc>
                <a:spcPct val="100000"/>
              </a:lnSpc>
              <a:spcBef>
                <a:spcPts val="0"/>
              </a:spcBef>
              <a:spcAft>
                <a:spcPts val="0"/>
              </a:spcAft>
              <a:buSzPts val="1200"/>
              <a:buNone/>
            </a:pPr>
            <a:fld id="{00000000-1234-1234-1234-123412341234}" type="slidenum">
              <a:rPr lang="en-US"/>
              <a:pPr marL="0" lvl="0" indent="0" algn="r" rtl="0">
                <a:lnSpc>
                  <a:spcPct val="100000"/>
                </a:lnSpc>
                <a:spcBef>
                  <a:spcPts val="0"/>
                </a:spcBef>
                <a:spcAft>
                  <a:spcPts val="0"/>
                </a:spcAft>
                <a:buSzPts val="1200"/>
                <a:buNone/>
              </a:pPr>
              <a:t>9</a:t>
            </a:fld>
            <a:endParaRPr/>
          </a:p>
        </p:txBody>
      </p:sp>
      <p:sp>
        <p:nvSpPr>
          <p:cNvPr id="143" name="Google Shape;143;p5" descr="dance dancing GIF by Alberto Pozo">
            <a:extLst>
              <a:ext uri="{FF2B5EF4-FFF2-40B4-BE49-F238E27FC236}">
                <a16:creationId xmlns:a16="http://schemas.microsoft.com/office/drawing/2014/main" id="{DD559B18-6158-0ECE-643B-4EBE4263C4D6}"/>
              </a:ext>
            </a:extLst>
          </p:cNvPr>
          <p:cNvSpPr/>
          <p:nvPr/>
        </p:nvSpPr>
        <p:spPr>
          <a:xfrm>
            <a:off x="116681" y="7489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4" name="Google Shape;144;p5" descr="april fools joke GIF">
            <a:extLst>
              <a:ext uri="{FF2B5EF4-FFF2-40B4-BE49-F238E27FC236}">
                <a16:creationId xmlns:a16="http://schemas.microsoft.com/office/drawing/2014/main" id="{2624AABE-4FC5-3359-BCD8-4A2847105D61}"/>
              </a:ext>
            </a:extLst>
          </p:cNvPr>
          <p:cNvSpPr/>
          <p:nvPr/>
        </p:nvSpPr>
        <p:spPr>
          <a:xfrm>
            <a:off x="230981" y="8632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5" name="Google Shape;145;p5" descr="april fools joke GIF">
            <a:extLst>
              <a:ext uri="{FF2B5EF4-FFF2-40B4-BE49-F238E27FC236}">
                <a16:creationId xmlns:a16="http://schemas.microsoft.com/office/drawing/2014/main" id="{F2D29202-48AE-4AB1-E0B5-8D1F69A96CF6}"/>
              </a:ext>
            </a:extLst>
          </p:cNvPr>
          <p:cNvSpPr/>
          <p:nvPr/>
        </p:nvSpPr>
        <p:spPr>
          <a:xfrm>
            <a:off x="345281" y="9775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6" name="Google Shape;146;p5" descr="killing eve popcorn GIF by BBC America">
            <a:extLst>
              <a:ext uri="{FF2B5EF4-FFF2-40B4-BE49-F238E27FC236}">
                <a16:creationId xmlns:a16="http://schemas.microsoft.com/office/drawing/2014/main" id="{BEC09B2C-9283-1530-7DAF-80A516FBEFBD}"/>
              </a:ext>
            </a:extLst>
          </p:cNvPr>
          <p:cNvSpPr/>
          <p:nvPr/>
        </p:nvSpPr>
        <p:spPr>
          <a:xfrm>
            <a:off x="459581" y="10918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7" name="Google Shape;147;p5" descr="https://i.giphy.com/media/y8Mz1yj13s3kI/giphy.webp">
            <a:extLst>
              <a:ext uri="{FF2B5EF4-FFF2-40B4-BE49-F238E27FC236}">
                <a16:creationId xmlns:a16="http://schemas.microsoft.com/office/drawing/2014/main" id="{5A2727B8-B292-C716-BB40-3ACE4C746202}"/>
              </a:ext>
            </a:extLst>
          </p:cNvPr>
          <p:cNvSpPr/>
          <p:nvPr/>
        </p:nvSpPr>
        <p:spPr>
          <a:xfrm>
            <a:off x="573881" y="12061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48" name="Google Shape;148;p5" descr="https://i.giphy.com/media/y8Mz1yj13s3kI/giphy.webp">
            <a:extLst>
              <a:ext uri="{FF2B5EF4-FFF2-40B4-BE49-F238E27FC236}">
                <a16:creationId xmlns:a16="http://schemas.microsoft.com/office/drawing/2014/main" id="{C84E4D79-9AA5-9D10-27ED-F148EB9EDEDD}"/>
              </a:ext>
            </a:extLst>
          </p:cNvPr>
          <p:cNvSpPr/>
          <p:nvPr/>
        </p:nvSpPr>
        <p:spPr>
          <a:xfrm>
            <a:off x="688181" y="1320403"/>
            <a:ext cx="228600" cy="228601"/>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pic>
        <p:nvPicPr>
          <p:cNvPr id="3" name="Content Placeholder 7" descr="A map of a city">
            <a:extLst>
              <a:ext uri="{FF2B5EF4-FFF2-40B4-BE49-F238E27FC236}">
                <a16:creationId xmlns:a16="http://schemas.microsoft.com/office/drawing/2014/main" id="{F5EF5281-70C2-3167-AFC5-49511672E976}"/>
              </a:ext>
            </a:extLst>
          </p:cNvPr>
          <p:cNvPicPr>
            <a:picLocks noChangeAspect="1"/>
          </p:cNvPicPr>
          <p:nvPr/>
        </p:nvPicPr>
        <p:blipFill>
          <a:blip r:embed="rId3">
            <a:extLst>
              <a:ext uri="{28A0092B-C50C-407E-A947-70E740481C1C}">
                <a14:useLocalDpi xmlns:a14="http://schemas.microsoft.com/office/drawing/2010/main" val="0"/>
              </a:ext>
            </a:extLst>
          </a:blip>
          <a:srcRect r="2" b="2900"/>
          <a:stretch/>
        </p:blipFill>
        <p:spPr>
          <a:xfrm>
            <a:off x="5502910" y="864143"/>
            <a:ext cx="3641693" cy="5143493"/>
          </a:xfrm>
          <a:custGeom>
            <a:avLst/>
            <a:gdLst/>
            <a:ahLst/>
            <a:cxnLst/>
            <a:rect l="l" t="t" r="r" b="b"/>
            <a:pathLst>
              <a:path w="4636517" h="6858000">
                <a:moveTo>
                  <a:pt x="0" y="0"/>
                </a:moveTo>
                <a:lnTo>
                  <a:pt x="4636517" y="0"/>
                </a:lnTo>
                <a:lnTo>
                  <a:pt x="4636517" y="6858000"/>
                </a:lnTo>
                <a:lnTo>
                  <a:pt x="0" y="6858000"/>
                </a:lnTo>
                <a:close/>
              </a:path>
            </a:pathLst>
          </a:custGeom>
          <a:ln>
            <a:solidFill>
              <a:schemeClr val="tx1"/>
            </a:solidFill>
          </a:ln>
        </p:spPr>
      </p:pic>
      <p:sp>
        <p:nvSpPr>
          <p:cNvPr id="6" name="Title 3">
            <a:extLst>
              <a:ext uri="{FF2B5EF4-FFF2-40B4-BE49-F238E27FC236}">
                <a16:creationId xmlns:a16="http://schemas.microsoft.com/office/drawing/2014/main" id="{39A938EF-62BA-B5FC-B6AF-43838A355557}"/>
              </a:ext>
            </a:extLst>
          </p:cNvPr>
          <p:cNvSpPr txBox="1">
            <a:spLocks/>
          </p:cNvSpPr>
          <p:nvPr/>
        </p:nvSpPr>
        <p:spPr>
          <a:xfrm>
            <a:off x="232094" y="1996391"/>
            <a:ext cx="4851779" cy="61546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pPr>
            <a:r>
              <a:rPr lang="en-US" sz="1500" b="1" u="sng">
                <a:latin typeface="Fira Sans"/>
              </a:rPr>
              <a:t>Location, Location, Location</a:t>
            </a:r>
            <a:endParaRPr lang="en-US" sz="3300" b="1">
              <a:cs typeface="Arial"/>
            </a:endParaRPr>
          </a:p>
        </p:txBody>
      </p:sp>
      <p:sp>
        <p:nvSpPr>
          <p:cNvPr id="9" name="TextBox 8">
            <a:extLst>
              <a:ext uri="{FF2B5EF4-FFF2-40B4-BE49-F238E27FC236}">
                <a16:creationId xmlns:a16="http://schemas.microsoft.com/office/drawing/2014/main" id="{71E5F971-D9B7-291C-E276-06B0A73E1793}"/>
              </a:ext>
            </a:extLst>
          </p:cNvPr>
          <p:cNvSpPr txBox="1"/>
          <p:nvPr/>
        </p:nvSpPr>
        <p:spPr>
          <a:xfrm>
            <a:off x="349130" y="2613146"/>
            <a:ext cx="4291113" cy="3149967"/>
          </a:xfrm>
          <a:prstGeom prst="rect">
            <a:avLst/>
          </a:prstGeom>
        </p:spPr>
        <p:txBody>
          <a:bodyPr vert="horz" lIns="68580" tIns="34290" rIns="68580" bIns="34290" rtlCol="0" anchor="t">
            <a:normAutofit/>
          </a:bodyPr>
          <a:lstStyle/>
          <a:p>
            <a:pPr marL="257175" indent="-257175">
              <a:spcBef>
                <a:spcPts val="1500"/>
              </a:spcBef>
              <a:buChar char="•"/>
            </a:pPr>
            <a:r>
              <a:rPr lang="en-US" altLang="en-US" sz="1500" b="1">
                <a:latin typeface="Fira Sans"/>
              </a:rPr>
              <a:t>Purpose: </a:t>
            </a:r>
            <a:r>
              <a:rPr lang="en-US" altLang="en-US" sz="1500">
                <a:latin typeface="Fira Sans"/>
              </a:rPr>
              <a:t>Improve east-west connectivity, fill corridor gap </a:t>
            </a:r>
            <a:endParaRPr lang="en-US" sz="1050"/>
          </a:p>
          <a:p>
            <a:pPr>
              <a:spcBef>
                <a:spcPts val="1500"/>
              </a:spcBef>
            </a:pPr>
            <a:r>
              <a:rPr lang="en-US" altLang="en-US" sz="1500">
                <a:latin typeface="Fira Sans"/>
              </a:rPr>
              <a:t>                I-29 Sergeant Bluff Interchange </a:t>
            </a:r>
            <a:endParaRPr lang="en-US" sz="1050"/>
          </a:p>
          <a:p>
            <a:pPr>
              <a:spcBef>
                <a:spcPts val="1500"/>
              </a:spcBef>
            </a:pPr>
            <a:r>
              <a:rPr lang="en-US" altLang="en-US" sz="1500">
                <a:latin typeface="Fira Sans"/>
              </a:rPr>
              <a:t>	Port Neal Road Interchange in Salix</a:t>
            </a:r>
          </a:p>
          <a:p>
            <a:pPr marL="257175" indent="-257175">
              <a:spcBef>
                <a:spcPts val="1500"/>
              </a:spcBef>
              <a:buChar char="•"/>
            </a:pPr>
            <a:r>
              <a:rPr lang="en-US" altLang="en-US" sz="1500" b="1">
                <a:latin typeface="Fira Sans"/>
              </a:rPr>
              <a:t>Need: </a:t>
            </a:r>
            <a:r>
              <a:rPr lang="en-US" altLang="en-US" sz="1500">
                <a:latin typeface="Fira Sans"/>
              </a:rPr>
              <a:t>Support Economic Development </a:t>
            </a:r>
          </a:p>
          <a:p>
            <a:pPr>
              <a:spcBef>
                <a:spcPts val="1500"/>
              </a:spcBef>
            </a:pPr>
            <a:r>
              <a:rPr lang="en-US" altLang="en-US" sz="1500">
                <a:latin typeface="Fira Sans"/>
              </a:rPr>
              <a:t>	Future Land Use</a:t>
            </a:r>
          </a:p>
          <a:p>
            <a:pPr>
              <a:spcBef>
                <a:spcPts val="1500"/>
              </a:spcBef>
            </a:pPr>
            <a:r>
              <a:rPr lang="en-US" altLang="en-US" sz="1500">
                <a:latin typeface="Fira Sans"/>
              </a:rPr>
              <a:t>	Growth Objectives</a:t>
            </a:r>
          </a:p>
          <a:p>
            <a:pPr>
              <a:spcBef>
                <a:spcPts val="1500"/>
              </a:spcBef>
            </a:pPr>
            <a:r>
              <a:rPr lang="en-US" altLang="en-US" sz="1500">
                <a:latin typeface="Fira Sans"/>
              </a:rPr>
              <a:t>	Establish System Linkage</a:t>
            </a:r>
          </a:p>
        </p:txBody>
      </p:sp>
    </p:spTree>
    <p:extLst>
      <p:ext uri="{BB962C8B-B14F-4D97-AF65-F5344CB8AC3E}">
        <p14:creationId xmlns:p14="http://schemas.microsoft.com/office/powerpoint/2010/main" val="364105640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2113</Words>
  <Application>Microsoft Office PowerPoint</Application>
  <PresentationFormat>On-screen Show (4:3)</PresentationFormat>
  <Paragraphs>389</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Georgia</vt:lpstr>
      <vt:lpstr>Courier New</vt:lpstr>
      <vt:lpstr>Arial,Sans-Serif</vt:lpstr>
      <vt:lpstr>Arial</vt:lpstr>
      <vt:lpstr>Fira Sans</vt:lpstr>
      <vt:lpstr>PT Sans Pro</vt:lpstr>
      <vt:lpstr>Calibri</vt:lpstr>
      <vt:lpstr>Fira Sans,Sans-Serif</vt:lpstr>
      <vt:lpstr>Office Theme</vt:lpstr>
      <vt:lpstr>Iowa DOT Transportation Commission</vt:lpstr>
      <vt:lpstr>Presenters </vt:lpstr>
      <vt:lpstr>Overview </vt:lpstr>
      <vt:lpstr>PowerPoint Presentation</vt:lpstr>
      <vt:lpstr>PowerPoint Presentation</vt:lpstr>
      <vt:lpstr>PowerPoint Presentation</vt:lpstr>
      <vt:lpstr>PowerPoint Presentation</vt:lpstr>
      <vt:lpstr>PowerPoint Presentation</vt:lpstr>
      <vt:lpstr>PowerPoint Presentation</vt:lpstr>
      <vt:lpstr>Existing business and industry growth: </vt:lpstr>
      <vt:lpstr>PowerPoint Presentation</vt:lpstr>
      <vt:lpstr>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Iowa DOT Transportation Commission</dc:title>
  <dc:creator>Jesse Glade</dc:creator>
  <cp:lastModifiedBy>Smith, Jill</cp:lastModifiedBy>
  <cp:revision>261</cp:revision>
  <dcterms:created xsi:type="dcterms:W3CDTF">2017-02-28T20:11:45Z</dcterms:created>
  <dcterms:modified xsi:type="dcterms:W3CDTF">2025-03-31T14:53:26Z</dcterms:modified>
</cp:coreProperties>
</file>