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handoutMasterIdLst>
    <p:handoutMasterId r:id="rId14"/>
  </p:handoutMasterIdLst>
  <p:sldIdLst>
    <p:sldId id="257" r:id="rId2"/>
    <p:sldId id="940" r:id="rId3"/>
    <p:sldId id="266" r:id="rId4"/>
    <p:sldId id="272" r:id="rId5"/>
    <p:sldId id="949" r:id="rId6"/>
    <p:sldId id="941" r:id="rId7"/>
    <p:sldId id="950" r:id="rId8"/>
    <p:sldId id="662" r:id="rId9"/>
    <p:sldId id="661" r:id="rId10"/>
    <p:sldId id="932" r:id="rId11"/>
    <p:sldId id="264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7006" autoAdjust="0"/>
  </p:normalViewPr>
  <p:slideViewPr>
    <p:cSldViewPr snapToGrid="0">
      <p:cViewPr varScale="1">
        <p:scale>
          <a:sx n="55" d="100"/>
          <a:sy n="55" d="100"/>
        </p:scale>
        <p:origin x="10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9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AD2AF0-3DA7-4899-AE15-5E231937B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9079D-0AA6-483A-8B30-4E97FC15C4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1BC4D-3785-436A-ACF1-73A659CC8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6F718-75E5-4DF7-A6C8-6271F23CB4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47A1-4DC9-45B4-BD35-C76B79FE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0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6T13:35:52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C24B240-95DF-4168-B6FD-0C885D4F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84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4B240-95DF-4168-B6FD-0C885D4F48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everyone who is with Local Systems please stand up?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4B240-95DF-4168-B6FD-0C885D4F4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– I added this same slide to my “Basics” with the box around Formula Funds.  I thought it might be a way to tie the presentations together.  - SRO</a:t>
            </a:r>
          </a:p>
          <a:p>
            <a:r>
              <a:rPr lang="en-US" dirty="0"/>
              <a:t>Before I dive into grant tips, it is important to understand the differences between formula funds and grants.  </a:t>
            </a:r>
          </a:p>
          <a:p>
            <a:r>
              <a:rPr lang="en-US" dirty="0"/>
              <a:t>*Stewardship &amp; Oversight Agreement – “pass through”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Grants = local agency (applicant) is a direct recipient. 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Strings attached – often unique to each grant.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Reporting requirements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Funding agreement between FHWA and Recipient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For most of these you can follow our approved Iowa DOT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4B240-95DF-4168-B6FD-0C885D4F48E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16FEF-AFB8-4A9A-AEE6-45A6785F2D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2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4E003D-266D-4E8E-841F-B463E89C94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D6D3D-E438-4278-A6BB-CDD19B0BF5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8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59EDE-F901-4817-B129-1C3E4A761C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01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847E7-AE1E-4F64-8102-1D66438CBD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BB836-4F41-44C8-88E2-FFC42445CA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0AEAF-77E1-4975-9B7C-9EC28E2103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38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1D3-265F-4FC2-B3F2-3CEA44669F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8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2C89F-AED4-464B-9C60-E9CD8EA031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3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AAC01-F86A-428C-8C78-1B8B984B91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17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F74F5-15FF-4957-B359-6BF1EA6EF7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3FEC-892D-4C58-86F1-5AA10E7C39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8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8B42B4-2509-40AD-8BDF-C5E42F6098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">
            <a:extLst>
              <a:ext uri="{FF2B5EF4-FFF2-40B4-BE49-F238E27FC236}">
                <a16:creationId xmlns:a16="http://schemas.microsoft.com/office/drawing/2014/main" id="{73C4BBF5-A140-4A24-BEDF-60094C983A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dirty="0">
                <a:solidFill>
                  <a:schemeClr val="accent2"/>
                </a:solidFill>
              </a:rPr>
              <a:t>Local systems bureau update</a:t>
            </a:r>
            <a:br>
              <a:rPr lang="en-US" altLang="en-US" sz="4800" dirty="0">
                <a:solidFill>
                  <a:srgbClr val="006666"/>
                </a:solidFill>
              </a:rPr>
            </a:br>
            <a:r>
              <a:rPr lang="en-US" altLang="en-US" sz="4800" dirty="0" err="1">
                <a:solidFill>
                  <a:schemeClr val="accent2"/>
                </a:solidFill>
              </a:rPr>
              <a:t>mpo</a:t>
            </a:r>
            <a:r>
              <a:rPr lang="en-US" altLang="en-US" sz="4800" dirty="0">
                <a:solidFill>
                  <a:schemeClr val="accent2"/>
                </a:solidFill>
              </a:rPr>
              <a:t>/</a:t>
            </a:r>
            <a:r>
              <a:rPr lang="en-US" altLang="en-US" sz="4800" dirty="0" err="1">
                <a:solidFill>
                  <a:schemeClr val="accent2"/>
                </a:solidFill>
              </a:rPr>
              <a:t>rpa</a:t>
            </a:r>
            <a:r>
              <a:rPr lang="en-US" altLang="en-US" sz="4800" dirty="0">
                <a:solidFill>
                  <a:schemeClr val="accent2"/>
                </a:solidFill>
              </a:rPr>
              <a:t> quarterly Meeting</a:t>
            </a:r>
            <a:br>
              <a:rPr lang="en-US" altLang="en-US" sz="4800" dirty="0">
                <a:solidFill>
                  <a:srgbClr val="006666"/>
                </a:solidFill>
              </a:rPr>
            </a:br>
            <a:r>
              <a:rPr lang="en-US" altLang="en-US" sz="4200" dirty="0">
                <a:solidFill>
                  <a:schemeClr val="accent2"/>
                </a:solidFill>
              </a:rPr>
              <a:t>April 30, 2025</a:t>
            </a:r>
          </a:p>
        </p:txBody>
      </p:sp>
      <p:sp>
        <p:nvSpPr>
          <p:cNvPr id="5125" name="Rectangle 11">
            <a:extLst>
              <a:ext uri="{FF2B5EF4-FFF2-40B4-BE49-F238E27FC236}">
                <a16:creationId xmlns:a16="http://schemas.microsoft.com/office/drawing/2014/main" id="{32E4288E-E3C6-4D45-8DE8-82039D3F6B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7199" y="3996250"/>
            <a:ext cx="7220125" cy="24266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Sarah Okerlund, P.E.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Deputy Director / Acting Director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Local Systems Bureau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Iowa Department of Transportation</a:t>
            </a:r>
            <a:endParaRPr lang="en-US" altLang="en-US" sz="2100" dirty="0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C711C733-D4AC-4784-B4ED-669DDD96D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5D67424-F62F-4F4D-AD68-83F369BD52CD}" type="slidenum">
              <a:rPr lang="en-US" altLang="en-US" sz="14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en-US" alt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7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trictor knot - Wikipedia">
            <a:extLst>
              <a:ext uri="{FF2B5EF4-FFF2-40B4-BE49-F238E27FC236}">
                <a16:creationId xmlns:a16="http://schemas.microsoft.com/office/drawing/2014/main" id="{6295272F-F5D5-4B23-BA71-9AD0E0142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20170"/>
          <a:stretch/>
        </p:blipFill>
        <p:spPr bwMode="auto">
          <a:xfrm>
            <a:off x="20" y="10"/>
            <a:ext cx="40247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83FC4-5B56-4F81-997E-6EAC9F5794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6847" y="271463"/>
            <a:ext cx="7835153" cy="11654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PROJECT FUNDING – KEEP IT SIMPLE, PLEASE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C753-3282-4D85-B245-DF211598895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356847" y="1387928"/>
            <a:ext cx="7301753" cy="519860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cap="none" dirty="0">
                <a:latin typeface="Calibri" panose="020F0502020204030204" pitchFamily="34" charset="0"/>
              </a:rPr>
              <a:t>The more </a:t>
            </a:r>
            <a:r>
              <a:rPr lang="en-US" sz="2400" cap="none" dirty="0">
                <a:effectLst/>
                <a:latin typeface="Calibri" panose="020F0502020204030204" pitchFamily="34" charset="0"/>
              </a:rPr>
              <a:t>funding sources there are in a project, the more complicated it is to develop and administer the project.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cap="none" dirty="0">
                <a:effectLst/>
                <a:latin typeface="Calibri" panose="020F0502020204030204" pitchFamily="34" charset="0"/>
              </a:rPr>
              <a:t>This creates inefficiencies, increases the likelihood of errors, and creates situations that are not well handled by software used to make payments to contractors.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cap="none" dirty="0">
                <a:effectLst/>
                <a:latin typeface="Calibri" panose="020F0502020204030204" pitchFamily="34" charset="0"/>
              </a:rPr>
              <a:t>Each funding source has it own strings and has to be accounted for separately on the plans, in the quantities &amp; estimates, and during construction. </a:t>
            </a:r>
          </a:p>
          <a:p>
            <a:pPr marL="0" indent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More 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trings = More 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K</a:t>
            </a: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nots!</a:t>
            </a:r>
          </a:p>
        </p:txBody>
      </p:sp>
    </p:spTree>
    <p:extLst>
      <p:ext uri="{BB962C8B-B14F-4D97-AF65-F5344CB8AC3E}">
        <p14:creationId xmlns:p14="http://schemas.microsoft.com/office/powerpoint/2010/main" val="293774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090DD6F2-5575-4A1D-83A4-ED42CC90A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B1F22584-EA07-4C2B-856D-AEDC8C98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B0DD189-036D-422E-8726-B35B5C0988A8}" type="slidenum">
              <a:rPr lang="en-US" altLang="en-US" sz="14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11</a:t>
            </a:fld>
            <a:endParaRPr lang="en-US" altLang="en-US" sz="900" dirty="0">
              <a:solidFill>
                <a:schemeClr val="tx2"/>
              </a:solidFill>
            </a:endParaRPr>
          </a:p>
        </p:txBody>
      </p:sp>
      <p:pic>
        <p:nvPicPr>
          <p:cNvPr id="20486" name="Picture 5" descr="MCj04337970000[1]">
            <a:extLst>
              <a:ext uri="{FF2B5EF4-FFF2-40B4-BE49-F238E27FC236}">
                <a16:creationId xmlns:a16="http://schemas.microsoft.com/office/drawing/2014/main" id="{AE776B34-390D-4637-8575-CC1EE441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36" y="2356650"/>
            <a:ext cx="4200845" cy="42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8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D8E098A9-B662-484B-AEEB-8E043B323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chemeClr val="accent2"/>
                </a:solidFill>
              </a:rPr>
              <a:t>LOCAL SYSTEMS BUREAU UPDATE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C4F3B1BA-2633-4A2A-A8B3-1578C1761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Team Contacts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Federal-aid Funding </a:t>
            </a:r>
          </a:p>
          <a:p>
            <a:pPr marL="0" indent="0">
              <a:buNone/>
            </a:pPr>
            <a:r>
              <a:rPr lang="en-US" altLang="en-US" sz="3200" dirty="0"/>
              <a:t>Typical Project Sequence</a:t>
            </a:r>
          </a:p>
          <a:p>
            <a:pPr marL="0" indent="0">
              <a:buNone/>
            </a:pPr>
            <a:r>
              <a:rPr lang="en-US" altLang="en-US" sz="3200" dirty="0"/>
              <a:t>How Programming Fits In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Programming Reminders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Funding Request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E1405-44EE-EBAB-4175-DE95BC21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39" y="6179463"/>
            <a:ext cx="3235167" cy="6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743B5-252D-49DD-B9B7-3D5C5746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847E7-AE1E-4F64-8102-1D66438CBDE2}" type="slidenum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6BDFC-8725-E8C1-2B01-D9E03ECD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17" y="104581"/>
            <a:ext cx="12199517" cy="63821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B80C5F-650C-4FDF-F5DA-EFA300D23705}"/>
              </a:ext>
            </a:extLst>
          </p:cNvPr>
          <p:cNvSpPr/>
          <p:nvPr/>
        </p:nvSpPr>
        <p:spPr>
          <a:xfrm>
            <a:off x="3449334" y="2438396"/>
            <a:ext cx="1547538" cy="71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04CE-BC69-FED1-2F76-CEF3EC9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7" y="324674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Local Systems PDT/FT &amp; Grant 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F3F0E-8D55-74E1-3B1D-687294304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421" y="1562576"/>
            <a:ext cx="4754880" cy="743094"/>
          </a:xfrm>
        </p:spPr>
        <p:txBody>
          <a:bodyPr>
            <a:normAutofit/>
          </a:bodyPr>
          <a:lstStyle/>
          <a:p>
            <a:r>
              <a:rPr lang="en-US" sz="2800" u="sng" dirty="0"/>
              <a:t>Local Systems –</a:t>
            </a:r>
            <a:r>
              <a:rPr lang="en-US" sz="2800" u="sng" dirty="0">
                <a:highlight>
                  <a:srgbClr val="00FF00"/>
                </a:highlight>
              </a:rPr>
              <a:t> PDT </a:t>
            </a:r>
            <a:r>
              <a:rPr lang="en-US" sz="2800" u="sng" dirty="0"/>
              <a:t>/ </a:t>
            </a:r>
            <a:r>
              <a:rPr lang="en-US" sz="2800" u="sng" dirty="0">
                <a:highlight>
                  <a:srgbClr val="00FFFF"/>
                </a:highlight>
              </a:rPr>
              <a:t>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7F46-1462-CFFB-3A61-F94B84A97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2114652"/>
            <a:ext cx="6751320" cy="4269982"/>
          </a:xfrm>
        </p:spPr>
        <p:txBody>
          <a:bodyPr>
            <a:noAutofit/>
          </a:bodyPr>
          <a:lstStyle/>
          <a:p>
            <a:r>
              <a:rPr lang="en-US" sz="2400" dirty="0"/>
              <a:t>Surface Transportation Block Grant Program (STBG) </a:t>
            </a:r>
          </a:p>
          <a:p>
            <a:r>
              <a:rPr lang="en-US" sz="2400" dirty="0"/>
              <a:t>Highway Bridge Programs for Cities and Counties</a:t>
            </a:r>
          </a:p>
          <a:p>
            <a:r>
              <a:rPr lang="en-US" sz="2400" dirty="0"/>
              <a:t>Highway Safety Improvement Program (HSIP)</a:t>
            </a:r>
          </a:p>
          <a:p>
            <a:r>
              <a:rPr lang="en-US" sz="2400" dirty="0"/>
              <a:t>Emergency Relief Program (ER)</a:t>
            </a:r>
          </a:p>
          <a:p>
            <a:r>
              <a:rPr lang="en-US" sz="2400" dirty="0"/>
              <a:t>Federal-aid Swap *</a:t>
            </a:r>
          </a:p>
          <a:p>
            <a:r>
              <a:rPr lang="en-US" sz="2400" dirty="0"/>
              <a:t>Various State-aid programs *</a:t>
            </a:r>
          </a:p>
          <a:p>
            <a:r>
              <a:rPr lang="en-US" sz="2400" dirty="0"/>
              <a:t>Farm-to-Market Program (FM) *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Mainly focus on Roadway and Bridge Projects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080B4B-3234-D28F-0F0A-884A45A41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4220" y="1557609"/>
            <a:ext cx="4754880" cy="743094"/>
          </a:xfrm>
        </p:spPr>
        <p:txBody>
          <a:bodyPr>
            <a:normAutofit/>
          </a:bodyPr>
          <a:lstStyle/>
          <a:p>
            <a:r>
              <a:rPr lang="en-US" sz="2800" u="sng" dirty="0"/>
              <a:t>Local Systems – </a:t>
            </a:r>
            <a:r>
              <a:rPr lang="en-US" sz="2800" u="sng" dirty="0">
                <a:highlight>
                  <a:srgbClr val="FFFF00"/>
                </a:highlight>
              </a:rPr>
              <a:t>Grant Team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D6BAE-992D-0EAC-79DB-BB66CEB9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4220" y="2114652"/>
            <a:ext cx="4754880" cy="4418674"/>
          </a:xfrm>
        </p:spPr>
        <p:txBody>
          <a:bodyPr>
            <a:normAutofit/>
          </a:bodyPr>
          <a:lstStyle/>
          <a:p>
            <a:r>
              <a:rPr lang="en-US" sz="2400" dirty="0"/>
              <a:t>Transportation Alternatives Program (TAP)</a:t>
            </a:r>
          </a:p>
          <a:p>
            <a:r>
              <a:rPr lang="en-US" sz="2400" dirty="0"/>
              <a:t>Federal Recreational Trails Program</a:t>
            </a:r>
          </a:p>
          <a:p>
            <a:r>
              <a:rPr lang="en-US" sz="2400" dirty="0"/>
              <a:t>Iowa’s Clean Air Attainment Program (ICAAP) 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Mainly focus on “Small Grants” projects, that are non-highway 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*Not Federal-aid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3821-A634-B94B-D176-7D5CFE5D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847E7-AE1E-4F64-8102-1D66438CBDE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4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2C9C-4C00-4BF8-874A-5E64EA6C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4176"/>
            <a:ext cx="11201400" cy="1508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Competitive Grant &amp; Earmark Team (CGE)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Fed-aid Formula Funds vs Competitive Grants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3F7564-B807-4D94-8599-8F9F3898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21941"/>
            <a:ext cx="5219700" cy="402805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u="sng" dirty="0"/>
              <a:t>Federal-aid Formula Funds: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STBG  (STBG-Swap when awarded to a City within an RPA)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HBP (County &amp; City)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TAP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ICAAP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Federal Rec Trails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Most Earmarks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0502E-2E82-48C7-B13B-EB4CE23A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2" y="1645666"/>
            <a:ext cx="4333875" cy="676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A311DC-0D93-4881-893D-8032EF647D01}"/>
                  </a:ext>
                </a:extLst>
              </p14:cNvPr>
              <p14:cNvContentPartPr/>
              <p14:nvPr/>
            </p14:nvContentPartPr>
            <p14:xfrm>
              <a:off x="864010" y="405822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A311DC-0D93-4881-893D-8032EF647D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010" y="404922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A8DC48-D42E-4818-B305-2A2910DF2720}"/>
              </a:ext>
            </a:extLst>
          </p:cNvPr>
          <p:cNvSpPr txBox="1"/>
          <p:nvPr/>
        </p:nvSpPr>
        <p:spPr>
          <a:xfrm>
            <a:off x="10584093" y="6392176"/>
            <a:ext cx="1607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D399F-54F7-41E3-BBAF-803B647A173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F6030-CCE6-C4C1-D266-674750CDF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635044"/>
            <a:ext cx="3275028" cy="68689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A8E0A6D-B63A-33D3-FF3F-5C18054585B8}"/>
              </a:ext>
            </a:extLst>
          </p:cNvPr>
          <p:cNvSpPr txBox="1">
            <a:spLocks/>
          </p:cNvSpPr>
          <p:nvPr/>
        </p:nvSpPr>
        <p:spPr>
          <a:xfrm>
            <a:off x="5829300" y="2321942"/>
            <a:ext cx="6188529" cy="4378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800" b="1" u="sng" dirty="0"/>
              <a:t>Federal-aid Competitive Grants (</a:t>
            </a:r>
            <a:r>
              <a:rPr lang="en-US" sz="2800" b="1" u="sng" dirty="0">
                <a:highlight>
                  <a:srgbClr val="FF00FF"/>
                </a:highlight>
              </a:rPr>
              <a:t>CGE</a:t>
            </a:r>
            <a:r>
              <a:rPr lang="en-US" sz="2800" b="1" u="sng" dirty="0"/>
              <a:t>*):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TIGER/BUILD/RAISE/BUILD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BIP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SS4A </a:t>
            </a:r>
            <a:r>
              <a:rPr lang="en-US" sz="2400" i="1" dirty="0"/>
              <a:t>(Not administered by Iowa DOT</a:t>
            </a:r>
            <a:r>
              <a:rPr lang="en-US" sz="24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INFRA/MEGA/RURAL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PROTECT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CHBP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 marL="228600" lvl="1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/>
                </a:solidFill>
              </a:rPr>
              <a:t>*Also Administers most Earmarks.</a:t>
            </a:r>
          </a:p>
        </p:txBody>
      </p:sp>
    </p:spTree>
    <p:extLst>
      <p:ext uri="{BB962C8B-B14F-4D97-AF65-F5344CB8AC3E}">
        <p14:creationId xmlns:p14="http://schemas.microsoft.com/office/powerpoint/2010/main" val="39953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AE4C10-521F-78ED-2D2F-A0509748AA12}"/>
              </a:ext>
            </a:extLst>
          </p:cNvPr>
          <p:cNvSpPr txBox="1">
            <a:spLocks noChangeArrowheads="1"/>
          </p:cNvSpPr>
          <p:nvPr/>
        </p:nvSpPr>
        <p:spPr>
          <a:xfrm>
            <a:off x="342903" y="150811"/>
            <a:ext cx="9783763" cy="106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accent2"/>
                </a:solidFill>
              </a:rPr>
              <a:t>Typical Project Sequence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4BBFDEA-10A9-DE24-5C00-CD1515F5F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90" y="1065212"/>
            <a:ext cx="1915886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Programming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36699EA-705B-9BD2-82D8-EADB28F62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690" y="1065212"/>
            <a:ext cx="1915886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Concept and </a:t>
            </a:r>
          </a:p>
          <a:p>
            <a:pPr algn="ctr" eaLnBrk="0" hangingPunct="0"/>
            <a:r>
              <a:rPr lang="en-US" altLang="en-US" dirty="0"/>
              <a:t>Agreement</a:t>
            </a:r>
          </a:p>
        </p:txBody>
      </p:sp>
      <p:cxnSp>
        <p:nvCxnSpPr>
          <p:cNvPr id="7" name="AutoShape 5">
            <a:extLst>
              <a:ext uri="{FF2B5EF4-FFF2-40B4-BE49-F238E27FC236}">
                <a16:creationId xmlns:a16="http://schemas.microsoft.com/office/drawing/2014/main" id="{BC98FA99-B5C2-D902-FF12-9A5BC83C78F9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613976" y="1599406"/>
            <a:ext cx="21771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6">
            <a:extLst>
              <a:ext uri="{FF2B5EF4-FFF2-40B4-BE49-F238E27FC236}">
                <a16:creationId xmlns:a16="http://schemas.microsoft.com/office/drawing/2014/main" id="{ED778A5A-EE8B-D189-82C0-567A7329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890" y="2449100"/>
            <a:ext cx="1828800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Consultant </a:t>
            </a:r>
            <a:br>
              <a:rPr lang="en-US" altLang="en-US" dirty="0"/>
            </a:br>
            <a:r>
              <a:rPr lang="en-US" altLang="en-US" dirty="0"/>
              <a:t>Selection</a:t>
            </a:r>
          </a:p>
        </p:txBody>
      </p: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5D47D460-C9D6-AB3B-4DBE-71A8F03E991B}"/>
              </a:ext>
            </a:extLst>
          </p:cNvPr>
          <p:cNvCxnSpPr>
            <a:cxnSpLocks noChangeShapeType="1"/>
            <a:stCxn id="5" idx="2"/>
            <a:endCxn id="8" idx="1"/>
          </p:cNvCxnSpPr>
          <p:nvPr/>
        </p:nvCxnSpPr>
        <p:spPr bwMode="auto">
          <a:xfrm rot="16200000" flipH="1">
            <a:off x="1285614" y="2504018"/>
            <a:ext cx="849694" cy="10885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BC0FF9D7-0E9B-FDCF-ADBD-3025E90D5FE9}"/>
              </a:ext>
            </a:extLst>
          </p:cNvPr>
          <p:cNvCxnSpPr>
            <a:cxnSpLocks noChangeShapeType="1"/>
            <a:stCxn id="8" idx="3"/>
            <a:endCxn id="6" idx="2"/>
          </p:cNvCxnSpPr>
          <p:nvPr/>
        </p:nvCxnSpPr>
        <p:spPr bwMode="auto">
          <a:xfrm flipV="1">
            <a:off x="3593690" y="2133600"/>
            <a:ext cx="195943" cy="849694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utoShape 9">
            <a:extLst>
              <a:ext uri="{FF2B5EF4-FFF2-40B4-BE49-F238E27FC236}">
                <a16:creationId xmlns:a16="http://schemas.microsoft.com/office/drawing/2014/main" id="{2B901721-2E1C-ACC9-BF5C-0D3A2C851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065212"/>
            <a:ext cx="1828800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Environmental</a:t>
            </a:r>
          </a:p>
          <a:p>
            <a:pPr algn="ctr" eaLnBrk="0" hangingPunct="0"/>
            <a:r>
              <a:rPr lang="en-US" altLang="en-US" dirty="0"/>
              <a:t>Review</a:t>
            </a:r>
          </a:p>
        </p:txBody>
      </p:sp>
      <p:cxnSp>
        <p:nvCxnSpPr>
          <p:cNvPr id="12" name="AutoShape 10">
            <a:extLst>
              <a:ext uri="{FF2B5EF4-FFF2-40B4-BE49-F238E27FC236}">
                <a16:creationId xmlns:a16="http://schemas.microsoft.com/office/drawing/2014/main" id="{65373DF4-5B2D-A9A2-350C-05BC2FD202BC}"/>
              </a:ext>
            </a:extLst>
          </p:cNvPr>
          <p:cNvCxnSpPr>
            <a:cxnSpLocks noChangeShapeType="1"/>
            <a:stCxn id="6" idx="3"/>
            <a:endCxn id="11" idx="1"/>
          </p:cNvCxnSpPr>
          <p:nvPr/>
        </p:nvCxnSpPr>
        <p:spPr bwMode="auto">
          <a:xfrm>
            <a:off x="4747576" y="1599406"/>
            <a:ext cx="165322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utoShape 11">
            <a:extLst>
              <a:ext uri="{FF2B5EF4-FFF2-40B4-BE49-F238E27FC236}">
                <a16:creationId xmlns:a16="http://schemas.microsoft.com/office/drawing/2014/main" id="{2959F615-BCE4-3AB0-5D3B-8EE817CE4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055812"/>
            <a:ext cx="1828800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/>
              <a:t>Other Permits</a:t>
            </a:r>
          </a:p>
        </p:txBody>
      </p:sp>
      <p:cxnSp>
        <p:nvCxnSpPr>
          <p:cNvPr id="14" name="AutoShape 12">
            <a:extLst>
              <a:ext uri="{FF2B5EF4-FFF2-40B4-BE49-F238E27FC236}">
                <a16:creationId xmlns:a16="http://schemas.microsoft.com/office/drawing/2014/main" id="{04A3C0E1-2ABB-90FC-744F-188C54A24F48}"/>
              </a:ext>
            </a:extLst>
          </p:cNvPr>
          <p:cNvCxnSpPr>
            <a:cxnSpLocks noChangeShapeType="1"/>
            <a:stCxn id="6" idx="3"/>
            <a:endCxn id="13" idx="1"/>
          </p:cNvCxnSpPr>
          <p:nvPr/>
        </p:nvCxnSpPr>
        <p:spPr bwMode="auto">
          <a:xfrm>
            <a:off x="4747576" y="1599406"/>
            <a:ext cx="1653224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utoShape 13">
            <a:extLst>
              <a:ext uri="{FF2B5EF4-FFF2-40B4-BE49-F238E27FC236}">
                <a16:creationId xmlns:a16="http://schemas.microsoft.com/office/drawing/2014/main" id="{C02D4C35-A74F-2A89-1A63-027D010FD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6412"/>
            <a:ext cx="1828800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/>
              <a:t>Preliminary</a:t>
            </a:r>
          </a:p>
          <a:p>
            <a:pPr algn="ctr" eaLnBrk="0" hangingPunct="0"/>
            <a:r>
              <a:rPr lang="en-US" altLang="en-US"/>
              <a:t>Design</a:t>
            </a:r>
          </a:p>
        </p:txBody>
      </p: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8E7EFA10-CC56-D00E-26E7-7D7D6A5FFC13}"/>
              </a:ext>
            </a:extLst>
          </p:cNvPr>
          <p:cNvCxnSpPr>
            <a:cxnSpLocks noChangeShapeType="1"/>
            <a:stCxn id="6" idx="3"/>
            <a:endCxn id="15" idx="1"/>
          </p:cNvCxnSpPr>
          <p:nvPr/>
        </p:nvCxnSpPr>
        <p:spPr bwMode="auto">
          <a:xfrm>
            <a:off x="4747576" y="1599406"/>
            <a:ext cx="1653224" cy="1981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utoShape 15">
            <a:extLst>
              <a:ext uri="{FF2B5EF4-FFF2-40B4-BE49-F238E27FC236}">
                <a16:creationId xmlns:a16="http://schemas.microsoft.com/office/drawing/2014/main" id="{68526380-C16E-1D57-06E4-E8ED359C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012" y="1065212"/>
            <a:ext cx="1828800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Final</a:t>
            </a:r>
          </a:p>
          <a:p>
            <a:pPr algn="ctr" eaLnBrk="0" hangingPunct="0"/>
            <a:r>
              <a:rPr lang="en-US" altLang="en-US" dirty="0"/>
              <a:t>Design</a:t>
            </a:r>
          </a:p>
        </p:txBody>
      </p: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873D546C-81C5-6FC4-06B9-B1BB84A96CD5}"/>
              </a:ext>
            </a:extLst>
          </p:cNvPr>
          <p:cNvCxnSpPr>
            <a:cxnSpLocks noChangeShapeType="1"/>
            <a:stCxn id="11" idx="3"/>
            <a:endCxn id="17" idx="1"/>
          </p:cNvCxnSpPr>
          <p:nvPr/>
        </p:nvCxnSpPr>
        <p:spPr bwMode="auto">
          <a:xfrm>
            <a:off x="8229600" y="1599406"/>
            <a:ext cx="73741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>
            <a:extLst>
              <a:ext uri="{FF2B5EF4-FFF2-40B4-BE49-F238E27FC236}">
                <a16:creationId xmlns:a16="http://schemas.microsoft.com/office/drawing/2014/main" id="{859D89CA-C809-747F-AFB8-EB7E80C0FC61}"/>
              </a:ext>
            </a:extLst>
          </p:cNvPr>
          <p:cNvCxnSpPr>
            <a:cxnSpLocks noChangeShapeType="1"/>
            <a:stCxn id="15" idx="3"/>
            <a:endCxn id="17" idx="1"/>
          </p:cNvCxnSpPr>
          <p:nvPr/>
        </p:nvCxnSpPr>
        <p:spPr bwMode="auto">
          <a:xfrm flipV="1">
            <a:off x="8229600" y="1599406"/>
            <a:ext cx="737412" cy="1981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8">
            <a:extLst>
              <a:ext uri="{FF2B5EF4-FFF2-40B4-BE49-F238E27FC236}">
                <a16:creationId xmlns:a16="http://schemas.microsoft.com/office/drawing/2014/main" id="{35D5EE26-6DBF-C7DF-14CE-333A25FF6A12}"/>
              </a:ext>
            </a:extLst>
          </p:cNvPr>
          <p:cNvCxnSpPr>
            <a:cxnSpLocks noChangeShapeType="1"/>
            <a:stCxn id="13" idx="3"/>
            <a:endCxn id="17" idx="1"/>
          </p:cNvCxnSpPr>
          <p:nvPr/>
        </p:nvCxnSpPr>
        <p:spPr bwMode="auto">
          <a:xfrm flipV="1">
            <a:off x="8229600" y="1599406"/>
            <a:ext cx="737412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utoShape 19">
            <a:extLst>
              <a:ext uri="{FF2B5EF4-FFF2-40B4-BE49-F238E27FC236}">
                <a16:creationId xmlns:a16="http://schemas.microsoft.com/office/drawing/2014/main" id="{452936FA-FC90-FB7D-B61C-3EF0BD93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012" y="2513012"/>
            <a:ext cx="1828800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Right-of-Way</a:t>
            </a:r>
          </a:p>
          <a:p>
            <a:pPr algn="ctr" eaLnBrk="0" hangingPunct="0"/>
            <a:r>
              <a:rPr lang="en-US" altLang="en-US" dirty="0"/>
              <a:t>Acquisition</a:t>
            </a:r>
          </a:p>
        </p:txBody>
      </p:sp>
      <p:cxnSp>
        <p:nvCxnSpPr>
          <p:cNvPr id="22" name="AutoShape 20">
            <a:extLst>
              <a:ext uri="{FF2B5EF4-FFF2-40B4-BE49-F238E27FC236}">
                <a16:creationId xmlns:a16="http://schemas.microsoft.com/office/drawing/2014/main" id="{52A0F7DC-C716-3D4B-8BFD-7AFFC3080BDC}"/>
              </a:ext>
            </a:extLst>
          </p:cNvPr>
          <p:cNvCxnSpPr>
            <a:cxnSpLocks noChangeShapeType="1"/>
            <a:stCxn id="17" idx="2"/>
            <a:endCxn id="21" idx="0"/>
          </p:cNvCxnSpPr>
          <p:nvPr/>
        </p:nvCxnSpPr>
        <p:spPr bwMode="auto">
          <a:xfrm>
            <a:off x="9881412" y="2133600"/>
            <a:ext cx="0" cy="3794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AutoShape 21">
            <a:extLst>
              <a:ext uri="{FF2B5EF4-FFF2-40B4-BE49-F238E27FC236}">
                <a16:creationId xmlns:a16="http://schemas.microsoft.com/office/drawing/2014/main" id="{1E8B8EA5-93E7-1A5B-47AE-A753FC2F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599" y="4221365"/>
            <a:ext cx="2264229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Utility &amp; Railroad </a:t>
            </a:r>
          </a:p>
          <a:p>
            <a:pPr algn="ctr" eaLnBrk="0" hangingPunct="0"/>
            <a:r>
              <a:rPr lang="en-US" altLang="en-US" dirty="0"/>
              <a:t>Coordination</a:t>
            </a:r>
          </a:p>
        </p:txBody>
      </p:sp>
      <p:cxnSp>
        <p:nvCxnSpPr>
          <p:cNvPr id="24" name="AutoShape 22">
            <a:extLst>
              <a:ext uri="{FF2B5EF4-FFF2-40B4-BE49-F238E27FC236}">
                <a16:creationId xmlns:a16="http://schemas.microsoft.com/office/drawing/2014/main" id="{CD3B9505-66D2-52DC-BB65-FF04F428F96D}"/>
              </a:ext>
            </a:extLst>
          </p:cNvPr>
          <p:cNvCxnSpPr>
            <a:cxnSpLocks noChangeShapeType="1"/>
            <a:stCxn id="6" idx="3"/>
            <a:endCxn id="23" idx="1"/>
          </p:cNvCxnSpPr>
          <p:nvPr/>
        </p:nvCxnSpPr>
        <p:spPr bwMode="auto">
          <a:xfrm>
            <a:off x="4747576" y="1599406"/>
            <a:ext cx="434023" cy="31561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AutoShape 23">
            <a:extLst>
              <a:ext uri="{FF2B5EF4-FFF2-40B4-BE49-F238E27FC236}">
                <a16:creationId xmlns:a16="http://schemas.microsoft.com/office/drawing/2014/main" id="{7296B156-501D-9B89-EFB7-9DD78B22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811" y="4113212"/>
            <a:ext cx="2002971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Contract Letting</a:t>
            </a:r>
          </a:p>
          <a:p>
            <a:pPr algn="ctr" eaLnBrk="0" hangingPunct="0"/>
            <a:r>
              <a:rPr lang="en-US" altLang="en-US" dirty="0"/>
              <a:t>and Award</a:t>
            </a:r>
          </a:p>
        </p:txBody>
      </p:sp>
      <p:cxnSp>
        <p:nvCxnSpPr>
          <p:cNvPr id="26" name="AutoShape 24">
            <a:extLst>
              <a:ext uri="{FF2B5EF4-FFF2-40B4-BE49-F238E27FC236}">
                <a16:creationId xmlns:a16="http://schemas.microsoft.com/office/drawing/2014/main" id="{88E29F3D-B393-2F63-2796-C488BEA50D51}"/>
              </a:ext>
            </a:extLst>
          </p:cNvPr>
          <p:cNvCxnSpPr>
            <a:cxnSpLocks noChangeShapeType="1"/>
            <a:stCxn id="21" idx="2"/>
            <a:endCxn id="25" idx="0"/>
          </p:cNvCxnSpPr>
          <p:nvPr/>
        </p:nvCxnSpPr>
        <p:spPr bwMode="auto">
          <a:xfrm>
            <a:off x="9881412" y="3581400"/>
            <a:ext cx="10885" cy="5318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5">
            <a:extLst>
              <a:ext uri="{FF2B5EF4-FFF2-40B4-BE49-F238E27FC236}">
                <a16:creationId xmlns:a16="http://schemas.microsoft.com/office/drawing/2014/main" id="{9B47894B-65E6-1F51-D530-6213A3B083F5}"/>
              </a:ext>
            </a:extLst>
          </p:cNvPr>
          <p:cNvCxnSpPr>
            <a:cxnSpLocks noChangeShapeType="1"/>
            <a:stCxn id="23" idx="3"/>
            <a:endCxn id="25" idx="1"/>
          </p:cNvCxnSpPr>
          <p:nvPr/>
        </p:nvCxnSpPr>
        <p:spPr bwMode="auto">
          <a:xfrm flipV="1">
            <a:off x="7445828" y="4647406"/>
            <a:ext cx="1444983" cy="10815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AutoShape 26">
            <a:extLst>
              <a:ext uri="{FF2B5EF4-FFF2-40B4-BE49-F238E27FC236}">
                <a16:creationId xmlns:a16="http://schemas.microsoft.com/office/drawing/2014/main" id="{20883018-9F36-EC8F-FF1F-A6DDE51F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811" y="5406149"/>
            <a:ext cx="2002971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Construction</a:t>
            </a:r>
          </a:p>
        </p:txBody>
      </p:sp>
      <p:cxnSp>
        <p:nvCxnSpPr>
          <p:cNvPr id="29" name="AutoShape 27">
            <a:extLst>
              <a:ext uri="{FF2B5EF4-FFF2-40B4-BE49-F238E27FC236}">
                <a16:creationId xmlns:a16="http://schemas.microsoft.com/office/drawing/2014/main" id="{1D54A9DC-8257-B085-7CF7-5B2836686D74}"/>
              </a:ext>
            </a:extLst>
          </p:cNvPr>
          <p:cNvCxnSpPr>
            <a:cxnSpLocks noChangeShapeType="1"/>
            <a:stCxn id="25" idx="2"/>
            <a:endCxn id="28" idx="0"/>
          </p:cNvCxnSpPr>
          <p:nvPr/>
        </p:nvCxnSpPr>
        <p:spPr bwMode="auto">
          <a:xfrm>
            <a:off x="9892297" y="5181600"/>
            <a:ext cx="0" cy="2245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AutoShape 28">
            <a:extLst>
              <a:ext uri="{FF2B5EF4-FFF2-40B4-BE49-F238E27FC236}">
                <a16:creationId xmlns:a16="http://schemas.microsoft.com/office/drawing/2014/main" id="{0382CA82-09E7-6804-1DC9-3D1D0743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885" y="5406149"/>
            <a:ext cx="2002971" cy="1068388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/>
              <a:t>Project </a:t>
            </a:r>
          </a:p>
          <a:p>
            <a:pPr algn="ctr" eaLnBrk="0" hangingPunct="0"/>
            <a:r>
              <a:rPr lang="en-US" altLang="en-US" dirty="0"/>
              <a:t>Close-out</a:t>
            </a:r>
          </a:p>
        </p:txBody>
      </p:sp>
      <p:cxnSp>
        <p:nvCxnSpPr>
          <p:cNvPr id="31" name="AutoShape 29">
            <a:extLst>
              <a:ext uri="{FF2B5EF4-FFF2-40B4-BE49-F238E27FC236}">
                <a16:creationId xmlns:a16="http://schemas.microsoft.com/office/drawing/2014/main" id="{506D1CC6-5BFE-9D5B-C01F-DA46FFAFECE7}"/>
              </a:ext>
            </a:extLst>
          </p:cNvPr>
          <p:cNvCxnSpPr>
            <a:cxnSpLocks noChangeShapeType="1"/>
            <a:stCxn id="28" idx="1"/>
            <a:endCxn id="30" idx="3"/>
          </p:cNvCxnSpPr>
          <p:nvPr/>
        </p:nvCxnSpPr>
        <p:spPr bwMode="auto">
          <a:xfrm flipH="1">
            <a:off x="8017856" y="5940343"/>
            <a:ext cx="87295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7CB55C5-663C-DC9F-464B-5987768EB8A9}"/>
              </a:ext>
            </a:extLst>
          </p:cNvPr>
          <p:cNvSpPr/>
          <p:nvPr/>
        </p:nvSpPr>
        <p:spPr>
          <a:xfrm>
            <a:off x="208147" y="1444624"/>
            <a:ext cx="1182503" cy="10683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A2896AFD-3FCD-952A-5C70-4D441200372B}"/>
              </a:ext>
            </a:extLst>
          </p:cNvPr>
          <p:cNvSpPr/>
          <p:nvPr/>
        </p:nvSpPr>
        <p:spPr>
          <a:xfrm>
            <a:off x="4302485" y="842755"/>
            <a:ext cx="1182503" cy="10683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7010C305-C18B-A10D-E48D-1AB475A2A343}"/>
              </a:ext>
            </a:extLst>
          </p:cNvPr>
          <p:cNvSpPr/>
          <p:nvPr/>
        </p:nvSpPr>
        <p:spPr>
          <a:xfrm>
            <a:off x="10158523" y="454818"/>
            <a:ext cx="1182503" cy="10683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F424452-9C29-2BC8-392A-5A26E2CB4A5A}"/>
              </a:ext>
            </a:extLst>
          </p:cNvPr>
          <p:cNvSpPr/>
          <p:nvPr/>
        </p:nvSpPr>
        <p:spPr>
          <a:xfrm>
            <a:off x="405111" y="5190430"/>
            <a:ext cx="1182503" cy="10683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17A7DF-7D17-9A41-39F7-D4C9F3249DAC}"/>
              </a:ext>
            </a:extLst>
          </p:cNvPr>
          <p:cNvSpPr txBox="1"/>
          <p:nvPr/>
        </p:nvSpPr>
        <p:spPr>
          <a:xfrm>
            <a:off x="1521504" y="5181600"/>
            <a:ext cx="3248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Potential MPO / RPA Involvement</a:t>
            </a:r>
          </a:p>
        </p:txBody>
      </p:sp>
    </p:spTree>
    <p:extLst>
      <p:ext uri="{BB962C8B-B14F-4D97-AF65-F5344CB8AC3E}">
        <p14:creationId xmlns:p14="http://schemas.microsoft.com/office/powerpoint/2010/main" val="231883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97BC3-8128-BF1C-63AD-722393AD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271-5A5E-48A0-852D-AEA0E1566D7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2AC2F1-1DD9-36C3-3F44-2C634ED3336A}"/>
              </a:ext>
            </a:extLst>
          </p:cNvPr>
          <p:cNvSpPr txBox="1">
            <a:spLocks noChangeArrowheads="1"/>
          </p:cNvSpPr>
          <p:nvPr/>
        </p:nvSpPr>
        <p:spPr>
          <a:xfrm>
            <a:off x="293761" y="446075"/>
            <a:ext cx="4058353" cy="30154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accent2"/>
                </a:solidFill>
              </a:rPr>
              <a:t>Planning and Programming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1B040-2732-C65C-F498-8286D89D9A66}"/>
              </a:ext>
            </a:extLst>
          </p:cNvPr>
          <p:cNvSpPr txBox="1">
            <a:spLocks noChangeArrowheads="1"/>
          </p:cNvSpPr>
          <p:nvPr/>
        </p:nvSpPr>
        <p:spPr>
          <a:xfrm>
            <a:off x="4381668" y="555172"/>
            <a:ext cx="7071898" cy="62328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u="sng" dirty="0"/>
              <a:t>All</a:t>
            </a:r>
            <a:r>
              <a:rPr lang="en-US" altLang="en-US" dirty="0"/>
              <a:t> Federal-aid transportation projects must be included in the Regional Planning Affiliation (RPA) or Metropolitan Planning Organization (MPO) Transportation Improvement Program (</a:t>
            </a:r>
            <a:r>
              <a:rPr lang="en-US" altLang="en-US" b="1" dirty="0"/>
              <a:t>TIP</a:t>
            </a:r>
            <a:r>
              <a:rPr lang="en-US" alt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All TIP projects must be submitted to Iowa DOT for inclusion in the Statewide Transportation Improvement Program (</a:t>
            </a:r>
            <a:r>
              <a:rPr lang="en-US" altLang="en-US" b="1" dirty="0"/>
              <a:t>STIP</a:t>
            </a:r>
            <a:r>
              <a:rPr lang="en-US" altLang="en-US" dirty="0"/>
              <a:t>) via the Transportation Program Management System (</a:t>
            </a:r>
            <a:r>
              <a:rPr lang="en-US" altLang="en-US" b="1" dirty="0"/>
              <a:t>TPMS</a:t>
            </a:r>
            <a:r>
              <a:rPr lang="en-US" alt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Projects cannot receive FHWA Authorization unless funds are programmed in the current </a:t>
            </a:r>
            <a:r>
              <a:rPr lang="en-US" altLang="en-US" b="1" dirty="0"/>
              <a:t>TIP / STIP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Cost estimates must be in Year of Expenditure dollars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Estimates must be adjusted if moved from one fiscal year to another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Funding must be in the approved STIP prior to letting the project.  </a:t>
            </a:r>
            <a:r>
              <a:rPr lang="en-US" altLang="en-US" dirty="0">
                <a:solidFill>
                  <a:schemeClr val="accent2"/>
                </a:solidFill>
              </a:rPr>
              <a:t>Funding cannot be added post-letting.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192-C9C3-6636-7A88-557CE015BBD9}"/>
              </a:ext>
            </a:extLst>
          </p:cNvPr>
          <p:cNvSpPr/>
          <p:nvPr/>
        </p:nvSpPr>
        <p:spPr>
          <a:xfrm>
            <a:off x="550645" y="3176082"/>
            <a:ext cx="1132513" cy="704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Agency Project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911603-23E8-2F2A-13D1-059C90BA1A47}"/>
              </a:ext>
            </a:extLst>
          </p:cNvPr>
          <p:cNvSpPr/>
          <p:nvPr/>
        </p:nvSpPr>
        <p:spPr>
          <a:xfrm>
            <a:off x="1683158" y="3888995"/>
            <a:ext cx="1132513" cy="704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RPA or MPO </a:t>
            </a:r>
            <a:r>
              <a:rPr lang="en-US" b="1" dirty="0"/>
              <a:t>TIP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97D148-BDCF-2B72-8CEA-E6B1B83114FB}"/>
              </a:ext>
            </a:extLst>
          </p:cNvPr>
          <p:cNvSpPr/>
          <p:nvPr/>
        </p:nvSpPr>
        <p:spPr>
          <a:xfrm>
            <a:off x="2820972" y="4585432"/>
            <a:ext cx="1132513" cy="704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STIP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79EC06CE-A4F8-BB59-4AAC-C114FE2E30EE}"/>
              </a:ext>
            </a:extLst>
          </p:cNvPr>
          <p:cNvSpPr/>
          <p:nvPr/>
        </p:nvSpPr>
        <p:spPr>
          <a:xfrm>
            <a:off x="746479" y="3968725"/>
            <a:ext cx="746620" cy="482600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D5F740CF-7BEF-5C63-1839-49E232FCFAC7}"/>
              </a:ext>
            </a:extLst>
          </p:cNvPr>
          <p:cNvSpPr/>
          <p:nvPr/>
        </p:nvSpPr>
        <p:spPr>
          <a:xfrm>
            <a:off x="1876104" y="4774010"/>
            <a:ext cx="746620" cy="482600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DD30-632C-4030-8F98-97C3C429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16" y="386856"/>
            <a:ext cx="9533466" cy="8250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FEDERAL-AID PROGRAM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DD54-C308-4B55-AE6B-D36A0ADDD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211893"/>
            <a:ext cx="11478984" cy="5417507"/>
          </a:xfrm>
        </p:spPr>
        <p:txBody>
          <a:bodyPr>
            <a:normAutofit fontScale="92500" lnSpcReduction="20000"/>
          </a:bodyPr>
          <a:lstStyle/>
          <a:p>
            <a:pPr marL="2286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cap="none" dirty="0">
                <a:solidFill>
                  <a:schemeClr val="tx1"/>
                </a:solidFill>
              </a:rPr>
              <a:t>Mapping accuracy and location descriptions are critical</a:t>
            </a:r>
          </a:p>
          <a:p>
            <a:pPr marL="2286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cap="none" dirty="0">
                <a:solidFill>
                  <a:schemeClr val="tx1"/>
                </a:solidFill>
              </a:rPr>
              <a:t>Set realistic letting dates!!</a:t>
            </a:r>
          </a:p>
          <a:p>
            <a:pPr marL="457200" lvl="2" indent="-228600"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</a:rPr>
              <a:t>Workload management for Local Systems</a:t>
            </a:r>
          </a:p>
          <a:p>
            <a:pPr lvl="1"/>
            <a:r>
              <a:rPr lang="en-US" sz="2800" cap="none" dirty="0">
                <a:solidFill>
                  <a:schemeClr val="tx1"/>
                </a:solidFill>
              </a:rPr>
              <a:t>Funding/cash flow management for Iowa DOT</a:t>
            </a:r>
          </a:p>
          <a:p>
            <a:r>
              <a:rPr lang="en-US" sz="3200" b="1" dirty="0"/>
              <a:t>STBG </a:t>
            </a:r>
          </a:p>
          <a:p>
            <a:pPr lvl="1"/>
            <a:r>
              <a:rPr lang="en-US" sz="2800" dirty="0"/>
              <a:t>to Counties &amp; Cities through an MPO/TMA = Federal-aid</a:t>
            </a:r>
          </a:p>
          <a:p>
            <a:pPr lvl="1"/>
            <a:r>
              <a:rPr lang="en-US" sz="2800" dirty="0"/>
              <a:t>to Cities through an RPA = Federal-aid Swap</a:t>
            </a:r>
          </a:p>
          <a:p>
            <a:pPr lvl="1"/>
            <a:r>
              <a:rPr lang="en-US" sz="2800" dirty="0"/>
              <a:t>Construction Only</a:t>
            </a:r>
          </a:p>
          <a:p>
            <a:r>
              <a:rPr lang="en-US" sz="3200" b="1" dirty="0"/>
              <a:t>STIP Amendments</a:t>
            </a:r>
          </a:p>
          <a:p>
            <a:pPr lvl="1"/>
            <a:r>
              <a:rPr lang="en-US" sz="2800" dirty="0"/>
              <a:t>Needed if the </a:t>
            </a:r>
            <a:r>
              <a:rPr lang="en-US" sz="2800" u="sng" dirty="0"/>
              <a:t>Engineer’s Estimate</a:t>
            </a:r>
            <a:r>
              <a:rPr lang="en-US" sz="2800" dirty="0"/>
              <a:t> of an HBP project has increased </a:t>
            </a:r>
            <a:r>
              <a:rPr lang="en-US" sz="2800" u="sng" dirty="0"/>
              <a:t>&gt; 15% above</a:t>
            </a:r>
            <a:r>
              <a:rPr lang="en-US" sz="2800" dirty="0"/>
              <a:t> programmed amount</a:t>
            </a:r>
          </a:p>
          <a:p>
            <a:pPr lvl="1"/>
            <a:r>
              <a:rPr lang="en-US" sz="2800" dirty="0"/>
              <a:t>For Cities: must be initiated </a:t>
            </a:r>
            <a:r>
              <a:rPr lang="en-US" sz="2800" u="sng" dirty="0"/>
              <a:t>BY THE RPA/MPO</a:t>
            </a:r>
          </a:p>
          <a:p>
            <a:pPr lvl="1"/>
            <a:r>
              <a:rPr lang="en-US" sz="2800" dirty="0"/>
              <a:t>For Counties:  must be initiated </a:t>
            </a:r>
            <a:r>
              <a:rPr lang="en-US" sz="2800" u="sng" dirty="0"/>
              <a:t>BY THE COUNTY IN THEIR CFYP</a:t>
            </a:r>
          </a:p>
          <a:p>
            <a:pPr lvl="1"/>
            <a:r>
              <a:rPr lang="en-US" sz="2800" dirty="0"/>
              <a:t>Plan ahead to avoid last-minute time crunches</a:t>
            </a:r>
          </a:p>
          <a:p>
            <a:pPr marL="457200" lvl="2" indent="-228600">
              <a:buFont typeface="Arial" panose="020B0604020202020204" pitchFamily="34" charset="0"/>
              <a:buChar char="•"/>
            </a:pPr>
            <a:endParaRPr lang="en-US" sz="3000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Safety and security reminder | Employee News">
            <a:extLst>
              <a:ext uri="{FF2B5EF4-FFF2-40B4-BE49-F238E27FC236}">
                <a16:creationId xmlns:a16="http://schemas.microsoft.com/office/drawing/2014/main" id="{505FAF2B-1888-157B-D0FB-3569EEF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654" y="1915140"/>
            <a:ext cx="2335256" cy="17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2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DD30-632C-4030-8F98-97C3C42955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516" y="383724"/>
            <a:ext cx="10895013" cy="603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FEDERAL-AID PROGRAM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DD54-C308-4B55-AE6B-D36A0ADDD2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2811" y="1152394"/>
            <a:ext cx="6699250" cy="5791200"/>
          </a:xfrm>
        </p:spPr>
        <p:txBody>
          <a:bodyPr>
            <a:normAutofit/>
          </a:bodyPr>
          <a:lstStyle/>
          <a:p>
            <a:r>
              <a:rPr lang="en-US" dirty="0"/>
              <a:t>Federal Functional Classification System</a:t>
            </a:r>
          </a:p>
          <a:p>
            <a:pPr lvl="1"/>
            <a:r>
              <a:rPr lang="en-US" cap="none" dirty="0"/>
              <a:t>On-System = Major Collectors and higher</a:t>
            </a:r>
          </a:p>
          <a:p>
            <a:pPr lvl="1"/>
            <a:r>
              <a:rPr lang="en-US" cap="none" dirty="0"/>
              <a:t>Off-System = Minor Collectors and Local Routes</a:t>
            </a:r>
          </a:p>
          <a:p>
            <a:r>
              <a:rPr lang="en-US" dirty="0"/>
              <a:t>Highway Bridge Program (HBP) projects</a:t>
            </a:r>
          </a:p>
          <a:p>
            <a:pPr lvl="1"/>
            <a:r>
              <a:rPr lang="en-US" cap="none" dirty="0"/>
              <a:t>On-System Bridges – 80% Federal-aid HBP + 20% Swap HBP</a:t>
            </a:r>
          </a:p>
          <a:p>
            <a:pPr lvl="1"/>
            <a:endParaRPr lang="en-US" cap="none" dirty="0"/>
          </a:p>
          <a:p>
            <a:pPr lvl="1"/>
            <a:endParaRPr lang="en-US" cap="none" dirty="0"/>
          </a:p>
          <a:p>
            <a:pPr lvl="1"/>
            <a:endParaRPr lang="en-US" cap="none" dirty="0"/>
          </a:p>
          <a:p>
            <a:pPr lvl="1"/>
            <a:endParaRPr lang="en-US" sz="1200" cap="none" dirty="0"/>
          </a:p>
          <a:p>
            <a:pPr lvl="1"/>
            <a:endParaRPr lang="en-US" sz="1200" cap="none" dirty="0"/>
          </a:p>
          <a:p>
            <a:pPr lvl="1"/>
            <a:r>
              <a:rPr lang="en-US" cap="none" dirty="0"/>
              <a:t>Off-System Bridges – 100% Federal-aid HBP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D6F87-3ED8-4521-BCA7-BEFEDEB0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67" y="3142428"/>
            <a:ext cx="4561678" cy="153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7117B-BECE-4676-A9A1-745114BD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61" y="5278273"/>
            <a:ext cx="4561679" cy="1240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7F3BDE-9F2E-7C0E-6F9D-4BCB33373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061" y="1775960"/>
            <a:ext cx="4569871" cy="216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20163-832A-1377-38F0-836D2E0F3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786" y="4069573"/>
            <a:ext cx="5250419" cy="2448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14392-8985-2F4B-578E-7844A9275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685" y="339575"/>
            <a:ext cx="1591520" cy="198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9390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784</TotalTime>
  <Words>754</Words>
  <Application>Microsoft Office PowerPoint</Application>
  <PresentationFormat>Widescreen</PresentationFormat>
  <Paragraphs>128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Basis</vt:lpstr>
      <vt:lpstr>Local systems bureau update mpo/rpa quarterly Meeting April 30, 2025</vt:lpstr>
      <vt:lpstr>LOCAL SYSTEMS BUREAU UPDATE</vt:lpstr>
      <vt:lpstr>PowerPoint Presentation</vt:lpstr>
      <vt:lpstr>Local Systems PDT/FT &amp; Grant  Team</vt:lpstr>
      <vt:lpstr>Competitive Grant &amp; Earmark Team (CGE) Fed-aid Formula Funds vs Competitive Grants</vt:lpstr>
      <vt:lpstr>PowerPoint Presentation</vt:lpstr>
      <vt:lpstr>PowerPoint Presentation</vt:lpstr>
      <vt:lpstr>FEDERAL-AID PROGRAM REMINDERS</vt:lpstr>
      <vt:lpstr>FEDERAL-AID PROGRAM REMINDERS</vt:lpstr>
      <vt:lpstr>PROJECT FUNDING – KEEP IT SIMPLE, PLEASE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Permits and Reviews</dc:title>
  <dc:creator>Moore, Nicole</dc:creator>
  <cp:lastModifiedBy>Okerlund, Sarah</cp:lastModifiedBy>
  <cp:revision>40</cp:revision>
  <cp:lastPrinted>2022-12-22T22:09:25Z</cp:lastPrinted>
  <dcterms:created xsi:type="dcterms:W3CDTF">2019-04-29T18:18:43Z</dcterms:created>
  <dcterms:modified xsi:type="dcterms:W3CDTF">2025-04-29T18:47:19Z</dcterms:modified>
</cp:coreProperties>
</file>