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5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7" r:id="rId14"/>
    <p:sldId id="298" r:id="rId15"/>
    <p:sldId id="306" r:id="rId16"/>
    <p:sldId id="270" r:id="rId17"/>
  </p:sldIdLst>
  <p:sldSz cx="12192000" cy="6858000"/>
  <p:notesSz cx="6858000" cy="9144000"/>
  <p:embeddedFontLst>
    <p:embeddedFont>
      <p:font typeface="PT Sans" panose="020B0503020203020204" pitchFamily="34" charset="0"/>
      <p:regular r:id="rId20"/>
      <p:bold r:id="rId21"/>
      <p:italic r:id="rId22"/>
      <p:boldItalic r:id="rId23"/>
    </p:embeddedFont>
    <p:embeddedFont>
      <p:font typeface="Roboto Slab" pitchFamily="50" charset="0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8B117-32C2-4956-AF26-86BB54020333}" v="9" dt="2024-01-31T21:08:38.203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>
        <p:scale>
          <a:sx n="98" d="100"/>
          <a:sy n="98" d="100"/>
        </p:scale>
        <p:origin x="1296" y="3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adot-my.sharepoint.com/personal/hossein_naraghi_iowadot_us/Documents/Documents/COO_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Percentage of all Fatalities and Serious Injuries</a:t>
            </a:r>
            <a:r>
              <a:rPr lang="en-US" b="1" baseline="0">
                <a:solidFill>
                  <a:sysClr val="windowText" lastClr="000000"/>
                </a:solidFill>
              </a:rPr>
              <a:t> by Road Functional Class</a:t>
            </a:r>
            <a:endParaRPr lang="en-US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6251154369592694"/>
          <c:y val="4.931574405128837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191880528822787"/>
          <c:y val="6.2911984386921971E-2"/>
          <c:w val="0.77139137884581033"/>
          <c:h val="0.65328710312002036"/>
        </c:manualLayout>
      </c:layout>
      <c:lineChart>
        <c:grouping val="standard"/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US Route 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Sheet3!$A$5:$A$15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Sheet3!$B$5:$B$15</c:f>
              <c:numCache>
                <c:formatCode>0.0%</c:formatCode>
                <c:ptCount val="11"/>
                <c:pt idx="0">
                  <c:v>0.22776572668112799</c:v>
                </c:pt>
                <c:pt idx="1">
                  <c:v>0.21930803571428573</c:v>
                </c:pt>
                <c:pt idx="2">
                  <c:v>0.14516971279373367</c:v>
                </c:pt>
                <c:pt idx="3">
                  <c:v>0.15461071231363888</c:v>
                </c:pt>
                <c:pt idx="4">
                  <c:v>0.16625766871165645</c:v>
                </c:pt>
                <c:pt idx="5">
                  <c:v>0.14311163895486936</c:v>
                </c:pt>
                <c:pt idx="6">
                  <c:v>0.14216575922565033</c:v>
                </c:pt>
                <c:pt idx="7">
                  <c:v>0.16026711185308848</c:v>
                </c:pt>
                <c:pt idx="8">
                  <c:v>0.15840455840455842</c:v>
                </c:pt>
                <c:pt idx="9">
                  <c:v>0.17637083097795364</c:v>
                </c:pt>
                <c:pt idx="10">
                  <c:v>0.16279069767441862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45-4A07-BC59-8C292A58D8B1}"/>
            </c:ext>
          </c:extLst>
        </c:ser>
        <c:ser>
          <c:idx val="1"/>
          <c:order val="1"/>
          <c:tx>
            <c:strRef>
              <c:f>Sheet3!$C$4</c:f>
              <c:strCache>
                <c:ptCount val="1"/>
                <c:pt idx="0">
                  <c:v>Iowa Route</c:v>
                </c:pt>
              </c:strCache>
            </c:strRef>
          </c:tx>
          <c:spPr>
            <a:ln w="28575" cap="rnd">
              <a:solidFill>
                <a:srgbClr val="00B050">
                  <a:alpha val="9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Sheet3!$A$5:$A$15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Sheet3!$C$5:$C$15</c:f>
              <c:numCache>
                <c:formatCode>0.0%</c:formatCode>
                <c:ptCount val="11"/>
                <c:pt idx="0">
                  <c:v>0.15997830802603036</c:v>
                </c:pt>
                <c:pt idx="1">
                  <c:v>0.14341517857142858</c:v>
                </c:pt>
                <c:pt idx="2">
                  <c:v>0.13472584856396866</c:v>
                </c:pt>
                <c:pt idx="3">
                  <c:v>0.13528437327443402</c:v>
                </c:pt>
                <c:pt idx="4">
                  <c:v>0.12085889570552147</c:v>
                </c:pt>
                <c:pt idx="5">
                  <c:v>0.11520190023752969</c:v>
                </c:pt>
                <c:pt idx="6">
                  <c:v>0.10526315789473684</c:v>
                </c:pt>
                <c:pt idx="7">
                  <c:v>0.12632164718976072</c:v>
                </c:pt>
                <c:pt idx="8">
                  <c:v>0.11396011396011396</c:v>
                </c:pt>
                <c:pt idx="9">
                  <c:v>0.14584511023176935</c:v>
                </c:pt>
                <c:pt idx="10">
                  <c:v>0.1186046511627907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45-4A07-BC59-8C292A58D8B1}"/>
            </c:ext>
          </c:extLst>
        </c:ser>
        <c:ser>
          <c:idx val="2"/>
          <c:order val="2"/>
          <c:tx>
            <c:strRef>
              <c:f>Sheet3!$D$4</c:f>
              <c:strCache>
                <c:ptCount val="1"/>
                <c:pt idx="0">
                  <c:v>Interstate</c:v>
                </c:pt>
              </c:strCache>
            </c:strRef>
          </c:tx>
          <c:spPr>
            <a:ln w="28575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Sheet3!$A$5:$A$15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Sheet3!$D$5:$D$15</c:f>
              <c:numCache>
                <c:formatCode>0.0%</c:formatCode>
                <c:ptCount val="11"/>
                <c:pt idx="0">
                  <c:v>9.6529284164859008E-2</c:v>
                </c:pt>
                <c:pt idx="1">
                  <c:v>9.9330357142857137E-2</c:v>
                </c:pt>
                <c:pt idx="2">
                  <c:v>7.4673629242819839E-2</c:v>
                </c:pt>
                <c:pt idx="3">
                  <c:v>7.6200993926007737E-2</c:v>
                </c:pt>
                <c:pt idx="4">
                  <c:v>9.2638036809815957E-2</c:v>
                </c:pt>
                <c:pt idx="5">
                  <c:v>0.10570071258907364</c:v>
                </c:pt>
                <c:pt idx="6">
                  <c:v>8.3484573502722328E-2</c:v>
                </c:pt>
                <c:pt idx="7">
                  <c:v>8.0133555926544239E-2</c:v>
                </c:pt>
                <c:pt idx="8">
                  <c:v>9.686609686609686E-2</c:v>
                </c:pt>
                <c:pt idx="9">
                  <c:v>8.9881288863764841E-2</c:v>
                </c:pt>
                <c:pt idx="10">
                  <c:v>7.7906976744186049E-2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45-4A07-BC59-8C292A58D8B1}"/>
            </c:ext>
          </c:extLst>
        </c:ser>
        <c:ser>
          <c:idx val="3"/>
          <c:order val="3"/>
          <c:tx>
            <c:strRef>
              <c:f>Sheet3!$E$4</c:f>
              <c:strCache>
                <c:ptCount val="1"/>
                <c:pt idx="0">
                  <c:v>Municipal Route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Sheet3!$A$5:$A$15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Sheet3!$E$5:$E$15</c:f>
              <c:numCache>
                <c:formatCode>0.0%</c:formatCode>
                <c:ptCount val="11"/>
                <c:pt idx="0">
                  <c:v>0.19414316702819956</c:v>
                </c:pt>
                <c:pt idx="1">
                  <c:v>0.20145089285714285</c:v>
                </c:pt>
                <c:pt idx="2">
                  <c:v>0.26266318537859007</c:v>
                </c:pt>
                <c:pt idx="3">
                  <c:v>0.26670347874102707</c:v>
                </c:pt>
                <c:pt idx="4">
                  <c:v>0.25644171779141106</c:v>
                </c:pt>
                <c:pt idx="5">
                  <c:v>0.28266033254156769</c:v>
                </c:pt>
                <c:pt idx="6">
                  <c:v>0.28009679370840895</c:v>
                </c:pt>
                <c:pt idx="7">
                  <c:v>0.2815804117974402</c:v>
                </c:pt>
                <c:pt idx="8">
                  <c:v>0.2797720797720798</c:v>
                </c:pt>
                <c:pt idx="9">
                  <c:v>0.25438100621820237</c:v>
                </c:pt>
                <c:pt idx="10">
                  <c:v>0.30465116279069765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45-4A07-BC59-8C292A58D8B1}"/>
            </c:ext>
          </c:extLst>
        </c:ser>
        <c:ser>
          <c:idx val="4"/>
          <c:order val="4"/>
          <c:tx>
            <c:strRef>
              <c:f>Sheet3!$F$4</c:f>
              <c:strCache>
                <c:ptCount val="1"/>
                <c:pt idx="0">
                  <c:v>Secondary Route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Sheet3!$A$5:$A$15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Sheet3!$F$5:$F$15</c:f>
              <c:numCache>
                <c:formatCode>0.0%</c:formatCode>
                <c:ptCount val="11"/>
                <c:pt idx="0">
                  <c:v>0.31453362255965295</c:v>
                </c:pt>
                <c:pt idx="1">
                  <c:v>0.32979910714285715</c:v>
                </c:pt>
                <c:pt idx="2">
                  <c:v>0.37806788511749345</c:v>
                </c:pt>
                <c:pt idx="3">
                  <c:v>0.36388735505245723</c:v>
                </c:pt>
                <c:pt idx="4">
                  <c:v>0.36012269938650304</c:v>
                </c:pt>
                <c:pt idx="5">
                  <c:v>0.34857482185273159</c:v>
                </c:pt>
                <c:pt idx="6">
                  <c:v>0.38475499092558985</c:v>
                </c:pt>
                <c:pt idx="7">
                  <c:v>0.34947134112409572</c:v>
                </c:pt>
                <c:pt idx="8">
                  <c:v>0.34529914529914529</c:v>
                </c:pt>
                <c:pt idx="9">
                  <c:v>0.32899943470887505</c:v>
                </c:pt>
                <c:pt idx="10">
                  <c:v>0.33546511627906977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45-4A07-BC59-8C292A58D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9480040"/>
        <c:axId val="1109647288"/>
      </c:lineChart>
      <c:catAx>
        <c:axId val="89948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647288"/>
        <c:crosses val="autoZero"/>
        <c:auto val="1"/>
        <c:lblAlgn val="ctr"/>
        <c:lblOffset val="100"/>
        <c:noMultiLvlLbl val="0"/>
      </c:catAx>
      <c:valAx>
        <c:axId val="110964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480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6">
              <a:lumMod val="20000"/>
              <a:lumOff val="8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2971191861693885"/>
          <c:y val="0.63956432755680948"/>
          <c:w val="0.68676507273325538"/>
          <c:h val="4.2450400221711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4/28/2025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4/28/2025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5644884" y="309308"/>
            <a:ext cx="903803" cy="12193581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5840" y="1920240"/>
            <a:ext cx="10147936" cy="37529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9913" indent="-2254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01688" indent="-2317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5840" y="1005840"/>
            <a:ext cx="10147935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spc="5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504826" y="631627"/>
            <a:ext cx="11182347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503212" y="6356350"/>
            <a:ext cx="324992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50" baseline="0" dirty="0">
                <a:latin typeface="Calibri" panose="020F0502020204030204" pitchFamily="34" charset="0"/>
                <a:cs typeface="Calibri" panose="020F0502020204030204" pitchFamily="34" charset="0"/>
              </a:rPr>
              <a:t>ADD PRESENTATION TITLE IN “VIEW” “SLIDE MASTER”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pc="150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pc="15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4687613" y="0"/>
            <a:ext cx="7504387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612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4FB46-1C0D-83F3-05F9-7041C7EE1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4687613" y="0"/>
            <a:ext cx="7504112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888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EAE93-54CB-8FB0-EAF0-E5A25D170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4687613" y="0"/>
            <a:ext cx="750411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888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55848-0C99-1042-B0B6-08480A00F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4687613" y="0"/>
            <a:ext cx="750411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612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FC624-D4D1-9AFF-63B9-78F4572A1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54E74DE-D9A6-8BE3-B8A9-4AACD9ABFA1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36525"/>
            <a:ext cx="1914529" cy="48022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212" y="6356350"/>
            <a:ext cx="2921475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800" spc="150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hyperlink" Target="https://iowadot.gov/traffic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FD3E68-6BE4-6633-051B-DAD6B2564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18" y="-6007"/>
            <a:ext cx="12191999" cy="6576690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36866" y="3439926"/>
            <a:ext cx="12215347" cy="3274415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349" y="4354548"/>
            <a:ext cx="12215348" cy="64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Traffic and Safety Bureau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195" y="5077839"/>
            <a:ext cx="12215347" cy="4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MPO/RPA Quarterly Meeting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5678606" y="5757691"/>
            <a:ext cx="807753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6764" y="6259280"/>
            <a:ext cx="856250" cy="20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349" y="5851519"/>
            <a:ext cx="12223501" cy="1006481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9AF3B16-3FC2-FE84-6EFE-7C8664AE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29" y="6157651"/>
            <a:ext cx="2138696" cy="60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2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Hossein Naraghi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2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TAS Bureau Director</a:t>
            </a:r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44" y="5889997"/>
            <a:ext cx="2352679" cy="58817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1C0747B-1E0F-1C17-3F2A-F9A51F93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2198" y="6259280"/>
            <a:ext cx="1550072" cy="4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2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April 30,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47D1F4D-C0F5-B6F0-FFD1-E3EF6AD3FEF9}"/>
              </a:ext>
            </a:extLst>
          </p:cNvPr>
          <p:cNvSpPr txBox="1"/>
          <p:nvPr/>
        </p:nvSpPr>
        <p:spPr>
          <a:xfrm>
            <a:off x="508270" y="746823"/>
            <a:ext cx="11320564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+mj-lt"/>
              </a:rPr>
              <a:t>2025 year-to date Fatalities &amp; Serious Injury Trends Compared to 5-year Average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5F751B-7D6F-7705-EDE1-9679855384B5}"/>
              </a:ext>
            </a:extLst>
          </p:cNvPr>
          <p:cNvCxnSpPr/>
          <p:nvPr/>
        </p:nvCxnSpPr>
        <p:spPr>
          <a:xfrm>
            <a:off x="688569" y="1308196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0">
            <a:extLst>
              <a:ext uri="{FF2B5EF4-FFF2-40B4-BE49-F238E27FC236}">
                <a16:creationId xmlns:a16="http://schemas.microsoft.com/office/drawing/2014/main" id="{32DBB989-957B-AE1B-B112-B5CFAE1EB080}"/>
              </a:ext>
            </a:extLst>
          </p:cNvPr>
          <p:cNvSpPr txBox="1"/>
          <p:nvPr/>
        </p:nvSpPr>
        <p:spPr>
          <a:xfrm>
            <a:off x="2073918" y="1230532"/>
            <a:ext cx="173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+mj-lt"/>
              </a:rPr>
              <a:t>Statewide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108E866B-78E4-9817-19EB-892E8D67EC69}"/>
              </a:ext>
            </a:extLst>
          </p:cNvPr>
          <p:cNvSpPr txBox="1"/>
          <p:nvPr/>
        </p:nvSpPr>
        <p:spPr>
          <a:xfrm>
            <a:off x="7631254" y="1230532"/>
            <a:ext cx="2725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+mj-lt"/>
              </a:rPr>
              <a:t>Municipal Roads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E2D20E-780D-0BA3-8EFB-4A6DA2449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916" y="1643557"/>
            <a:ext cx="5482640" cy="3473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D70071-3063-3741-8BAA-C3B1AD0AC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809" y="5290730"/>
            <a:ext cx="2756177" cy="7309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BB89F3-77A0-72EE-56AD-512776482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91" y="1700911"/>
            <a:ext cx="5500211" cy="34738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186C87-33BF-7B07-F687-973006429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791" y="5290730"/>
            <a:ext cx="2786631" cy="730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389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60694" y="804844"/>
            <a:ext cx="10581663" cy="5248311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Risk Identifications and 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Screen the network to identify areas with high potential for safety improvement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Diagnose the nature of safety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Apply the appropriate safety solution</a:t>
            </a:r>
          </a:p>
          <a:p>
            <a:pPr lvl="1"/>
            <a:r>
              <a:rPr lang="en-US" sz="2800" dirty="0"/>
              <a:t>Short-term</a:t>
            </a:r>
          </a:p>
          <a:p>
            <a:pPr lvl="1"/>
            <a:r>
              <a:rPr lang="en-US" sz="2800" dirty="0"/>
              <a:t>Long-term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Evaluate the effectiveness of the solution</a:t>
            </a:r>
            <a:br>
              <a:rPr lang="en-US" sz="2400" dirty="0"/>
            </a:b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939826" y="1409287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088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60694" y="804844"/>
            <a:ext cx="10581663" cy="5248311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Risk Assessment 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Network Screening</a:t>
            </a:r>
          </a:p>
          <a:p>
            <a:pPr lvl="1"/>
            <a:r>
              <a:rPr lang="en-US" sz="2600" dirty="0"/>
              <a:t>Potential for Crash Reduction (PCR)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Diagnose the nature of safety problem</a:t>
            </a:r>
          </a:p>
          <a:p>
            <a:pPr lvl="1"/>
            <a:r>
              <a:rPr lang="en-US" sz="2600" dirty="0"/>
              <a:t>Crash Distribution Dashboard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Evaluate the effectiveness of the solution</a:t>
            </a:r>
          </a:p>
          <a:p>
            <a:pPr lvl="1"/>
            <a:r>
              <a:rPr lang="en-US" sz="2200" dirty="0"/>
              <a:t>Safety Impact Dashboard</a:t>
            </a:r>
            <a:br>
              <a:rPr lang="en-US" sz="2200" dirty="0"/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939826" y="1409287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BF175E9-DABC-F631-9E42-2FD2B5211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715" y="952427"/>
            <a:ext cx="3968324" cy="1903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D73BF1-B262-B80B-E002-DF709DEFF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715" y="4066161"/>
            <a:ext cx="3968324" cy="2276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16B25A-0890-8C67-B6FB-993D27C5F918}"/>
              </a:ext>
            </a:extLst>
          </p:cNvPr>
          <p:cNvSpPr txBox="1"/>
          <p:nvPr/>
        </p:nvSpPr>
        <p:spPr>
          <a:xfrm>
            <a:off x="1168016" y="5204386"/>
            <a:ext cx="3968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Traffic and Safety Bureau | Iowa DOT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9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A2679D-6071-424D-B3C5-5A49D6B5E4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711552" y="3105038"/>
            <a:ext cx="6581775" cy="17908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b="1" spc="200" dirty="0">
                <a:latin typeface="Calibri" panose="020F0502020204030204" pitchFamily="34" charset="0"/>
                <a:cs typeface="Calibri" panose="020F0502020204030204" pitchFamily="34" charset="0"/>
              </a:rPr>
              <a:t>Hossein Naraghi</a:t>
            </a:r>
          </a:p>
          <a:p>
            <a:pPr marL="0" indent="0">
              <a:buNone/>
            </a:pPr>
            <a:r>
              <a:rPr lang="en-US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515-239-1129</a:t>
            </a:r>
          </a:p>
          <a:p>
            <a:pPr marL="0" indent="0">
              <a:buNone/>
            </a:pPr>
            <a:r>
              <a:rPr lang="en-US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Hossein.naraghi@iowadot.us​</a:t>
            </a:r>
          </a:p>
          <a:p>
            <a:pPr marL="0" indent="0">
              <a:buNone/>
            </a:pPr>
            <a:r>
              <a:rPr lang="en-US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711552" y="2043398"/>
            <a:ext cx="3426269" cy="4778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DB2766-6174-6C85-533D-D7B70C53E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9915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4F402-33FE-5168-0A75-4212D4980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7385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14C0CF-1A5F-A69A-2662-5A4F1E9BC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2445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800225" y="280761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05839"/>
            <a:ext cx="7698545" cy="5248311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Vision &amp; Mission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</a:p>
          <a:p>
            <a:pPr lvl="1">
              <a:spcBef>
                <a:spcPts val="1000"/>
              </a:spcBef>
              <a:spcAft>
                <a:spcPts val="2400"/>
              </a:spcAft>
            </a:pPr>
            <a:r>
              <a:rPr lang="en-US" sz="2400" dirty="0"/>
              <a:t>A safer Iowa where every road user arrives home safely.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/>
              <a:t>To enhance transportation safety and efficiency through </a:t>
            </a:r>
          </a:p>
          <a:p>
            <a:pPr marL="344488" lvl="1" indent="0">
              <a:spcBef>
                <a:spcPts val="0"/>
              </a:spcBef>
              <a:buNone/>
            </a:pPr>
            <a:endParaRPr lang="en-US" sz="1400" dirty="0"/>
          </a:p>
          <a:p>
            <a:pPr lvl="3"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data-driven solutions </a:t>
            </a:r>
          </a:p>
          <a:p>
            <a:pPr lvl="3"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planning </a:t>
            </a:r>
          </a:p>
          <a:p>
            <a:pPr lvl="3"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innovative engineering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09125" y="804844"/>
            <a:ext cx="10687929" cy="5248311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Overview of Services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Traffic Engineering: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  Sign requests, speed studies, pavement markings, …..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Safety Engineering and Planning: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  Safety analysis resources and safety programs.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Access Management: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  Entrance placement and permitting requirements.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Advertising Management: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  Billboards, logos, and tourist-oriented directional signs (TODS).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Sign Shop: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  Manufacturing and providing highway and facility signs.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970671" y="1405472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8641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839" y="804844"/>
            <a:ext cx="10979216" cy="5248311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Key Programs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Traffic Safety Improvement Program (TSIP):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  Funding for safety improvements on public roads.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Iowa Traffic Engineering Assistance Program (TEAP):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  Technical assistance for local agencies.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Highway Safety Improvement Program – Local (HSIP-Local):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  Federal funding for safety projects.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Strategic Highway Safety Plan (SHSP):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  Statewide plan to reduce fatalities and serious injuries</a:t>
            </a:r>
            <a:endParaRPr lang="en-US" sz="2600" dirty="0"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970671" y="1405472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2775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839" y="804844"/>
            <a:ext cx="10979216" cy="5248311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Crash Data Visualization Tools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Iowa Crash Analysis Tool (ICAT)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800" b="1" dirty="0"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Key Emphasis Area (KEA) Dashboards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800" b="1" dirty="0"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Injury Trend Dashboard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970671" y="1405472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9B1DD8F-56B2-98CC-0265-2414CAF88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812" y="965483"/>
            <a:ext cx="3863545" cy="1860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68F0F4-AD39-BC34-046C-8DBC75121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256" y="3224252"/>
            <a:ext cx="3863545" cy="2231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5DB2F2-E991-AFF3-C582-B887E2616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463" y="4076740"/>
            <a:ext cx="3660809" cy="2096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544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178700D-D109-AF5C-EDC2-B9AFDFE6A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011905"/>
              </p:ext>
            </p:extLst>
          </p:nvPr>
        </p:nvGraphicFramePr>
        <p:xfrm>
          <a:off x="2081719" y="624915"/>
          <a:ext cx="8871625" cy="462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5E1074-21B0-3545-A43B-AE22E2E0A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59" y="5250592"/>
            <a:ext cx="7064375" cy="9671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7D1F4D-C0F5-B6F0-FFD1-E3EF6AD3FEF9}"/>
              </a:ext>
            </a:extLst>
          </p:cNvPr>
          <p:cNvSpPr txBox="1"/>
          <p:nvPr/>
        </p:nvSpPr>
        <p:spPr>
          <a:xfrm>
            <a:off x="556908" y="767902"/>
            <a:ext cx="609437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Injury Trends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5F751B-7D6F-7705-EDE1-9679855384B5}"/>
              </a:ext>
            </a:extLst>
          </p:cNvPr>
          <p:cNvCxnSpPr/>
          <p:nvPr/>
        </p:nvCxnSpPr>
        <p:spPr>
          <a:xfrm>
            <a:off x="688569" y="1308196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3232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47D1F4D-C0F5-B6F0-FFD1-E3EF6AD3FEF9}"/>
              </a:ext>
            </a:extLst>
          </p:cNvPr>
          <p:cNvSpPr txBox="1"/>
          <p:nvPr/>
        </p:nvSpPr>
        <p:spPr>
          <a:xfrm>
            <a:off x="556908" y="767902"/>
            <a:ext cx="1114546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2024 Fatalities Trend Compared to 5-year Average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5F751B-7D6F-7705-EDE1-9679855384B5}"/>
              </a:ext>
            </a:extLst>
          </p:cNvPr>
          <p:cNvCxnSpPr/>
          <p:nvPr/>
        </p:nvCxnSpPr>
        <p:spPr>
          <a:xfrm>
            <a:off x="688569" y="1308196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9D16A23-4D8E-3D2C-B42D-0965DE1E6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453" y="1623499"/>
            <a:ext cx="5515342" cy="34845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31A5FA-7707-3D68-4529-CE9F92CC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339" y="5204801"/>
            <a:ext cx="2844234" cy="730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AE8D09-8AF8-36B8-10F3-40958ADDB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08" y="1623501"/>
            <a:ext cx="5557336" cy="34845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37072D-0771-0EC5-A607-CFD6F155D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918" y="5204801"/>
            <a:ext cx="2844233" cy="746029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32DBB989-957B-AE1B-B112-B5CFAE1EB080}"/>
              </a:ext>
            </a:extLst>
          </p:cNvPr>
          <p:cNvSpPr txBox="1"/>
          <p:nvPr/>
        </p:nvSpPr>
        <p:spPr>
          <a:xfrm>
            <a:off x="2073918" y="1230532"/>
            <a:ext cx="173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+mj-lt"/>
              </a:rPr>
              <a:t>Statewide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108E866B-78E4-9817-19EB-892E8D67EC69}"/>
              </a:ext>
            </a:extLst>
          </p:cNvPr>
          <p:cNvSpPr txBox="1"/>
          <p:nvPr/>
        </p:nvSpPr>
        <p:spPr>
          <a:xfrm>
            <a:off x="7631254" y="1230532"/>
            <a:ext cx="2725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+mj-lt"/>
              </a:rPr>
              <a:t>Municipal Roads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54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47D1F4D-C0F5-B6F0-FFD1-E3EF6AD3FEF9}"/>
              </a:ext>
            </a:extLst>
          </p:cNvPr>
          <p:cNvSpPr txBox="1"/>
          <p:nvPr/>
        </p:nvSpPr>
        <p:spPr>
          <a:xfrm>
            <a:off x="556908" y="767902"/>
            <a:ext cx="1114546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2024 Fatalities Trend Compared to 5-year Average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5F751B-7D6F-7705-EDE1-9679855384B5}"/>
              </a:ext>
            </a:extLst>
          </p:cNvPr>
          <p:cNvCxnSpPr/>
          <p:nvPr/>
        </p:nvCxnSpPr>
        <p:spPr>
          <a:xfrm>
            <a:off x="688569" y="1308196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9D16A23-4D8E-3D2C-B42D-0965DE1E6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453" y="1623499"/>
            <a:ext cx="5515342" cy="34845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31A5FA-7707-3D68-4529-CE9F92CC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339" y="5204801"/>
            <a:ext cx="2844234" cy="730920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32DBB989-957B-AE1B-B112-B5CFAE1EB080}"/>
              </a:ext>
            </a:extLst>
          </p:cNvPr>
          <p:cNvSpPr txBox="1"/>
          <p:nvPr/>
        </p:nvSpPr>
        <p:spPr>
          <a:xfrm>
            <a:off x="1918276" y="1233854"/>
            <a:ext cx="253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+mj-lt"/>
              </a:rPr>
              <a:t>Primary Roads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108E866B-78E4-9817-19EB-892E8D67EC69}"/>
              </a:ext>
            </a:extLst>
          </p:cNvPr>
          <p:cNvSpPr txBox="1"/>
          <p:nvPr/>
        </p:nvSpPr>
        <p:spPr>
          <a:xfrm>
            <a:off x="7736733" y="1242023"/>
            <a:ext cx="268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+mj-lt"/>
              </a:rPr>
              <a:t>Municipal Roads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5B9C2-2974-3E80-DA96-33EE37EA2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58" y="1638712"/>
            <a:ext cx="5515342" cy="3469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0588BD-08D7-CF88-5684-AF7D81B01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4355" y="5204801"/>
            <a:ext cx="2738603" cy="733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061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47D1F4D-C0F5-B6F0-FFD1-E3EF6AD3FEF9}"/>
              </a:ext>
            </a:extLst>
          </p:cNvPr>
          <p:cNvSpPr txBox="1"/>
          <p:nvPr/>
        </p:nvSpPr>
        <p:spPr>
          <a:xfrm>
            <a:off x="556908" y="767902"/>
            <a:ext cx="1114546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2024 Fatalities Key Emphasis Areas compared to 5-year Average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5F751B-7D6F-7705-EDE1-9679855384B5}"/>
              </a:ext>
            </a:extLst>
          </p:cNvPr>
          <p:cNvCxnSpPr/>
          <p:nvPr/>
        </p:nvCxnSpPr>
        <p:spPr>
          <a:xfrm>
            <a:off x="688569" y="1308196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A183A97-5AC7-22D6-317E-D70ECCCB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361" y="1192634"/>
            <a:ext cx="5079627" cy="526514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E37784-6A14-A010-83A1-92EA800E477F}"/>
              </a:ext>
            </a:extLst>
          </p:cNvPr>
          <p:cNvSpPr/>
          <p:nvPr/>
        </p:nvSpPr>
        <p:spPr>
          <a:xfrm>
            <a:off x="3365361" y="1468877"/>
            <a:ext cx="5350622" cy="31031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8651050A-9108-1C93-2A40-1CDAC4A0A0B2}"/>
              </a:ext>
            </a:extLst>
          </p:cNvPr>
          <p:cNvSpPr/>
          <p:nvPr/>
        </p:nvSpPr>
        <p:spPr>
          <a:xfrm>
            <a:off x="6955277" y="1799616"/>
            <a:ext cx="612842" cy="14591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8F14BD6-DCAD-B324-BD7C-3A797CF7A93D}"/>
              </a:ext>
            </a:extLst>
          </p:cNvPr>
          <p:cNvSpPr/>
          <p:nvPr/>
        </p:nvSpPr>
        <p:spPr>
          <a:xfrm>
            <a:off x="6553199" y="2039813"/>
            <a:ext cx="612842" cy="14591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68C7717A-86EB-B1B8-BB4B-E0E97932FBEB}"/>
              </a:ext>
            </a:extLst>
          </p:cNvPr>
          <p:cNvSpPr/>
          <p:nvPr/>
        </p:nvSpPr>
        <p:spPr>
          <a:xfrm>
            <a:off x="6379316" y="2276854"/>
            <a:ext cx="612842" cy="14591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B2A07D16-A1E1-5606-781C-0ACB28B7A78A}"/>
              </a:ext>
            </a:extLst>
          </p:cNvPr>
          <p:cNvSpPr/>
          <p:nvPr/>
        </p:nvSpPr>
        <p:spPr>
          <a:xfrm>
            <a:off x="5803764" y="3210127"/>
            <a:ext cx="612842" cy="14591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3B4EC100-43CE-6BDD-5A1B-D59640665B3B}"/>
              </a:ext>
            </a:extLst>
          </p:cNvPr>
          <p:cNvSpPr/>
          <p:nvPr/>
        </p:nvSpPr>
        <p:spPr>
          <a:xfrm>
            <a:off x="5598753" y="3476642"/>
            <a:ext cx="612842" cy="14591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B7D3B05B-FB15-72E0-74E7-6CAB58002397}"/>
              </a:ext>
            </a:extLst>
          </p:cNvPr>
          <p:cNvSpPr/>
          <p:nvPr/>
        </p:nvSpPr>
        <p:spPr>
          <a:xfrm>
            <a:off x="5121409" y="4150467"/>
            <a:ext cx="612842" cy="14591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AF084793-DD9A-C586-AA87-A70B5D236E17}"/>
              </a:ext>
            </a:extLst>
          </p:cNvPr>
          <p:cNvSpPr/>
          <p:nvPr/>
        </p:nvSpPr>
        <p:spPr>
          <a:xfrm>
            <a:off x="4928681" y="4390717"/>
            <a:ext cx="612842" cy="14591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6986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3113</TotalTime>
  <Words>372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Roboto Slab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Naraghi, Hossein</cp:lastModifiedBy>
  <cp:revision>29</cp:revision>
  <dcterms:created xsi:type="dcterms:W3CDTF">2023-12-21T16:39:01Z</dcterms:created>
  <dcterms:modified xsi:type="dcterms:W3CDTF">2025-04-28T21:47:12Z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6FB5558E-3215-4C3E-99A9-5E67875E08F7</vt:lpwstr>
  </property>
  <property fmtid="{D5CDD505-2E9C-101B-9397-08002B2CF9AE}" pid="5" name="ArticulatePath">
    <vt:lpwstr>Iowa-DOT-PPT-Template-Widescreen</vt:lpwstr>
  </property>
</Properties>
</file>