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6"/>
  </p:notesMasterIdLst>
  <p:handoutMasterIdLst>
    <p:handoutMasterId r:id="rId37"/>
  </p:handoutMasterIdLst>
  <p:sldIdLst>
    <p:sldId id="256" r:id="rId5"/>
    <p:sldId id="268" r:id="rId6"/>
    <p:sldId id="298" r:id="rId7"/>
    <p:sldId id="413" r:id="rId8"/>
    <p:sldId id="400" r:id="rId9"/>
    <p:sldId id="284" r:id="rId10"/>
    <p:sldId id="398" r:id="rId11"/>
    <p:sldId id="401" r:id="rId12"/>
    <p:sldId id="394" r:id="rId13"/>
    <p:sldId id="402" r:id="rId14"/>
    <p:sldId id="396" r:id="rId15"/>
    <p:sldId id="403" r:id="rId16"/>
    <p:sldId id="392" r:id="rId17"/>
    <p:sldId id="404" r:id="rId18"/>
    <p:sldId id="397" r:id="rId19"/>
    <p:sldId id="405" r:id="rId20"/>
    <p:sldId id="388" r:id="rId21"/>
    <p:sldId id="406" r:id="rId22"/>
    <p:sldId id="391" r:id="rId23"/>
    <p:sldId id="407" r:id="rId24"/>
    <p:sldId id="286" r:id="rId25"/>
    <p:sldId id="408" r:id="rId26"/>
    <p:sldId id="288" r:id="rId27"/>
    <p:sldId id="409" r:id="rId28"/>
    <p:sldId id="395" r:id="rId29"/>
    <p:sldId id="410" r:id="rId30"/>
    <p:sldId id="287" r:id="rId31"/>
    <p:sldId id="411" r:id="rId32"/>
    <p:sldId id="393" r:id="rId33"/>
    <p:sldId id="415" r:id="rId34"/>
    <p:sldId id="270" r:id="rId35"/>
  </p:sldIdLst>
  <p:sldSz cx="12192000" cy="6858000"/>
  <p:notesSz cx="6858000" cy="9144000"/>
  <p:embeddedFontLst>
    <p:embeddedFont>
      <p:font typeface="Century Gothic" panose="020B0502020202020204" pitchFamily="34" charset="0"/>
      <p:regular r:id="rId38"/>
      <p:bold r:id="rId39"/>
      <p:italic r:id="rId40"/>
      <p:boldItalic r:id="rId41"/>
    </p:embeddedFont>
    <p:embeddedFont>
      <p:font typeface="PT Sans" panose="020B0503020203020204" pitchFamily="34" charset="0"/>
      <p:regular r:id="rId42"/>
      <p:bold r:id="rId43"/>
      <p:italic r:id="rId44"/>
      <p:boldItalic r:id="rId45"/>
    </p:embeddedFont>
    <p:embeddedFont>
      <p:font typeface="Roboto" panose="02000000000000000000" pitchFamily="2" charset="0"/>
      <p:regular r:id="rId46"/>
      <p:bold r:id="rId47"/>
      <p:italic r:id="rId48"/>
      <p:boldItalic r:id="rId49"/>
    </p:embeddedFont>
    <p:embeddedFont>
      <p:font typeface="Roboto Slab" pitchFamily="2" charset="0"/>
      <p:regular r:id="rId50"/>
      <p:bold r:id="rId51"/>
    </p:embeddedFont>
    <p:embeddedFont>
      <p:font typeface="Segoe UI" panose="020B0502040204020203" pitchFamily="34" charset="0"/>
      <p:regular r:id="rId52"/>
      <p:bold r:id="rId53"/>
      <p:italic r:id="rId54"/>
      <p:boldItalic r:id="rId55"/>
    </p:embeddedFont>
    <p:embeddedFont>
      <p:font typeface="Univers Light" panose="020B0403020202020204" pitchFamily="34" charset="0"/>
      <p:regular r:id="rId56"/>
    </p:embeddedFont>
  </p:embeddedFontLst>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A624"/>
    <a:srgbClr val="03617A"/>
    <a:srgbClr val="95B8BF"/>
    <a:srgbClr val="58696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1F0BB9-883B-4673-AC4F-B7450BC0DD37}" v="55" dt="2025-04-25T18:50:31.727"/>
  </p1510:revLst>
</p1510:revInfo>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56" autoAdjust="0"/>
    <p:restoredTop sz="73548" autoAdjust="0"/>
  </p:normalViewPr>
  <p:slideViewPr>
    <p:cSldViewPr snapToGrid="0">
      <p:cViewPr varScale="1">
        <p:scale>
          <a:sx n="58" d="100"/>
          <a:sy n="58" d="100"/>
        </p:scale>
        <p:origin x="619" y="48"/>
      </p:cViewPr>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p:scale>
          <a:sx n="1" d="2"/>
          <a:sy n="1" d="2"/>
        </p:scale>
        <p:origin x="3696" y="105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font" Target="fonts/font17.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openxmlformats.org/officeDocument/2006/relationships/tags" Target="tags/tag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4/25/2025</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4/25/2025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morning, everyone.  I want to thank you for inviting me to talk at your RCE Conference.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those of you who don’t know me, my name is </a:t>
            </a:r>
            <a:r>
              <a:rPr lang="en-US" strike="sngStrike" dirty="0">
                <a:highlight>
                  <a:srgbClr val="FFFF00"/>
                </a:highlight>
              </a:rPr>
              <a:t>Angie Poole and I am the Director</a:t>
            </a:r>
            <a:r>
              <a:rPr lang="en-US" strike="sngStrike" dirty="0"/>
              <a:t> </a:t>
            </a:r>
            <a:r>
              <a:rPr lang="en-US" dirty="0"/>
              <a:t>of the Location and Environment Bureau. I am here to give you a behind the scenes look inside our bureau to answer the burning questions of who we are and what we do.</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a:t>
            </a:fld>
            <a:endParaRPr lang="en-US" dirty="0"/>
          </a:p>
        </p:txBody>
      </p:sp>
    </p:spTree>
    <p:extLst>
      <p:ext uri="{BB962C8B-B14F-4D97-AF65-F5344CB8AC3E}">
        <p14:creationId xmlns:p14="http://schemas.microsoft.com/office/powerpoint/2010/main" val="1624147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 a newly created position within our bureau – the Field Services Coordinator.  This position was a repurpose of our Secretary 2 position.</a:t>
            </a:r>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1051379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Field Services Coordinator is Susie McCullough.</a:t>
            </a:r>
          </a:p>
          <a:p>
            <a:endParaRPr lang="en-US" dirty="0"/>
          </a:p>
          <a:p>
            <a:r>
              <a:rPr lang="en-US" dirty="0"/>
              <a:t>Her duties include contacting property owners to educate them about the field surveys we will be conducting and asking them for their permission to be on their property to conduct the reviews.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other aspect of her job is to educate field maintenance staff about environmental laws and regulations that must be followed when conducting maintenance activities, such as mowing, structure repairs, and culvert clearing.</a:t>
            </a:r>
          </a:p>
          <a:p>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dirty="0"/>
          </a:p>
        </p:txBody>
      </p:sp>
    </p:spTree>
    <p:extLst>
      <p:ext uri="{BB962C8B-B14F-4D97-AF65-F5344CB8AC3E}">
        <p14:creationId xmlns:p14="http://schemas.microsoft.com/office/powerpoint/2010/main" val="799765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along, we will talk about our Public Involvement Section.</a:t>
            </a:r>
          </a:p>
        </p:txBody>
      </p:sp>
      <p:sp>
        <p:nvSpPr>
          <p:cNvPr id="4" name="Slide Number Placeholder 3"/>
          <p:cNvSpPr>
            <a:spLocks noGrp="1"/>
          </p:cNvSpPr>
          <p:nvPr>
            <p:ph type="sldNum" sz="quarter" idx="5"/>
          </p:nvPr>
        </p:nvSpPr>
        <p:spPr/>
        <p:txBody>
          <a:bodyPr/>
          <a:lstStyle/>
          <a:p>
            <a:fld id="{C37D7554-D10C-4E29-B8E6-BB7111FA614F}" type="slidenum">
              <a:rPr lang="en-US" smtClean="0"/>
              <a:t>12</a:t>
            </a:fld>
            <a:endParaRPr lang="en-US" dirty="0"/>
          </a:p>
        </p:txBody>
      </p:sp>
    </p:spTree>
    <p:extLst>
      <p:ext uri="{BB962C8B-B14F-4D97-AF65-F5344CB8AC3E}">
        <p14:creationId xmlns:p14="http://schemas.microsoft.com/office/powerpoint/2010/main" val="2670329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LEB’s Public Involvement Section is made up of Trish Miller and Valerie Brewer.  They both work closely with the Outreach and Development Bureau, as well as the Districts, to help ensure the department follows federal and state regulations that require public involvement activities during transportation project development.</a:t>
            </a:r>
          </a:p>
          <a:p>
            <a:endParaRPr lang="en-US" dirty="0"/>
          </a:p>
          <a:p>
            <a:r>
              <a:rPr lang="en-US" b="0" i="0" dirty="0">
                <a:solidFill>
                  <a:srgbClr val="212529"/>
                </a:solidFill>
                <a:effectLst/>
                <a:latin typeface="Arial" panose="020B0604020202020204" pitchFamily="34" charset="0"/>
              </a:rPr>
              <a:t>Each public involvement opportunity allows the public a chance to provide ideas and comments regarding the development of a transportation project. And, because transportation projects can greatly affect a community, public input is extremely important.</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13</a:t>
            </a:fld>
            <a:endParaRPr lang="en-US" dirty="0"/>
          </a:p>
        </p:txBody>
      </p:sp>
    </p:spTree>
    <p:extLst>
      <p:ext uri="{BB962C8B-B14F-4D97-AF65-F5344CB8AC3E}">
        <p14:creationId xmlns:p14="http://schemas.microsoft.com/office/powerpoint/2010/main" val="4104767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highlight a few individuals and their roles, since they represent a mighty team of one.</a:t>
            </a:r>
          </a:p>
        </p:txBody>
      </p:sp>
      <p:sp>
        <p:nvSpPr>
          <p:cNvPr id="4" name="Slide Number Placeholder 3"/>
          <p:cNvSpPr>
            <a:spLocks noGrp="1"/>
          </p:cNvSpPr>
          <p:nvPr>
            <p:ph type="sldNum" sz="quarter" idx="5"/>
          </p:nvPr>
        </p:nvSpPr>
        <p:spPr/>
        <p:txBody>
          <a:bodyPr/>
          <a:lstStyle/>
          <a:p>
            <a:fld id="{C37D7554-D10C-4E29-B8E6-BB7111FA614F}" type="slidenum">
              <a:rPr lang="en-US" smtClean="0"/>
              <a:t>14</a:t>
            </a:fld>
            <a:endParaRPr lang="en-US" dirty="0"/>
          </a:p>
        </p:txBody>
      </p:sp>
    </p:spTree>
    <p:extLst>
      <p:ext uri="{BB962C8B-B14F-4D97-AF65-F5344CB8AC3E}">
        <p14:creationId xmlns:p14="http://schemas.microsoft.com/office/powerpoint/2010/main" val="2420288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Ken Brink, he is the environmental supervisor over several units within our bureau (as you may have noticed from the org chart).</a:t>
            </a:r>
          </a:p>
          <a:p>
            <a:endParaRPr lang="en-US" dirty="0"/>
          </a:p>
          <a:p>
            <a:r>
              <a:rPr lang="en-US" dirty="0"/>
              <a:t>Ken has recently taken on the role of establishing a workflow for coordination with NRCS during and after project development.</a:t>
            </a:r>
          </a:p>
          <a:p>
            <a:endParaRPr lang="en-US" dirty="0"/>
          </a:p>
          <a:p>
            <a:r>
              <a:rPr lang="en-US" dirty="0"/>
              <a:t>This is a work in progress and will be evolving as we obtain more experience with working through NRCS’s environmental review process and mitigation needs.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15</a:t>
            </a:fld>
            <a:endParaRPr lang="en-US" dirty="0"/>
          </a:p>
        </p:txBody>
      </p:sp>
    </p:spTree>
    <p:extLst>
      <p:ext uri="{BB962C8B-B14F-4D97-AF65-F5344CB8AC3E}">
        <p14:creationId xmlns:p14="http://schemas.microsoft.com/office/powerpoint/2010/main" val="2138662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move on to Charles.</a:t>
            </a:r>
          </a:p>
        </p:txBody>
      </p:sp>
      <p:sp>
        <p:nvSpPr>
          <p:cNvPr id="4" name="Slide Number Placeholder 3"/>
          <p:cNvSpPr>
            <a:spLocks noGrp="1"/>
          </p:cNvSpPr>
          <p:nvPr>
            <p:ph type="sldNum" sz="quarter" idx="5"/>
          </p:nvPr>
        </p:nvSpPr>
        <p:spPr/>
        <p:txBody>
          <a:bodyPr/>
          <a:lstStyle/>
          <a:p>
            <a:fld id="{C37D7554-D10C-4E29-B8E6-BB7111FA614F}" type="slidenum">
              <a:rPr lang="en-US" smtClean="0"/>
              <a:t>16</a:t>
            </a:fld>
            <a:endParaRPr lang="en-US" dirty="0"/>
          </a:p>
        </p:txBody>
      </p:sp>
    </p:spTree>
    <p:extLst>
      <p:ext uri="{BB962C8B-B14F-4D97-AF65-F5344CB8AC3E}">
        <p14:creationId xmlns:p14="http://schemas.microsoft.com/office/powerpoint/2010/main" val="1712645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Charles Bernard helps to ensure the department stays in compliance with regulations and policies as they pertain to air, noise, and vibration.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17</a:t>
            </a:fld>
            <a:endParaRPr lang="en-US" dirty="0"/>
          </a:p>
        </p:txBody>
      </p:sp>
    </p:spTree>
    <p:extLst>
      <p:ext uri="{BB962C8B-B14F-4D97-AF65-F5344CB8AC3E}">
        <p14:creationId xmlns:p14="http://schemas.microsoft.com/office/powerpoint/2010/main" val="2533898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 is time to talk about Regulated Materials and introduce Don Johnson</a:t>
            </a:r>
          </a:p>
        </p:txBody>
      </p:sp>
      <p:sp>
        <p:nvSpPr>
          <p:cNvPr id="4" name="Slide Number Placeholder 3"/>
          <p:cNvSpPr>
            <a:spLocks noGrp="1"/>
          </p:cNvSpPr>
          <p:nvPr>
            <p:ph type="sldNum" sz="quarter" idx="5"/>
          </p:nvPr>
        </p:nvSpPr>
        <p:spPr/>
        <p:txBody>
          <a:bodyPr/>
          <a:lstStyle/>
          <a:p>
            <a:fld id="{C37D7554-D10C-4E29-B8E6-BB7111FA614F}" type="slidenum">
              <a:rPr lang="en-US" smtClean="0"/>
              <a:t>18</a:t>
            </a:fld>
            <a:endParaRPr lang="en-US" dirty="0"/>
          </a:p>
        </p:txBody>
      </p:sp>
    </p:spTree>
    <p:extLst>
      <p:ext uri="{BB962C8B-B14F-4D97-AF65-F5344CB8AC3E}">
        <p14:creationId xmlns:p14="http://schemas.microsoft.com/office/powerpoint/2010/main" val="3003730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 Johnson is new to our bureau and makes up our Regulated Materials Section.  His role in LEB is to review potential project locations to identify any hazardous materials or waste.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19</a:t>
            </a:fld>
            <a:endParaRPr lang="en-US" dirty="0"/>
          </a:p>
        </p:txBody>
      </p:sp>
    </p:spTree>
    <p:extLst>
      <p:ext uri="{BB962C8B-B14F-4D97-AF65-F5344CB8AC3E}">
        <p14:creationId xmlns:p14="http://schemas.microsoft.com/office/powerpoint/2010/main" val="30538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Location and Environment Bureau works to merge engineering design and environmental study efforts.  We are your partners in project delivery.  We make sure the appropriate environmental rules and regulations are being followed from concept to construction.</a:t>
            </a:r>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dirty="0"/>
          </a:p>
        </p:txBody>
      </p:sp>
    </p:spTree>
    <p:extLst>
      <p:ext uri="{BB962C8B-B14F-4D97-AF65-F5344CB8AC3E}">
        <p14:creationId xmlns:p14="http://schemas.microsoft.com/office/powerpoint/2010/main" val="2472609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is our Mitigation Design and Compliance team.</a:t>
            </a:r>
          </a:p>
        </p:txBody>
      </p:sp>
      <p:sp>
        <p:nvSpPr>
          <p:cNvPr id="4" name="Slide Number Placeholder 3"/>
          <p:cNvSpPr>
            <a:spLocks noGrp="1"/>
          </p:cNvSpPr>
          <p:nvPr>
            <p:ph type="sldNum" sz="quarter" idx="5"/>
          </p:nvPr>
        </p:nvSpPr>
        <p:spPr/>
        <p:txBody>
          <a:bodyPr/>
          <a:lstStyle/>
          <a:p>
            <a:fld id="{C37D7554-D10C-4E29-B8E6-BB7111FA614F}" type="slidenum">
              <a:rPr lang="en-US" smtClean="0"/>
              <a:t>20</a:t>
            </a:fld>
            <a:endParaRPr lang="en-US" dirty="0"/>
          </a:p>
        </p:txBody>
      </p:sp>
    </p:spTree>
    <p:extLst>
      <p:ext uri="{BB962C8B-B14F-4D97-AF65-F5344CB8AC3E}">
        <p14:creationId xmlns:p14="http://schemas.microsoft.com/office/powerpoint/2010/main" val="1202982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two engineers that make up our Mitigation Design Team.  Chin-Ta is the designer and Alan oversees construction and bank credit purchasing.</a:t>
            </a:r>
          </a:p>
        </p:txBody>
      </p:sp>
      <p:sp>
        <p:nvSpPr>
          <p:cNvPr id="4" name="Slide Number Placeholder 3"/>
          <p:cNvSpPr>
            <a:spLocks noGrp="1"/>
          </p:cNvSpPr>
          <p:nvPr>
            <p:ph type="sldNum" sz="quarter" idx="5"/>
          </p:nvPr>
        </p:nvSpPr>
        <p:spPr/>
        <p:txBody>
          <a:bodyPr/>
          <a:lstStyle/>
          <a:p>
            <a:fld id="{C37D7554-D10C-4E29-B8E6-BB7111FA614F}" type="slidenum">
              <a:rPr lang="en-US" smtClean="0"/>
              <a:t>21</a:t>
            </a:fld>
            <a:endParaRPr lang="en-US" dirty="0"/>
          </a:p>
        </p:txBody>
      </p:sp>
    </p:spTree>
    <p:extLst>
      <p:ext uri="{BB962C8B-B14F-4D97-AF65-F5344CB8AC3E}">
        <p14:creationId xmlns:p14="http://schemas.microsoft.com/office/powerpoint/2010/main" val="1462625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T&amp;E is the last section to review under Ken’s supervision.</a:t>
            </a:r>
          </a:p>
        </p:txBody>
      </p:sp>
      <p:sp>
        <p:nvSpPr>
          <p:cNvPr id="4" name="Slide Number Placeholder 3"/>
          <p:cNvSpPr>
            <a:spLocks noGrp="1"/>
          </p:cNvSpPr>
          <p:nvPr>
            <p:ph type="sldNum" sz="quarter" idx="5"/>
          </p:nvPr>
        </p:nvSpPr>
        <p:spPr/>
        <p:txBody>
          <a:bodyPr/>
          <a:lstStyle/>
          <a:p>
            <a:fld id="{C37D7554-D10C-4E29-B8E6-BB7111FA614F}" type="slidenum">
              <a:rPr lang="en-US" smtClean="0"/>
              <a:t>22</a:t>
            </a:fld>
            <a:endParaRPr lang="en-US" dirty="0"/>
          </a:p>
        </p:txBody>
      </p:sp>
    </p:spTree>
    <p:extLst>
      <p:ext uri="{BB962C8B-B14F-4D97-AF65-F5344CB8AC3E}">
        <p14:creationId xmlns:p14="http://schemas.microsoft.com/office/powerpoint/2010/main" val="296662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Protected Species and Natural Areas team – commonly referred to as T&amp;E</a:t>
            </a:r>
          </a:p>
          <a:p>
            <a:endParaRPr lang="en-US" dirty="0"/>
          </a:p>
          <a:p>
            <a:r>
              <a:rPr lang="en-US" dirty="0"/>
              <a:t>Jill and Brock review both state and local projects to determine whether the action may affect state and/or federally listed and proposed endangered species; or proposed or designated critical habitat.  </a:t>
            </a:r>
          </a:p>
          <a:p>
            <a:endParaRPr lang="en-US" dirty="0"/>
          </a:p>
          <a:p>
            <a:r>
              <a:rPr lang="en-US" dirty="0"/>
              <a:t>We have two consultant partners that are heling us review local projects – Beth Kramer and Chelsea Duncan.</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23</a:t>
            </a:fld>
            <a:endParaRPr lang="en-US" dirty="0"/>
          </a:p>
        </p:txBody>
      </p:sp>
    </p:spTree>
    <p:extLst>
      <p:ext uri="{BB962C8B-B14F-4D97-AF65-F5344CB8AC3E}">
        <p14:creationId xmlns:p14="http://schemas.microsoft.com/office/powerpoint/2010/main" val="3737139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jump over to Cultural Resources and come back to NEPA later.</a:t>
            </a:r>
          </a:p>
        </p:txBody>
      </p:sp>
      <p:sp>
        <p:nvSpPr>
          <p:cNvPr id="4" name="Slide Number Placeholder 3"/>
          <p:cNvSpPr>
            <a:spLocks noGrp="1"/>
          </p:cNvSpPr>
          <p:nvPr>
            <p:ph type="sldNum" sz="quarter" idx="5"/>
          </p:nvPr>
        </p:nvSpPr>
        <p:spPr/>
        <p:txBody>
          <a:bodyPr/>
          <a:lstStyle/>
          <a:p>
            <a:fld id="{C37D7554-D10C-4E29-B8E6-BB7111FA614F}" type="slidenum">
              <a:rPr lang="en-US" smtClean="0"/>
              <a:t>24</a:t>
            </a:fld>
            <a:endParaRPr lang="en-US" dirty="0"/>
          </a:p>
        </p:txBody>
      </p:sp>
    </p:spTree>
    <p:extLst>
      <p:ext uri="{BB962C8B-B14F-4D97-AF65-F5344CB8AC3E}">
        <p14:creationId xmlns:p14="http://schemas.microsoft.com/office/powerpoint/2010/main" val="1242379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Cultural Resource Management Section. **introduce the team**</a:t>
            </a:r>
          </a:p>
          <a:p>
            <a:endParaRPr lang="en-US" dirty="0"/>
          </a:p>
          <a:p>
            <a:r>
              <a:rPr lang="en-US" dirty="0"/>
              <a:t>They help to ensure the Department and local public agencies follow the Big 5! These are five laws that are applicable to cultural resources within Iowa. </a:t>
            </a:r>
          </a:p>
          <a:p>
            <a:endParaRPr lang="en-US" dirty="0"/>
          </a:p>
          <a:p>
            <a:r>
              <a:rPr lang="en-US" dirty="0"/>
              <a:t>The Big 5 is made up of the National Historic Preservation Act (Section 106) and Section 4(f) of the Department of Transportation Act, as well as three sections of Iowa Code. </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25</a:t>
            </a:fld>
            <a:endParaRPr lang="en-US" dirty="0"/>
          </a:p>
        </p:txBody>
      </p:sp>
    </p:spTree>
    <p:extLst>
      <p:ext uri="{BB962C8B-B14F-4D97-AF65-F5344CB8AC3E}">
        <p14:creationId xmlns:p14="http://schemas.microsoft.com/office/powerpoint/2010/main" val="3226397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Water Resources.</a:t>
            </a:r>
          </a:p>
        </p:txBody>
      </p:sp>
      <p:sp>
        <p:nvSpPr>
          <p:cNvPr id="4" name="Slide Number Placeholder 3"/>
          <p:cNvSpPr>
            <a:spLocks noGrp="1"/>
          </p:cNvSpPr>
          <p:nvPr>
            <p:ph type="sldNum" sz="quarter" idx="5"/>
          </p:nvPr>
        </p:nvSpPr>
        <p:spPr/>
        <p:txBody>
          <a:bodyPr/>
          <a:lstStyle/>
          <a:p>
            <a:fld id="{C37D7554-D10C-4E29-B8E6-BB7111FA614F}" type="slidenum">
              <a:rPr lang="en-US" smtClean="0"/>
              <a:t>26</a:t>
            </a:fld>
            <a:endParaRPr lang="en-US" dirty="0"/>
          </a:p>
        </p:txBody>
      </p:sp>
    </p:spTree>
    <p:extLst>
      <p:ext uri="{BB962C8B-B14F-4D97-AF65-F5344CB8AC3E}">
        <p14:creationId xmlns:p14="http://schemas.microsoft.com/office/powerpoint/2010/main" val="27850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Water Resources Section is responsible for ensuring the Department complies with applicable state and federal environmental laws that regulate **pause** – as may have already guessed – the water resources within our state. </a:t>
            </a:r>
          </a:p>
          <a:p>
            <a:endParaRPr lang="en-US" dirty="0"/>
          </a:p>
          <a:p>
            <a:r>
              <a:rPr lang="en-US" dirty="0"/>
              <a:t>Their main job duties can be summarized into six bullet points:</a:t>
            </a:r>
          </a:p>
          <a:p>
            <a:endParaRPr lang="en-US" dirty="0"/>
          </a:p>
          <a:p>
            <a:pPr marL="1143000" lvl="2" indent="-228600" algn="l" rtl="0" fontAlgn="base">
              <a:buFont typeface="+mj-lt"/>
              <a:buAutoNum type="arabicPeriod"/>
            </a:pPr>
            <a:r>
              <a:rPr lang="en-US" b="0" i="0" u="none" strike="noStrike" cap="small" dirty="0">
                <a:solidFill>
                  <a:srgbClr val="53565A"/>
                </a:solidFill>
                <a:effectLst/>
                <a:latin typeface="Century Gothic" panose="020B0502020202020204" pitchFamily="34" charset="0"/>
              </a:rPr>
              <a:t>Ensure compliance with the Clean Water Act</a:t>
            </a:r>
            <a:r>
              <a:rPr lang="en-US" b="0" i="0" dirty="0">
                <a:solidFill>
                  <a:srgbClr val="53565A"/>
                </a:solidFill>
                <a:effectLst/>
                <a:latin typeface="Century Gothic" panose="020B0502020202020204" pitchFamily="34" charset="0"/>
              </a:rPr>
              <a:t>​ and applicable state and federal laws</a:t>
            </a:r>
            <a:endParaRPr lang="en-US" b="0" i="0" dirty="0">
              <a:solidFill>
                <a:srgbClr val="53565A"/>
              </a:solidFill>
              <a:effectLst/>
              <a:latin typeface="Arial" panose="020B0604020202020204" pitchFamily="34" charset="0"/>
            </a:endParaRPr>
          </a:p>
          <a:p>
            <a:pPr marL="1143000" lvl="2" indent="-228600" algn="l" rtl="0" fontAlgn="base">
              <a:buFont typeface="+mj-lt"/>
              <a:buAutoNum type="arabicPeriod"/>
            </a:pPr>
            <a:r>
              <a:rPr lang="en-US" b="0" i="0" u="none" strike="noStrike" cap="small" dirty="0">
                <a:solidFill>
                  <a:srgbClr val="53565A"/>
                </a:solidFill>
                <a:effectLst/>
                <a:latin typeface="Century Gothic" panose="020B0502020202020204" pitchFamily="34" charset="0"/>
              </a:rPr>
              <a:t>Meet deadlines during Project Development</a:t>
            </a:r>
            <a:r>
              <a:rPr lang="en-US" b="0" i="0" dirty="0">
                <a:solidFill>
                  <a:srgbClr val="53565A"/>
                </a:solidFill>
                <a:effectLst/>
                <a:latin typeface="Century Gothic" panose="020B0502020202020204" pitchFamily="34" charset="0"/>
              </a:rPr>
              <a:t>​</a:t>
            </a:r>
            <a:endParaRPr lang="en-US" b="0" i="0" dirty="0">
              <a:solidFill>
                <a:srgbClr val="53565A"/>
              </a:solidFill>
              <a:effectLst/>
              <a:latin typeface="Arial" panose="020B0604020202020204" pitchFamily="34" charset="0"/>
            </a:endParaRPr>
          </a:p>
          <a:p>
            <a:pPr marL="1143000" lvl="2" indent="-228600" algn="l" rtl="0" fontAlgn="base">
              <a:buFont typeface="+mj-lt"/>
              <a:buAutoNum type="arabicPeriod"/>
            </a:pPr>
            <a:r>
              <a:rPr lang="en-US" b="0" i="0" u="none" strike="noStrike" cap="small" dirty="0">
                <a:solidFill>
                  <a:srgbClr val="53565A"/>
                </a:solidFill>
                <a:effectLst/>
                <a:latin typeface="Century Gothic" panose="020B0502020202020204" pitchFamily="34" charset="0"/>
              </a:rPr>
              <a:t>Conduct Wetland and Stream Delineations/Determinations</a:t>
            </a:r>
            <a:r>
              <a:rPr lang="en-US" b="0" i="0" dirty="0">
                <a:solidFill>
                  <a:srgbClr val="53565A"/>
                </a:solidFill>
                <a:effectLst/>
                <a:latin typeface="Century Gothic" panose="020B0502020202020204" pitchFamily="34" charset="0"/>
              </a:rPr>
              <a:t>​</a:t>
            </a:r>
            <a:endParaRPr lang="en-US" b="0" i="0" dirty="0">
              <a:solidFill>
                <a:srgbClr val="53565A"/>
              </a:solidFill>
              <a:effectLst/>
              <a:latin typeface="Arial" panose="020B0604020202020204" pitchFamily="34" charset="0"/>
            </a:endParaRPr>
          </a:p>
          <a:p>
            <a:pPr marL="1143000" lvl="2" indent="-228600" algn="l" rtl="0" fontAlgn="base">
              <a:buFont typeface="+mj-lt"/>
              <a:buAutoNum type="arabicPeriod"/>
            </a:pPr>
            <a:r>
              <a:rPr lang="en-US" b="0" i="0" u="none" strike="noStrike" cap="small" dirty="0">
                <a:solidFill>
                  <a:srgbClr val="53565A"/>
                </a:solidFill>
                <a:effectLst/>
                <a:latin typeface="Century Gothic" panose="020B0502020202020204" pitchFamily="34" charset="0"/>
              </a:rPr>
              <a:t>Obtain Section 401/404 Permits</a:t>
            </a:r>
            <a:r>
              <a:rPr lang="en-US" b="0" i="0" dirty="0">
                <a:solidFill>
                  <a:srgbClr val="53565A"/>
                </a:solidFill>
                <a:effectLst/>
                <a:latin typeface="Century Gothic" panose="020B0502020202020204" pitchFamily="34" charset="0"/>
              </a:rPr>
              <a:t>​</a:t>
            </a:r>
            <a:endParaRPr lang="en-US" b="0" i="0" dirty="0">
              <a:solidFill>
                <a:srgbClr val="53565A"/>
              </a:solidFill>
              <a:effectLst/>
              <a:latin typeface="Arial" panose="020B0604020202020204" pitchFamily="34" charset="0"/>
            </a:endParaRPr>
          </a:p>
          <a:p>
            <a:pPr marL="1143000" lvl="2" indent="-228600" algn="l" rtl="0" fontAlgn="base">
              <a:buFont typeface="+mj-lt"/>
              <a:buAutoNum type="arabicPeriod"/>
            </a:pPr>
            <a:r>
              <a:rPr lang="en-US" b="0" i="0" u="none" strike="noStrike" cap="small" dirty="0">
                <a:solidFill>
                  <a:srgbClr val="53565A"/>
                </a:solidFill>
                <a:effectLst/>
                <a:latin typeface="Century Gothic" panose="020B0502020202020204" pitchFamily="34" charset="0"/>
              </a:rPr>
              <a:t>Locate and Develop Compensatory Wetland and/or Stream Mitigation</a:t>
            </a:r>
            <a:r>
              <a:rPr lang="en-US" b="0" i="0" dirty="0">
                <a:solidFill>
                  <a:srgbClr val="53565A"/>
                </a:solidFill>
                <a:effectLst/>
                <a:latin typeface="Century Gothic" panose="020B0502020202020204" pitchFamily="34" charset="0"/>
              </a:rPr>
              <a:t>​</a:t>
            </a:r>
            <a:endParaRPr lang="en-US" b="0" i="0" dirty="0">
              <a:solidFill>
                <a:srgbClr val="53565A"/>
              </a:solidFill>
              <a:effectLst/>
              <a:latin typeface="Arial" panose="020B0604020202020204" pitchFamily="34" charset="0"/>
            </a:endParaRPr>
          </a:p>
          <a:p>
            <a:pPr marL="1143000" lvl="2" indent="-228600" algn="l" rtl="0" fontAlgn="base">
              <a:buFont typeface="+mj-lt"/>
              <a:buAutoNum type="arabicPeriod"/>
            </a:pPr>
            <a:r>
              <a:rPr lang="en-US" b="0" i="0" u="none" strike="noStrike" cap="small" dirty="0">
                <a:solidFill>
                  <a:srgbClr val="53565A"/>
                </a:solidFill>
                <a:effectLst/>
                <a:latin typeface="Century Gothic" panose="020B0502020202020204" pitchFamily="34" charset="0"/>
              </a:rPr>
              <a:t>Monitor Wetland and Stream Mitigation Sites</a:t>
            </a:r>
            <a:r>
              <a:rPr lang="en-US" b="0" i="0" dirty="0">
                <a:solidFill>
                  <a:srgbClr val="53565A"/>
                </a:solidFill>
                <a:effectLst/>
                <a:latin typeface="Century Gothic" panose="020B0502020202020204" pitchFamily="34" charset="0"/>
              </a:rPr>
              <a:t>​</a:t>
            </a:r>
            <a:endParaRPr lang="en-US" b="0" i="0" dirty="0">
              <a:solidFill>
                <a:srgbClr val="53565A"/>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27</a:t>
            </a:fld>
            <a:endParaRPr lang="en-US" dirty="0"/>
          </a:p>
        </p:txBody>
      </p:sp>
    </p:spTree>
    <p:extLst>
      <p:ext uri="{BB962C8B-B14F-4D97-AF65-F5344CB8AC3E}">
        <p14:creationId xmlns:p14="http://schemas.microsoft.com/office/powerpoint/2010/main" val="1355717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let’s talk about NEPA.</a:t>
            </a:r>
          </a:p>
        </p:txBody>
      </p:sp>
      <p:sp>
        <p:nvSpPr>
          <p:cNvPr id="4" name="Slide Number Placeholder 3"/>
          <p:cNvSpPr>
            <a:spLocks noGrp="1"/>
          </p:cNvSpPr>
          <p:nvPr>
            <p:ph type="sldNum" sz="quarter" idx="5"/>
          </p:nvPr>
        </p:nvSpPr>
        <p:spPr/>
        <p:txBody>
          <a:bodyPr/>
          <a:lstStyle/>
          <a:p>
            <a:fld id="{C37D7554-D10C-4E29-B8E6-BB7111FA614F}" type="slidenum">
              <a:rPr lang="en-US" smtClean="0"/>
              <a:t>28</a:t>
            </a:fld>
            <a:endParaRPr lang="en-US" dirty="0"/>
          </a:p>
        </p:txBody>
      </p:sp>
    </p:spTree>
    <p:extLst>
      <p:ext uri="{BB962C8B-B14F-4D97-AF65-F5344CB8AC3E}">
        <p14:creationId xmlns:p14="http://schemas.microsoft.com/office/powerpoint/2010/main" val="1282523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NEPA team: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53565A"/>
                </a:solidFill>
                <a:effectLst/>
                <a:latin typeface="Century Gothic" panose="020B0502020202020204" pitchFamily="34" charset="0"/>
              </a:rPr>
              <a:t>NEPA establishes a national policy and provides a framework for </a:t>
            </a:r>
            <a:r>
              <a:rPr lang="en-US" b="0" i="0" u="none" strike="noStrike" dirty="0">
                <a:solidFill>
                  <a:srgbClr val="7C2529"/>
                </a:solidFill>
                <a:effectLst/>
                <a:latin typeface="Century Gothic" panose="020B0502020202020204" pitchFamily="34" charset="0"/>
              </a:rPr>
              <a:t>environmental planning and decision making by Federal agencies. </a:t>
            </a:r>
            <a:r>
              <a:rPr lang="en-US" b="0" i="0" u="none" strike="noStrike" dirty="0">
                <a:solidFill>
                  <a:srgbClr val="53565A"/>
                </a:solidFill>
                <a:effectLst/>
                <a:latin typeface="Century Gothic" panose="020B0502020202020204" pitchFamily="34" charset="0"/>
              </a:rPr>
              <a:t>NEPA directs Federal agencies, when planning projects or issuing permits, to conduct environmental reviews to </a:t>
            </a:r>
            <a:r>
              <a:rPr lang="en-US" b="0" i="0" u="none" strike="noStrike" dirty="0">
                <a:solidFill>
                  <a:srgbClr val="7C2529"/>
                </a:solidFill>
                <a:effectLst/>
                <a:latin typeface="Century Gothic" panose="020B0502020202020204" pitchFamily="34" charset="0"/>
              </a:rPr>
              <a:t>consider the potential impacts on the environment by their proposed actions</a:t>
            </a:r>
            <a:r>
              <a:rPr lang="en-US" b="0" i="0" u="none" strike="noStrike" dirty="0">
                <a:solidFill>
                  <a:srgbClr val="53565A"/>
                </a:solidFill>
                <a:effectLst/>
                <a:latin typeface="Century Gothic" panose="020B0502020202020204" pitchFamily="34" charset="0"/>
              </a:rPr>
              <a:t>.</a:t>
            </a:r>
            <a:r>
              <a:rPr lang="en-US" b="0" i="0" dirty="0">
                <a:solidFill>
                  <a:srgbClr val="53565A"/>
                </a:solidFill>
                <a:effectLst/>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3565A"/>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3565A"/>
                </a:solidFill>
                <a:effectLst/>
                <a:latin typeface="Segoe UI" panose="020B0502040204020203" pitchFamily="34" charset="0"/>
              </a:rPr>
              <a:t>The LEB works closely with FHWA and Local Systems to ensure NEPA compliance.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3565A"/>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29</a:t>
            </a:fld>
            <a:endParaRPr lang="en-US" dirty="0"/>
          </a:p>
        </p:txBody>
      </p:sp>
    </p:spTree>
    <p:extLst>
      <p:ext uri="{BB962C8B-B14F-4D97-AF65-F5344CB8AC3E}">
        <p14:creationId xmlns:p14="http://schemas.microsoft.com/office/powerpoint/2010/main" val="946735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the bureau has 30 full time employees, five interns and four embedded partners.</a:t>
            </a:r>
          </a:p>
          <a:p>
            <a:endParaRPr lang="en-US" dirty="0"/>
          </a:p>
          <a:p>
            <a:r>
              <a:rPr lang="en-US" b="1" dirty="0"/>
              <a:t>We have 11 sections within our bureau that help us achieve our mission.  </a:t>
            </a:r>
          </a:p>
          <a:p>
            <a:pPr marL="628650" lvl="1" indent="-171450">
              <a:buFont typeface="Arial" panose="020B0604020202020204" pitchFamily="34" charset="0"/>
              <a:buChar char="•"/>
            </a:pPr>
            <a:r>
              <a:rPr lang="en-US" dirty="0"/>
              <a:t>Technology Support and Automation</a:t>
            </a:r>
          </a:p>
          <a:p>
            <a:pPr marL="628650" lvl="1" indent="-171450">
              <a:buFont typeface="Arial" panose="020B0604020202020204" pitchFamily="34" charset="0"/>
              <a:buChar char="•"/>
            </a:pPr>
            <a:r>
              <a:rPr lang="en-US" dirty="0"/>
              <a:t>Location (which manages the engineering/planning functions of planning studies)</a:t>
            </a:r>
          </a:p>
          <a:p>
            <a:pPr marL="628650" lvl="1" indent="-171450">
              <a:buFont typeface="Arial" panose="020B0604020202020204" pitchFamily="34" charset="0"/>
              <a:buChar char="•"/>
            </a:pPr>
            <a:r>
              <a:rPr lang="en-US" dirty="0"/>
              <a:t>Field Services Coordination</a:t>
            </a:r>
          </a:p>
          <a:p>
            <a:pPr marL="628650" lvl="1" indent="-171450">
              <a:buFont typeface="Arial" panose="020B0604020202020204" pitchFamily="34" charset="0"/>
              <a:buChar char="•"/>
            </a:pPr>
            <a:r>
              <a:rPr lang="en-US" dirty="0"/>
              <a:t>Public Involvement</a:t>
            </a:r>
          </a:p>
          <a:p>
            <a:pPr marL="628650" lvl="1" indent="-171450">
              <a:buFont typeface="Arial" panose="020B0604020202020204" pitchFamily="34" charset="0"/>
              <a:buChar char="•"/>
            </a:pPr>
            <a:r>
              <a:rPr lang="en-US" dirty="0"/>
              <a:t>Traffic/Noise/Air Quality/Vibration</a:t>
            </a:r>
          </a:p>
          <a:p>
            <a:pPr marL="628650" lvl="1" indent="-171450">
              <a:buFont typeface="Arial" panose="020B0604020202020204" pitchFamily="34" charset="0"/>
              <a:buChar char="•"/>
            </a:pPr>
            <a:r>
              <a:rPr lang="en-US" dirty="0"/>
              <a:t>Regulatory Compliance</a:t>
            </a:r>
          </a:p>
          <a:p>
            <a:pPr marL="628650" lvl="1" indent="-171450">
              <a:buFont typeface="Arial" panose="020B0604020202020204" pitchFamily="34" charset="0"/>
              <a:buChar char="•"/>
            </a:pPr>
            <a:r>
              <a:rPr lang="en-US" dirty="0"/>
              <a:t>Mitigation Design and Compliance</a:t>
            </a:r>
          </a:p>
          <a:p>
            <a:pPr marL="628650" lvl="1" indent="-171450">
              <a:buFont typeface="Arial" panose="020B0604020202020204" pitchFamily="34" charset="0"/>
              <a:buChar char="•"/>
            </a:pPr>
            <a:r>
              <a:rPr lang="en-US" dirty="0"/>
              <a:t>Protected Species and Natural Areas</a:t>
            </a:r>
          </a:p>
          <a:p>
            <a:pPr marL="628650" lvl="1" indent="-171450">
              <a:buFont typeface="Arial" panose="020B0604020202020204" pitchFamily="34" charset="0"/>
              <a:buChar char="•"/>
            </a:pPr>
            <a:r>
              <a:rPr lang="en-US" dirty="0"/>
              <a:t>Cultural Resources</a:t>
            </a:r>
          </a:p>
          <a:p>
            <a:pPr marL="628650" lvl="1" indent="-171450">
              <a:buFont typeface="Arial" panose="020B0604020202020204" pitchFamily="34" charset="0"/>
              <a:buChar char="•"/>
            </a:pPr>
            <a:r>
              <a:rPr lang="en-US" dirty="0"/>
              <a:t>Water Resources</a:t>
            </a:r>
          </a:p>
          <a:p>
            <a:pPr marL="628650" lvl="1" indent="-171450">
              <a:buFont typeface="Arial" panose="020B0604020202020204" pitchFamily="34" charset="0"/>
              <a:buChar char="•"/>
            </a:pPr>
            <a:r>
              <a:rPr lang="en-US" dirty="0"/>
              <a:t>NEPA Compliance Section</a:t>
            </a:r>
          </a:p>
          <a:p>
            <a:endParaRPr lang="en-US" dirty="0"/>
          </a:p>
          <a:p>
            <a:r>
              <a:rPr lang="en-US" dirty="0"/>
              <a:t>I will take a deeper dive into a very high-level overview of what these sections do.</a:t>
            </a:r>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dirty="0"/>
          </a:p>
        </p:txBody>
      </p:sp>
    </p:spTree>
    <p:extLst>
      <p:ext uri="{BB962C8B-B14F-4D97-AF65-F5344CB8AC3E}">
        <p14:creationId xmlns:p14="http://schemas.microsoft.com/office/powerpoint/2010/main" val="1923300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Although you may not work directly with everyone from LEB, you can take comfort in knowing that our team is here to work with both our internal and external partners to help ensure that Iowa’s transportation projects are following the applicable environmental regulations during project delivery.</a:t>
            </a:r>
          </a:p>
          <a:p>
            <a:endParaRPr lang="en-US" sz="900" b="0" kern="1200" cap="all" spc="150" baseline="0" dirty="0">
              <a:solidFill>
                <a:schemeClr val="bg1"/>
              </a:solidFill>
              <a:latin typeface="Univers Light" panose="020B0403020202020204" pitchFamily="34" charset="0"/>
              <a:ea typeface="+mn-ea"/>
              <a:cs typeface="+mn-cs"/>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30</a:t>
            </a:fld>
            <a:endParaRPr lang="en-US" dirty="0"/>
          </a:p>
        </p:txBody>
      </p:sp>
    </p:spTree>
    <p:extLst>
      <p:ext uri="{BB962C8B-B14F-4D97-AF65-F5344CB8AC3E}">
        <p14:creationId xmlns:p14="http://schemas.microsoft.com/office/powerpoint/2010/main" val="2802874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31</a:t>
            </a:fld>
            <a:endParaRPr lang="en-US" dirty="0"/>
          </a:p>
        </p:txBody>
      </p:sp>
    </p:spTree>
    <p:extLst>
      <p:ext uri="{BB962C8B-B14F-4D97-AF65-F5344CB8AC3E}">
        <p14:creationId xmlns:p14="http://schemas.microsoft.com/office/powerpoint/2010/main" val="1911627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take you through an organizational chart journey through the sections of LEB and give you a glimpse of how they work with you.</a:t>
            </a:r>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dirty="0"/>
          </a:p>
        </p:txBody>
      </p:sp>
    </p:spTree>
    <p:extLst>
      <p:ext uri="{BB962C8B-B14F-4D97-AF65-F5344CB8AC3E}">
        <p14:creationId xmlns:p14="http://schemas.microsoft.com/office/powerpoint/2010/main" val="1221909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on the left with the section in charge of keeping us innovating.</a:t>
            </a:r>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2901208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introduce you to our Technology Support and Automation Group – better known as our Support Team.  Sam, Jim and Shawn.</a:t>
            </a:r>
          </a:p>
          <a:p>
            <a:endParaRPr lang="en-US" dirty="0"/>
          </a:p>
          <a:p>
            <a:r>
              <a:rPr lang="en-US" dirty="0"/>
              <a:t>Their job is to help our teams use technology to create efficiencies and to improve communication between our bureau and our customers.</a:t>
            </a:r>
          </a:p>
          <a:p>
            <a:endParaRPr lang="en-US" dirty="0"/>
          </a:p>
          <a:p>
            <a:r>
              <a:rPr lang="en-US" dirty="0"/>
              <a:t>They do everything from data creation, storage, and analysis to providing one-on-one software training.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881145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support team’s initiatives is to advance the possibilities of GIS-CADD interoperability.  They have been working hard to develop ways we can ensure our bureau’s data are available for both our internal and external customers, as well as receive data in a way our teams can utilize it.  Our goal is to have this integration happen earlier in the process to help eliminate the need for rework and project delays.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7</a:t>
            </a:fld>
            <a:endParaRPr lang="en-US" dirty="0"/>
          </a:p>
        </p:txBody>
      </p:sp>
    </p:spTree>
    <p:extLst>
      <p:ext uri="{BB962C8B-B14F-4D97-AF65-F5344CB8AC3E}">
        <p14:creationId xmlns:p14="http://schemas.microsoft.com/office/powerpoint/2010/main" val="1487289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 let me tell you about our Location Section.</a:t>
            </a:r>
          </a:p>
        </p:txBody>
      </p:sp>
      <p:sp>
        <p:nvSpPr>
          <p:cNvPr id="4" name="Slide Number Placeholder 3"/>
          <p:cNvSpPr>
            <a:spLocks noGrp="1"/>
          </p:cNvSpPr>
          <p:nvPr>
            <p:ph type="sldNum" sz="quarter" idx="5"/>
          </p:nvPr>
        </p:nvSpPr>
        <p:spPr/>
        <p:txBody>
          <a:bodyPr/>
          <a:lstStyle/>
          <a:p>
            <a:fld id="{C37D7554-D10C-4E29-B8E6-BB7111FA614F}" type="slidenum">
              <a:rPr lang="en-US" smtClean="0"/>
              <a:t>8</a:t>
            </a:fld>
            <a:endParaRPr lang="en-US" dirty="0"/>
          </a:p>
        </p:txBody>
      </p:sp>
    </p:spTree>
    <p:extLst>
      <p:ext uri="{BB962C8B-B14F-4D97-AF65-F5344CB8AC3E}">
        <p14:creationId xmlns:p14="http://schemas.microsoft.com/office/powerpoint/2010/main" val="2080305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LEB’s Location section focuses on defining the problem (purpose and need for the project) and looking for potential solutions (developing a range of alternatives).</a:t>
            </a:r>
          </a:p>
          <a:p>
            <a:endParaRPr lang="en-US" dirty="0"/>
          </a:p>
          <a:p>
            <a:r>
              <a:rPr lang="en-US" dirty="0"/>
              <a:t>They are responsible for ensuring the Department analyzes both the existing conditions and the proposed improvements to balance environmental requirements, engineering feasibility, and public needs.</a:t>
            </a:r>
          </a:p>
          <a:p>
            <a:endParaRPr lang="en-US" dirty="0"/>
          </a:p>
          <a:p>
            <a:r>
              <a:rPr lang="en-US" dirty="0"/>
              <a:t>The Location engineers work closely with L E B staff, consultants, and internal DOT partners to ensure alternatives being developed and project timelines are in compliance with environmental regulations.</a:t>
            </a:r>
          </a:p>
          <a:p>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1466443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ame">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5644884" y="309308"/>
            <a:ext cx="903803" cy="12193581"/>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15">
            <a:extLst>
              <a:ext uri="{FF2B5EF4-FFF2-40B4-BE49-F238E27FC236}">
                <a16:creationId xmlns:a16="http://schemas.microsoft.com/office/drawing/2014/main" id="{A25AFECF-0C52-4AD9-7A75-9BDCD4CDC9EB}"/>
              </a:ext>
            </a:extLst>
          </p:cNvPr>
          <p:cNvSpPr>
            <a:spLocks noGrp="1"/>
          </p:cNvSpPr>
          <p:nvPr>
            <p:ph sz="quarter" idx="16" hasCustomPrompt="1"/>
          </p:nvPr>
        </p:nvSpPr>
        <p:spPr>
          <a:xfrm>
            <a:off x="1005840" y="1920240"/>
            <a:ext cx="10147936" cy="3752963"/>
          </a:xfrm>
          <a:prstGeom prst="rect">
            <a:avLst/>
          </a:prstGeom>
        </p:spPr>
        <p:txBody>
          <a:bodyPr/>
          <a:lstStyle>
            <a:lvl1pPr marL="285750" indent="-285750">
              <a:lnSpc>
                <a:spcPct val="100000"/>
              </a:lnSpc>
              <a:spcBef>
                <a:spcPts val="1200"/>
              </a:spcBef>
              <a:spcAft>
                <a:spcPts val="0"/>
              </a:spcAft>
              <a:buFont typeface="Arial" panose="020B0604020202020204" pitchFamily="34" charset="0"/>
              <a:buChar char="•"/>
              <a:defRPr sz="1800" spc="50" baseline="0">
                <a:solidFill>
                  <a:schemeClr val="tx1"/>
                </a:solidFill>
                <a:latin typeface="Calibri" panose="020F0502020204030204" pitchFamily="34" charset="0"/>
                <a:cs typeface="Calibri" panose="020F0502020204030204" pitchFamily="34" charset="0"/>
              </a:defRPr>
            </a:lvl1pPr>
            <a:lvl2pPr marL="569913" indent="-225425">
              <a:spcBef>
                <a:spcPts val="600"/>
              </a:spcBef>
              <a:spcAft>
                <a:spcPts val="0"/>
              </a:spcAft>
              <a:buFont typeface="Arial" panose="020B0604020202020204" pitchFamily="34" charset="0"/>
              <a:buChar char="•"/>
              <a:defRPr sz="1600">
                <a:latin typeface="Calibri" panose="020F0502020204030204" pitchFamily="34" charset="0"/>
                <a:cs typeface="Calibri" panose="020F0502020204030204" pitchFamily="34" charset="0"/>
              </a:defRPr>
            </a:lvl2pPr>
            <a:lvl3pPr marL="801688" indent="-231775">
              <a:spcBef>
                <a:spcPts val="600"/>
              </a:spcBef>
              <a:spcAft>
                <a:spcPts val="0"/>
              </a:spcAft>
              <a:buFont typeface="Arial" panose="020B0604020202020204" pitchFamily="34" charset="0"/>
              <a:buChar char="•"/>
              <a:defRPr sz="1400">
                <a:latin typeface="Calibri" panose="020F0502020204030204" pitchFamily="34" charset="0"/>
                <a:cs typeface="Calibri" panose="020F0502020204030204" pitchFamily="34" charset="0"/>
              </a:defRPr>
            </a:lvl3pPr>
          </a:lstStyle>
          <a:p>
            <a:pPr lvl="0"/>
            <a:r>
              <a:rPr lang="en-US" dirty="0"/>
              <a:t>Click to add text</a:t>
            </a:r>
          </a:p>
          <a:p>
            <a:pPr lvl="1"/>
            <a:r>
              <a:rPr lang="en-US" dirty="0"/>
              <a:t>Click to add text</a:t>
            </a:r>
          </a:p>
          <a:p>
            <a:pPr lvl="2"/>
            <a:r>
              <a:rPr lang="en-US" dirty="0"/>
              <a:t>Click to add text</a:t>
            </a:r>
          </a:p>
        </p:txBody>
      </p:sp>
      <p:sp>
        <p:nvSpPr>
          <p:cNvPr id="4" name="Text Placeholder 3">
            <a:extLst>
              <a:ext uri="{FF2B5EF4-FFF2-40B4-BE49-F238E27FC236}">
                <a16:creationId xmlns:a16="http://schemas.microsoft.com/office/drawing/2014/main" id="{399BF6E8-FE26-DC6A-E66C-C899DECCA75A}"/>
              </a:ext>
            </a:extLst>
          </p:cNvPr>
          <p:cNvSpPr>
            <a:spLocks noGrp="1"/>
          </p:cNvSpPr>
          <p:nvPr>
            <p:ph type="body" sz="quarter" idx="18" hasCustomPrompt="1"/>
          </p:nvPr>
        </p:nvSpPr>
        <p:spPr>
          <a:xfrm>
            <a:off x="1005840" y="1005840"/>
            <a:ext cx="10147935" cy="574222"/>
          </a:xfrm>
          <a:prstGeom prst="rect">
            <a:avLst/>
          </a:prstGeom>
        </p:spPr>
        <p:txBody>
          <a:bodyPr anchor="b"/>
          <a:lstStyle>
            <a:lvl1pPr marL="0" indent="0">
              <a:buNone/>
              <a:defRPr sz="3200" b="1" spc="5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 Here</a:t>
            </a:r>
          </a:p>
        </p:txBody>
      </p:sp>
      <p:sp>
        <p:nvSpPr>
          <p:cNvPr id="9" name="Footer Placeholder 4">
            <a:extLst>
              <a:ext uri="{FF2B5EF4-FFF2-40B4-BE49-F238E27FC236}">
                <a16:creationId xmlns:a16="http://schemas.microsoft.com/office/drawing/2014/main" id="{B33F4350-BDB8-F442-158E-E9948ECD25BB}"/>
              </a:ext>
            </a:extLst>
          </p:cNvPr>
          <p:cNvSpPr txBox="1">
            <a:spLocks/>
          </p:cNvSpPr>
          <p:nvPr userDrawn="1"/>
        </p:nvSpPr>
        <p:spPr>
          <a:xfrm>
            <a:off x="503212" y="6356350"/>
            <a:ext cx="3249922" cy="365125"/>
          </a:xfrm>
          <a:prstGeom prst="rect">
            <a:avLst/>
          </a:prstGeom>
        </p:spPr>
        <p:txBody>
          <a:bodyPr lIns="0" rIns="0" anchor="b"/>
          <a:lstStyle>
            <a:defPPr>
              <a:defRPr lang="en-US"/>
            </a:defPPr>
            <a:lvl1pPr marL="0" algn="l"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150" baseline="0" dirty="0">
                <a:latin typeface="Calibri" panose="020F0502020204030204" pitchFamily="34" charset="0"/>
                <a:cs typeface="Calibri" panose="020F0502020204030204" pitchFamily="34" charset="0"/>
              </a:rPr>
              <a:t>LOCATION AND ENVIRONMENT BUREAU – WHAT WE DO</a:t>
            </a:r>
          </a:p>
        </p:txBody>
      </p:sp>
      <p:sp>
        <p:nvSpPr>
          <p:cNvPr id="12" name="Slide Number Placeholder 5">
            <a:extLst>
              <a:ext uri="{FF2B5EF4-FFF2-40B4-BE49-F238E27FC236}">
                <a16:creationId xmlns:a16="http://schemas.microsoft.com/office/drawing/2014/main" id="{1F952649-AA3B-C06C-E042-C84208E9F92E}"/>
              </a:ext>
            </a:extLst>
          </p:cNvPr>
          <p:cNvSpPr txBox="1">
            <a:spLocks/>
          </p:cNvSpPr>
          <p:nvPr userDrawn="1"/>
        </p:nvSpPr>
        <p:spPr>
          <a:xfrm>
            <a:off x="10510344" y="6356350"/>
            <a:ext cx="1178419" cy="365125"/>
          </a:xfrm>
          <a:prstGeom prst="rect">
            <a:avLst/>
          </a:prstGeom>
        </p:spPr>
        <p:txBody>
          <a:bodyPr lIns="0" rIns="0" anchor="b"/>
          <a:lstStyle>
            <a:defPPr>
              <a:defRPr lang="en-US"/>
            </a:defPPr>
            <a:lvl1pPr marL="0" algn="r"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D65601-5AE2-46FC-B138-694DDD2B510D}" type="slidenum">
              <a:rPr lang="en-US" spc="150" baseline="0" smtClean="0">
                <a:latin typeface="Calibri" panose="020F0502020204030204" pitchFamily="34" charset="0"/>
                <a:cs typeface="Calibri" panose="020F0502020204030204" pitchFamily="34" charset="0"/>
              </a:rPr>
              <a:pPr/>
              <a:t>‹#›</a:t>
            </a:fld>
            <a:endParaRPr lang="en-US" spc="150"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42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lor block">
    <p:bg>
      <p:bgPr>
        <a:solidFill>
          <a:schemeClr val="accent6">
            <a:lumMod val="20000"/>
            <a:lumOff val="80000"/>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0344BD20-CD77-6297-5667-62E9351976FD}"/>
              </a:ext>
            </a:extLst>
          </p:cNvPr>
          <p:cNvSpPr>
            <a:spLocks noGrp="1"/>
          </p:cNvSpPr>
          <p:nvPr>
            <p:ph type="sldNum" sz="quarter" idx="4"/>
          </p:nvPr>
        </p:nvSpPr>
        <p:spPr>
          <a:xfrm>
            <a:off x="10510344" y="6356350"/>
            <a:ext cx="1178419" cy="365125"/>
          </a:xfrm>
          <a:prstGeom prst="rect">
            <a:avLst/>
          </a:prstGeom>
        </p:spPr>
        <p:txBody>
          <a:bodyPr lIns="0" rIns="0" anchor="b"/>
          <a:lstStyle>
            <a:lvl1pPr algn="r">
              <a:defRPr sz="800" spc="150"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301752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5803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_1">
    <p:bg>
      <p:bgPr>
        <a:solidFill>
          <a:schemeClr val="accent3">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322BF-82BA-C699-B774-DC0222F4B15C}"/>
              </a:ext>
            </a:extLst>
          </p:cNvPr>
          <p:cNvSpPr/>
          <p:nvPr userDrawn="1"/>
        </p:nvSpPr>
        <p:spPr>
          <a:xfrm>
            <a:off x="4687613" y="0"/>
            <a:ext cx="7504387"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1134132" y="4514193"/>
            <a:ext cx="2419349" cy="4687613"/>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1134132" y="3876024"/>
            <a:ext cx="2419349" cy="4687613"/>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3" name="Picture Placeholder 3">
            <a:extLst>
              <a:ext uri="{FF2B5EF4-FFF2-40B4-BE49-F238E27FC236}">
                <a16:creationId xmlns:a16="http://schemas.microsoft.com/office/drawing/2014/main" id="{5E68AD97-B9A7-8FA7-0145-DF72EBC5F92D}"/>
              </a:ext>
            </a:extLst>
          </p:cNvPr>
          <p:cNvSpPr>
            <a:spLocks noGrp="1"/>
          </p:cNvSpPr>
          <p:nvPr>
            <p:ph type="pic" sz="quarter" idx="10"/>
          </p:nvPr>
        </p:nvSpPr>
        <p:spPr>
          <a:xfrm>
            <a:off x="4687612" y="0"/>
            <a:ext cx="7504112"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7" name="Picture 6">
            <a:extLst>
              <a:ext uri="{FF2B5EF4-FFF2-40B4-BE49-F238E27FC236}">
                <a16:creationId xmlns:a16="http://schemas.microsoft.com/office/drawing/2014/main" id="{B664FB46-1C0D-83F3-05F9-7041C7EE16E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32596" y="137323"/>
            <a:ext cx="1908166" cy="478632"/>
          </a:xfrm>
          <a:prstGeom prst="rect">
            <a:avLst/>
          </a:prstGeom>
        </p:spPr>
      </p:pic>
    </p:spTree>
    <p:extLst>
      <p:ext uri="{BB962C8B-B14F-4D97-AF65-F5344CB8AC3E}">
        <p14:creationId xmlns:p14="http://schemas.microsoft.com/office/powerpoint/2010/main" val="3694730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accent5">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BC479-7D9E-D5B0-195B-3338C7ADE0FB}"/>
              </a:ext>
            </a:extLst>
          </p:cNvPr>
          <p:cNvSpPr/>
          <p:nvPr userDrawn="1"/>
        </p:nvSpPr>
        <p:spPr>
          <a:xfrm>
            <a:off x="4687613" y="0"/>
            <a:ext cx="750411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1134132" y="4514193"/>
            <a:ext cx="2419349" cy="4687613"/>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1134132" y="3876024"/>
            <a:ext cx="2419349" cy="4687613"/>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3" name="Picture Placeholder 3">
            <a:extLst>
              <a:ext uri="{FF2B5EF4-FFF2-40B4-BE49-F238E27FC236}">
                <a16:creationId xmlns:a16="http://schemas.microsoft.com/office/drawing/2014/main" id="{6B84F1BA-DF39-6E64-7400-15BE49C7D29B}"/>
              </a:ext>
            </a:extLst>
          </p:cNvPr>
          <p:cNvSpPr>
            <a:spLocks noGrp="1"/>
          </p:cNvSpPr>
          <p:nvPr>
            <p:ph type="pic" sz="quarter" idx="10"/>
          </p:nvPr>
        </p:nvSpPr>
        <p:spPr>
          <a:xfrm>
            <a:off x="4687888" y="0"/>
            <a:ext cx="7504112"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7" name="Picture 6">
            <a:extLst>
              <a:ext uri="{FF2B5EF4-FFF2-40B4-BE49-F238E27FC236}">
                <a16:creationId xmlns:a16="http://schemas.microsoft.com/office/drawing/2014/main" id="{54BEAE93-54CB-8FB0-EAF0-E5A25D170A6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32596" y="137323"/>
            <a:ext cx="1908166" cy="478632"/>
          </a:xfrm>
          <a:prstGeom prst="rect">
            <a:avLst/>
          </a:prstGeom>
        </p:spPr>
      </p:pic>
    </p:spTree>
    <p:extLst>
      <p:ext uri="{BB962C8B-B14F-4D97-AF65-F5344CB8AC3E}">
        <p14:creationId xmlns:p14="http://schemas.microsoft.com/office/powerpoint/2010/main" val="36193914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_3">
    <p:bg>
      <p:bgPr>
        <a:solidFill>
          <a:schemeClr val="accent2">
            <a:alpha val="1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98A732-26A8-A525-B413-7C704695F5B9}"/>
              </a:ext>
            </a:extLst>
          </p:cNvPr>
          <p:cNvSpPr/>
          <p:nvPr userDrawn="1"/>
        </p:nvSpPr>
        <p:spPr>
          <a:xfrm>
            <a:off x="4687613" y="0"/>
            <a:ext cx="750411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1134132" y="4514193"/>
            <a:ext cx="2419349" cy="4687613"/>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1134132" y="3876024"/>
            <a:ext cx="2419349" cy="4687613"/>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4" name="Picture Placeholder 3">
            <a:extLst>
              <a:ext uri="{FF2B5EF4-FFF2-40B4-BE49-F238E27FC236}">
                <a16:creationId xmlns:a16="http://schemas.microsoft.com/office/drawing/2014/main" id="{C6DA5683-EC86-E73C-75F8-1505F0EE507F}"/>
              </a:ext>
            </a:extLst>
          </p:cNvPr>
          <p:cNvSpPr>
            <a:spLocks noGrp="1"/>
          </p:cNvSpPr>
          <p:nvPr>
            <p:ph type="pic" sz="quarter" idx="10"/>
          </p:nvPr>
        </p:nvSpPr>
        <p:spPr>
          <a:xfrm>
            <a:off x="4687888" y="0"/>
            <a:ext cx="7504112"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89155848-0C99-1042-B0B6-08480A00FFF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32596" y="137323"/>
            <a:ext cx="1908166" cy="478632"/>
          </a:xfrm>
          <a:prstGeom prst="rect">
            <a:avLst/>
          </a:prstGeom>
        </p:spPr>
      </p:pic>
    </p:spTree>
    <p:extLst>
      <p:ext uri="{BB962C8B-B14F-4D97-AF65-F5344CB8AC3E}">
        <p14:creationId xmlns:p14="http://schemas.microsoft.com/office/powerpoint/2010/main" val="31058470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_4">
    <p:bg>
      <p:bgPr>
        <a:solidFill>
          <a:schemeClr val="accent6">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1E08E-31F3-0870-CE34-1BE1FD668A98}"/>
              </a:ext>
            </a:extLst>
          </p:cNvPr>
          <p:cNvSpPr/>
          <p:nvPr userDrawn="1"/>
        </p:nvSpPr>
        <p:spPr>
          <a:xfrm>
            <a:off x="4687613" y="0"/>
            <a:ext cx="750411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1134132" y="4514193"/>
            <a:ext cx="2419349" cy="4687613"/>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1134132" y="3876024"/>
            <a:ext cx="2419349" cy="4687613"/>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3" name="Picture Placeholder 3">
            <a:extLst>
              <a:ext uri="{FF2B5EF4-FFF2-40B4-BE49-F238E27FC236}">
                <a16:creationId xmlns:a16="http://schemas.microsoft.com/office/drawing/2014/main" id="{0946A1BC-3827-B021-D2CE-5ED3AD4C7E22}"/>
              </a:ext>
            </a:extLst>
          </p:cNvPr>
          <p:cNvSpPr>
            <a:spLocks noGrp="1"/>
          </p:cNvSpPr>
          <p:nvPr>
            <p:ph type="pic" sz="quarter" idx="10"/>
          </p:nvPr>
        </p:nvSpPr>
        <p:spPr>
          <a:xfrm>
            <a:off x="4687612" y="0"/>
            <a:ext cx="7504112"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7" name="Picture 6">
            <a:extLst>
              <a:ext uri="{FF2B5EF4-FFF2-40B4-BE49-F238E27FC236}">
                <a16:creationId xmlns:a16="http://schemas.microsoft.com/office/drawing/2014/main" id="{227FC624-D4D1-9AFF-63B9-78F4572A1E7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32596" y="137323"/>
            <a:ext cx="1908166" cy="478632"/>
          </a:xfrm>
          <a:prstGeom prst="rect">
            <a:avLst/>
          </a:prstGeom>
        </p:spPr>
      </p:pic>
    </p:spTree>
    <p:extLst>
      <p:ext uri="{BB962C8B-B14F-4D97-AF65-F5344CB8AC3E}">
        <p14:creationId xmlns:p14="http://schemas.microsoft.com/office/powerpoint/2010/main" val="1096096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block">
    <p:bg>
      <p:bgPr>
        <a:solidFill>
          <a:schemeClr val="accent5">
            <a:alpha val="1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6353CF9D-DF5C-B6A2-D308-E8A5E24C7822}"/>
              </a:ext>
            </a:extLst>
          </p:cNvPr>
          <p:cNvSpPr>
            <a:spLocks noGrp="1"/>
          </p:cNvSpPr>
          <p:nvPr>
            <p:ph type="sldNum" sz="quarter" idx="4"/>
          </p:nvPr>
        </p:nvSpPr>
        <p:spPr>
          <a:xfrm>
            <a:off x="10510344" y="6356350"/>
            <a:ext cx="1178419" cy="365125"/>
          </a:xfrm>
          <a:prstGeom prst="rect">
            <a:avLst/>
          </a:prstGeom>
        </p:spPr>
        <p:txBody>
          <a:bodyPr lIns="0" rIns="0" anchor="b"/>
          <a:lstStyle>
            <a:lvl1pPr algn="r">
              <a:defRPr sz="800" spc="150" baseline="0">
                <a:solidFill>
                  <a:schemeClr val="bg1"/>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627448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lor block">
    <p:bg>
      <p:bgPr>
        <a:solidFill>
          <a:schemeClr val="accent2">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361FBC4E-A834-3A9B-8A81-BDBC0D6422BC}"/>
              </a:ext>
            </a:extLst>
          </p:cNvPr>
          <p:cNvSpPr>
            <a:spLocks noGrp="1"/>
          </p:cNvSpPr>
          <p:nvPr>
            <p:ph type="sldNum" sz="quarter" idx="4"/>
          </p:nvPr>
        </p:nvSpPr>
        <p:spPr>
          <a:xfrm>
            <a:off x="10510344" y="6356350"/>
            <a:ext cx="1178419" cy="365125"/>
          </a:xfrm>
          <a:prstGeom prst="rect">
            <a:avLst/>
          </a:prstGeom>
        </p:spPr>
        <p:txBody>
          <a:bodyPr lIns="0" rIns="0" anchor="b"/>
          <a:lstStyle>
            <a:lvl1pPr algn="r">
              <a:defRPr sz="800" spc="150"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209192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lor block">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67448-4435-D20A-B854-D1F45E345579}"/>
              </a:ext>
            </a:extLst>
          </p:cNvPr>
          <p:cNvSpPr>
            <a:spLocks noGrp="1"/>
          </p:cNvSpPr>
          <p:nvPr>
            <p:ph type="sldNum" sz="quarter" idx="4"/>
          </p:nvPr>
        </p:nvSpPr>
        <p:spPr>
          <a:xfrm>
            <a:off x="10510344" y="6356350"/>
            <a:ext cx="1178419" cy="365125"/>
          </a:xfrm>
          <a:prstGeom prst="rect">
            <a:avLst/>
          </a:prstGeom>
        </p:spPr>
        <p:txBody>
          <a:bodyPr lIns="0" rIns="0" anchor="b"/>
          <a:lstStyle>
            <a:lvl1pPr algn="r">
              <a:defRPr sz="800" spc="150"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74102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A54E74DE-D9A6-8BE3-B8A9-4AACD9ABFA1F}"/>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9982200" y="136525"/>
            <a:ext cx="1914529" cy="480228"/>
          </a:xfrm>
          <a:prstGeom prst="rect">
            <a:avLst/>
          </a:prstGeom>
        </p:spPr>
      </p:pic>
      <p:sp>
        <p:nvSpPr>
          <p:cNvPr id="9" name="Footer Placeholder 4">
            <a:extLst>
              <a:ext uri="{FF2B5EF4-FFF2-40B4-BE49-F238E27FC236}">
                <a16:creationId xmlns:a16="http://schemas.microsoft.com/office/drawing/2014/main" id="{44571705-2E20-024A-15CB-E3138EDEC61B}"/>
              </a:ext>
            </a:extLst>
          </p:cNvPr>
          <p:cNvSpPr>
            <a:spLocks noGrp="1"/>
          </p:cNvSpPr>
          <p:nvPr>
            <p:ph type="ftr" sz="quarter" idx="3"/>
          </p:nvPr>
        </p:nvSpPr>
        <p:spPr>
          <a:xfrm>
            <a:off x="503212" y="6356350"/>
            <a:ext cx="2921475" cy="365125"/>
          </a:xfrm>
          <a:prstGeom prst="rect">
            <a:avLst/>
          </a:prstGeom>
        </p:spPr>
        <p:txBody>
          <a:bodyPr lIns="0" rIns="0" anchor="ctr"/>
          <a:lstStyle>
            <a:lvl1pPr algn="l">
              <a:defRPr sz="800" spc="150" baseline="0">
                <a:solidFill>
                  <a:schemeClr val="bg1"/>
                </a:solidFill>
              </a:defRPr>
            </a:lvl1pPr>
          </a:lstStyle>
          <a:p>
            <a:r>
              <a:rPr lang="en-US" dirty="0"/>
              <a:t>Presentation title</a:t>
            </a:r>
          </a:p>
        </p:txBody>
      </p:sp>
      <p:sp>
        <p:nvSpPr>
          <p:cNvPr id="10" name="Slide Number Placeholder 5">
            <a:extLst>
              <a:ext uri="{FF2B5EF4-FFF2-40B4-BE49-F238E27FC236}">
                <a16:creationId xmlns:a16="http://schemas.microsoft.com/office/drawing/2014/main" id="{C30EE630-9E25-FA1D-173D-B34329DA9536}"/>
              </a:ext>
            </a:extLst>
          </p:cNvPr>
          <p:cNvSpPr>
            <a:spLocks noGrp="1"/>
          </p:cNvSpPr>
          <p:nvPr>
            <p:ph type="sldNum" sz="quarter" idx="4"/>
          </p:nvPr>
        </p:nvSpPr>
        <p:spPr>
          <a:xfrm>
            <a:off x="10510344" y="6356350"/>
            <a:ext cx="1178419" cy="365125"/>
          </a:xfrm>
          <a:prstGeom prst="rect">
            <a:avLst/>
          </a:prstGeom>
        </p:spPr>
        <p:txBody>
          <a:bodyPr lIns="0" rIns="0" anchor="ctr"/>
          <a:lstStyle>
            <a:lvl1pPr algn="r">
              <a:defRPr sz="800" spc="150" baseline="0">
                <a:solidFill>
                  <a:schemeClr val="bg1"/>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86" r:id="rId1"/>
    <p:sldLayoutId id="2147483649" r:id="rId2"/>
    <p:sldLayoutId id="2147483680" r:id="rId3"/>
    <p:sldLayoutId id="2147483681" r:id="rId4"/>
    <p:sldLayoutId id="2147483682" r:id="rId5"/>
    <p:sldLayoutId id="2147483683" r:id="rId6"/>
    <p:sldLayoutId id="2147483655" r:id="rId7"/>
    <p:sldLayoutId id="2147483668" r:id="rId8"/>
    <p:sldLayoutId id="2147483669" r:id="rId9"/>
    <p:sldLayoutId id="2147483670"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6.tmp"/></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tmp"/><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5.sv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29">
            <a:extLst>
              <a:ext uri="{FF2B5EF4-FFF2-40B4-BE49-F238E27FC236}">
                <a16:creationId xmlns:a16="http://schemas.microsoft.com/office/drawing/2014/main" id="{71399701-353F-22EB-42A6-506D7450D4E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31502" y="-600823"/>
            <a:ext cx="12223501" cy="6858000"/>
          </a:xfrm>
          <a:prstGeom prst="rect">
            <a:avLst/>
          </a:prstGeom>
        </p:spPr>
      </p:pic>
      <p:sp>
        <p:nvSpPr>
          <p:cNvPr id="15" name="Graphic 2">
            <a:extLst>
              <a:ext uri="{FF2B5EF4-FFF2-40B4-BE49-F238E27FC236}">
                <a16:creationId xmlns:a16="http://schemas.microsoft.com/office/drawing/2014/main" id="{0843006F-98F3-5378-ADE3-1EFEFEDDA12B}"/>
              </a:ext>
            </a:extLst>
          </p:cNvPr>
          <p:cNvSpPr>
            <a:spLocks/>
          </p:cNvSpPr>
          <p:nvPr/>
        </p:nvSpPr>
        <p:spPr bwMode="auto">
          <a:xfrm>
            <a:off x="-23348" y="3428999"/>
            <a:ext cx="12215347" cy="3274415"/>
          </a:xfrm>
          <a:custGeom>
            <a:avLst/>
            <a:gdLst>
              <a:gd name="T0" fmla="*/ 53211096 w 18294857"/>
              <a:gd name="T1" fmla="*/ 8668539 h 5362670"/>
              <a:gd name="T2" fmla="*/ 53211096 w 18294857"/>
              <a:gd name="T3" fmla="*/ 8726178 h 5362670"/>
              <a:gd name="T4" fmla="*/ 0 w 18294857"/>
              <a:gd name="T5" fmla="*/ 58264 h 5362670"/>
              <a:gd name="T6" fmla="*/ 0 w 18294857"/>
              <a:gd name="T7" fmla="*/ 26801920 h 5362670"/>
              <a:gd name="T8" fmla="*/ 53211096 w 18294857"/>
              <a:gd name="T9" fmla="*/ 35273730 h 5362670"/>
              <a:gd name="T10" fmla="*/ 53211096 w 18294857"/>
              <a:gd name="T11" fmla="*/ 35215464 h 5362670"/>
              <a:gd name="T12" fmla="*/ 106422181 w 18294857"/>
              <a:gd name="T13" fmla="*/ 26743646 h 5362670"/>
              <a:gd name="T14" fmla="*/ 106422181 w 18294857"/>
              <a:gd name="T15" fmla="*/ 0 h 5362670"/>
              <a:gd name="T16" fmla="*/ 53211096 w 18294857"/>
              <a:gd name="T17" fmla="*/ 8668539 h 5362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94857" h="5362670">
                <a:moveTo>
                  <a:pt x="9147429" y="1317879"/>
                </a:moveTo>
                <a:lnTo>
                  <a:pt x="9147429" y="1326642"/>
                </a:lnTo>
                <a:lnTo>
                  <a:pt x="0" y="8858"/>
                </a:lnTo>
                <a:lnTo>
                  <a:pt x="0" y="4074700"/>
                </a:lnTo>
                <a:lnTo>
                  <a:pt x="9147429" y="5362671"/>
                </a:lnTo>
                <a:lnTo>
                  <a:pt x="9147429" y="5353812"/>
                </a:lnTo>
                <a:lnTo>
                  <a:pt x="18294858" y="4065841"/>
                </a:lnTo>
                <a:lnTo>
                  <a:pt x="18294858" y="0"/>
                </a:lnTo>
                <a:lnTo>
                  <a:pt x="9147429" y="1317879"/>
                </a:lnTo>
                <a:close/>
              </a:path>
            </a:pathLst>
          </a:custGeom>
          <a:solidFill>
            <a:srgbClr val="231F20">
              <a:alpha val="56862"/>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7" name="Title Placeholder 1">
            <a:extLst>
              <a:ext uri="{FF2B5EF4-FFF2-40B4-BE49-F238E27FC236}">
                <a16:creationId xmlns:a16="http://schemas.microsoft.com/office/drawing/2014/main" id="{FD603461-FEA5-815F-B639-A68B57939682}"/>
              </a:ext>
            </a:extLst>
          </p:cNvPr>
          <p:cNvSpPr txBox="1">
            <a:spLocks noChangeArrowheads="1"/>
          </p:cNvSpPr>
          <p:nvPr/>
        </p:nvSpPr>
        <p:spPr bwMode="auto">
          <a:xfrm>
            <a:off x="-23349" y="4354548"/>
            <a:ext cx="12215348" cy="64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n-US" sz="4400" b="1" dirty="0">
                <a:solidFill>
                  <a:schemeClr val="bg1"/>
                </a:solidFill>
                <a:latin typeface="+mj-lt"/>
                <a:ea typeface="Roboto Slab" pitchFamily="2" charset="0"/>
                <a:cs typeface="Roboto Slab" pitchFamily="2" charset="0"/>
              </a:rPr>
              <a:t>Location and Environment Bureau</a:t>
            </a:r>
          </a:p>
        </p:txBody>
      </p:sp>
      <p:sp>
        <p:nvSpPr>
          <p:cNvPr id="19" name="Text Placeholder 2">
            <a:extLst>
              <a:ext uri="{FF2B5EF4-FFF2-40B4-BE49-F238E27FC236}">
                <a16:creationId xmlns:a16="http://schemas.microsoft.com/office/drawing/2014/main" id="{5ECEC6BD-4218-D50A-8F38-D4D2DFD6DF64}"/>
              </a:ext>
            </a:extLst>
          </p:cNvPr>
          <p:cNvSpPr txBox="1">
            <a:spLocks noChangeArrowheads="1"/>
          </p:cNvSpPr>
          <p:nvPr/>
        </p:nvSpPr>
        <p:spPr bwMode="auto">
          <a:xfrm>
            <a:off x="-15195" y="5077839"/>
            <a:ext cx="12215347" cy="480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Bef>
                <a:spcPts val="2000"/>
              </a:spcBef>
              <a:buFont typeface="Arial" panose="020B0604020202020204" pitchFamily="34" charset="0"/>
              <a:buNone/>
            </a:pPr>
            <a:r>
              <a:rPr lang="en-US" altLang="en-US" sz="2800" b="1" dirty="0">
                <a:solidFill>
                  <a:schemeClr val="bg1"/>
                </a:solidFill>
                <a:latin typeface="Roboto Slab" pitchFamily="2" charset="0"/>
                <a:ea typeface="Roboto Slab" pitchFamily="2" charset="0"/>
                <a:cs typeface="PT Sans" panose="020B0503020203020204" pitchFamily="34" charset="0"/>
              </a:rPr>
              <a:t>What are we up to?</a:t>
            </a:r>
          </a:p>
        </p:txBody>
      </p:sp>
      <p:cxnSp>
        <p:nvCxnSpPr>
          <p:cNvPr id="20" name="Straight Connector 19">
            <a:extLst>
              <a:ext uri="{FF2B5EF4-FFF2-40B4-BE49-F238E27FC236}">
                <a16:creationId xmlns:a16="http://schemas.microsoft.com/office/drawing/2014/main" id="{77842182-EE84-12E6-1390-BC1DD14536F0}"/>
              </a:ext>
            </a:extLst>
          </p:cNvPr>
          <p:cNvCxnSpPr/>
          <p:nvPr/>
        </p:nvCxnSpPr>
        <p:spPr>
          <a:xfrm>
            <a:off x="5678606" y="5757691"/>
            <a:ext cx="807753" cy="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5A0B7E08-2A36-D1A7-ED69-6D2568EEEFA8}"/>
              </a:ext>
            </a:extLst>
          </p:cNvPr>
          <p:cNvSpPr txBox="1">
            <a:spLocks noChangeArrowheads="1"/>
          </p:cNvSpPr>
          <p:nvPr/>
        </p:nvSpPr>
        <p:spPr bwMode="auto">
          <a:xfrm>
            <a:off x="22356764" y="6259280"/>
            <a:ext cx="856250" cy="20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lnSpc>
                <a:spcPct val="90000"/>
              </a:lnSpc>
              <a:spcBef>
                <a:spcPts val="2000"/>
              </a:spcBef>
              <a:buFont typeface="Arial" panose="020B0604020202020204" pitchFamily="34" charset="0"/>
              <a:buNone/>
            </a:pPr>
            <a:r>
              <a:rPr lang="en-US" altLang="en-US" sz="2400">
                <a:solidFill>
                  <a:schemeClr val="bg1"/>
                </a:solidFill>
                <a:latin typeface="PT Sans" panose="020B0503020203020204" pitchFamily="34" charset="0"/>
                <a:ea typeface="PT Sans" panose="020B0503020203020204" pitchFamily="34" charset="0"/>
                <a:cs typeface="PT Sans" panose="020B0503020203020204" pitchFamily="34" charset="0"/>
              </a:rPr>
              <a:t>3/2/2023</a:t>
            </a:r>
          </a:p>
        </p:txBody>
      </p:sp>
      <p:pic>
        <p:nvPicPr>
          <p:cNvPr id="27" name="Graphic 26">
            <a:extLst>
              <a:ext uri="{FF2B5EF4-FFF2-40B4-BE49-F238E27FC236}">
                <a16:creationId xmlns:a16="http://schemas.microsoft.com/office/drawing/2014/main" id="{4A7719FD-1DC4-C482-4733-0F10D60002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49" y="5851519"/>
            <a:ext cx="12223501" cy="1006481"/>
          </a:xfrm>
          <a:prstGeom prst="rect">
            <a:avLst/>
          </a:prstGeom>
        </p:spPr>
      </p:pic>
      <p:sp>
        <p:nvSpPr>
          <p:cNvPr id="22" name="Text Placeholder 2">
            <a:extLst>
              <a:ext uri="{FF2B5EF4-FFF2-40B4-BE49-F238E27FC236}">
                <a16:creationId xmlns:a16="http://schemas.microsoft.com/office/drawing/2014/main" id="{59AF3B16-3FC2-FE84-6EFE-7C8664AE9746}"/>
              </a:ext>
            </a:extLst>
          </p:cNvPr>
          <p:cNvSpPr txBox="1">
            <a:spLocks noChangeArrowheads="1"/>
          </p:cNvSpPr>
          <p:nvPr/>
        </p:nvSpPr>
        <p:spPr bwMode="auto">
          <a:xfrm>
            <a:off x="499729" y="6351004"/>
            <a:ext cx="2138696" cy="50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2000"/>
              </a:spcBef>
              <a:spcAft>
                <a:spcPts val="600"/>
              </a:spcAft>
              <a:buFont typeface="Arial" panose="020B0604020202020204" pitchFamily="34" charset="0"/>
              <a:buNone/>
            </a:pPr>
            <a:r>
              <a:rPr lang="en-US" altLang="en-US" sz="1200" dirty="0">
                <a:solidFill>
                  <a:schemeClr val="bg1"/>
                </a:solidFill>
                <a:latin typeface="+mn-lt"/>
                <a:ea typeface="PT Sans" panose="020B0503020203020204" pitchFamily="34" charset="0"/>
                <a:cs typeface="PT Sans" panose="020B0503020203020204" pitchFamily="34" charset="0"/>
              </a:rPr>
              <a:t>Angie Poole, Bureau Director	</a:t>
            </a:r>
          </a:p>
        </p:txBody>
      </p:sp>
      <p:pic>
        <p:nvPicPr>
          <p:cNvPr id="29" name="Picture 28" descr="A picture containing text, clipart&#10;&#10;Description automatically generated">
            <a:extLst>
              <a:ext uri="{FF2B5EF4-FFF2-40B4-BE49-F238E27FC236}">
                <a16:creationId xmlns:a16="http://schemas.microsoft.com/office/drawing/2014/main" id="{17FF21B2-3928-7AEE-415D-1E685082712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06144" y="5889997"/>
            <a:ext cx="2352679" cy="588170"/>
          </a:xfrm>
          <a:prstGeom prst="rect">
            <a:avLst/>
          </a:prstGeom>
        </p:spPr>
      </p:pic>
      <p:sp>
        <p:nvSpPr>
          <p:cNvPr id="2" name="Text Placeholder 2">
            <a:extLst>
              <a:ext uri="{FF2B5EF4-FFF2-40B4-BE49-F238E27FC236}">
                <a16:creationId xmlns:a16="http://schemas.microsoft.com/office/drawing/2014/main" id="{81C0747B-1E0F-1C17-3F2A-F9A51F93016E}"/>
              </a:ext>
            </a:extLst>
          </p:cNvPr>
          <p:cNvSpPr txBox="1">
            <a:spLocks noChangeArrowheads="1"/>
          </p:cNvSpPr>
          <p:nvPr/>
        </p:nvSpPr>
        <p:spPr bwMode="auto">
          <a:xfrm>
            <a:off x="10142198" y="6259280"/>
            <a:ext cx="1550072" cy="4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lnSpc>
                <a:spcPct val="90000"/>
              </a:lnSpc>
              <a:spcBef>
                <a:spcPts val="2000"/>
              </a:spcBef>
              <a:spcAft>
                <a:spcPts val="600"/>
              </a:spcAft>
              <a:buFont typeface="Arial" panose="020B0604020202020204" pitchFamily="34" charset="0"/>
              <a:buNone/>
            </a:pPr>
            <a:r>
              <a:rPr lang="en-US" altLang="en-US" sz="1200" dirty="0">
                <a:solidFill>
                  <a:schemeClr val="bg1"/>
                </a:solidFill>
                <a:latin typeface="+mn-lt"/>
                <a:ea typeface="PT Sans" panose="020B0503020203020204" pitchFamily="34" charset="0"/>
                <a:cs typeface="PT Sans" panose="020B0503020203020204" pitchFamily="34" charset="0"/>
              </a:rPr>
              <a:t>April 30, 2025</a:t>
            </a:r>
          </a:p>
        </p:txBody>
      </p:sp>
    </p:spTree>
    <p:custDataLst>
      <p:tags r:id="rId1"/>
    </p:custDataLst>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B00EFD-C532-116D-AAF3-8EF2C4286C5C}"/>
              </a:ext>
            </a:extLst>
          </p:cNvPr>
          <p:cNvSpPr>
            <a:spLocks noGrp="1"/>
          </p:cNvSpPr>
          <p:nvPr>
            <p:ph type="body" sz="quarter" idx="18"/>
          </p:nvPr>
        </p:nvSpPr>
        <p:spPr>
          <a:xfrm>
            <a:off x="5739766" y="4987290"/>
            <a:ext cx="6186346" cy="574222"/>
          </a:xfrm>
        </p:spPr>
        <p:txBody>
          <a:bodyPr/>
          <a:lstStyle/>
          <a:p>
            <a:r>
              <a:rPr lang="en-US" dirty="0"/>
              <a:t>LEB ORGANIZATION CHART</a:t>
            </a:r>
          </a:p>
        </p:txBody>
      </p:sp>
      <p:cxnSp>
        <p:nvCxnSpPr>
          <p:cNvPr id="13" name="Straight Connector 12">
            <a:extLst>
              <a:ext uri="{FF2B5EF4-FFF2-40B4-BE49-F238E27FC236}">
                <a16:creationId xmlns:a16="http://schemas.microsoft.com/office/drawing/2014/main" id="{F96C9E4F-2A27-9FBD-34FB-6AA20B17F9FE}"/>
              </a:ext>
            </a:extLst>
          </p:cNvPr>
          <p:cNvCxnSpPr/>
          <p:nvPr/>
        </p:nvCxnSpPr>
        <p:spPr>
          <a:xfrm>
            <a:off x="9032358" y="2801679"/>
            <a:ext cx="0" cy="1275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A5754E-698C-E4E4-A298-BFA0DA922308}"/>
              </a:ext>
            </a:extLst>
          </p:cNvPr>
          <p:cNvCxnSpPr/>
          <p:nvPr/>
        </p:nvCxnSpPr>
        <p:spPr>
          <a:xfrm>
            <a:off x="9011093" y="2232837"/>
            <a:ext cx="0" cy="1222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601D41-B4A9-DA17-0585-5130B2DF820E}"/>
              </a:ext>
            </a:extLst>
          </p:cNvPr>
          <p:cNvCxnSpPr>
            <a:cxnSpLocks/>
          </p:cNvCxnSpPr>
          <p:nvPr/>
        </p:nvCxnSpPr>
        <p:spPr>
          <a:xfrm>
            <a:off x="9032358" y="1674628"/>
            <a:ext cx="0" cy="1329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ED35599-F735-CBD8-D00A-350A0F147215}"/>
              </a:ext>
            </a:extLst>
          </p:cNvPr>
          <p:cNvSpPr/>
          <p:nvPr/>
        </p:nvSpPr>
        <p:spPr>
          <a:xfrm>
            <a:off x="1988019" y="3870999"/>
            <a:ext cx="2003614" cy="123556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867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0BBA14-C946-3406-C406-C33EBD903CC1}"/>
              </a:ext>
            </a:extLst>
          </p:cNvPr>
          <p:cNvSpPr txBox="1"/>
          <p:nvPr/>
        </p:nvSpPr>
        <p:spPr>
          <a:xfrm>
            <a:off x="2264" y="1704244"/>
            <a:ext cx="4685624" cy="1446550"/>
          </a:xfrm>
          <a:prstGeom prst="rect">
            <a:avLst/>
          </a:prstGeom>
          <a:noFill/>
        </p:spPr>
        <p:txBody>
          <a:bodyPr wrap="square" lIns="457200" rIns="365760" rtlCol="0" anchor="ctr">
            <a:spAutoFit/>
          </a:bodyPr>
          <a:lstStyle/>
          <a:p>
            <a:r>
              <a:rPr lang="en-US" sz="4400" spc="50" dirty="0">
                <a:solidFill>
                  <a:schemeClr val="bg1"/>
                </a:solidFill>
                <a:latin typeface="+mj-lt"/>
              </a:rPr>
              <a:t>Field Services Coordinator</a:t>
            </a:r>
            <a:endParaRPr lang="en-US" sz="4400" b="1" spc="50" dirty="0">
              <a:solidFill>
                <a:schemeClr val="bg1"/>
              </a:solidFill>
              <a:latin typeface="+mj-lt"/>
            </a:endParaRPr>
          </a:p>
        </p:txBody>
      </p:sp>
      <p:sp>
        <p:nvSpPr>
          <p:cNvPr id="3" name="TextBox 2">
            <a:extLst>
              <a:ext uri="{FF2B5EF4-FFF2-40B4-BE49-F238E27FC236}">
                <a16:creationId xmlns:a16="http://schemas.microsoft.com/office/drawing/2014/main" id="{A90248B1-0621-678B-2853-420093159C39}"/>
              </a:ext>
            </a:extLst>
          </p:cNvPr>
          <p:cNvSpPr txBox="1"/>
          <p:nvPr/>
        </p:nvSpPr>
        <p:spPr>
          <a:xfrm>
            <a:off x="0" y="3582651"/>
            <a:ext cx="4687888" cy="830997"/>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Public Permissions and Maintenance Compliance</a:t>
            </a:r>
          </a:p>
        </p:txBody>
      </p:sp>
      <p:cxnSp>
        <p:nvCxnSpPr>
          <p:cNvPr id="4" name="Straight Connector 3">
            <a:extLst>
              <a:ext uri="{FF2B5EF4-FFF2-40B4-BE49-F238E27FC236}">
                <a16:creationId xmlns:a16="http://schemas.microsoft.com/office/drawing/2014/main" id="{B9DF004C-54EC-05C3-B16E-BD71F4E102A3}"/>
              </a:ext>
            </a:extLst>
          </p:cNvPr>
          <p:cNvCxnSpPr/>
          <p:nvPr/>
        </p:nvCxnSpPr>
        <p:spPr>
          <a:xfrm>
            <a:off x="478098" y="3474720"/>
            <a:ext cx="640080" cy="0"/>
          </a:xfrm>
          <a:prstGeom prst="line">
            <a:avLst/>
          </a:prstGeom>
          <a:ln w="57150">
            <a:solidFill>
              <a:schemeClr val="accent5">
                <a:lumMod val="20000"/>
                <a:lumOff val="80000"/>
                <a:alpha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FFE6E70-BEF2-B67E-6937-780AE87268C8}"/>
              </a:ext>
            </a:extLst>
          </p:cNvPr>
          <p:cNvSpPr txBox="1"/>
          <p:nvPr/>
        </p:nvSpPr>
        <p:spPr>
          <a:xfrm>
            <a:off x="9259888" y="2165909"/>
            <a:ext cx="4028054" cy="523220"/>
          </a:xfrm>
          <a:prstGeom prst="rect">
            <a:avLst/>
          </a:prstGeom>
          <a:noFill/>
        </p:spPr>
        <p:txBody>
          <a:bodyPr wrap="square" rtlCol="0">
            <a:spAutoFit/>
          </a:bodyPr>
          <a:lstStyle/>
          <a:p>
            <a:r>
              <a:rPr lang="en-US" sz="2800" dirty="0">
                <a:solidFill>
                  <a:schemeClr val="accent4">
                    <a:lumMod val="75000"/>
                  </a:schemeClr>
                </a:solidFill>
              </a:rPr>
              <a:t>Susie McCullough</a:t>
            </a:r>
          </a:p>
        </p:txBody>
      </p:sp>
      <p:pic>
        <p:nvPicPr>
          <p:cNvPr id="5" name="Picture 4">
            <a:extLst>
              <a:ext uri="{FF2B5EF4-FFF2-40B4-BE49-F238E27FC236}">
                <a16:creationId xmlns:a16="http://schemas.microsoft.com/office/drawing/2014/main" id="{B46773CF-AB4C-6E41-6B01-2760E6FCFD83}"/>
              </a:ext>
            </a:extLst>
          </p:cNvPr>
          <p:cNvPicPr>
            <a:picLocks noChangeAspect="1"/>
          </p:cNvPicPr>
          <p:nvPr/>
        </p:nvPicPr>
        <p:blipFill>
          <a:blip r:embed="rId3"/>
          <a:stretch>
            <a:fillRect/>
          </a:stretch>
        </p:blipFill>
        <p:spPr>
          <a:xfrm>
            <a:off x="4687888" y="0"/>
            <a:ext cx="4572000" cy="6858000"/>
          </a:xfrm>
          <a:prstGeom prst="rect">
            <a:avLst/>
          </a:prstGeom>
        </p:spPr>
      </p:pic>
    </p:spTree>
    <p:extLst>
      <p:ext uri="{BB962C8B-B14F-4D97-AF65-F5344CB8AC3E}">
        <p14:creationId xmlns:p14="http://schemas.microsoft.com/office/powerpoint/2010/main" val="3110811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B00EFD-C532-116D-AAF3-8EF2C4286C5C}"/>
              </a:ext>
            </a:extLst>
          </p:cNvPr>
          <p:cNvSpPr>
            <a:spLocks noGrp="1"/>
          </p:cNvSpPr>
          <p:nvPr>
            <p:ph type="body" sz="quarter" idx="18"/>
          </p:nvPr>
        </p:nvSpPr>
        <p:spPr>
          <a:xfrm>
            <a:off x="5739766" y="4987290"/>
            <a:ext cx="6186346" cy="574222"/>
          </a:xfrm>
        </p:spPr>
        <p:txBody>
          <a:bodyPr/>
          <a:lstStyle/>
          <a:p>
            <a:r>
              <a:rPr lang="en-US" dirty="0"/>
              <a:t>LEB ORGANIZATION CHART</a:t>
            </a:r>
          </a:p>
        </p:txBody>
      </p:sp>
      <p:cxnSp>
        <p:nvCxnSpPr>
          <p:cNvPr id="13" name="Straight Connector 12">
            <a:extLst>
              <a:ext uri="{FF2B5EF4-FFF2-40B4-BE49-F238E27FC236}">
                <a16:creationId xmlns:a16="http://schemas.microsoft.com/office/drawing/2014/main" id="{F96C9E4F-2A27-9FBD-34FB-6AA20B17F9FE}"/>
              </a:ext>
            </a:extLst>
          </p:cNvPr>
          <p:cNvCxnSpPr/>
          <p:nvPr/>
        </p:nvCxnSpPr>
        <p:spPr>
          <a:xfrm>
            <a:off x="9032358" y="2801679"/>
            <a:ext cx="0" cy="1275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A5754E-698C-E4E4-A298-BFA0DA922308}"/>
              </a:ext>
            </a:extLst>
          </p:cNvPr>
          <p:cNvCxnSpPr/>
          <p:nvPr/>
        </p:nvCxnSpPr>
        <p:spPr>
          <a:xfrm>
            <a:off x="9011093" y="2232837"/>
            <a:ext cx="0" cy="1222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601D41-B4A9-DA17-0585-5130B2DF820E}"/>
              </a:ext>
            </a:extLst>
          </p:cNvPr>
          <p:cNvCxnSpPr>
            <a:cxnSpLocks/>
          </p:cNvCxnSpPr>
          <p:nvPr/>
        </p:nvCxnSpPr>
        <p:spPr>
          <a:xfrm>
            <a:off x="9032358" y="1674628"/>
            <a:ext cx="0" cy="1329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ED35599-F735-CBD8-D00A-350A0F147215}"/>
              </a:ext>
            </a:extLst>
          </p:cNvPr>
          <p:cNvSpPr/>
          <p:nvPr/>
        </p:nvSpPr>
        <p:spPr>
          <a:xfrm>
            <a:off x="1999323" y="4800600"/>
            <a:ext cx="2003614" cy="176156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737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C298AE-0AF5-1CF1-3F87-8804833B1ACA}"/>
              </a:ext>
            </a:extLst>
          </p:cNvPr>
          <p:cNvSpPr txBox="1"/>
          <p:nvPr/>
        </p:nvSpPr>
        <p:spPr>
          <a:xfrm>
            <a:off x="2264" y="1391403"/>
            <a:ext cx="4685624" cy="2123658"/>
          </a:xfrm>
          <a:prstGeom prst="rect">
            <a:avLst/>
          </a:prstGeom>
          <a:noFill/>
        </p:spPr>
        <p:txBody>
          <a:bodyPr wrap="square" lIns="457200" rIns="365760" rtlCol="0" anchor="ctr">
            <a:spAutoFit/>
          </a:bodyPr>
          <a:lstStyle/>
          <a:p>
            <a:r>
              <a:rPr lang="en-US" sz="4400" b="1" spc="50" dirty="0">
                <a:solidFill>
                  <a:schemeClr val="bg1"/>
                </a:solidFill>
                <a:latin typeface="+mj-lt"/>
              </a:rPr>
              <a:t>Public Involvement Section</a:t>
            </a:r>
          </a:p>
        </p:txBody>
      </p:sp>
      <p:sp>
        <p:nvSpPr>
          <p:cNvPr id="3" name="TextBox 2">
            <a:extLst>
              <a:ext uri="{FF2B5EF4-FFF2-40B4-BE49-F238E27FC236}">
                <a16:creationId xmlns:a16="http://schemas.microsoft.com/office/drawing/2014/main" id="{905A98C6-8822-604C-C081-CCC113DD261E}"/>
              </a:ext>
            </a:extLst>
          </p:cNvPr>
          <p:cNvSpPr txBox="1"/>
          <p:nvPr/>
        </p:nvSpPr>
        <p:spPr>
          <a:xfrm>
            <a:off x="0" y="3657600"/>
            <a:ext cx="4687888" cy="830997"/>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Information Sharing and Getting Input </a:t>
            </a:r>
          </a:p>
        </p:txBody>
      </p:sp>
      <p:cxnSp>
        <p:nvCxnSpPr>
          <p:cNvPr id="4" name="Straight Connector 3">
            <a:extLst>
              <a:ext uri="{FF2B5EF4-FFF2-40B4-BE49-F238E27FC236}">
                <a16:creationId xmlns:a16="http://schemas.microsoft.com/office/drawing/2014/main" id="{483EBF37-008B-A4C0-00D1-5D08E8F1B14D}"/>
              </a:ext>
            </a:extLst>
          </p:cNvPr>
          <p:cNvCxnSpPr/>
          <p:nvPr/>
        </p:nvCxnSpPr>
        <p:spPr>
          <a:xfrm>
            <a:off x="478098" y="3474720"/>
            <a:ext cx="640080" cy="0"/>
          </a:xfrm>
          <a:prstGeom prst="line">
            <a:avLst/>
          </a:prstGeom>
          <a:ln w="571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552FFAB-F1F5-46D9-60D5-0F4CB16F1523}"/>
              </a:ext>
            </a:extLst>
          </p:cNvPr>
          <p:cNvSpPr txBox="1"/>
          <p:nvPr/>
        </p:nvSpPr>
        <p:spPr>
          <a:xfrm>
            <a:off x="5735001" y="6065784"/>
            <a:ext cx="2724785" cy="584775"/>
          </a:xfrm>
          <a:prstGeom prst="rect">
            <a:avLst/>
          </a:prstGeom>
          <a:noFill/>
        </p:spPr>
        <p:txBody>
          <a:bodyPr wrap="none" rtlCol="0">
            <a:spAutoFit/>
          </a:bodyPr>
          <a:lstStyle/>
          <a:p>
            <a:r>
              <a:rPr lang="en-US" sz="3200" dirty="0">
                <a:solidFill>
                  <a:srgbClr val="92D050"/>
                </a:solidFill>
              </a:rPr>
              <a:t>Valerie Brewer</a:t>
            </a:r>
          </a:p>
        </p:txBody>
      </p:sp>
      <p:pic>
        <p:nvPicPr>
          <p:cNvPr id="6" name="Picture 5" descr="A person with long hair and glasses&#10;&#10;Description automatically generated with low confidence">
            <a:extLst>
              <a:ext uri="{FF2B5EF4-FFF2-40B4-BE49-F238E27FC236}">
                <a16:creationId xmlns:a16="http://schemas.microsoft.com/office/drawing/2014/main" id="{76CBDDD1-B221-E596-7058-28B8BA18417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87888" y="0"/>
            <a:ext cx="3771898" cy="5029197"/>
          </a:xfrm>
          <a:prstGeom prst="rect">
            <a:avLst/>
          </a:prstGeom>
        </p:spPr>
      </p:pic>
      <p:pic>
        <p:nvPicPr>
          <p:cNvPr id="8" name="Picture 7" descr="A person wearing glasses&#10;&#10;Description automatically generated with low confidence">
            <a:extLst>
              <a:ext uri="{FF2B5EF4-FFF2-40B4-BE49-F238E27FC236}">
                <a16:creationId xmlns:a16="http://schemas.microsoft.com/office/drawing/2014/main" id="{15CFE49C-2F95-4B7B-C7BA-9C051BED29F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417836" y="1828800"/>
            <a:ext cx="3771900" cy="5029200"/>
          </a:xfrm>
          <a:prstGeom prst="rect">
            <a:avLst/>
          </a:prstGeom>
        </p:spPr>
      </p:pic>
      <p:sp>
        <p:nvSpPr>
          <p:cNvPr id="21" name="TextBox 20">
            <a:extLst>
              <a:ext uri="{FF2B5EF4-FFF2-40B4-BE49-F238E27FC236}">
                <a16:creationId xmlns:a16="http://schemas.microsoft.com/office/drawing/2014/main" id="{974FDC7E-D65A-6372-A7AD-7124F3C26403}"/>
              </a:ext>
            </a:extLst>
          </p:cNvPr>
          <p:cNvSpPr txBox="1"/>
          <p:nvPr/>
        </p:nvSpPr>
        <p:spPr>
          <a:xfrm>
            <a:off x="8417836" y="329625"/>
            <a:ext cx="2148537" cy="584775"/>
          </a:xfrm>
          <a:prstGeom prst="rect">
            <a:avLst/>
          </a:prstGeom>
          <a:noFill/>
        </p:spPr>
        <p:txBody>
          <a:bodyPr wrap="none" rtlCol="0">
            <a:spAutoFit/>
          </a:bodyPr>
          <a:lstStyle/>
          <a:p>
            <a:r>
              <a:rPr lang="en-US" sz="3200" dirty="0">
                <a:solidFill>
                  <a:srgbClr val="92D050"/>
                </a:solidFill>
              </a:rPr>
              <a:t>Trish Miller</a:t>
            </a:r>
          </a:p>
        </p:txBody>
      </p:sp>
    </p:spTree>
    <p:extLst>
      <p:ext uri="{BB962C8B-B14F-4D97-AF65-F5344CB8AC3E}">
        <p14:creationId xmlns:p14="http://schemas.microsoft.com/office/powerpoint/2010/main" val="2834844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B00EFD-C532-116D-AAF3-8EF2C4286C5C}"/>
              </a:ext>
            </a:extLst>
          </p:cNvPr>
          <p:cNvSpPr>
            <a:spLocks noGrp="1"/>
          </p:cNvSpPr>
          <p:nvPr>
            <p:ph type="body" sz="quarter" idx="18"/>
          </p:nvPr>
        </p:nvSpPr>
        <p:spPr>
          <a:xfrm>
            <a:off x="5739766" y="4987290"/>
            <a:ext cx="6186346" cy="574222"/>
          </a:xfrm>
        </p:spPr>
        <p:txBody>
          <a:bodyPr/>
          <a:lstStyle/>
          <a:p>
            <a:r>
              <a:rPr lang="en-US" dirty="0"/>
              <a:t>LEB ORGANIZATION CHART</a:t>
            </a:r>
          </a:p>
        </p:txBody>
      </p:sp>
      <p:cxnSp>
        <p:nvCxnSpPr>
          <p:cNvPr id="13" name="Straight Connector 12">
            <a:extLst>
              <a:ext uri="{FF2B5EF4-FFF2-40B4-BE49-F238E27FC236}">
                <a16:creationId xmlns:a16="http://schemas.microsoft.com/office/drawing/2014/main" id="{F96C9E4F-2A27-9FBD-34FB-6AA20B17F9FE}"/>
              </a:ext>
            </a:extLst>
          </p:cNvPr>
          <p:cNvCxnSpPr/>
          <p:nvPr/>
        </p:nvCxnSpPr>
        <p:spPr>
          <a:xfrm>
            <a:off x="9032358" y="2801679"/>
            <a:ext cx="0" cy="1275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A5754E-698C-E4E4-A298-BFA0DA922308}"/>
              </a:ext>
            </a:extLst>
          </p:cNvPr>
          <p:cNvCxnSpPr/>
          <p:nvPr/>
        </p:nvCxnSpPr>
        <p:spPr>
          <a:xfrm>
            <a:off x="9011093" y="2232837"/>
            <a:ext cx="0" cy="1222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601D41-B4A9-DA17-0585-5130B2DF820E}"/>
              </a:ext>
            </a:extLst>
          </p:cNvPr>
          <p:cNvCxnSpPr>
            <a:cxnSpLocks/>
          </p:cNvCxnSpPr>
          <p:nvPr/>
        </p:nvCxnSpPr>
        <p:spPr>
          <a:xfrm>
            <a:off x="9032358" y="1674628"/>
            <a:ext cx="0" cy="1329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ED35599-F735-CBD8-D00A-350A0F147215}"/>
              </a:ext>
            </a:extLst>
          </p:cNvPr>
          <p:cNvSpPr/>
          <p:nvPr/>
        </p:nvSpPr>
        <p:spPr>
          <a:xfrm>
            <a:off x="4092386" y="1149260"/>
            <a:ext cx="2003614" cy="72145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6572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B0F0D6-92D7-6BF6-55B3-E13F82E98399}"/>
              </a:ext>
            </a:extLst>
          </p:cNvPr>
          <p:cNvSpPr txBox="1"/>
          <p:nvPr/>
        </p:nvSpPr>
        <p:spPr>
          <a:xfrm>
            <a:off x="2264" y="1151692"/>
            <a:ext cx="4685624" cy="2800767"/>
          </a:xfrm>
          <a:prstGeom prst="rect">
            <a:avLst/>
          </a:prstGeom>
          <a:noFill/>
        </p:spPr>
        <p:txBody>
          <a:bodyPr wrap="square" lIns="457200" rIns="365760" rtlCol="0" anchor="ctr">
            <a:spAutoFit/>
          </a:bodyPr>
          <a:lstStyle/>
          <a:p>
            <a:r>
              <a:rPr lang="en-US" sz="4400" spc="50" dirty="0">
                <a:solidFill>
                  <a:schemeClr val="bg1"/>
                </a:solidFill>
                <a:latin typeface="+mj-lt"/>
              </a:rPr>
              <a:t>Environmental Supervisor and NRCS Liaison</a:t>
            </a:r>
            <a:endParaRPr lang="en-US" sz="4400" b="1" spc="50" dirty="0">
              <a:solidFill>
                <a:schemeClr val="bg1"/>
              </a:solidFill>
              <a:latin typeface="+mj-lt"/>
            </a:endParaRPr>
          </a:p>
        </p:txBody>
      </p:sp>
      <p:sp>
        <p:nvSpPr>
          <p:cNvPr id="8" name="TextBox 7">
            <a:extLst>
              <a:ext uri="{FF2B5EF4-FFF2-40B4-BE49-F238E27FC236}">
                <a16:creationId xmlns:a16="http://schemas.microsoft.com/office/drawing/2014/main" id="{6A3C507A-FFD2-9EEC-EE24-F46570F56C34}"/>
              </a:ext>
            </a:extLst>
          </p:cNvPr>
          <p:cNvSpPr txBox="1"/>
          <p:nvPr/>
        </p:nvSpPr>
        <p:spPr>
          <a:xfrm>
            <a:off x="16668" y="4146159"/>
            <a:ext cx="4687888" cy="461665"/>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Establishing workflows</a:t>
            </a:r>
            <a:endParaRPr lang="en-US" sz="2000" b="1" dirty="0">
              <a:solidFill>
                <a:schemeClr val="bg1"/>
              </a:solidFill>
              <a:latin typeface="Roboto Slab" pitchFamily="2" charset="0"/>
              <a:ea typeface="Roboto Slab" pitchFamily="2" charset="0"/>
            </a:endParaRPr>
          </a:p>
        </p:txBody>
      </p:sp>
      <p:cxnSp>
        <p:nvCxnSpPr>
          <p:cNvPr id="9" name="Straight Connector 8">
            <a:extLst>
              <a:ext uri="{FF2B5EF4-FFF2-40B4-BE49-F238E27FC236}">
                <a16:creationId xmlns:a16="http://schemas.microsoft.com/office/drawing/2014/main" id="{AC65001B-234E-098D-CFC9-735E184308C2}"/>
              </a:ext>
            </a:extLst>
          </p:cNvPr>
          <p:cNvCxnSpPr/>
          <p:nvPr/>
        </p:nvCxnSpPr>
        <p:spPr>
          <a:xfrm>
            <a:off x="424310" y="3952459"/>
            <a:ext cx="640080" cy="0"/>
          </a:xfrm>
          <a:prstGeom prst="line">
            <a:avLst/>
          </a:prstGeom>
          <a:ln w="571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B152FC8-D344-2E4E-2B33-8D6ACE15990B}"/>
              </a:ext>
            </a:extLst>
          </p:cNvPr>
          <p:cNvSpPr txBox="1"/>
          <p:nvPr/>
        </p:nvSpPr>
        <p:spPr>
          <a:xfrm>
            <a:off x="9952411" y="2140289"/>
            <a:ext cx="1868973" cy="584775"/>
          </a:xfrm>
          <a:prstGeom prst="rect">
            <a:avLst/>
          </a:prstGeom>
          <a:noFill/>
        </p:spPr>
        <p:txBody>
          <a:bodyPr wrap="none" rtlCol="0">
            <a:spAutoFit/>
          </a:bodyPr>
          <a:lstStyle/>
          <a:p>
            <a:r>
              <a:rPr lang="en-US" sz="3200" dirty="0">
                <a:solidFill>
                  <a:schemeClr val="accent3"/>
                </a:solidFill>
              </a:rPr>
              <a:t>Ken Brink</a:t>
            </a:r>
          </a:p>
        </p:txBody>
      </p:sp>
      <p:pic>
        <p:nvPicPr>
          <p:cNvPr id="3" name="Picture 2" descr="A person wearing glasses and a hat&#10;&#10;Description automatically generated with medium confidence">
            <a:extLst>
              <a:ext uri="{FF2B5EF4-FFF2-40B4-BE49-F238E27FC236}">
                <a16:creationId xmlns:a16="http://schemas.microsoft.com/office/drawing/2014/main" id="{F952F08F-4991-9106-40B5-8BA0C8229B0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87888" y="0"/>
            <a:ext cx="5143500" cy="6858000"/>
          </a:xfrm>
          <a:prstGeom prst="rect">
            <a:avLst/>
          </a:prstGeom>
        </p:spPr>
      </p:pic>
    </p:spTree>
    <p:extLst>
      <p:ext uri="{BB962C8B-B14F-4D97-AF65-F5344CB8AC3E}">
        <p14:creationId xmlns:p14="http://schemas.microsoft.com/office/powerpoint/2010/main" val="1977631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B00EFD-C532-116D-AAF3-8EF2C4286C5C}"/>
              </a:ext>
            </a:extLst>
          </p:cNvPr>
          <p:cNvSpPr>
            <a:spLocks noGrp="1"/>
          </p:cNvSpPr>
          <p:nvPr>
            <p:ph type="body" sz="quarter" idx="18"/>
          </p:nvPr>
        </p:nvSpPr>
        <p:spPr>
          <a:xfrm>
            <a:off x="5739766" y="4987290"/>
            <a:ext cx="6186346" cy="574222"/>
          </a:xfrm>
        </p:spPr>
        <p:txBody>
          <a:bodyPr/>
          <a:lstStyle/>
          <a:p>
            <a:r>
              <a:rPr lang="en-US" dirty="0"/>
              <a:t>LEB ORGANIZATION CHART</a:t>
            </a:r>
          </a:p>
        </p:txBody>
      </p:sp>
      <p:cxnSp>
        <p:nvCxnSpPr>
          <p:cNvPr id="13" name="Straight Connector 12">
            <a:extLst>
              <a:ext uri="{FF2B5EF4-FFF2-40B4-BE49-F238E27FC236}">
                <a16:creationId xmlns:a16="http://schemas.microsoft.com/office/drawing/2014/main" id="{F96C9E4F-2A27-9FBD-34FB-6AA20B17F9FE}"/>
              </a:ext>
            </a:extLst>
          </p:cNvPr>
          <p:cNvCxnSpPr/>
          <p:nvPr/>
        </p:nvCxnSpPr>
        <p:spPr>
          <a:xfrm>
            <a:off x="9032358" y="2801679"/>
            <a:ext cx="0" cy="1275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A5754E-698C-E4E4-A298-BFA0DA922308}"/>
              </a:ext>
            </a:extLst>
          </p:cNvPr>
          <p:cNvCxnSpPr/>
          <p:nvPr/>
        </p:nvCxnSpPr>
        <p:spPr>
          <a:xfrm>
            <a:off x="9011093" y="2232837"/>
            <a:ext cx="0" cy="1222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601D41-B4A9-DA17-0585-5130B2DF820E}"/>
              </a:ext>
            </a:extLst>
          </p:cNvPr>
          <p:cNvCxnSpPr>
            <a:cxnSpLocks/>
          </p:cNvCxnSpPr>
          <p:nvPr/>
        </p:nvCxnSpPr>
        <p:spPr>
          <a:xfrm>
            <a:off x="9032358" y="1674628"/>
            <a:ext cx="0" cy="1329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ED35599-F735-CBD8-D00A-350A0F147215}"/>
              </a:ext>
            </a:extLst>
          </p:cNvPr>
          <p:cNvSpPr/>
          <p:nvPr/>
        </p:nvSpPr>
        <p:spPr>
          <a:xfrm>
            <a:off x="3934935" y="1866953"/>
            <a:ext cx="2003614" cy="9347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4180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FCF17E-334D-E839-1947-B460E66D1207}"/>
              </a:ext>
            </a:extLst>
          </p:cNvPr>
          <p:cNvSpPr txBox="1"/>
          <p:nvPr/>
        </p:nvSpPr>
        <p:spPr>
          <a:xfrm>
            <a:off x="2264" y="1828800"/>
            <a:ext cx="4685624" cy="1446550"/>
          </a:xfrm>
          <a:prstGeom prst="rect">
            <a:avLst/>
          </a:prstGeom>
          <a:noFill/>
        </p:spPr>
        <p:txBody>
          <a:bodyPr wrap="square" lIns="457200" rIns="365760" rtlCol="0" anchor="ctr">
            <a:spAutoFit/>
          </a:bodyPr>
          <a:lstStyle/>
          <a:p>
            <a:r>
              <a:rPr lang="en-US" sz="4400" b="1" spc="50" dirty="0">
                <a:solidFill>
                  <a:schemeClr val="bg1"/>
                </a:solidFill>
                <a:latin typeface="+mj-lt"/>
              </a:rPr>
              <a:t>Air, Noise, and Vibration</a:t>
            </a:r>
          </a:p>
        </p:txBody>
      </p:sp>
      <p:sp>
        <p:nvSpPr>
          <p:cNvPr id="4" name="TextBox 3">
            <a:extLst>
              <a:ext uri="{FF2B5EF4-FFF2-40B4-BE49-F238E27FC236}">
                <a16:creationId xmlns:a16="http://schemas.microsoft.com/office/drawing/2014/main" id="{C3A9D8EC-B384-5829-8DC3-5432730D40F7}"/>
              </a:ext>
            </a:extLst>
          </p:cNvPr>
          <p:cNvSpPr txBox="1"/>
          <p:nvPr/>
        </p:nvSpPr>
        <p:spPr>
          <a:xfrm>
            <a:off x="0" y="3657600"/>
            <a:ext cx="4687888" cy="461665"/>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Ensuring Compliance</a:t>
            </a:r>
          </a:p>
        </p:txBody>
      </p:sp>
      <p:cxnSp>
        <p:nvCxnSpPr>
          <p:cNvPr id="6" name="Straight Connector 5">
            <a:extLst>
              <a:ext uri="{FF2B5EF4-FFF2-40B4-BE49-F238E27FC236}">
                <a16:creationId xmlns:a16="http://schemas.microsoft.com/office/drawing/2014/main" id="{54400A0F-1EB1-8831-6274-605FCED570F9}"/>
              </a:ext>
            </a:extLst>
          </p:cNvPr>
          <p:cNvCxnSpPr/>
          <p:nvPr/>
        </p:nvCxnSpPr>
        <p:spPr>
          <a:xfrm>
            <a:off x="451205" y="3429000"/>
            <a:ext cx="640080" cy="0"/>
          </a:xfrm>
          <a:prstGeom prst="line">
            <a:avLst/>
          </a:prstGeom>
          <a:ln w="571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person wearing glasses&#10;&#10;Description automatically generated with medium confidence">
            <a:extLst>
              <a:ext uri="{FF2B5EF4-FFF2-40B4-BE49-F238E27FC236}">
                <a16:creationId xmlns:a16="http://schemas.microsoft.com/office/drawing/2014/main" id="{7ED6EFF0-015D-DB77-3F1C-A8FC1D3920E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87888" y="0"/>
            <a:ext cx="5098803" cy="6798405"/>
          </a:xfrm>
          <a:prstGeom prst="rect">
            <a:avLst/>
          </a:prstGeom>
        </p:spPr>
      </p:pic>
      <p:sp>
        <p:nvSpPr>
          <p:cNvPr id="9" name="TextBox 8">
            <a:extLst>
              <a:ext uri="{FF2B5EF4-FFF2-40B4-BE49-F238E27FC236}">
                <a16:creationId xmlns:a16="http://schemas.microsoft.com/office/drawing/2014/main" id="{49A56688-185F-67F3-C514-D267C435B105}"/>
              </a:ext>
            </a:extLst>
          </p:cNvPr>
          <p:cNvSpPr txBox="1"/>
          <p:nvPr/>
        </p:nvSpPr>
        <p:spPr>
          <a:xfrm>
            <a:off x="9849568" y="2752130"/>
            <a:ext cx="2340168" cy="954107"/>
          </a:xfrm>
          <a:prstGeom prst="rect">
            <a:avLst/>
          </a:prstGeom>
          <a:noFill/>
        </p:spPr>
        <p:txBody>
          <a:bodyPr wrap="square" rtlCol="0">
            <a:spAutoFit/>
          </a:bodyPr>
          <a:lstStyle/>
          <a:p>
            <a:r>
              <a:rPr lang="en-US" sz="2800" dirty="0">
                <a:solidFill>
                  <a:schemeClr val="accent3">
                    <a:lumMod val="75000"/>
                  </a:schemeClr>
                </a:solidFill>
              </a:rPr>
              <a:t>Charles Bernhard</a:t>
            </a:r>
          </a:p>
        </p:txBody>
      </p:sp>
    </p:spTree>
    <p:extLst>
      <p:ext uri="{BB962C8B-B14F-4D97-AF65-F5344CB8AC3E}">
        <p14:creationId xmlns:p14="http://schemas.microsoft.com/office/powerpoint/2010/main" val="3084988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B00EFD-C532-116D-AAF3-8EF2C4286C5C}"/>
              </a:ext>
            </a:extLst>
          </p:cNvPr>
          <p:cNvSpPr>
            <a:spLocks noGrp="1"/>
          </p:cNvSpPr>
          <p:nvPr>
            <p:ph type="body" sz="quarter" idx="18"/>
          </p:nvPr>
        </p:nvSpPr>
        <p:spPr>
          <a:xfrm>
            <a:off x="5739766" y="4987290"/>
            <a:ext cx="6186346" cy="574222"/>
          </a:xfrm>
        </p:spPr>
        <p:txBody>
          <a:bodyPr/>
          <a:lstStyle/>
          <a:p>
            <a:r>
              <a:rPr lang="en-US" dirty="0"/>
              <a:t>LEB ORGANIZATION CHART</a:t>
            </a:r>
          </a:p>
        </p:txBody>
      </p:sp>
      <p:cxnSp>
        <p:nvCxnSpPr>
          <p:cNvPr id="13" name="Straight Connector 12">
            <a:extLst>
              <a:ext uri="{FF2B5EF4-FFF2-40B4-BE49-F238E27FC236}">
                <a16:creationId xmlns:a16="http://schemas.microsoft.com/office/drawing/2014/main" id="{F96C9E4F-2A27-9FBD-34FB-6AA20B17F9FE}"/>
              </a:ext>
            </a:extLst>
          </p:cNvPr>
          <p:cNvCxnSpPr/>
          <p:nvPr/>
        </p:nvCxnSpPr>
        <p:spPr>
          <a:xfrm>
            <a:off x="9032358" y="2801679"/>
            <a:ext cx="0" cy="1275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A5754E-698C-E4E4-A298-BFA0DA922308}"/>
              </a:ext>
            </a:extLst>
          </p:cNvPr>
          <p:cNvCxnSpPr/>
          <p:nvPr/>
        </p:nvCxnSpPr>
        <p:spPr>
          <a:xfrm>
            <a:off x="9011093" y="2232837"/>
            <a:ext cx="0" cy="1222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601D41-B4A9-DA17-0585-5130B2DF820E}"/>
              </a:ext>
            </a:extLst>
          </p:cNvPr>
          <p:cNvCxnSpPr>
            <a:cxnSpLocks/>
          </p:cNvCxnSpPr>
          <p:nvPr/>
        </p:nvCxnSpPr>
        <p:spPr>
          <a:xfrm>
            <a:off x="9032358" y="1674628"/>
            <a:ext cx="0" cy="1329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ED35599-F735-CBD8-D00A-350A0F147215}"/>
              </a:ext>
            </a:extLst>
          </p:cNvPr>
          <p:cNvSpPr/>
          <p:nvPr/>
        </p:nvSpPr>
        <p:spPr>
          <a:xfrm>
            <a:off x="3919734" y="2838268"/>
            <a:ext cx="2003614" cy="118146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680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ADC152-EF8D-3B97-F8F3-D43CC8F064AF}"/>
              </a:ext>
            </a:extLst>
          </p:cNvPr>
          <p:cNvSpPr txBox="1"/>
          <p:nvPr/>
        </p:nvSpPr>
        <p:spPr>
          <a:xfrm>
            <a:off x="2264" y="1828800"/>
            <a:ext cx="4685624" cy="1446550"/>
          </a:xfrm>
          <a:prstGeom prst="rect">
            <a:avLst/>
          </a:prstGeom>
          <a:noFill/>
        </p:spPr>
        <p:txBody>
          <a:bodyPr wrap="square" lIns="457200" rIns="365760" rtlCol="0" anchor="ctr">
            <a:spAutoFit/>
          </a:bodyPr>
          <a:lstStyle/>
          <a:p>
            <a:r>
              <a:rPr lang="en-US" sz="4400" spc="50" dirty="0">
                <a:solidFill>
                  <a:schemeClr val="bg1"/>
                </a:solidFill>
                <a:latin typeface="+mj-lt"/>
              </a:rPr>
              <a:t>Regulated Materials</a:t>
            </a:r>
            <a:endParaRPr lang="en-US" sz="4400" b="1" spc="50" dirty="0">
              <a:solidFill>
                <a:schemeClr val="bg1"/>
              </a:solidFill>
              <a:latin typeface="+mj-lt"/>
            </a:endParaRPr>
          </a:p>
        </p:txBody>
      </p:sp>
      <p:sp>
        <p:nvSpPr>
          <p:cNvPr id="8" name="TextBox 7">
            <a:extLst>
              <a:ext uri="{FF2B5EF4-FFF2-40B4-BE49-F238E27FC236}">
                <a16:creationId xmlns:a16="http://schemas.microsoft.com/office/drawing/2014/main" id="{9448050D-1BDB-4CD6-897C-B4F6AFCAA5F3}"/>
              </a:ext>
            </a:extLst>
          </p:cNvPr>
          <p:cNvSpPr txBox="1"/>
          <p:nvPr/>
        </p:nvSpPr>
        <p:spPr>
          <a:xfrm>
            <a:off x="0" y="3657600"/>
            <a:ext cx="4687888" cy="830997"/>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Contaminated Properties Review</a:t>
            </a:r>
          </a:p>
        </p:txBody>
      </p:sp>
      <p:cxnSp>
        <p:nvCxnSpPr>
          <p:cNvPr id="9" name="Straight Connector 8">
            <a:extLst>
              <a:ext uri="{FF2B5EF4-FFF2-40B4-BE49-F238E27FC236}">
                <a16:creationId xmlns:a16="http://schemas.microsoft.com/office/drawing/2014/main" id="{27C20D11-6FCA-3D5A-273A-BDB28F03C2FE}"/>
              </a:ext>
            </a:extLst>
          </p:cNvPr>
          <p:cNvCxnSpPr/>
          <p:nvPr/>
        </p:nvCxnSpPr>
        <p:spPr>
          <a:xfrm>
            <a:off x="478098" y="3474720"/>
            <a:ext cx="640080" cy="0"/>
          </a:xfrm>
          <a:prstGeom prst="line">
            <a:avLst/>
          </a:prstGeom>
          <a:ln w="571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Businessman sitting on chair">
            <a:extLst>
              <a:ext uri="{FF2B5EF4-FFF2-40B4-BE49-F238E27FC236}">
                <a16:creationId xmlns:a16="http://schemas.microsoft.com/office/drawing/2014/main" id="{A87EE664-1F0A-9DDC-0F97-CDE3A7CDB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582" y="534022"/>
            <a:ext cx="3082825" cy="5881395"/>
          </a:xfrm>
          <a:prstGeom prst="rect">
            <a:avLst/>
          </a:prstGeom>
        </p:spPr>
      </p:pic>
    </p:spTree>
    <p:extLst>
      <p:ext uri="{BB962C8B-B14F-4D97-AF65-F5344CB8AC3E}">
        <p14:creationId xmlns:p14="http://schemas.microsoft.com/office/powerpoint/2010/main" val="3939660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345635" y="1580062"/>
            <a:ext cx="9395791" cy="474049"/>
          </a:xfrm>
          <a:prstGeom prst="rect">
            <a:avLst/>
          </a:prstGeom>
        </p:spPr>
        <p:txBody>
          <a:bodyPr/>
          <a:lstStyle/>
          <a:p>
            <a:pPr marL="0" indent="0">
              <a:buNone/>
            </a:pPr>
            <a:r>
              <a:rPr lang="en-US" sz="1800" dirty="0">
                <a:latin typeface="Calibri" panose="020F0502020204030204" pitchFamily="34" charset="0"/>
                <a:cs typeface="Calibri" panose="020F0502020204030204" pitchFamily="34" charset="0"/>
              </a:rPr>
              <a:t>Helping to </a:t>
            </a:r>
            <a:r>
              <a:rPr lang="en-US" b="1" i="1" dirty="0"/>
              <a:t>BRIDGE</a:t>
            </a:r>
            <a:r>
              <a:rPr lang="en-US" dirty="0"/>
              <a:t> the gap between project </a:t>
            </a:r>
            <a:r>
              <a:rPr lang="en-US" sz="1800" dirty="0">
                <a:latin typeface="Calibri" panose="020F0502020204030204" pitchFamily="34" charset="0"/>
                <a:cs typeface="Calibri" panose="020F0502020204030204" pitchFamily="34" charset="0"/>
              </a:rPr>
              <a:t>delivery and environmental compliance. </a:t>
            </a: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1005840" y="1005840"/>
            <a:ext cx="10498588" cy="574222"/>
          </a:xfrm>
        </p:spPr>
        <p:txBody>
          <a:bodyPr lIns="0" rIns="0"/>
          <a:lstStyle/>
          <a:p>
            <a:r>
              <a:rPr lang="en-US" dirty="0"/>
              <a:t>Overview of the Location and Environment Bureau</a:t>
            </a:r>
          </a:p>
        </p:txBody>
      </p:sp>
      <p:pic>
        <p:nvPicPr>
          <p:cNvPr id="23" name="Picture Placeholder 22">
            <a:extLst>
              <a:ext uri="{FF2B5EF4-FFF2-40B4-BE49-F238E27FC236}">
                <a16:creationId xmlns:a16="http://schemas.microsoft.com/office/drawing/2014/main" id="{F50ECD83-5647-3A56-C7BF-146452EF714C}"/>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val="0"/>
              </a:ext>
            </a:extLst>
          </a:blip>
          <a:srcRect/>
          <a:stretch/>
        </p:blipFill>
        <p:spPr>
          <a:xfrm>
            <a:off x="0" y="2185988"/>
            <a:ext cx="12192000" cy="4291012"/>
          </a:xfrm>
          <a:prstGeom prst="rect">
            <a:avLst/>
          </a:prstGeom>
        </p:spPr>
      </p:pic>
      <p:cxnSp>
        <p:nvCxnSpPr>
          <p:cNvPr id="2" name="Straight Connector 1">
            <a:extLst>
              <a:ext uri="{FF2B5EF4-FFF2-40B4-BE49-F238E27FC236}">
                <a16:creationId xmlns:a16="http://schemas.microsoft.com/office/drawing/2014/main" id="{6061C41E-B376-1FC0-665A-2703A92C1493}"/>
              </a:ext>
            </a:extLst>
          </p:cNvPr>
          <p:cNvCxnSpPr/>
          <p:nvPr/>
        </p:nvCxnSpPr>
        <p:spPr>
          <a:xfrm>
            <a:off x="1005840" y="1674555"/>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772054" y="3178635"/>
            <a:ext cx="563107" cy="61072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8856834" y="3178631"/>
            <a:ext cx="563107" cy="610722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698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B00EFD-C532-116D-AAF3-8EF2C4286C5C}"/>
              </a:ext>
            </a:extLst>
          </p:cNvPr>
          <p:cNvSpPr>
            <a:spLocks noGrp="1"/>
          </p:cNvSpPr>
          <p:nvPr>
            <p:ph type="body" sz="quarter" idx="18"/>
          </p:nvPr>
        </p:nvSpPr>
        <p:spPr>
          <a:xfrm>
            <a:off x="5739766" y="4987290"/>
            <a:ext cx="6186346" cy="574222"/>
          </a:xfrm>
        </p:spPr>
        <p:txBody>
          <a:bodyPr/>
          <a:lstStyle/>
          <a:p>
            <a:r>
              <a:rPr lang="en-US" dirty="0"/>
              <a:t>LEB ORGANIZATION CHART</a:t>
            </a:r>
          </a:p>
        </p:txBody>
      </p:sp>
      <p:cxnSp>
        <p:nvCxnSpPr>
          <p:cNvPr id="13" name="Straight Connector 12">
            <a:extLst>
              <a:ext uri="{FF2B5EF4-FFF2-40B4-BE49-F238E27FC236}">
                <a16:creationId xmlns:a16="http://schemas.microsoft.com/office/drawing/2014/main" id="{F96C9E4F-2A27-9FBD-34FB-6AA20B17F9FE}"/>
              </a:ext>
            </a:extLst>
          </p:cNvPr>
          <p:cNvCxnSpPr/>
          <p:nvPr/>
        </p:nvCxnSpPr>
        <p:spPr>
          <a:xfrm>
            <a:off x="9032358" y="2801679"/>
            <a:ext cx="0" cy="1275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A5754E-698C-E4E4-A298-BFA0DA922308}"/>
              </a:ext>
            </a:extLst>
          </p:cNvPr>
          <p:cNvCxnSpPr/>
          <p:nvPr/>
        </p:nvCxnSpPr>
        <p:spPr>
          <a:xfrm>
            <a:off x="9011093" y="2232837"/>
            <a:ext cx="0" cy="1222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601D41-B4A9-DA17-0585-5130B2DF820E}"/>
              </a:ext>
            </a:extLst>
          </p:cNvPr>
          <p:cNvCxnSpPr>
            <a:cxnSpLocks/>
          </p:cNvCxnSpPr>
          <p:nvPr/>
        </p:nvCxnSpPr>
        <p:spPr>
          <a:xfrm>
            <a:off x="9032358" y="1674628"/>
            <a:ext cx="0" cy="1329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ED35599-F735-CBD8-D00A-350A0F147215}"/>
              </a:ext>
            </a:extLst>
          </p:cNvPr>
          <p:cNvSpPr/>
          <p:nvPr/>
        </p:nvSpPr>
        <p:spPr>
          <a:xfrm>
            <a:off x="3987943" y="3760305"/>
            <a:ext cx="2003614" cy="166555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6633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C298AE-0AF5-1CF1-3F87-8804833B1ACA}"/>
              </a:ext>
            </a:extLst>
          </p:cNvPr>
          <p:cNvSpPr txBox="1"/>
          <p:nvPr/>
        </p:nvSpPr>
        <p:spPr>
          <a:xfrm>
            <a:off x="2264" y="1828800"/>
            <a:ext cx="4685624" cy="1446550"/>
          </a:xfrm>
          <a:prstGeom prst="rect">
            <a:avLst/>
          </a:prstGeom>
          <a:noFill/>
        </p:spPr>
        <p:txBody>
          <a:bodyPr wrap="square" lIns="457200" rIns="365760" rtlCol="0" anchor="ctr">
            <a:spAutoFit/>
          </a:bodyPr>
          <a:lstStyle/>
          <a:p>
            <a:r>
              <a:rPr lang="en-US" sz="4400" b="1" spc="50" dirty="0">
                <a:solidFill>
                  <a:schemeClr val="bg1"/>
                </a:solidFill>
                <a:latin typeface="+mj-lt"/>
              </a:rPr>
              <a:t>Mitigation Design </a:t>
            </a:r>
          </a:p>
        </p:txBody>
      </p:sp>
      <p:sp>
        <p:nvSpPr>
          <p:cNvPr id="3" name="TextBox 2">
            <a:extLst>
              <a:ext uri="{FF2B5EF4-FFF2-40B4-BE49-F238E27FC236}">
                <a16:creationId xmlns:a16="http://schemas.microsoft.com/office/drawing/2014/main" id="{905A98C6-8822-604C-C081-CCC113DD261E}"/>
              </a:ext>
            </a:extLst>
          </p:cNvPr>
          <p:cNvSpPr txBox="1"/>
          <p:nvPr/>
        </p:nvSpPr>
        <p:spPr>
          <a:xfrm>
            <a:off x="0" y="3657600"/>
            <a:ext cx="4687888" cy="830997"/>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Site Design and Credit Purchases</a:t>
            </a:r>
          </a:p>
        </p:txBody>
      </p:sp>
      <p:cxnSp>
        <p:nvCxnSpPr>
          <p:cNvPr id="4" name="Straight Connector 3">
            <a:extLst>
              <a:ext uri="{FF2B5EF4-FFF2-40B4-BE49-F238E27FC236}">
                <a16:creationId xmlns:a16="http://schemas.microsoft.com/office/drawing/2014/main" id="{483EBF37-008B-A4C0-00D1-5D08E8F1B14D}"/>
              </a:ext>
            </a:extLst>
          </p:cNvPr>
          <p:cNvCxnSpPr/>
          <p:nvPr/>
        </p:nvCxnSpPr>
        <p:spPr>
          <a:xfrm>
            <a:off x="478098" y="3474720"/>
            <a:ext cx="640080" cy="0"/>
          </a:xfrm>
          <a:prstGeom prst="line">
            <a:avLst/>
          </a:prstGeom>
          <a:ln w="571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person, person, indoor&#10;&#10;Description automatically generated">
            <a:extLst>
              <a:ext uri="{FF2B5EF4-FFF2-40B4-BE49-F238E27FC236}">
                <a16:creationId xmlns:a16="http://schemas.microsoft.com/office/drawing/2014/main" id="{11BE3271-DDA0-412E-43FD-94DC63B6A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888" y="-15512"/>
            <a:ext cx="3218984" cy="4847189"/>
          </a:xfrm>
          <a:prstGeom prst="rect">
            <a:avLst/>
          </a:prstGeom>
        </p:spPr>
      </p:pic>
      <p:pic>
        <p:nvPicPr>
          <p:cNvPr id="20" name="Picture 19" descr="A person wearing glasses&#10;&#10;Description automatically generated with medium confidence">
            <a:extLst>
              <a:ext uri="{FF2B5EF4-FFF2-40B4-BE49-F238E27FC236}">
                <a16:creationId xmlns:a16="http://schemas.microsoft.com/office/drawing/2014/main" id="{3DFECE24-5B52-AE62-42EE-8F91B8B20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5916" y="1546412"/>
            <a:ext cx="3513820" cy="5311588"/>
          </a:xfrm>
          <a:prstGeom prst="rect">
            <a:avLst/>
          </a:prstGeom>
        </p:spPr>
      </p:pic>
      <p:sp>
        <p:nvSpPr>
          <p:cNvPr id="21" name="TextBox 20">
            <a:extLst>
              <a:ext uri="{FF2B5EF4-FFF2-40B4-BE49-F238E27FC236}">
                <a16:creationId xmlns:a16="http://schemas.microsoft.com/office/drawing/2014/main" id="{974FDC7E-D65A-6372-A7AD-7124F3C26403}"/>
              </a:ext>
            </a:extLst>
          </p:cNvPr>
          <p:cNvSpPr txBox="1"/>
          <p:nvPr/>
        </p:nvSpPr>
        <p:spPr>
          <a:xfrm>
            <a:off x="7901098" y="254914"/>
            <a:ext cx="2490105" cy="584775"/>
          </a:xfrm>
          <a:prstGeom prst="rect">
            <a:avLst/>
          </a:prstGeom>
          <a:noFill/>
        </p:spPr>
        <p:txBody>
          <a:bodyPr wrap="none" rtlCol="0">
            <a:spAutoFit/>
          </a:bodyPr>
          <a:lstStyle/>
          <a:p>
            <a:r>
              <a:rPr lang="en-US" sz="3200" dirty="0">
                <a:solidFill>
                  <a:srgbClr val="92D050"/>
                </a:solidFill>
              </a:rPr>
              <a:t>Alan Beddow</a:t>
            </a:r>
          </a:p>
        </p:txBody>
      </p:sp>
      <p:sp>
        <p:nvSpPr>
          <p:cNvPr id="22" name="TextBox 21">
            <a:extLst>
              <a:ext uri="{FF2B5EF4-FFF2-40B4-BE49-F238E27FC236}">
                <a16:creationId xmlns:a16="http://schemas.microsoft.com/office/drawing/2014/main" id="{3552FFAB-F1F5-46D9-60D5-0F4CB16F1523}"/>
              </a:ext>
            </a:extLst>
          </p:cNvPr>
          <p:cNvSpPr txBox="1"/>
          <p:nvPr/>
        </p:nvSpPr>
        <p:spPr>
          <a:xfrm>
            <a:off x="6345261" y="6203122"/>
            <a:ext cx="2247410" cy="584775"/>
          </a:xfrm>
          <a:prstGeom prst="rect">
            <a:avLst/>
          </a:prstGeom>
          <a:noFill/>
        </p:spPr>
        <p:txBody>
          <a:bodyPr wrap="none" rtlCol="0">
            <a:spAutoFit/>
          </a:bodyPr>
          <a:lstStyle/>
          <a:p>
            <a:r>
              <a:rPr lang="en-US" sz="3200" dirty="0">
                <a:solidFill>
                  <a:srgbClr val="92D050"/>
                </a:solidFill>
              </a:rPr>
              <a:t>Chin-Ta Tsai</a:t>
            </a:r>
          </a:p>
        </p:txBody>
      </p:sp>
    </p:spTree>
    <p:extLst>
      <p:ext uri="{BB962C8B-B14F-4D97-AF65-F5344CB8AC3E}">
        <p14:creationId xmlns:p14="http://schemas.microsoft.com/office/powerpoint/2010/main" val="2483225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B00EFD-C532-116D-AAF3-8EF2C4286C5C}"/>
              </a:ext>
            </a:extLst>
          </p:cNvPr>
          <p:cNvSpPr>
            <a:spLocks noGrp="1"/>
          </p:cNvSpPr>
          <p:nvPr>
            <p:ph type="body" sz="quarter" idx="18"/>
          </p:nvPr>
        </p:nvSpPr>
        <p:spPr>
          <a:xfrm>
            <a:off x="5739766" y="4987290"/>
            <a:ext cx="6186346" cy="574222"/>
          </a:xfrm>
        </p:spPr>
        <p:txBody>
          <a:bodyPr/>
          <a:lstStyle/>
          <a:p>
            <a:r>
              <a:rPr lang="en-US" dirty="0"/>
              <a:t>LEB ORGANIZATION CHART</a:t>
            </a:r>
          </a:p>
        </p:txBody>
      </p:sp>
      <p:cxnSp>
        <p:nvCxnSpPr>
          <p:cNvPr id="13" name="Straight Connector 12">
            <a:extLst>
              <a:ext uri="{FF2B5EF4-FFF2-40B4-BE49-F238E27FC236}">
                <a16:creationId xmlns:a16="http://schemas.microsoft.com/office/drawing/2014/main" id="{F96C9E4F-2A27-9FBD-34FB-6AA20B17F9FE}"/>
              </a:ext>
            </a:extLst>
          </p:cNvPr>
          <p:cNvCxnSpPr/>
          <p:nvPr/>
        </p:nvCxnSpPr>
        <p:spPr>
          <a:xfrm>
            <a:off x="9032358" y="2801679"/>
            <a:ext cx="0" cy="1275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A5754E-698C-E4E4-A298-BFA0DA922308}"/>
              </a:ext>
            </a:extLst>
          </p:cNvPr>
          <p:cNvCxnSpPr/>
          <p:nvPr/>
        </p:nvCxnSpPr>
        <p:spPr>
          <a:xfrm>
            <a:off x="9011093" y="2232837"/>
            <a:ext cx="0" cy="1222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601D41-B4A9-DA17-0585-5130B2DF820E}"/>
              </a:ext>
            </a:extLst>
          </p:cNvPr>
          <p:cNvCxnSpPr>
            <a:cxnSpLocks/>
          </p:cNvCxnSpPr>
          <p:nvPr/>
        </p:nvCxnSpPr>
        <p:spPr>
          <a:xfrm>
            <a:off x="9032358" y="1674628"/>
            <a:ext cx="0" cy="1329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ED35599-F735-CBD8-D00A-350A0F147215}"/>
              </a:ext>
            </a:extLst>
          </p:cNvPr>
          <p:cNvSpPr/>
          <p:nvPr/>
        </p:nvSpPr>
        <p:spPr>
          <a:xfrm>
            <a:off x="3961439" y="5152942"/>
            <a:ext cx="2003614" cy="166555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347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ADC152-EF8D-3B97-F8F3-D43CC8F064AF}"/>
              </a:ext>
            </a:extLst>
          </p:cNvPr>
          <p:cNvSpPr txBox="1"/>
          <p:nvPr/>
        </p:nvSpPr>
        <p:spPr>
          <a:xfrm>
            <a:off x="0" y="1305342"/>
            <a:ext cx="4685624" cy="2123658"/>
          </a:xfrm>
          <a:prstGeom prst="rect">
            <a:avLst/>
          </a:prstGeom>
          <a:noFill/>
        </p:spPr>
        <p:txBody>
          <a:bodyPr wrap="square" lIns="457200" rIns="365760" rtlCol="0" anchor="ctr">
            <a:spAutoFit/>
          </a:bodyPr>
          <a:lstStyle/>
          <a:p>
            <a:r>
              <a:rPr lang="en-US" sz="4400" spc="50" dirty="0">
                <a:solidFill>
                  <a:schemeClr val="bg1"/>
                </a:solidFill>
                <a:latin typeface="+mj-lt"/>
              </a:rPr>
              <a:t>Protected Species and Natural Areas</a:t>
            </a:r>
            <a:endParaRPr lang="en-US" sz="4400" b="1" spc="50" dirty="0">
              <a:solidFill>
                <a:schemeClr val="bg1"/>
              </a:solidFill>
              <a:latin typeface="+mj-lt"/>
            </a:endParaRPr>
          </a:p>
        </p:txBody>
      </p:sp>
      <p:sp>
        <p:nvSpPr>
          <p:cNvPr id="8" name="TextBox 7">
            <a:extLst>
              <a:ext uri="{FF2B5EF4-FFF2-40B4-BE49-F238E27FC236}">
                <a16:creationId xmlns:a16="http://schemas.microsoft.com/office/drawing/2014/main" id="{9448050D-1BDB-4CD6-897C-B4F6AFCAA5F3}"/>
              </a:ext>
            </a:extLst>
          </p:cNvPr>
          <p:cNvSpPr txBox="1"/>
          <p:nvPr/>
        </p:nvSpPr>
        <p:spPr>
          <a:xfrm>
            <a:off x="0" y="3657600"/>
            <a:ext cx="4687888" cy="461665"/>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Also known as T&amp;E</a:t>
            </a:r>
          </a:p>
        </p:txBody>
      </p:sp>
      <p:cxnSp>
        <p:nvCxnSpPr>
          <p:cNvPr id="9" name="Straight Connector 8">
            <a:extLst>
              <a:ext uri="{FF2B5EF4-FFF2-40B4-BE49-F238E27FC236}">
                <a16:creationId xmlns:a16="http://schemas.microsoft.com/office/drawing/2014/main" id="{27C20D11-6FCA-3D5A-273A-BDB28F03C2FE}"/>
              </a:ext>
            </a:extLst>
          </p:cNvPr>
          <p:cNvCxnSpPr/>
          <p:nvPr/>
        </p:nvCxnSpPr>
        <p:spPr>
          <a:xfrm>
            <a:off x="478098" y="3474720"/>
            <a:ext cx="640080" cy="0"/>
          </a:xfrm>
          <a:prstGeom prst="line">
            <a:avLst/>
          </a:prstGeom>
          <a:ln w="571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679BA31-CEB6-D62B-2822-773416B0C45F}"/>
              </a:ext>
            </a:extLst>
          </p:cNvPr>
          <p:cNvSpPr txBox="1"/>
          <p:nvPr/>
        </p:nvSpPr>
        <p:spPr>
          <a:xfrm>
            <a:off x="5970494" y="5525104"/>
            <a:ext cx="2663191" cy="523220"/>
          </a:xfrm>
          <a:prstGeom prst="rect">
            <a:avLst/>
          </a:prstGeom>
          <a:noFill/>
        </p:spPr>
        <p:txBody>
          <a:bodyPr wrap="square" rtlCol="0">
            <a:spAutoFit/>
          </a:bodyPr>
          <a:lstStyle/>
          <a:p>
            <a:r>
              <a:rPr lang="en-US" sz="2800" dirty="0">
                <a:solidFill>
                  <a:schemeClr val="accent6">
                    <a:lumMod val="50000"/>
                  </a:schemeClr>
                </a:solidFill>
              </a:rPr>
              <a:t>Brock Struecker</a:t>
            </a:r>
          </a:p>
        </p:txBody>
      </p:sp>
      <p:pic>
        <p:nvPicPr>
          <p:cNvPr id="13" name="Picture 12" descr="A person smiling for the camera&#10;&#10;Description automatically generated with medium confidence">
            <a:extLst>
              <a:ext uri="{FF2B5EF4-FFF2-40B4-BE49-F238E27FC236}">
                <a16:creationId xmlns:a16="http://schemas.microsoft.com/office/drawing/2014/main" id="{4479D0B2-F0FB-1243-DD96-84DEE9FD6D3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13408" y="2086544"/>
            <a:ext cx="3578592" cy="4771456"/>
          </a:xfrm>
          <a:prstGeom prst="rect">
            <a:avLst/>
          </a:prstGeom>
        </p:spPr>
      </p:pic>
      <p:pic>
        <p:nvPicPr>
          <p:cNvPr id="14" name="Picture 13" descr="A person smiling for the camera&#10;&#10;Description automatically generated with medium confidence">
            <a:extLst>
              <a:ext uri="{FF2B5EF4-FFF2-40B4-BE49-F238E27FC236}">
                <a16:creationId xmlns:a16="http://schemas.microsoft.com/office/drawing/2014/main" id="{5D641660-50EB-DF95-AE54-0A467D2A2DC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768422" y="0"/>
            <a:ext cx="4084370" cy="4328693"/>
          </a:xfrm>
          <a:prstGeom prst="rect">
            <a:avLst/>
          </a:prstGeom>
        </p:spPr>
      </p:pic>
      <p:sp>
        <p:nvSpPr>
          <p:cNvPr id="15" name="TextBox 14">
            <a:extLst>
              <a:ext uri="{FF2B5EF4-FFF2-40B4-BE49-F238E27FC236}">
                <a16:creationId xmlns:a16="http://schemas.microsoft.com/office/drawing/2014/main" id="{174BBCDD-3474-E521-479E-53C885FB4B25}"/>
              </a:ext>
            </a:extLst>
          </p:cNvPr>
          <p:cNvSpPr txBox="1"/>
          <p:nvPr/>
        </p:nvSpPr>
        <p:spPr>
          <a:xfrm>
            <a:off x="9637058" y="782122"/>
            <a:ext cx="2415871" cy="523220"/>
          </a:xfrm>
          <a:prstGeom prst="rect">
            <a:avLst/>
          </a:prstGeom>
          <a:noFill/>
        </p:spPr>
        <p:txBody>
          <a:bodyPr wrap="square" rtlCol="0">
            <a:spAutoFit/>
          </a:bodyPr>
          <a:lstStyle/>
          <a:p>
            <a:r>
              <a:rPr lang="en-US" sz="2800" dirty="0">
                <a:solidFill>
                  <a:schemeClr val="accent6">
                    <a:lumMod val="50000"/>
                  </a:schemeClr>
                </a:solidFill>
              </a:rPr>
              <a:t>Jill Garton</a:t>
            </a:r>
          </a:p>
        </p:txBody>
      </p:sp>
    </p:spTree>
    <p:extLst>
      <p:ext uri="{BB962C8B-B14F-4D97-AF65-F5344CB8AC3E}">
        <p14:creationId xmlns:p14="http://schemas.microsoft.com/office/powerpoint/2010/main" val="3969582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B00EFD-C532-116D-AAF3-8EF2C4286C5C}"/>
              </a:ext>
            </a:extLst>
          </p:cNvPr>
          <p:cNvSpPr>
            <a:spLocks noGrp="1"/>
          </p:cNvSpPr>
          <p:nvPr>
            <p:ph type="body" sz="quarter" idx="18"/>
          </p:nvPr>
        </p:nvSpPr>
        <p:spPr>
          <a:xfrm>
            <a:off x="5739766" y="4987290"/>
            <a:ext cx="6186346" cy="574222"/>
          </a:xfrm>
        </p:spPr>
        <p:txBody>
          <a:bodyPr/>
          <a:lstStyle/>
          <a:p>
            <a:r>
              <a:rPr lang="en-US" dirty="0"/>
              <a:t>LEB ORGANIZATION CHART</a:t>
            </a:r>
          </a:p>
        </p:txBody>
      </p:sp>
      <p:cxnSp>
        <p:nvCxnSpPr>
          <p:cNvPr id="13" name="Straight Connector 12">
            <a:extLst>
              <a:ext uri="{FF2B5EF4-FFF2-40B4-BE49-F238E27FC236}">
                <a16:creationId xmlns:a16="http://schemas.microsoft.com/office/drawing/2014/main" id="{F96C9E4F-2A27-9FBD-34FB-6AA20B17F9FE}"/>
              </a:ext>
            </a:extLst>
          </p:cNvPr>
          <p:cNvCxnSpPr/>
          <p:nvPr/>
        </p:nvCxnSpPr>
        <p:spPr>
          <a:xfrm>
            <a:off x="9032358" y="2801679"/>
            <a:ext cx="0" cy="1275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A5754E-698C-E4E4-A298-BFA0DA922308}"/>
              </a:ext>
            </a:extLst>
          </p:cNvPr>
          <p:cNvCxnSpPr/>
          <p:nvPr/>
        </p:nvCxnSpPr>
        <p:spPr>
          <a:xfrm>
            <a:off x="9011093" y="2232837"/>
            <a:ext cx="0" cy="1222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601D41-B4A9-DA17-0585-5130B2DF820E}"/>
              </a:ext>
            </a:extLst>
          </p:cNvPr>
          <p:cNvCxnSpPr>
            <a:cxnSpLocks/>
          </p:cNvCxnSpPr>
          <p:nvPr/>
        </p:nvCxnSpPr>
        <p:spPr>
          <a:xfrm>
            <a:off x="9032358" y="1674628"/>
            <a:ext cx="0" cy="1329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ED35599-F735-CBD8-D00A-350A0F147215}"/>
              </a:ext>
            </a:extLst>
          </p:cNvPr>
          <p:cNvSpPr/>
          <p:nvPr/>
        </p:nvSpPr>
        <p:spPr>
          <a:xfrm>
            <a:off x="8348603" y="372297"/>
            <a:ext cx="2081637" cy="384335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499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ADC152-EF8D-3B97-F8F3-D43CC8F064AF}"/>
              </a:ext>
            </a:extLst>
          </p:cNvPr>
          <p:cNvSpPr txBox="1"/>
          <p:nvPr/>
        </p:nvSpPr>
        <p:spPr>
          <a:xfrm>
            <a:off x="0" y="1305342"/>
            <a:ext cx="4685624" cy="2123658"/>
          </a:xfrm>
          <a:prstGeom prst="rect">
            <a:avLst/>
          </a:prstGeom>
          <a:noFill/>
        </p:spPr>
        <p:txBody>
          <a:bodyPr wrap="square" lIns="457200" rIns="365760" rtlCol="0" anchor="ctr">
            <a:spAutoFit/>
          </a:bodyPr>
          <a:lstStyle/>
          <a:p>
            <a:r>
              <a:rPr lang="en-US" sz="4400" spc="50" dirty="0">
                <a:solidFill>
                  <a:schemeClr val="bg1"/>
                </a:solidFill>
                <a:latin typeface="+mj-lt"/>
              </a:rPr>
              <a:t>Cultural Resource Section</a:t>
            </a:r>
            <a:endParaRPr lang="en-US" sz="4400" b="1" spc="50" dirty="0">
              <a:solidFill>
                <a:schemeClr val="bg1"/>
              </a:solidFill>
              <a:latin typeface="+mj-lt"/>
            </a:endParaRPr>
          </a:p>
        </p:txBody>
      </p:sp>
      <p:sp>
        <p:nvSpPr>
          <p:cNvPr id="8" name="TextBox 7">
            <a:extLst>
              <a:ext uri="{FF2B5EF4-FFF2-40B4-BE49-F238E27FC236}">
                <a16:creationId xmlns:a16="http://schemas.microsoft.com/office/drawing/2014/main" id="{9448050D-1BDB-4CD6-897C-B4F6AFCAA5F3}"/>
              </a:ext>
            </a:extLst>
          </p:cNvPr>
          <p:cNvSpPr txBox="1"/>
          <p:nvPr/>
        </p:nvSpPr>
        <p:spPr>
          <a:xfrm>
            <a:off x="0" y="3657600"/>
            <a:ext cx="4687888" cy="830997"/>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Archeology and Historic Structures</a:t>
            </a:r>
          </a:p>
        </p:txBody>
      </p:sp>
      <p:cxnSp>
        <p:nvCxnSpPr>
          <p:cNvPr id="9" name="Straight Connector 8">
            <a:extLst>
              <a:ext uri="{FF2B5EF4-FFF2-40B4-BE49-F238E27FC236}">
                <a16:creationId xmlns:a16="http://schemas.microsoft.com/office/drawing/2014/main" id="{27C20D11-6FCA-3D5A-273A-BDB28F03C2FE}"/>
              </a:ext>
            </a:extLst>
          </p:cNvPr>
          <p:cNvCxnSpPr/>
          <p:nvPr/>
        </p:nvCxnSpPr>
        <p:spPr>
          <a:xfrm>
            <a:off x="478098" y="3474720"/>
            <a:ext cx="640080" cy="0"/>
          </a:xfrm>
          <a:prstGeom prst="line">
            <a:avLst/>
          </a:prstGeom>
          <a:ln w="571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4BBCDD-3474-E521-479E-53C885FB4B25}"/>
              </a:ext>
            </a:extLst>
          </p:cNvPr>
          <p:cNvSpPr txBox="1"/>
          <p:nvPr/>
        </p:nvSpPr>
        <p:spPr>
          <a:xfrm>
            <a:off x="7246321" y="292150"/>
            <a:ext cx="4379100" cy="954107"/>
          </a:xfrm>
          <a:prstGeom prst="rect">
            <a:avLst/>
          </a:prstGeom>
          <a:noFill/>
        </p:spPr>
        <p:txBody>
          <a:bodyPr wrap="square" rtlCol="0">
            <a:spAutoFit/>
          </a:bodyPr>
          <a:lstStyle/>
          <a:p>
            <a:r>
              <a:rPr lang="en-US" sz="2800" dirty="0">
                <a:solidFill>
                  <a:schemeClr val="accent6">
                    <a:lumMod val="50000"/>
                  </a:schemeClr>
                </a:solidFill>
              </a:rPr>
              <a:t>Brennan Dolan, Team Lead</a:t>
            </a:r>
          </a:p>
          <a:p>
            <a:r>
              <a:rPr lang="en-US" sz="2800" dirty="0">
                <a:solidFill>
                  <a:schemeClr val="accent6">
                    <a:lumMod val="50000"/>
                  </a:schemeClr>
                </a:solidFill>
              </a:rPr>
              <a:t>Iowa DOT Tribal Liaison</a:t>
            </a:r>
          </a:p>
        </p:txBody>
      </p:sp>
      <p:pic>
        <p:nvPicPr>
          <p:cNvPr id="3" name="Picture 2" descr="A person wearing glasses&#10;&#10;Description automatically generated with medium confidence">
            <a:extLst>
              <a:ext uri="{FF2B5EF4-FFF2-40B4-BE49-F238E27FC236}">
                <a16:creationId xmlns:a16="http://schemas.microsoft.com/office/drawing/2014/main" id="{2A186718-0896-5305-E91F-DC45895608E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92786" y="0"/>
            <a:ext cx="2546373" cy="3395164"/>
          </a:xfrm>
          <a:prstGeom prst="rect">
            <a:avLst/>
          </a:prstGeom>
        </p:spPr>
      </p:pic>
      <p:pic>
        <p:nvPicPr>
          <p:cNvPr id="5" name="Picture 4" descr="A person with purple hair&#10;&#10;Description automatically generated with medium confidence">
            <a:extLst>
              <a:ext uri="{FF2B5EF4-FFF2-40B4-BE49-F238E27FC236}">
                <a16:creationId xmlns:a16="http://schemas.microsoft.com/office/drawing/2014/main" id="{3D7C8D1F-118B-2707-C834-92EEAC62545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804558" y="3657600"/>
            <a:ext cx="2387442" cy="3203088"/>
          </a:xfrm>
          <a:prstGeom prst="rect">
            <a:avLst/>
          </a:prstGeom>
        </p:spPr>
      </p:pic>
      <p:pic>
        <p:nvPicPr>
          <p:cNvPr id="10" name="Picture 9" descr="A person in a military uniform&#10;&#10;Description automatically generated with low confidence">
            <a:extLst>
              <a:ext uri="{FF2B5EF4-FFF2-40B4-BE49-F238E27FC236}">
                <a16:creationId xmlns:a16="http://schemas.microsoft.com/office/drawing/2014/main" id="{7AF9895B-D44C-51AB-2641-983DC0431F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7190" y="1437311"/>
            <a:ext cx="2387442" cy="3183255"/>
          </a:xfrm>
          <a:prstGeom prst="rect">
            <a:avLst/>
          </a:prstGeom>
        </p:spPr>
      </p:pic>
      <p:pic>
        <p:nvPicPr>
          <p:cNvPr id="16" name="Picture 15" descr="A person smiling for the camera&#10;&#10;Description automatically generated with medium confidence">
            <a:extLst>
              <a:ext uri="{FF2B5EF4-FFF2-40B4-BE49-F238E27FC236}">
                <a16:creationId xmlns:a16="http://schemas.microsoft.com/office/drawing/2014/main" id="{9FF44BB9-464B-0C47-C66B-8E9A7BDC5BBC}"/>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685624" y="3614800"/>
            <a:ext cx="2546372" cy="3243200"/>
          </a:xfrm>
          <a:prstGeom prst="rect">
            <a:avLst/>
          </a:prstGeom>
        </p:spPr>
      </p:pic>
      <p:sp>
        <p:nvSpPr>
          <p:cNvPr id="11" name="TextBox 10">
            <a:extLst>
              <a:ext uri="{FF2B5EF4-FFF2-40B4-BE49-F238E27FC236}">
                <a16:creationId xmlns:a16="http://schemas.microsoft.com/office/drawing/2014/main" id="{E679BA31-CEB6-D62B-2822-773416B0C45F}"/>
              </a:ext>
            </a:extLst>
          </p:cNvPr>
          <p:cNvSpPr txBox="1"/>
          <p:nvPr/>
        </p:nvSpPr>
        <p:spPr>
          <a:xfrm>
            <a:off x="7231996" y="5917668"/>
            <a:ext cx="2663191" cy="523220"/>
          </a:xfrm>
          <a:prstGeom prst="rect">
            <a:avLst/>
          </a:prstGeom>
          <a:noFill/>
        </p:spPr>
        <p:txBody>
          <a:bodyPr wrap="square" rtlCol="0">
            <a:spAutoFit/>
          </a:bodyPr>
          <a:lstStyle/>
          <a:p>
            <a:r>
              <a:rPr lang="en-US" sz="2800" dirty="0">
                <a:solidFill>
                  <a:schemeClr val="accent6">
                    <a:lumMod val="50000"/>
                  </a:schemeClr>
                </a:solidFill>
              </a:rPr>
              <a:t>Jeff Bacon</a:t>
            </a:r>
          </a:p>
        </p:txBody>
      </p:sp>
      <p:sp>
        <p:nvSpPr>
          <p:cNvPr id="17" name="TextBox 16">
            <a:extLst>
              <a:ext uri="{FF2B5EF4-FFF2-40B4-BE49-F238E27FC236}">
                <a16:creationId xmlns:a16="http://schemas.microsoft.com/office/drawing/2014/main" id="{4AA86DE1-729F-3365-081F-B5BCF2C7611A}"/>
              </a:ext>
            </a:extLst>
          </p:cNvPr>
          <p:cNvSpPr txBox="1"/>
          <p:nvPr/>
        </p:nvSpPr>
        <p:spPr>
          <a:xfrm>
            <a:off x="9666683" y="1890497"/>
            <a:ext cx="2663191" cy="523220"/>
          </a:xfrm>
          <a:prstGeom prst="rect">
            <a:avLst/>
          </a:prstGeom>
          <a:noFill/>
        </p:spPr>
        <p:txBody>
          <a:bodyPr wrap="square" rtlCol="0">
            <a:spAutoFit/>
          </a:bodyPr>
          <a:lstStyle/>
          <a:p>
            <a:r>
              <a:rPr lang="en-US" sz="2800" dirty="0">
                <a:solidFill>
                  <a:schemeClr val="accent6">
                    <a:lumMod val="50000"/>
                  </a:schemeClr>
                </a:solidFill>
              </a:rPr>
              <a:t>Jacob Woodcock</a:t>
            </a:r>
          </a:p>
        </p:txBody>
      </p:sp>
      <p:sp>
        <p:nvSpPr>
          <p:cNvPr id="18" name="TextBox 17">
            <a:extLst>
              <a:ext uri="{FF2B5EF4-FFF2-40B4-BE49-F238E27FC236}">
                <a16:creationId xmlns:a16="http://schemas.microsoft.com/office/drawing/2014/main" id="{51C84287-13E8-B41D-B853-B23D3F6E7749}"/>
              </a:ext>
            </a:extLst>
          </p:cNvPr>
          <p:cNvSpPr txBox="1"/>
          <p:nvPr/>
        </p:nvSpPr>
        <p:spPr>
          <a:xfrm>
            <a:off x="8335087" y="4787634"/>
            <a:ext cx="2663191" cy="523220"/>
          </a:xfrm>
          <a:prstGeom prst="rect">
            <a:avLst/>
          </a:prstGeom>
          <a:noFill/>
        </p:spPr>
        <p:txBody>
          <a:bodyPr wrap="square" rtlCol="0">
            <a:spAutoFit/>
          </a:bodyPr>
          <a:lstStyle/>
          <a:p>
            <a:r>
              <a:rPr lang="en-US" sz="2800" dirty="0">
                <a:solidFill>
                  <a:schemeClr val="accent6">
                    <a:lumMod val="50000"/>
                  </a:schemeClr>
                </a:solidFill>
              </a:rPr>
              <a:t>Janee Becker</a:t>
            </a:r>
          </a:p>
        </p:txBody>
      </p:sp>
    </p:spTree>
    <p:extLst>
      <p:ext uri="{BB962C8B-B14F-4D97-AF65-F5344CB8AC3E}">
        <p14:creationId xmlns:p14="http://schemas.microsoft.com/office/powerpoint/2010/main" val="638483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B00EFD-C532-116D-AAF3-8EF2C4286C5C}"/>
              </a:ext>
            </a:extLst>
          </p:cNvPr>
          <p:cNvSpPr>
            <a:spLocks noGrp="1"/>
          </p:cNvSpPr>
          <p:nvPr>
            <p:ph type="body" sz="quarter" idx="18"/>
          </p:nvPr>
        </p:nvSpPr>
        <p:spPr>
          <a:xfrm>
            <a:off x="5739766" y="4987290"/>
            <a:ext cx="6186346" cy="574222"/>
          </a:xfrm>
        </p:spPr>
        <p:txBody>
          <a:bodyPr/>
          <a:lstStyle/>
          <a:p>
            <a:r>
              <a:rPr lang="en-US" dirty="0"/>
              <a:t>LEB ORGANIZATION CHART</a:t>
            </a:r>
          </a:p>
        </p:txBody>
      </p:sp>
      <p:cxnSp>
        <p:nvCxnSpPr>
          <p:cNvPr id="13" name="Straight Connector 12">
            <a:extLst>
              <a:ext uri="{FF2B5EF4-FFF2-40B4-BE49-F238E27FC236}">
                <a16:creationId xmlns:a16="http://schemas.microsoft.com/office/drawing/2014/main" id="{F96C9E4F-2A27-9FBD-34FB-6AA20B17F9FE}"/>
              </a:ext>
            </a:extLst>
          </p:cNvPr>
          <p:cNvCxnSpPr/>
          <p:nvPr/>
        </p:nvCxnSpPr>
        <p:spPr>
          <a:xfrm>
            <a:off x="9032358" y="2801679"/>
            <a:ext cx="0" cy="1275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A5754E-698C-E4E4-A298-BFA0DA922308}"/>
              </a:ext>
            </a:extLst>
          </p:cNvPr>
          <p:cNvCxnSpPr/>
          <p:nvPr/>
        </p:nvCxnSpPr>
        <p:spPr>
          <a:xfrm>
            <a:off x="9011093" y="2232837"/>
            <a:ext cx="0" cy="1222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601D41-B4A9-DA17-0585-5130B2DF820E}"/>
              </a:ext>
            </a:extLst>
          </p:cNvPr>
          <p:cNvCxnSpPr>
            <a:cxnSpLocks/>
          </p:cNvCxnSpPr>
          <p:nvPr/>
        </p:nvCxnSpPr>
        <p:spPr>
          <a:xfrm>
            <a:off x="9032358" y="1674628"/>
            <a:ext cx="0" cy="1329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ED35599-F735-CBD8-D00A-350A0F147215}"/>
              </a:ext>
            </a:extLst>
          </p:cNvPr>
          <p:cNvSpPr/>
          <p:nvPr/>
        </p:nvSpPr>
        <p:spPr>
          <a:xfrm>
            <a:off x="10495722" y="638739"/>
            <a:ext cx="1577008" cy="432587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5585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0BBA14-C946-3406-C406-C33EBD903CC1}"/>
              </a:ext>
            </a:extLst>
          </p:cNvPr>
          <p:cNvSpPr txBox="1"/>
          <p:nvPr/>
        </p:nvSpPr>
        <p:spPr>
          <a:xfrm>
            <a:off x="2264" y="1365690"/>
            <a:ext cx="4685624" cy="2123658"/>
          </a:xfrm>
          <a:prstGeom prst="rect">
            <a:avLst/>
          </a:prstGeom>
          <a:noFill/>
        </p:spPr>
        <p:txBody>
          <a:bodyPr wrap="square" lIns="457200" rIns="365760" rtlCol="0" anchor="ctr">
            <a:spAutoFit/>
          </a:bodyPr>
          <a:lstStyle/>
          <a:p>
            <a:r>
              <a:rPr lang="en-US" sz="4400" spc="50" dirty="0">
                <a:solidFill>
                  <a:schemeClr val="bg1"/>
                </a:solidFill>
                <a:latin typeface="+mj-lt"/>
              </a:rPr>
              <a:t>Water Resources Section</a:t>
            </a:r>
            <a:r>
              <a:rPr lang="en-US" sz="4400" b="1" spc="50" dirty="0">
                <a:solidFill>
                  <a:schemeClr val="bg1"/>
                </a:solidFill>
                <a:latin typeface="+mj-lt"/>
              </a:rPr>
              <a:t> </a:t>
            </a:r>
          </a:p>
        </p:txBody>
      </p:sp>
      <p:sp>
        <p:nvSpPr>
          <p:cNvPr id="3" name="TextBox 2">
            <a:extLst>
              <a:ext uri="{FF2B5EF4-FFF2-40B4-BE49-F238E27FC236}">
                <a16:creationId xmlns:a16="http://schemas.microsoft.com/office/drawing/2014/main" id="{A90248B1-0621-678B-2853-420093159C39}"/>
              </a:ext>
            </a:extLst>
          </p:cNvPr>
          <p:cNvSpPr txBox="1"/>
          <p:nvPr/>
        </p:nvSpPr>
        <p:spPr>
          <a:xfrm>
            <a:off x="0" y="3582651"/>
            <a:ext cx="4687888" cy="830997"/>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404 Clean Water Act Compliance</a:t>
            </a:r>
          </a:p>
        </p:txBody>
      </p:sp>
      <p:cxnSp>
        <p:nvCxnSpPr>
          <p:cNvPr id="4" name="Straight Connector 3">
            <a:extLst>
              <a:ext uri="{FF2B5EF4-FFF2-40B4-BE49-F238E27FC236}">
                <a16:creationId xmlns:a16="http://schemas.microsoft.com/office/drawing/2014/main" id="{B9DF004C-54EC-05C3-B16E-BD71F4E102A3}"/>
              </a:ext>
            </a:extLst>
          </p:cNvPr>
          <p:cNvCxnSpPr/>
          <p:nvPr/>
        </p:nvCxnSpPr>
        <p:spPr>
          <a:xfrm>
            <a:off x="478098" y="3474720"/>
            <a:ext cx="640080" cy="0"/>
          </a:xfrm>
          <a:prstGeom prst="line">
            <a:avLst/>
          </a:prstGeom>
          <a:ln w="57150">
            <a:solidFill>
              <a:schemeClr val="accent5">
                <a:lumMod val="20000"/>
                <a:lumOff val="80000"/>
                <a:alpha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FFE6E70-BEF2-B67E-6937-780AE87268C8}"/>
              </a:ext>
            </a:extLst>
          </p:cNvPr>
          <p:cNvSpPr txBox="1"/>
          <p:nvPr/>
        </p:nvSpPr>
        <p:spPr>
          <a:xfrm>
            <a:off x="6757690" y="203126"/>
            <a:ext cx="4028054" cy="523220"/>
          </a:xfrm>
          <a:prstGeom prst="rect">
            <a:avLst/>
          </a:prstGeom>
          <a:noFill/>
        </p:spPr>
        <p:txBody>
          <a:bodyPr wrap="square" rtlCol="0">
            <a:spAutoFit/>
          </a:bodyPr>
          <a:lstStyle/>
          <a:p>
            <a:r>
              <a:rPr lang="en-US" sz="2800" dirty="0">
                <a:solidFill>
                  <a:schemeClr val="accent4">
                    <a:lumMod val="75000"/>
                  </a:schemeClr>
                </a:solidFill>
              </a:rPr>
              <a:t>Marc Solberg, Team Lead</a:t>
            </a:r>
          </a:p>
        </p:txBody>
      </p:sp>
      <p:sp>
        <p:nvSpPr>
          <p:cNvPr id="19" name="TextBox 18">
            <a:extLst>
              <a:ext uri="{FF2B5EF4-FFF2-40B4-BE49-F238E27FC236}">
                <a16:creationId xmlns:a16="http://schemas.microsoft.com/office/drawing/2014/main" id="{5B1A19C5-0F80-A235-3949-5EC1D7FAB523}"/>
              </a:ext>
            </a:extLst>
          </p:cNvPr>
          <p:cNvSpPr txBox="1"/>
          <p:nvPr/>
        </p:nvSpPr>
        <p:spPr>
          <a:xfrm>
            <a:off x="4687888" y="5491466"/>
            <a:ext cx="1855764" cy="400110"/>
          </a:xfrm>
          <a:prstGeom prst="rect">
            <a:avLst/>
          </a:prstGeom>
          <a:noFill/>
        </p:spPr>
        <p:txBody>
          <a:bodyPr wrap="none" rtlCol="0">
            <a:spAutoFit/>
          </a:bodyPr>
          <a:lstStyle/>
          <a:p>
            <a:r>
              <a:rPr lang="en-US" sz="2000" dirty="0">
                <a:solidFill>
                  <a:schemeClr val="accent4">
                    <a:lumMod val="75000"/>
                  </a:schemeClr>
                </a:solidFill>
              </a:rPr>
              <a:t>Brandy Beavers</a:t>
            </a:r>
          </a:p>
        </p:txBody>
      </p:sp>
      <p:pic>
        <p:nvPicPr>
          <p:cNvPr id="27" name="Picture 26" descr="A person wearing glasses&#10;&#10;Description automatically generated with low confidence">
            <a:extLst>
              <a:ext uri="{FF2B5EF4-FFF2-40B4-BE49-F238E27FC236}">
                <a16:creationId xmlns:a16="http://schemas.microsoft.com/office/drawing/2014/main" id="{90A8A536-005E-21A3-410D-EE223C37EC1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857828" y="3029255"/>
            <a:ext cx="1660955" cy="2408423"/>
          </a:xfrm>
          <a:prstGeom prst="rect">
            <a:avLst/>
          </a:prstGeom>
        </p:spPr>
      </p:pic>
      <p:pic>
        <p:nvPicPr>
          <p:cNvPr id="31" name="Picture 30" descr="A person smiling for the camera&#10;&#10;Description automatically generated with medium confidence">
            <a:extLst>
              <a:ext uri="{FF2B5EF4-FFF2-40B4-BE49-F238E27FC236}">
                <a16:creationId xmlns:a16="http://schemas.microsoft.com/office/drawing/2014/main" id="{C553531E-89C2-781F-A755-C1E265914FA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121666" y="3555098"/>
            <a:ext cx="1806319" cy="2408425"/>
          </a:xfrm>
          <a:prstGeom prst="rect">
            <a:avLst/>
          </a:prstGeom>
        </p:spPr>
      </p:pic>
      <p:pic>
        <p:nvPicPr>
          <p:cNvPr id="33" name="Picture 32" descr="A person with a beard&#10;&#10;Description automatically generated with low confidence">
            <a:extLst>
              <a:ext uri="{FF2B5EF4-FFF2-40B4-BE49-F238E27FC236}">
                <a16:creationId xmlns:a16="http://schemas.microsoft.com/office/drawing/2014/main" id="{9E6B2C5C-36DF-180A-B14A-DBDE424D839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687888" y="-14178"/>
            <a:ext cx="2069802" cy="2759736"/>
          </a:xfrm>
          <a:prstGeom prst="rect">
            <a:avLst/>
          </a:prstGeom>
        </p:spPr>
      </p:pic>
      <p:pic>
        <p:nvPicPr>
          <p:cNvPr id="35" name="Picture 34" descr="A person smiling at the camera&#10;&#10;Description automatically generated with medium confidence">
            <a:extLst>
              <a:ext uri="{FF2B5EF4-FFF2-40B4-BE49-F238E27FC236}">
                <a16:creationId xmlns:a16="http://schemas.microsoft.com/office/drawing/2014/main" id="{514D13C8-A151-57D2-7A3B-9BA743F4756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687973" y="894479"/>
            <a:ext cx="1806318" cy="2408423"/>
          </a:xfrm>
          <a:prstGeom prst="rect">
            <a:avLst/>
          </a:prstGeom>
        </p:spPr>
      </p:pic>
      <p:pic>
        <p:nvPicPr>
          <p:cNvPr id="37" name="Picture 36" descr="A person smiling for the camera&#10;&#10;Description automatically generated with medium confidence">
            <a:extLst>
              <a:ext uri="{FF2B5EF4-FFF2-40B4-BE49-F238E27FC236}">
                <a16:creationId xmlns:a16="http://schemas.microsoft.com/office/drawing/2014/main" id="{44AABE4A-8682-D11B-150F-F81A39F4817A}"/>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750142" y="3926357"/>
            <a:ext cx="1806317" cy="2408423"/>
          </a:xfrm>
          <a:prstGeom prst="rect">
            <a:avLst/>
          </a:prstGeom>
        </p:spPr>
      </p:pic>
      <p:sp>
        <p:nvSpPr>
          <p:cNvPr id="38" name="TextBox 37">
            <a:extLst>
              <a:ext uri="{FF2B5EF4-FFF2-40B4-BE49-F238E27FC236}">
                <a16:creationId xmlns:a16="http://schemas.microsoft.com/office/drawing/2014/main" id="{13EA882F-3680-C7D3-756C-0BADF24AE614}"/>
              </a:ext>
            </a:extLst>
          </p:cNvPr>
          <p:cNvSpPr txBox="1"/>
          <p:nvPr/>
        </p:nvSpPr>
        <p:spPr>
          <a:xfrm>
            <a:off x="9801811" y="6316015"/>
            <a:ext cx="1754648" cy="400110"/>
          </a:xfrm>
          <a:prstGeom prst="rect">
            <a:avLst/>
          </a:prstGeom>
          <a:noFill/>
        </p:spPr>
        <p:txBody>
          <a:bodyPr wrap="none" rtlCol="0">
            <a:spAutoFit/>
          </a:bodyPr>
          <a:lstStyle/>
          <a:p>
            <a:r>
              <a:rPr lang="en-US" sz="2000" dirty="0">
                <a:solidFill>
                  <a:schemeClr val="accent4">
                    <a:lumMod val="75000"/>
                  </a:schemeClr>
                </a:solidFill>
              </a:rPr>
              <a:t>Brandon Walls</a:t>
            </a:r>
          </a:p>
        </p:txBody>
      </p:sp>
      <p:sp>
        <p:nvSpPr>
          <p:cNvPr id="39" name="TextBox 38">
            <a:extLst>
              <a:ext uri="{FF2B5EF4-FFF2-40B4-BE49-F238E27FC236}">
                <a16:creationId xmlns:a16="http://schemas.microsoft.com/office/drawing/2014/main" id="{AFB45DAB-4D6A-6826-4E43-6F73AEB6D27F}"/>
              </a:ext>
            </a:extLst>
          </p:cNvPr>
          <p:cNvSpPr txBox="1"/>
          <p:nvPr/>
        </p:nvSpPr>
        <p:spPr>
          <a:xfrm>
            <a:off x="7259006" y="5963523"/>
            <a:ext cx="1531638" cy="400110"/>
          </a:xfrm>
          <a:prstGeom prst="rect">
            <a:avLst/>
          </a:prstGeom>
          <a:noFill/>
        </p:spPr>
        <p:txBody>
          <a:bodyPr wrap="none" rtlCol="0">
            <a:spAutoFit/>
          </a:bodyPr>
          <a:lstStyle/>
          <a:p>
            <a:r>
              <a:rPr lang="en-US" sz="2000" dirty="0">
                <a:solidFill>
                  <a:schemeClr val="accent4">
                    <a:lumMod val="75000"/>
                  </a:schemeClr>
                </a:solidFill>
              </a:rPr>
              <a:t>Mark Sloppy</a:t>
            </a:r>
          </a:p>
        </p:txBody>
      </p:sp>
      <p:sp>
        <p:nvSpPr>
          <p:cNvPr id="20" name="TextBox 19">
            <a:extLst>
              <a:ext uri="{FF2B5EF4-FFF2-40B4-BE49-F238E27FC236}">
                <a16:creationId xmlns:a16="http://schemas.microsoft.com/office/drawing/2014/main" id="{82E5DA4C-0296-9DA5-DA98-801C44E8FB83}"/>
              </a:ext>
            </a:extLst>
          </p:cNvPr>
          <p:cNvSpPr txBox="1"/>
          <p:nvPr/>
        </p:nvSpPr>
        <p:spPr>
          <a:xfrm>
            <a:off x="10494291" y="1749668"/>
            <a:ext cx="1697709" cy="400110"/>
          </a:xfrm>
          <a:prstGeom prst="rect">
            <a:avLst/>
          </a:prstGeom>
          <a:noFill/>
        </p:spPr>
        <p:txBody>
          <a:bodyPr wrap="none" rtlCol="0">
            <a:spAutoFit/>
          </a:bodyPr>
          <a:lstStyle/>
          <a:p>
            <a:r>
              <a:rPr lang="en-US" sz="2000" dirty="0">
                <a:solidFill>
                  <a:schemeClr val="accent4">
                    <a:lumMod val="75000"/>
                  </a:schemeClr>
                </a:solidFill>
              </a:rPr>
              <a:t>Claire Asberry</a:t>
            </a:r>
          </a:p>
        </p:txBody>
      </p:sp>
    </p:spTree>
    <p:extLst>
      <p:ext uri="{BB962C8B-B14F-4D97-AF65-F5344CB8AC3E}">
        <p14:creationId xmlns:p14="http://schemas.microsoft.com/office/powerpoint/2010/main" val="3058576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B00EFD-C532-116D-AAF3-8EF2C4286C5C}"/>
              </a:ext>
            </a:extLst>
          </p:cNvPr>
          <p:cNvSpPr>
            <a:spLocks noGrp="1"/>
          </p:cNvSpPr>
          <p:nvPr>
            <p:ph type="body" sz="quarter" idx="18"/>
          </p:nvPr>
        </p:nvSpPr>
        <p:spPr>
          <a:xfrm>
            <a:off x="5739766" y="4987290"/>
            <a:ext cx="6186346" cy="574222"/>
          </a:xfrm>
        </p:spPr>
        <p:txBody>
          <a:bodyPr/>
          <a:lstStyle/>
          <a:p>
            <a:r>
              <a:rPr lang="en-US" dirty="0"/>
              <a:t>LEB ORGANIZATION CHART</a:t>
            </a:r>
          </a:p>
        </p:txBody>
      </p:sp>
      <p:cxnSp>
        <p:nvCxnSpPr>
          <p:cNvPr id="13" name="Straight Connector 12">
            <a:extLst>
              <a:ext uri="{FF2B5EF4-FFF2-40B4-BE49-F238E27FC236}">
                <a16:creationId xmlns:a16="http://schemas.microsoft.com/office/drawing/2014/main" id="{F96C9E4F-2A27-9FBD-34FB-6AA20B17F9FE}"/>
              </a:ext>
            </a:extLst>
          </p:cNvPr>
          <p:cNvCxnSpPr/>
          <p:nvPr/>
        </p:nvCxnSpPr>
        <p:spPr>
          <a:xfrm>
            <a:off x="9032358" y="2801679"/>
            <a:ext cx="0" cy="1275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A5754E-698C-E4E4-A298-BFA0DA922308}"/>
              </a:ext>
            </a:extLst>
          </p:cNvPr>
          <p:cNvCxnSpPr/>
          <p:nvPr/>
        </p:nvCxnSpPr>
        <p:spPr>
          <a:xfrm>
            <a:off x="9011093" y="2232837"/>
            <a:ext cx="0" cy="1222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601D41-B4A9-DA17-0585-5130B2DF820E}"/>
              </a:ext>
            </a:extLst>
          </p:cNvPr>
          <p:cNvCxnSpPr>
            <a:cxnSpLocks/>
          </p:cNvCxnSpPr>
          <p:nvPr/>
        </p:nvCxnSpPr>
        <p:spPr>
          <a:xfrm>
            <a:off x="9032358" y="1674628"/>
            <a:ext cx="0" cy="1329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ED35599-F735-CBD8-D00A-350A0F147215}"/>
              </a:ext>
            </a:extLst>
          </p:cNvPr>
          <p:cNvSpPr/>
          <p:nvPr/>
        </p:nvSpPr>
        <p:spPr>
          <a:xfrm>
            <a:off x="6096000" y="970412"/>
            <a:ext cx="2081637" cy="327028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9026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FCF17E-334D-E839-1947-B460E66D1207}"/>
              </a:ext>
            </a:extLst>
          </p:cNvPr>
          <p:cNvSpPr txBox="1"/>
          <p:nvPr/>
        </p:nvSpPr>
        <p:spPr>
          <a:xfrm>
            <a:off x="-34400" y="2545259"/>
            <a:ext cx="4685624" cy="769441"/>
          </a:xfrm>
          <a:prstGeom prst="rect">
            <a:avLst/>
          </a:prstGeom>
          <a:noFill/>
        </p:spPr>
        <p:txBody>
          <a:bodyPr wrap="square" lIns="457200" rIns="365760" rtlCol="0" anchor="ctr">
            <a:spAutoFit/>
          </a:bodyPr>
          <a:lstStyle/>
          <a:p>
            <a:r>
              <a:rPr lang="en-US" sz="4400" b="1" spc="50" dirty="0">
                <a:solidFill>
                  <a:schemeClr val="bg1"/>
                </a:solidFill>
                <a:latin typeface="+mj-lt"/>
              </a:rPr>
              <a:t>NEPA</a:t>
            </a:r>
          </a:p>
        </p:txBody>
      </p:sp>
      <p:sp>
        <p:nvSpPr>
          <p:cNvPr id="4" name="TextBox 3">
            <a:extLst>
              <a:ext uri="{FF2B5EF4-FFF2-40B4-BE49-F238E27FC236}">
                <a16:creationId xmlns:a16="http://schemas.microsoft.com/office/drawing/2014/main" id="{C3A9D8EC-B384-5829-8DC3-5432730D40F7}"/>
              </a:ext>
            </a:extLst>
          </p:cNvPr>
          <p:cNvSpPr txBox="1"/>
          <p:nvPr/>
        </p:nvSpPr>
        <p:spPr>
          <a:xfrm>
            <a:off x="0" y="3657600"/>
            <a:ext cx="4687888" cy="461665"/>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Telling the Story</a:t>
            </a:r>
          </a:p>
        </p:txBody>
      </p:sp>
      <p:cxnSp>
        <p:nvCxnSpPr>
          <p:cNvPr id="6" name="Straight Connector 5">
            <a:extLst>
              <a:ext uri="{FF2B5EF4-FFF2-40B4-BE49-F238E27FC236}">
                <a16:creationId xmlns:a16="http://schemas.microsoft.com/office/drawing/2014/main" id="{54400A0F-1EB1-8831-6274-605FCED570F9}"/>
              </a:ext>
            </a:extLst>
          </p:cNvPr>
          <p:cNvCxnSpPr/>
          <p:nvPr/>
        </p:nvCxnSpPr>
        <p:spPr>
          <a:xfrm>
            <a:off x="451205" y="3429000"/>
            <a:ext cx="640080" cy="0"/>
          </a:xfrm>
          <a:prstGeom prst="line">
            <a:avLst/>
          </a:prstGeom>
          <a:ln w="571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9A56688-185F-67F3-C514-D267C435B105}"/>
              </a:ext>
            </a:extLst>
          </p:cNvPr>
          <p:cNvSpPr txBox="1"/>
          <p:nvPr/>
        </p:nvSpPr>
        <p:spPr>
          <a:xfrm>
            <a:off x="10188561" y="1675402"/>
            <a:ext cx="2289764" cy="976400"/>
          </a:xfrm>
          <a:prstGeom prst="rect">
            <a:avLst/>
          </a:prstGeom>
          <a:noFill/>
        </p:spPr>
        <p:txBody>
          <a:bodyPr wrap="square" rtlCol="0">
            <a:spAutoFit/>
          </a:bodyPr>
          <a:lstStyle/>
          <a:p>
            <a:r>
              <a:rPr lang="en-US" sz="2800" dirty="0">
                <a:solidFill>
                  <a:schemeClr val="accent3">
                    <a:lumMod val="75000"/>
                  </a:schemeClr>
                </a:solidFill>
              </a:rPr>
              <a:t>Mackenzie Rosenboom</a:t>
            </a:r>
          </a:p>
        </p:txBody>
      </p:sp>
      <p:pic>
        <p:nvPicPr>
          <p:cNvPr id="5" name="Picture 4" descr="A picture containing person, window, coat&#10;&#10;Description automatically generated">
            <a:extLst>
              <a:ext uri="{FF2B5EF4-FFF2-40B4-BE49-F238E27FC236}">
                <a16:creationId xmlns:a16="http://schemas.microsoft.com/office/drawing/2014/main" id="{9CEA9E36-62E5-DF14-78F8-F945032806D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687888" y="0"/>
            <a:ext cx="1957667" cy="2622406"/>
          </a:xfrm>
          <a:prstGeom prst="rect">
            <a:avLst/>
          </a:prstGeom>
        </p:spPr>
      </p:pic>
      <p:pic>
        <p:nvPicPr>
          <p:cNvPr id="10" name="Picture 9" descr="A person smiling for the camera&#10;&#10;Description automatically generated with medium confidence">
            <a:extLst>
              <a:ext uri="{FF2B5EF4-FFF2-40B4-BE49-F238E27FC236}">
                <a16:creationId xmlns:a16="http://schemas.microsoft.com/office/drawing/2014/main" id="{D42FD3E7-7690-B6FA-EE17-0F85A1B59877}"/>
              </a:ext>
            </a:extLst>
          </p:cNvPr>
          <p:cNvPicPr>
            <a:picLocks noChangeAspect="1"/>
          </p:cNvPicPr>
          <p:nvPr/>
        </p:nvPicPr>
        <p:blipFill>
          <a:blip r:embed="rId4" cstate="screen">
            <a:extLst>
              <a:ext uri="{28A0092B-C50C-407E-A947-70E740481C1C}">
                <a14:useLocalDpi xmlns:a14="http://schemas.microsoft.com/office/drawing/2010/main" val="0"/>
              </a:ext>
            </a:extLst>
          </a:blip>
          <a:srcRect l="7837" t="14812" r="7371"/>
          <a:stretch/>
        </p:blipFill>
        <p:spPr>
          <a:xfrm>
            <a:off x="4651224" y="3287734"/>
            <a:ext cx="2030995" cy="2720634"/>
          </a:xfrm>
          <a:prstGeom prst="rect">
            <a:avLst/>
          </a:prstGeom>
        </p:spPr>
      </p:pic>
      <p:pic>
        <p:nvPicPr>
          <p:cNvPr id="12" name="Picture 11" descr="A person smiling for the camera&#10;&#10;Description automatically generated with low confidence">
            <a:extLst>
              <a:ext uri="{FF2B5EF4-FFF2-40B4-BE49-F238E27FC236}">
                <a16:creationId xmlns:a16="http://schemas.microsoft.com/office/drawing/2014/main" id="{7AEA7E2D-59D9-C0C3-340B-72F640892C45}"/>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8506" t="11358" r="6224" b="1139"/>
          <a:stretch/>
        </p:blipFill>
        <p:spPr>
          <a:xfrm>
            <a:off x="7275203" y="3314700"/>
            <a:ext cx="1957668" cy="2693669"/>
          </a:xfrm>
          <a:prstGeom prst="rect">
            <a:avLst/>
          </a:prstGeom>
        </p:spPr>
      </p:pic>
      <p:pic>
        <p:nvPicPr>
          <p:cNvPr id="14" name="Picture 13" descr="A picture containing person, indoor&#10;&#10;Description automatically generated">
            <a:extLst>
              <a:ext uri="{FF2B5EF4-FFF2-40B4-BE49-F238E27FC236}">
                <a16:creationId xmlns:a16="http://schemas.microsoft.com/office/drawing/2014/main" id="{6ACCB388-2CA3-F634-6A43-A415C1AE91BF}"/>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t="-1"/>
          <a:stretch/>
        </p:blipFill>
        <p:spPr>
          <a:xfrm>
            <a:off x="9743016" y="3387561"/>
            <a:ext cx="1773123" cy="2620807"/>
          </a:xfrm>
          <a:prstGeom prst="rect">
            <a:avLst/>
          </a:prstGeom>
        </p:spPr>
      </p:pic>
      <p:sp>
        <p:nvSpPr>
          <p:cNvPr id="15" name="TextBox 14">
            <a:extLst>
              <a:ext uri="{FF2B5EF4-FFF2-40B4-BE49-F238E27FC236}">
                <a16:creationId xmlns:a16="http://schemas.microsoft.com/office/drawing/2014/main" id="{B0EACB70-3287-449A-A569-EE2BAB1646BA}"/>
              </a:ext>
            </a:extLst>
          </p:cNvPr>
          <p:cNvSpPr txBox="1"/>
          <p:nvPr/>
        </p:nvSpPr>
        <p:spPr>
          <a:xfrm>
            <a:off x="6682219" y="588021"/>
            <a:ext cx="1381177" cy="1815882"/>
          </a:xfrm>
          <a:prstGeom prst="rect">
            <a:avLst/>
          </a:prstGeom>
          <a:noFill/>
        </p:spPr>
        <p:txBody>
          <a:bodyPr wrap="square" rtlCol="0">
            <a:spAutoFit/>
          </a:bodyPr>
          <a:lstStyle/>
          <a:p>
            <a:r>
              <a:rPr lang="en-US" sz="2800" dirty="0">
                <a:solidFill>
                  <a:schemeClr val="accent3">
                    <a:lumMod val="75000"/>
                  </a:schemeClr>
                </a:solidFill>
              </a:rPr>
              <a:t>DeeAnn Newell, Team Lead</a:t>
            </a:r>
          </a:p>
        </p:txBody>
      </p:sp>
      <p:sp>
        <p:nvSpPr>
          <p:cNvPr id="16" name="TextBox 15">
            <a:extLst>
              <a:ext uri="{FF2B5EF4-FFF2-40B4-BE49-F238E27FC236}">
                <a16:creationId xmlns:a16="http://schemas.microsoft.com/office/drawing/2014/main" id="{8DB016CE-2826-9D9F-8F0B-4D9C9890B22C}"/>
              </a:ext>
            </a:extLst>
          </p:cNvPr>
          <p:cNvSpPr txBox="1"/>
          <p:nvPr/>
        </p:nvSpPr>
        <p:spPr>
          <a:xfrm>
            <a:off x="4706918" y="6054332"/>
            <a:ext cx="2289764" cy="461665"/>
          </a:xfrm>
          <a:prstGeom prst="rect">
            <a:avLst/>
          </a:prstGeom>
          <a:noFill/>
        </p:spPr>
        <p:txBody>
          <a:bodyPr wrap="square" rtlCol="0">
            <a:spAutoFit/>
          </a:bodyPr>
          <a:lstStyle/>
          <a:p>
            <a:r>
              <a:rPr lang="en-US" sz="2400" dirty="0">
                <a:solidFill>
                  <a:schemeClr val="accent3">
                    <a:lumMod val="75000"/>
                  </a:schemeClr>
                </a:solidFill>
              </a:rPr>
              <a:t>Pedro Leanos</a:t>
            </a:r>
          </a:p>
        </p:txBody>
      </p:sp>
      <p:sp>
        <p:nvSpPr>
          <p:cNvPr id="17" name="TextBox 16">
            <a:extLst>
              <a:ext uri="{FF2B5EF4-FFF2-40B4-BE49-F238E27FC236}">
                <a16:creationId xmlns:a16="http://schemas.microsoft.com/office/drawing/2014/main" id="{D2E0EAE2-3C9F-16E1-88EC-D34419704371}"/>
              </a:ext>
            </a:extLst>
          </p:cNvPr>
          <p:cNvSpPr txBox="1"/>
          <p:nvPr/>
        </p:nvSpPr>
        <p:spPr>
          <a:xfrm>
            <a:off x="7281283" y="6074202"/>
            <a:ext cx="2289764" cy="461665"/>
          </a:xfrm>
          <a:prstGeom prst="rect">
            <a:avLst/>
          </a:prstGeom>
          <a:noFill/>
        </p:spPr>
        <p:txBody>
          <a:bodyPr wrap="square" rtlCol="0">
            <a:spAutoFit/>
          </a:bodyPr>
          <a:lstStyle/>
          <a:p>
            <a:r>
              <a:rPr lang="en-US" sz="2400" dirty="0">
                <a:solidFill>
                  <a:schemeClr val="accent3">
                    <a:lumMod val="75000"/>
                  </a:schemeClr>
                </a:solidFill>
              </a:rPr>
              <a:t>Chris Schwake</a:t>
            </a:r>
          </a:p>
        </p:txBody>
      </p:sp>
      <p:sp>
        <p:nvSpPr>
          <p:cNvPr id="18" name="TextBox 17">
            <a:extLst>
              <a:ext uri="{FF2B5EF4-FFF2-40B4-BE49-F238E27FC236}">
                <a16:creationId xmlns:a16="http://schemas.microsoft.com/office/drawing/2014/main" id="{61C4CD01-2A66-DEC1-EC75-0E1D150A1B17}"/>
              </a:ext>
            </a:extLst>
          </p:cNvPr>
          <p:cNvSpPr txBox="1"/>
          <p:nvPr/>
        </p:nvSpPr>
        <p:spPr>
          <a:xfrm>
            <a:off x="9849568" y="6043439"/>
            <a:ext cx="2289764" cy="830997"/>
          </a:xfrm>
          <a:prstGeom prst="rect">
            <a:avLst/>
          </a:prstGeom>
          <a:noFill/>
        </p:spPr>
        <p:txBody>
          <a:bodyPr wrap="square" rtlCol="0">
            <a:spAutoFit/>
          </a:bodyPr>
          <a:lstStyle/>
          <a:p>
            <a:r>
              <a:rPr lang="en-US" sz="2400" dirty="0">
                <a:solidFill>
                  <a:schemeClr val="accent3">
                    <a:lumMod val="75000"/>
                  </a:schemeClr>
                </a:solidFill>
              </a:rPr>
              <a:t>Chris Schwienebart</a:t>
            </a:r>
          </a:p>
        </p:txBody>
      </p:sp>
      <p:pic>
        <p:nvPicPr>
          <p:cNvPr id="2" name="Picture 1">
            <a:extLst>
              <a:ext uri="{FF2B5EF4-FFF2-40B4-BE49-F238E27FC236}">
                <a16:creationId xmlns:a16="http://schemas.microsoft.com/office/drawing/2014/main" id="{686A59AE-6F76-2E84-C0F2-5E48334F781F}"/>
              </a:ext>
            </a:extLst>
          </p:cNvPr>
          <p:cNvPicPr>
            <a:picLocks noChangeAspect="1"/>
          </p:cNvPicPr>
          <p:nvPr/>
        </p:nvPicPr>
        <p:blipFill>
          <a:blip r:embed="rId7"/>
          <a:srcRect t="12141"/>
          <a:stretch/>
        </p:blipFill>
        <p:spPr>
          <a:xfrm>
            <a:off x="8254037" y="147029"/>
            <a:ext cx="1878292" cy="2475377"/>
          </a:xfrm>
          <a:prstGeom prst="rect">
            <a:avLst/>
          </a:prstGeom>
        </p:spPr>
      </p:pic>
    </p:spTree>
    <p:extLst>
      <p:ext uri="{BB962C8B-B14F-4D97-AF65-F5344CB8AC3E}">
        <p14:creationId xmlns:p14="http://schemas.microsoft.com/office/powerpoint/2010/main" val="3559372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B00EFD-C532-116D-AAF3-8EF2C4286C5C}"/>
              </a:ext>
            </a:extLst>
          </p:cNvPr>
          <p:cNvSpPr>
            <a:spLocks noGrp="1"/>
          </p:cNvSpPr>
          <p:nvPr>
            <p:ph type="body" sz="quarter" idx="18"/>
          </p:nvPr>
        </p:nvSpPr>
        <p:spPr>
          <a:xfrm>
            <a:off x="5739766" y="4987290"/>
            <a:ext cx="6186346" cy="574222"/>
          </a:xfrm>
        </p:spPr>
        <p:txBody>
          <a:bodyPr/>
          <a:lstStyle/>
          <a:p>
            <a:r>
              <a:rPr lang="en-US" dirty="0"/>
              <a:t>LEB ORGANIZATION CHART</a:t>
            </a:r>
          </a:p>
        </p:txBody>
      </p:sp>
      <p:cxnSp>
        <p:nvCxnSpPr>
          <p:cNvPr id="13" name="Straight Connector 12">
            <a:extLst>
              <a:ext uri="{FF2B5EF4-FFF2-40B4-BE49-F238E27FC236}">
                <a16:creationId xmlns:a16="http://schemas.microsoft.com/office/drawing/2014/main" id="{F96C9E4F-2A27-9FBD-34FB-6AA20B17F9FE}"/>
              </a:ext>
            </a:extLst>
          </p:cNvPr>
          <p:cNvCxnSpPr/>
          <p:nvPr/>
        </p:nvCxnSpPr>
        <p:spPr>
          <a:xfrm>
            <a:off x="9032358" y="2801679"/>
            <a:ext cx="0" cy="1275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A5754E-698C-E4E4-A298-BFA0DA922308}"/>
              </a:ext>
            </a:extLst>
          </p:cNvPr>
          <p:cNvCxnSpPr/>
          <p:nvPr/>
        </p:nvCxnSpPr>
        <p:spPr>
          <a:xfrm>
            <a:off x="9011093" y="2232837"/>
            <a:ext cx="0" cy="1222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601D41-B4A9-DA17-0585-5130B2DF820E}"/>
              </a:ext>
            </a:extLst>
          </p:cNvPr>
          <p:cNvCxnSpPr>
            <a:cxnSpLocks/>
          </p:cNvCxnSpPr>
          <p:nvPr/>
        </p:nvCxnSpPr>
        <p:spPr>
          <a:xfrm>
            <a:off x="9032358" y="1674628"/>
            <a:ext cx="0" cy="1329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565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8" name="Rectangle 7" descr="Two people standing facing a crowd of people sitting">
            <a:extLst>
              <a:ext uri="{FF2B5EF4-FFF2-40B4-BE49-F238E27FC236}">
                <a16:creationId xmlns:a16="http://schemas.microsoft.com/office/drawing/2014/main" id="{594535C4-A78A-4A5A-9C2E-74F1F35654E6}"/>
              </a:ext>
              <a:ext uri="{C183D7F6-B498-43B3-948B-1728B52AA6E4}">
                <adec:decorative xmlns:adec="http://schemas.microsoft.com/office/drawing/2017/decorative" val="0"/>
              </a:ext>
            </a:extLst>
          </p:cNvPr>
          <p:cNvSpPr/>
          <p:nvPr/>
        </p:nvSpPr>
        <p:spPr>
          <a:xfrm>
            <a:off x="285750" y="3875576"/>
            <a:ext cx="11591925" cy="1799436"/>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 Placeholder 40">
            <a:extLst>
              <a:ext uri="{FF2B5EF4-FFF2-40B4-BE49-F238E27FC236}">
                <a16:creationId xmlns:a16="http://schemas.microsoft.com/office/drawing/2014/main" id="{1404CCDC-501B-496D-9029-79E903535B54}"/>
              </a:ext>
            </a:extLst>
          </p:cNvPr>
          <p:cNvSpPr>
            <a:spLocks noGrp="1"/>
          </p:cNvSpPr>
          <p:nvPr>
            <p:ph type="title" idx="4294967295"/>
          </p:nvPr>
        </p:nvSpPr>
        <p:spPr>
          <a:xfrm>
            <a:off x="9467850" y="5269503"/>
            <a:ext cx="1914525" cy="228599"/>
          </a:xfrm>
          <a:prstGeom prst="rect">
            <a:avLst/>
          </a:prstGeom>
        </p:spPr>
        <p:txBody>
          <a:bodyPr>
            <a:normAutofit fontScale="90000"/>
          </a:bodyPr>
          <a:lstStyle/>
          <a:p>
            <a:pPr lvl="0"/>
            <a:r>
              <a:rPr lang="en-US" sz="1200" b="1" spc="50" dirty="0">
                <a:solidFill>
                  <a:schemeClr val="bg1"/>
                </a:solidFill>
                <a:latin typeface="Calibri" panose="020F0502020204030204" pitchFamily="34" charset="0"/>
                <a:cs typeface="Calibri" panose="020F0502020204030204" pitchFamily="34" charset="0"/>
              </a:rPr>
              <a:t>- LEB Mission Statement</a:t>
            </a:r>
          </a:p>
          <a:p>
            <a:pPr lvl="0"/>
            <a:endParaRPr lang="en-US" sz="1600" spc="50" dirty="0">
              <a:solidFill>
                <a:schemeClr val="bg1"/>
              </a:solidFill>
              <a:latin typeface="+mj-lt"/>
            </a:endParaRPr>
          </a:p>
        </p:txBody>
      </p:sp>
      <p:pic>
        <p:nvPicPr>
          <p:cNvPr id="29" name="Graphic 28">
            <a:extLst>
              <a:ext uri="{FF2B5EF4-FFF2-40B4-BE49-F238E27FC236}">
                <a16:creationId xmlns:a16="http://schemas.microsoft.com/office/drawing/2014/main" id="{533799A4-8798-4781-8D28-35CC07B11DD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257" y="4052486"/>
            <a:ext cx="390332" cy="220622"/>
          </a:xfrm>
          <a:prstGeom prst="rect">
            <a:avLst/>
          </a:prstGeom>
        </p:spPr>
      </p:pic>
      <p:cxnSp>
        <p:nvCxnSpPr>
          <p:cNvPr id="86" name="Straight Connector 85">
            <a:extLst>
              <a:ext uri="{FF2B5EF4-FFF2-40B4-BE49-F238E27FC236}">
                <a16:creationId xmlns:a16="http://schemas.microsoft.com/office/drawing/2014/main" id="{F4C50844-6236-4709-89E7-EDEB329350EB}"/>
              </a:ext>
              <a:ext uri="{C183D7F6-B498-43B3-948B-1728B52AA6E4}">
                <adec:decorative xmlns:adec="http://schemas.microsoft.com/office/drawing/2017/decorative" val="1"/>
              </a:ext>
            </a:extLst>
          </p:cNvPr>
          <p:cNvCxnSpPr>
            <a:cxnSpLocks/>
          </p:cNvCxnSpPr>
          <p:nvPr/>
        </p:nvCxnSpPr>
        <p:spPr>
          <a:xfrm flipV="1">
            <a:off x="1415284" y="4162797"/>
            <a:ext cx="8757416" cy="44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CCC79C7-F7E8-9A8B-2CAE-4501AD93A91D}"/>
              </a:ext>
            </a:extLst>
          </p:cNvPr>
          <p:cNvSpPr txBox="1"/>
          <p:nvPr/>
        </p:nvSpPr>
        <p:spPr>
          <a:xfrm>
            <a:off x="1143589" y="4339706"/>
            <a:ext cx="10238786" cy="981487"/>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lang="en-US" sz="2400" dirty="0">
                <a:solidFill>
                  <a:prstClr val="white"/>
                </a:solidFill>
                <a:latin typeface="Calibri" panose="020F0502020204030204" pitchFamily="34" charset="0"/>
                <a:cs typeface="Calibri" panose="020F0502020204030204" pitchFamily="34" charset="0"/>
              </a:rPr>
              <a:t>LEB balances transportation project delivery, regulatory compliance, and environmental stewardship for Iowa’s transportation interests.</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5708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6A2679D-6071-424D-B3C5-5A49D6B5E468}"/>
              </a:ext>
            </a:extLst>
          </p:cNvPr>
          <p:cNvSpPr>
            <a:spLocks noGrp="1"/>
          </p:cNvSpPr>
          <p:nvPr>
            <p:ph sz="quarter" idx="16"/>
          </p:nvPr>
        </p:nvSpPr>
        <p:spPr>
          <a:xfrm>
            <a:off x="1711552" y="3105038"/>
            <a:ext cx="6581775" cy="1790812"/>
          </a:xfrm>
          <a:prstGeom prst="rect">
            <a:avLst/>
          </a:prstGeom>
        </p:spPr>
        <p:txBody>
          <a:bodyPr/>
          <a:lstStyle/>
          <a:p>
            <a:pPr marL="0" indent="0">
              <a:buNone/>
            </a:pPr>
            <a:r>
              <a:rPr lang="en-US" sz="1800" b="1" spc="200" dirty="0">
                <a:latin typeface="Calibri" panose="020F0502020204030204" pitchFamily="34" charset="0"/>
                <a:cs typeface="Calibri" panose="020F0502020204030204" pitchFamily="34" charset="0"/>
              </a:rPr>
              <a:t>Angie Poole</a:t>
            </a:r>
          </a:p>
          <a:p>
            <a:pPr marL="0" indent="0">
              <a:buNone/>
            </a:pPr>
            <a:r>
              <a:rPr lang="en-US" sz="1800" spc="0" dirty="0">
                <a:latin typeface="Calibri" panose="020F0502020204030204" pitchFamily="34" charset="0"/>
                <a:cs typeface="Calibri" panose="020F0502020204030204" pitchFamily="34" charset="0"/>
              </a:rPr>
              <a:t>515-239-1798</a:t>
            </a:r>
          </a:p>
          <a:p>
            <a:pPr marL="0" indent="0">
              <a:buNone/>
            </a:pPr>
            <a:r>
              <a:rPr lang="en-US" sz="1800" spc="0" dirty="0">
                <a:latin typeface="Calibri" panose="020F0502020204030204" pitchFamily="34" charset="0"/>
                <a:cs typeface="Calibri" panose="020F0502020204030204" pitchFamily="34" charset="0"/>
              </a:rPr>
              <a:t>Angela.poole@iowadot.gov​</a:t>
            </a:r>
          </a:p>
          <a:p>
            <a:pPr marL="0" indent="0">
              <a:buNone/>
            </a:pPr>
            <a:r>
              <a:rPr lang="en-US" sz="1800" spc="0" dirty="0">
                <a:latin typeface="Calibri" panose="020F0502020204030204" pitchFamily="34" charset="0"/>
                <a:cs typeface="Calibri" panose="020F0502020204030204" pitchFamily="34" charset="0"/>
              </a:rPr>
              <a:t>iowadot.gov</a:t>
            </a:r>
          </a:p>
        </p:txBody>
      </p:sp>
      <p:sp>
        <p:nvSpPr>
          <p:cNvPr id="11" name="Text Placeholder 8">
            <a:extLst>
              <a:ext uri="{FF2B5EF4-FFF2-40B4-BE49-F238E27FC236}">
                <a16:creationId xmlns:a16="http://schemas.microsoft.com/office/drawing/2014/main" id="{C1B315FA-D4BE-46EE-F04E-730A253F49F2}"/>
              </a:ext>
            </a:extLst>
          </p:cNvPr>
          <p:cNvSpPr txBox="1">
            <a:spLocks/>
          </p:cNvSpPr>
          <p:nvPr/>
        </p:nvSpPr>
        <p:spPr>
          <a:xfrm>
            <a:off x="1711552" y="2043398"/>
            <a:ext cx="3426269" cy="4778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lang="en-US" sz="3200" b="1" kern="1200" spc="100" baseline="0">
                <a:solidFill>
                  <a:schemeClr val="accent1"/>
                </a:solidFill>
                <a:latin typeface="+mj-lt"/>
                <a:ea typeface="+mn-ea"/>
                <a:cs typeface="+mn-cs"/>
              </a:defRPr>
            </a:lvl1pPr>
          </a:lstStyle>
          <a:p>
            <a:r>
              <a:rPr lang="en-US" dirty="0"/>
              <a:t>Questions?</a:t>
            </a:r>
          </a:p>
        </p:txBody>
      </p:sp>
      <p:cxnSp>
        <p:nvCxnSpPr>
          <p:cNvPr id="14" name="Straight Connector 13">
            <a:extLst>
              <a:ext uri="{FF2B5EF4-FFF2-40B4-BE49-F238E27FC236}">
                <a16:creationId xmlns:a16="http://schemas.microsoft.com/office/drawing/2014/main" id="{57DB2766-6174-6C85-533D-D7B70C53E46B}"/>
              </a:ext>
              <a:ext uri="{C183D7F6-B498-43B3-948B-1728B52AA6E4}">
                <adec:decorative xmlns:adec="http://schemas.microsoft.com/office/drawing/2017/decorative" val="1"/>
              </a:ext>
            </a:extLst>
          </p:cNvPr>
          <p:cNvCxnSpPr>
            <a:cxnSpLocks/>
          </p:cNvCxnSpPr>
          <p:nvPr/>
        </p:nvCxnSpPr>
        <p:spPr>
          <a:xfrm>
            <a:off x="939915" y="0"/>
            <a:ext cx="0" cy="100584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74F402-33FE-5168-0A75-4212D4980B35}"/>
              </a:ext>
              <a:ext uri="{C183D7F6-B498-43B3-948B-1728B52AA6E4}">
                <adec:decorative xmlns:adec="http://schemas.microsoft.com/office/drawing/2017/decorative" val="1"/>
              </a:ext>
            </a:extLst>
          </p:cNvPr>
          <p:cNvCxnSpPr>
            <a:cxnSpLocks/>
          </p:cNvCxnSpPr>
          <p:nvPr/>
        </p:nvCxnSpPr>
        <p:spPr>
          <a:xfrm>
            <a:off x="827385" y="0"/>
            <a:ext cx="0" cy="100584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614C0CF-1A5F-A69A-2662-5A4F1E9BC5BE}"/>
              </a:ext>
              <a:ext uri="{C183D7F6-B498-43B3-948B-1728B52AA6E4}">
                <adec:decorative xmlns:adec="http://schemas.microsoft.com/office/drawing/2017/decorative" val="1"/>
              </a:ext>
            </a:extLst>
          </p:cNvPr>
          <p:cNvCxnSpPr>
            <a:cxnSpLocks/>
          </p:cNvCxnSpPr>
          <p:nvPr/>
        </p:nvCxnSpPr>
        <p:spPr>
          <a:xfrm>
            <a:off x="1052445" y="0"/>
            <a:ext cx="0" cy="100584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76BF94-91AA-0F1D-0CEE-F51BD8940908}"/>
              </a:ext>
            </a:extLst>
          </p:cNvPr>
          <p:cNvCxnSpPr/>
          <p:nvPr/>
        </p:nvCxnSpPr>
        <p:spPr>
          <a:xfrm>
            <a:off x="1800225" y="280761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611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345635" y="1580062"/>
            <a:ext cx="9395791" cy="474049"/>
          </a:xfrm>
          <a:prstGeom prst="rect">
            <a:avLst/>
          </a:prstGeom>
        </p:spPr>
        <p:txBody>
          <a:bodyPr/>
          <a:lstStyle/>
          <a:p>
            <a:pPr marL="0" indent="0">
              <a:buNone/>
            </a:pPr>
            <a:r>
              <a:rPr lang="en-US" sz="1800" b="1" dirty="0">
                <a:solidFill>
                  <a:schemeClr val="accent3"/>
                </a:solidFill>
                <a:latin typeface="Calibri" panose="020F0502020204030204" pitchFamily="34" charset="0"/>
                <a:cs typeface="Calibri" panose="020F0502020204030204" pitchFamily="34" charset="0"/>
              </a:rPr>
              <a:t>Taking a Deeper Dive</a:t>
            </a: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1005840" y="1005840"/>
            <a:ext cx="10498588" cy="574222"/>
          </a:xfrm>
        </p:spPr>
        <p:txBody>
          <a:bodyPr lIns="0" rIns="0"/>
          <a:lstStyle/>
          <a:p>
            <a:r>
              <a:rPr lang="en-US" dirty="0"/>
              <a:t>Who Make up the Sections of the Bureau?</a:t>
            </a:r>
          </a:p>
        </p:txBody>
      </p:sp>
      <p:pic>
        <p:nvPicPr>
          <p:cNvPr id="23" name="Picture Placeholder 22">
            <a:extLst>
              <a:ext uri="{FF2B5EF4-FFF2-40B4-BE49-F238E27FC236}">
                <a16:creationId xmlns:a16="http://schemas.microsoft.com/office/drawing/2014/main" id="{F50ECD83-5647-3A56-C7BF-146452EF714C}"/>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val="0"/>
              </a:ext>
            </a:extLst>
          </a:blip>
          <a:srcRect/>
          <a:stretch/>
        </p:blipFill>
        <p:spPr>
          <a:xfrm>
            <a:off x="0" y="2185988"/>
            <a:ext cx="12192000" cy="4291012"/>
          </a:xfrm>
          <a:prstGeom prst="rect">
            <a:avLst/>
          </a:prstGeom>
        </p:spPr>
      </p:pic>
      <p:cxnSp>
        <p:nvCxnSpPr>
          <p:cNvPr id="2" name="Straight Connector 1">
            <a:extLst>
              <a:ext uri="{FF2B5EF4-FFF2-40B4-BE49-F238E27FC236}">
                <a16:creationId xmlns:a16="http://schemas.microsoft.com/office/drawing/2014/main" id="{6061C41E-B376-1FC0-665A-2703A92C1493}"/>
              </a:ext>
            </a:extLst>
          </p:cNvPr>
          <p:cNvCxnSpPr/>
          <p:nvPr/>
        </p:nvCxnSpPr>
        <p:spPr>
          <a:xfrm>
            <a:off x="1005840" y="1674555"/>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772054" y="3178635"/>
            <a:ext cx="563107" cy="61072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8856834" y="3178631"/>
            <a:ext cx="563107" cy="610722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4367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B00EFD-C532-116D-AAF3-8EF2C4286C5C}"/>
              </a:ext>
            </a:extLst>
          </p:cNvPr>
          <p:cNvSpPr>
            <a:spLocks noGrp="1"/>
          </p:cNvSpPr>
          <p:nvPr>
            <p:ph type="body" sz="quarter" idx="18"/>
          </p:nvPr>
        </p:nvSpPr>
        <p:spPr>
          <a:xfrm>
            <a:off x="5739766" y="4987290"/>
            <a:ext cx="6186346" cy="574222"/>
          </a:xfrm>
        </p:spPr>
        <p:txBody>
          <a:bodyPr/>
          <a:lstStyle/>
          <a:p>
            <a:r>
              <a:rPr lang="en-US" dirty="0"/>
              <a:t>LEB ORGANIZATION CHART</a:t>
            </a:r>
          </a:p>
        </p:txBody>
      </p:sp>
      <p:cxnSp>
        <p:nvCxnSpPr>
          <p:cNvPr id="13" name="Straight Connector 12">
            <a:extLst>
              <a:ext uri="{FF2B5EF4-FFF2-40B4-BE49-F238E27FC236}">
                <a16:creationId xmlns:a16="http://schemas.microsoft.com/office/drawing/2014/main" id="{F96C9E4F-2A27-9FBD-34FB-6AA20B17F9FE}"/>
              </a:ext>
            </a:extLst>
          </p:cNvPr>
          <p:cNvCxnSpPr/>
          <p:nvPr/>
        </p:nvCxnSpPr>
        <p:spPr>
          <a:xfrm>
            <a:off x="9032358" y="2801679"/>
            <a:ext cx="0" cy="1275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A5754E-698C-E4E4-A298-BFA0DA922308}"/>
              </a:ext>
            </a:extLst>
          </p:cNvPr>
          <p:cNvCxnSpPr/>
          <p:nvPr/>
        </p:nvCxnSpPr>
        <p:spPr>
          <a:xfrm>
            <a:off x="9011093" y="2232837"/>
            <a:ext cx="0" cy="1222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601D41-B4A9-DA17-0585-5130B2DF820E}"/>
              </a:ext>
            </a:extLst>
          </p:cNvPr>
          <p:cNvCxnSpPr>
            <a:cxnSpLocks/>
          </p:cNvCxnSpPr>
          <p:nvPr/>
        </p:nvCxnSpPr>
        <p:spPr>
          <a:xfrm>
            <a:off x="9032358" y="1674628"/>
            <a:ext cx="0" cy="1329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ED35599-F735-CBD8-D00A-350A0F147215}"/>
              </a:ext>
            </a:extLst>
          </p:cNvPr>
          <p:cNvSpPr/>
          <p:nvPr/>
        </p:nvSpPr>
        <p:spPr>
          <a:xfrm>
            <a:off x="777" y="1741081"/>
            <a:ext cx="1990160" cy="23803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875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B0F0D6-92D7-6BF6-55B3-E13F82E98399}"/>
              </a:ext>
            </a:extLst>
          </p:cNvPr>
          <p:cNvSpPr txBox="1"/>
          <p:nvPr/>
        </p:nvSpPr>
        <p:spPr>
          <a:xfrm>
            <a:off x="2264" y="1490246"/>
            <a:ext cx="4685624" cy="2123658"/>
          </a:xfrm>
          <a:prstGeom prst="rect">
            <a:avLst/>
          </a:prstGeom>
          <a:noFill/>
        </p:spPr>
        <p:txBody>
          <a:bodyPr wrap="square" lIns="457200" rIns="365760" rtlCol="0" anchor="ctr">
            <a:spAutoFit/>
          </a:bodyPr>
          <a:lstStyle/>
          <a:p>
            <a:r>
              <a:rPr lang="en-US" sz="4400" spc="50" dirty="0">
                <a:solidFill>
                  <a:schemeClr val="bg1"/>
                </a:solidFill>
                <a:latin typeface="+mj-lt"/>
              </a:rPr>
              <a:t>Technology Support and Automation</a:t>
            </a:r>
            <a:r>
              <a:rPr lang="en-US" sz="4400" b="1" spc="50" dirty="0">
                <a:solidFill>
                  <a:schemeClr val="bg1"/>
                </a:solidFill>
                <a:latin typeface="+mj-lt"/>
              </a:rPr>
              <a:t> </a:t>
            </a:r>
          </a:p>
        </p:txBody>
      </p:sp>
      <p:sp>
        <p:nvSpPr>
          <p:cNvPr id="8" name="TextBox 7">
            <a:extLst>
              <a:ext uri="{FF2B5EF4-FFF2-40B4-BE49-F238E27FC236}">
                <a16:creationId xmlns:a16="http://schemas.microsoft.com/office/drawing/2014/main" id="{6A3C507A-FFD2-9EEC-EE24-F46570F56C34}"/>
              </a:ext>
            </a:extLst>
          </p:cNvPr>
          <p:cNvSpPr txBox="1"/>
          <p:nvPr/>
        </p:nvSpPr>
        <p:spPr>
          <a:xfrm>
            <a:off x="0" y="3738949"/>
            <a:ext cx="4687888" cy="769441"/>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Microsoft, GIS, and CADD </a:t>
            </a:r>
          </a:p>
          <a:p>
            <a:r>
              <a:rPr lang="en-US" sz="2000" b="1" dirty="0">
                <a:solidFill>
                  <a:schemeClr val="bg1"/>
                </a:solidFill>
                <a:latin typeface="Roboto Slab" pitchFamily="2" charset="0"/>
                <a:ea typeface="Roboto Slab" pitchFamily="2" charset="0"/>
              </a:rPr>
              <a:t>And other duties as assigned</a:t>
            </a:r>
          </a:p>
        </p:txBody>
      </p:sp>
      <p:cxnSp>
        <p:nvCxnSpPr>
          <p:cNvPr id="9" name="Straight Connector 8">
            <a:extLst>
              <a:ext uri="{FF2B5EF4-FFF2-40B4-BE49-F238E27FC236}">
                <a16:creationId xmlns:a16="http://schemas.microsoft.com/office/drawing/2014/main" id="{AC65001B-234E-098D-CFC9-735E184308C2}"/>
              </a:ext>
            </a:extLst>
          </p:cNvPr>
          <p:cNvCxnSpPr/>
          <p:nvPr/>
        </p:nvCxnSpPr>
        <p:spPr>
          <a:xfrm>
            <a:off x="424310" y="3676426"/>
            <a:ext cx="640080" cy="0"/>
          </a:xfrm>
          <a:prstGeom prst="line">
            <a:avLst/>
          </a:prstGeom>
          <a:ln w="571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erson wearing glasses&#10;&#10;Description automatically generated with low confidence">
            <a:extLst>
              <a:ext uri="{FF2B5EF4-FFF2-40B4-BE49-F238E27FC236}">
                <a16:creationId xmlns:a16="http://schemas.microsoft.com/office/drawing/2014/main" id="{82714970-C2D9-02B4-7029-5E0B6FC13E7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133934" y="1470422"/>
            <a:ext cx="2816226" cy="3410620"/>
          </a:xfrm>
          <a:prstGeom prst="rect">
            <a:avLst/>
          </a:prstGeom>
        </p:spPr>
      </p:pic>
      <p:pic>
        <p:nvPicPr>
          <p:cNvPr id="16" name="Picture 15" descr="A picture containing person, person, indoor, wall&#10;&#10;Description automatically generated">
            <a:extLst>
              <a:ext uri="{FF2B5EF4-FFF2-40B4-BE49-F238E27FC236}">
                <a16:creationId xmlns:a16="http://schemas.microsoft.com/office/drawing/2014/main" id="{D09B974A-05E2-26D4-AE74-EE00806498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635238" y="3452003"/>
            <a:ext cx="2554498" cy="3405997"/>
          </a:xfrm>
          <a:prstGeom prst="rect">
            <a:avLst/>
          </a:prstGeom>
        </p:spPr>
      </p:pic>
      <p:pic>
        <p:nvPicPr>
          <p:cNvPr id="18" name="Picture 17" descr="A child in a blue shirt&#10;&#10;Description automatically generated with low confidence">
            <a:extLst>
              <a:ext uri="{FF2B5EF4-FFF2-40B4-BE49-F238E27FC236}">
                <a16:creationId xmlns:a16="http://schemas.microsoft.com/office/drawing/2014/main" id="{9BA9AAA4-01A1-2524-5DAF-CFF285D1D47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687888" y="0"/>
            <a:ext cx="2816226" cy="3303955"/>
          </a:xfrm>
          <a:prstGeom prst="rect">
            <a:avLst/>
          </a:prstGeom>
        </p:spPr>
      </p:pic>
      <p:sp>
        <p:nvSpPr>
          <p:cNvPr id="19" name="TextBox 18">
            <a:extLst>
              <a:ext uri="{FF2B5EF4-FFF2-40B4-BE49-F238E27FC236}">
                <a16:creationId xmlns:a16="http://schemas.microsoft.com/office/drawing/2014/main" id="{EB152FC8-D344-2E4E-2B33-8D6ACE15990B}"/>
              </a:ext>
            </a:extLst>
          </p:cNvPr>
          <p:cNvSpPr txBox="1"/>
          <p:nvPr/>
        </p:nvSpPr>
        <p:spPr>
          <a:xfrm>
            <a:off x="7611478" y="244254"/>
            <a:ext cx="4108689" cy="584775"/>
          </a:xfrm>
          <a:prstGeom prst="rect">
            <a:avLst/>
          </a:prstGeom>
          <a:noFill/>
        </p:spPr>
        <p:txBody>
          <a:bodyPr wrap="none" rtlCol="0">
            <a:spAutoFit/>
          </a:bodyPr>
          <a:lstStyle/>
          <a:p>
            <a:r>
              <a:rPr lang="en-US" sz="3200" dirty="0">
                <a:solidFill>
                  <a:schemeClr val="accent3"/>
                </a:solidFill>
              </a:rPr>
              <a:t>Sam Sturtz, Team Lead</a:t>
            </a:r>
          </a:p>
        </p:txBody>
      </p:sp>
      <p:sp>
        <p:nvSpPr>
          <p:cNvPr id="20" name="TextBox 19">
            <a:extLst>
              <a:ext uri="{FF2B5EF4-FFF2-40B4-BE49-F238E27FC236}">
                <a16:creationId xmlns:a16="http://schemas.microsoft.com/office/drawing/2014/main" id="{68133401-E73E-56C6-3139-DE6881DC9FDE}"/>
              </a:ext>
            </a:extLst>
          </p:cNvPr>
          <p:cNvSpPr txBox="1"/>
          <p:nvPr/>
        </p:nvSpPr>
        <p:spPr>
          <a:xfrm>
            <a:off x="6532753" y="3983203"/>
            <a:ext cx="2157450" cy="584775"/>
          </a:xfrm>
          <a:prstGeom prst="rect">
            <a:avLst/>
          </a:prstGeom>
          <a:noFill/>
        </p:spPr>
        <p:txBody>
          <a:bodyPr wrap="none" rtlCol="0">
            <a:spAutoFit/>
          </a:bodyPr>
          <a:lstStyle/>
          <a:p>
            <a:r>
              <a:rPr lang="en-US" sz="3200" dirty="0">
                <a:solidFill>
                  <a:schemeClr val="accent3"/>
                </a:solidFill>
              </a:rPr>
              <a:t>Jim Galliart</a:t>
            </a:r>
          </a:p>
        </p:txBody>
      </p:sp>
      <p:sp>
        <p:nvSpPr>
          <p:cNvPr id="21" name="TextBox 20">
            <a:extLst>
              <a:ext uri="{FF2B5EF4-FFF2-40B4-BE49-F238E27FC236}">
                <a16:creationId xmlns:a16="http://schemas.microsoft.com/office/drawing/2014/main" id="{EFCE12A1-7B97-2591-B935-B158CBA14FA7}"/>
              </a:ext>
            </a:extLst>
          </p:cNvPr>
          <p:cNvSpPr txBox="1"/>
          <p:nvPr/>
        </p:nvSpPr>
        <p:spPr>
          <a:xfrm>
            <a:off x="7448855" y="6028971"/>
            <a:ext cx="2619115" cy="584775"/>
          </a:xfrm>
          <a:prstGeom prst="rect">
            <a:avLst/>
          </a:prstGeom>
          <a:noFill/>
        </p:spPr>
        <p:txBody>
          <a:bodyPr wrap="none" rtlCol="0">
            <a:spAutoFit/>
          </a:bodyPr>
          <a:lstStyle/>
          <a:p>
            <a:r>
              <a:rPr lang="en-US" sz="3200" dirty="0">
                <a:solidFill>
                  <a:schemeClr val="accent3"/>
                </a:solidFill>
              </a:rPr>
              <a:t>Shawn Goertz</a:t>
            </a:r>
          </a:p>
        </p:txBody>
      </p:sp>
    </p:spTree>
    <p:extLst>
      <p:ext uri="{BB962C8B-B14F-4D97-AF65-F5344CB8AC3E}">
        <p14:creationId xmlns:p14="http://schemas.microsoft.com/office/powerpoint/2010/main" val="1141185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6BC2E7-4407-3FBF-D0DE-085EC655C5DB}"/>
              </a:ext>
            </a:extLst>
          </p:cNvPr>
          <p:cNvSpPr>
            <a:spLocks noGrp="1"/>
          </p:cNvSpPr>
          <p:nvPr>
            <p:ph type="sldNum" sz="quarter" idx="4"/>
          </p:nvPr>
        </p:nvSpPr>
        <p:spPr/>
        <p:txBody>
          <a:bodyPr/>
          <a:lstStyle/>
          <a:p>
            <a:fld id="{18D65601-5AE2-46FC-B138-694DDD2B510D}" type="slidenum">
              <a:rPr lang="en-US" smtClean="0"/>
              <a:pPr/>
              <a:t>7</a:t>
            </a:fld>
            <a:endParaRPr lang="en-US" dirty="0"/>
          </a:p>
        </p:txBody>
      </p:sp>
      <p:pic>
        <p:nvPicPr>
          <p:cNvPr id="3" name="Picture 2">
            <a:extLst>
              <a:ext uri="{FF2B5EF4-FFF2-40B4-BE49-F238E27FC236}">
                <a16:creationId xmlns:a16="http://schemas.microsoft.com/office/drawing/2014/main" id="{FD133592-02AA-53E1-F0EE-6C6BC8369228}"/>
              </a:ext>
            </a:extLst>
          </p:cNvPr>
          <p:cNvPicPr>
            <a:picLocks noChangeAspect="1"/>
          </p:cNvPicPr>
          <p:nvPr/>
        </p:nvPicPr>
        <p:blipFill>
          <a:blip r:embed="rId3"/>
          <a:stretch>
            <a:fillRect/>
          </a:stretch>
        </p:blipFill>
        <p:spPr>
          <a:xfrm>
            <a:off x="1157466" y="3718594"/>
            <a:ext cx="4132313" cy="2467052"/>
          </a:xfrm>
          <a:prstGeom prst="rect">
            <a:avLst/>
          </a:prstGeom>
        </p:spPr>
      </p:pic>
      <p:pic>
        <p:nvPicPr>
          <p:cNvPr id="4" name="Picture 3">
            <a:extLst>
              <a:ext uri="{FF2B5EF4-FFF2-40B4-BE49-F238E27FC236}">
                <a16:creationId xmlns:a16="http://schemas.microsoft.com/office/drawing/2014/main" id="{20818FC3-03FF-44EA-797A-B52BDB38C211}"/>
              </a:ext>
            </a:extLst>
          </p:cNvPr>
          <p:cNvPicPr>
            <a:picLocks noChangeAspect="1"/>
          </p:cNvPicPr>
          <p:nvPr/>
        </p:nvPicPr>
        <p:blipFill rotWithShape="1">
          <a:blip r:embed="rId4"/>
          <a:srcRect l="-1" r="3387"/>
          <a:stretch/>
        </p:blipFill>
        <p:spPr>
          <a:xfrm>
            <a:off x="674693" y="860612"/>
            <a:ext cx="3977989" cy="2952111"/>
          </a:xfrm>
          <a:prstGeom prst="rect">
            <a:avLst/>
          </a:prstGeom>
          <a:ln>
            <a:solidFill>
              <a:schemeClr val="tx1"/>
            </a:solidFill>
          </a:ln>
        </p:spPr>
      </p:pic>
      <p:sp>
        <p:nvSpPr>
          <p:cNvPr id="5" name="Rectangle 4">
            <a:extLst>
              <a:ext uri="{FF2B5EF4-FFF2-40B4-BE49-F238E27FC236}">
                <a16:creationId xmlns:a16="http://schemas.microsoft.com/office/drawing/2014/main" id="{3D0C487C-B5BF-8E7E-5BD6-37962B279124}"/>
              </a:ext>
            </a:extLst>
          </p:cNvPr>
          <p:cNvSpPr/>
          <p:nvPr/>
        </p:nvSpPr>
        <p:spPr>
          <a:xfrm>
            <a:off x="6307867" y="1412690"/>
            <a:ext cx="4202477" cy="3539430"/>
          </a:xfrm>
          <a:prstGeom prst="rect">
            <a:avLst/>
          </a:prstGeom>
        </p:spPr>
        <p:txBody>
          <a:bodyPr wrap="square">
            <a:spAutoFit/>
          </a:bodyPr>
          <a:lstStyle/>
          <a:p>
            <a:r>
              <a:rPr lang="en-US" sz="3200" dirty="0">
                <a:solidFill>
                  <a:srgbClr val="4D5156"/>
                </a:solidFill>
                <a:latin typeface="Roboto" panose="02000000000000000000" pitchFamily="2" charset="0"/>
              </a:rPr>
              <a:t>Improving communication between MicroStation and ESRI for better data sharing.</a:t>
            </a:r>
          </a:p>
          <a:p>
            <a:endParaRPr lang="en-US" sz="3200" dirty="0">
              <a:solidFill>
                <a:srgbClr val="4D5156"/>
              </a:solidFill>
              <a:latin typeface="Roboto" panose="02000000000000000000" pitchFamily="2" charset="0"/>
            </a:endParaRPr>
          </a:p>
          <a:p>
            <a:endParaRPr lang="en-US" sz="3200" dirty="0">
              <a:solidFill>
                <a:srgbClr val="4D5156"/>
              </a:solidFill>
              <a:latin typeface="Roboto" panose="02000000000000000000" pitchFamily="2" charset="0"/>
              <a:cs typeface="Arial" panose="020B0604020202020204" pitchFamily="34" charset="0"/>
            </a:endParaRPr>
          </a:p>
        </p:txBody>
      </p:sp>
      <p:sp>
        <p:nvSpPr>
          <p:cNvPr id="6" name="Rectangle 5">
            <a:extLst>
              <a:ext uri="{FF2B5EF4-FFF2-40B4-BE49-F238E27FC236}">
                <a16:creationId xmlns:a16="http://schemas.microsoft.com/office/drawing/2014/main" id="{8E1F93AB-9E1E-AE47-1F09-1FAE7F4933EC}"/>
              </a:ext>
            </a:extLst>
          </p:cNvPr>
          <p:cNvSpPr/>
          <p:nvPr/>
        </p:nvSpPr>
        <p:spPr>
          <a:xfrm>
            <a:off x="0" y="138839"/>
            <a:ext cx="7460441" cy="627644"/>
          </a:xfrm>
          <a:prstGeom prst="rect">
            <a:avLst/>
          </a:prstGeom>
          <a:solidFill>
            <a:srgbClr val="03617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Century Gothic" panose="020B0502020202020204" pitchFamily="34" charset="0"/>
              </a:rPr>
              <a:t>   Interoperability</a:t>
            </a:r>
          </a:p>
        </p:txBody>
      </p:sp>
    </p:spTree>
    <p:extLst>
      <p:ext uri="{BB962C8B-B14F-4D97-AF65-F5344CB8AC3E}">
        <p14:creationId xmlns:p14="http://schemas.microsoft.com/office/powerpoint/2010/main" val="1595364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B00EFD-C532-116D-AAF3-8EF2C4286C5C}"/>
              </a:ext>
            </a:extLst>
          </p:cNvPr>
          <p:cNvSpPr>
            <a:spLocks noGrp="1"/>
          </p:cNvSpPr>
          <p:nvPr>
            <p:ph type="body" sz="quarter" idx="18"/>
          </p:nvPr>
        </p:nvSpPr>
        <p:spPr>
          <a:xfrm>
            <a:off x="5739766" y="4987290"/>
            <a:ext cx="6186346" cy="574222"/>
          </a:xfrm>
        </p:spPr>
        <p:txBody>
          <a:bodyPr/>
          <a:lstStyle/>
          <a:p>
            <a:r>
              <a:rPr lang="en-US" dirty="0"/>
              <a:t>LEB ORGANIZATION CHART</a:t>
            </a:r>
          </a:p>
        </p:txBody>
      </p:sp>
      <p:cxnSp>
        <p:nvCxnSpPr>
          <p:cNvPr id="13" name="Straight Connector 12">
            <a:extLst>
              <a:ext uri="{FF2B5EF4-FFF2-40B4-BE49-F238E27FC236}">
                <a16:creationId xmlns:a16="http://schemas.microsoft.com/office/drawing/2014/main" id="{F96C9E4F-2A27-9FBD-34FB-6AA20B17F9FE}"/>
              </a:ext>
            </a:extLst>
          </p:cNvPr>
          <p:cNvCxnSpPr/>
          <p:nvPr/>
        </p:nvCxnSpPr>
        <p:spPr>
          <a:xfrm>
            <a:off x="9032358" y="2801679"/>
            <a:ext cx="0" cy="1275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A5754E-698C-E4E4-A298-BFA0DA922308}"/>
              </a:ext>
            </a:extLst>
          </p:cNvPr>
          <p:cNvCxnSpPr/>
          <p:nvPr/>
        </p:nvCxnSpPr>
        <p:spPr>
          <a:xfrm>
            <a:off x="9011093" y="2232837"/>
            <a:ext cx="0" cy="1222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601D41-B4A9-DA17-0585-5130B2DF820E}"/>
              </a:ext>
            </a:extLst>
          </p:cNvPr>
          <p:cNvCxnSpPr>
            <a:cxnSpLocks/>
          </p:cNvCxnSpPr>
          <p:nvPr/>
        </p:nvCxnSpPr>
        <p:spPr>
          <a:xfrm>
            <a:off x="9032358" y="1674628"/>
            <a:ext cx="0" cy="1329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ED35599-F735-CBD8-D00A-350A0F147215}"/>
              </a:ext>
            </a:extLst>
          </p:cNvPr>
          <p:cNvSpPr/>
          <p:nvPr/>
        </p:nvSpPr>
        <p:spPr>
          <a:xfrm>
            <a:off x="2120349" y="1517721"/>
            <a:ext cx="1765851" cy="243142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139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0BBA14-C946-3406-C406-C33EBD903CC1}"/>
              </a:ext>
            </a:extLst>
          </p:cNvPr>
          <p:cNvSpPr txBox="1"/>
          <p:nvPr/>
        </p:nvSpPr>
        <p:spPr>
          <a:xfrm>
            <a:off x="2264" y="1828800"/>
            <a:ext cx="4685624" cy="1446550"/>
          </a:xfrm>
          <a:prstGeom prst="rect">
            <a:avLst/>
          </a:prstGeom>
          <a:noFill/>
        </p:spPr>
        <p:txBody>
          <a:bodyPr wrap="square" lIns="457200" rIns="365760" rtlCol="0" anchor="ctr">
            <a:spAutoFit/>
          </a:bodyPr>
          <a:lstStyle/>
          <a:p>
            <a:r>
              <a:rPr lang="en-US" sz="4400" spc="50" dirty="0">
                <a:solidFill>
                  <a:schemeClr val="bg1"/>
                </a:solidFill>
                <a:latin typeface="+mj-lt"/>
              </a:rPr>
              <a:t>Location Section</a:t>
            </a:r>
            <a:r>
              <a:rPr lang="en-US" sz="4400" b="1" spc="50" dirty="0">
                <a:solidFill>
                  <a:schemeClr val="bg1"/>
                </a:solidFill>
                <a:latin typeface="+mj-lt"/>
              </a:rPr>
              <a:t> </a:t>
            </a:r>
          </a:p>
        </p:txBody>
      </p:sp>
      <p:sp>
        <p:nvSpPr>
          <p:cNvPr id="3" name="TextBox 2">
            <a:extLst>
              <a:ext uri="{FF2B5EF4-FFF2-40B4-BE49-F238E27FC236}">
                <a16:creationId xmlns:a16="http://schemas.microsoft.com/office/drawing/2014/main" id="{A90248B1-0621-678B-2853-420093159C39}"/>
              </a:ext>
            </a:extLst>
          </p:cNvPr>
          <p:cNvSpPr txBox="1"/>
          <p:nvPr/>
        </p:nvSpPr>
        <p:spPr>
          <a:xfrm>
            <a:off x="0" y="3582651"/>
            <a:ext cx="4687888" cy="830997"/>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Location Design/Planning Studies</a:t>
            </a:r>
          </a:p>
        </p:txBody>
      </p:sp>
      <p:cxnSp>
        <p:nvCxnSpPr>
          <p:cNvPr id="4" name="Straight Connector 3">
            <a:extLst>
              <a:ext uri="{FF2B5EF4-FFF2-40B4-BE49-F238E27FC236}">
                <a16:creationId xmlns:a16="http://schemas.microsoft.com/office/drawing/2014/main" id="{B9DF004C-54EC-05C3-B16E-BD71F4E102A3}"/>
              </a:ext>
            </a:extLst>
          </p:cNvPr>
          <p:cNvCxnSpPr/>
          <p:nvPr/>
        </p:nvCxnSpPr>
        <p:spPr>
          <a:xfrm>
            <a:off x="478098" y="3474720"/>
            <a:ext cx="640080" cy="0"/>
          </a:xfrm>
          <a:prstGeom prst="line">
            <a:avLst/>
          </a:prstGeom>
          <a:ln w="57150">
            <a:solidFill>
              <a:schemeClr val="accent5">
                <a:lumMod val="20000"/>
                <a:lumOff val="80000"/>
                <a:alpha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person smiling for the camera&#10;&#10;Description automatically generated with medium confidence">
            <a:extLst>
              <a:ext uri="{FF2B5EF4-FFF2-40B4-BE49-F238E27FC236}">
                <a16:creationId xmlns:a16="http://schemas.microsoft.com/office/drawing/2014/main" id="{D402CDDE-229B-2E6D-1E0A-96BFB0DEA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082" y="3954894"/>
            <a:ext cx="1793246" cy="2695051"/>
          </a:xfrm>
          <a:prstGeom prst="rect">
            <a:avLst/>
          </a:prstGeom>
        </p:spPr>
      </p:pic>
      <p:pic>
        <p:nvPicPr>
          <p:cNvPr id="17" name="Picture 16" descr="A person wearing glasses&#10;&#10;Description automatically generated with low confidence">
            <a:extLst>
              <a:ext uri="{FF2B5EF4-FFF2-40B4-BE49-F238E27FC236}">
                <a16:creationId xmlns:a16="http://schemas.microsoft.com/office/drawing/2014/main" id="{1999802E-A972-60BA-154D-9A26B961363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18923"/>
          <a:stretch/>
        </p:blipFill>
        <p:spPr>
          <a:xfrm>
            <a:off x="9371468" y="2446174"/>
            <a:ext cx="2112746" cy="2574386"/>
          </a:xfrm>
          <a:prstGeom prst="rect">
            <a:avLst/>
          </a:prstGeom>
        </p:spPr>
      </p:pic>
      <p:sp>
        <p:nvSpPr>
          <p:cNvPr id="19" name="TextBox 18">
            <a:extLst>
              <a:ext uri="{FF2B5EF4-FFF2-40B4-BE49-F238E27FC236}">
                <a16:creationId xmlns:a16="http://schemas.microsoft.com/office/drawing/2014/main" id="{5B1A19C5-0F80-A235-3949-5EC1D7FAB523}"/>
              </a:ext>
            </a:extLst>
          </p:cNvPr>
          <p:cNvSpPr txBox="1"/>
          <p:nvPr/>
        </p:nvSpPr>
        <p:spPr>
          <a:xfrm>
            <a:off x="6883328" y="5564029"/>
            <a:ext cx="1864485" cy="523220"/>
          </a:xfrm>
          <a:prstGeom prst="rect">
            <a:avLst/>
          </a:prstGeom>
          <a:noFill/>
        </p:spPr>
        <p:txBody>
          <a:bodyPr wrap="none" rtlCol="0">
            <a:spAutoFit/>
          </a:bodyPr>
          <a:lstStyle/>
          <a:p>
            <a:r>
              <a:rPr lang="en-US" sz="2800" dirty="0">
                <a:solidFill>
                  <a:schemeClr val="accent4">
                    <a:lumMod val="75000"/>
                  </a:schemeClr>
                </a:solidFill>
              </a:rPr>
              <a:t>Gary Harris</a:t>
            </a:r>
          </a:p>
        </p:txBody>
      </p:sp>
      <p:sp>
        <p:nvSpPr>
          <p:cNvPr id="20" name="TextBox 19">
            <a:extLst>
              <a:ext uri="{FF2B5EF4-FFF2-40B4-BE49-F238E27FC236}">
                <a16:creationId xmlns:a16="http://schemas.microsoft.com/office/drawing/2014/main" id="{82E5DA4C-0296-9DA5-DA98-801C44E8FB83}"/>
              </a:ext>
            </a:extLst>
          </p:cNvPr>
          <p:cNvSpPr txBox="1"/>
          <p:nvPr/>
        </p:nvSpPr>
        <p:spPr>
          <a:xfrm>
            <a:off x="9193226" y="5040809"/>
            <a:ext cx="2672078" cy="523220"/>
          </a:xfrm>
          <a:prstGeom prst="rect">
            <a:avLst/>
          </a:prstGeom>
          <a:noFill/>
        </p:spPr>
        <p:txBody>
          <a:bodyPr wrap="none" rtlCol="0">
            <a:spAutoFit/>
          </a:bodyPr>
          <a:lstStyle/>
          <a:p>
            <a:r>
              <a:rPr lang="en-US" sz="2800" dirty="0">
                <a:solidFill>
                  <a:schemeClr val="accent4">
                    <a:lumMod val="75000"/>
                  </a:schemeClr>
                </a:solidFill>
              </a:rPr>
              <a:t>Adrianne Knight</a:t>
            </a:r>
          </a:p>
        </p:txBody>
      </p:sp>
      <p:pic>
        <p:nvPicPr>
          <p:cNvPr id="5" name="Picture 4">
            <a:extLst>
              <a:ext uri="{FF2B5EF4-FFF2-40B4-BE49-F238E27FC236}">
                <a16:creationId xmlns:a16="http://schemas.microsoft.com/office/drawing/2014/main" id="{B4E8DE5E-936D-8437-32B7-CDC7B3737D41}"/>
              </a:ext>
            </a:extLst>
          </p:cNvPr>
          <p:cNvPicPr>
            <a:picLocks noChangeAspect="1"/>
          </p:cNvPicPr>
          <p:nvPr/>
        </p:nvPicPr>
        <p:blipFill>
          <a:blip r:embed="rId5"/>
          <a:srcRect l="12223" t="-564" r="11225" b="8177"/>
          <a:stretch/>
        </p:blipFill>
        <p:spPr>
          <a:xfrm>
            <a:off x="4969690" y="887600"/>
            <a:ext cx="2233138" cy="2695051"/>
          </a:xfrm>
          <a:prstGeom prst="rect">
            <a:avLst/>
          </a:prstGeom>
        </p:spPr>
      </p:pic>
      <p:sp>
        <p:nvSpPr>
          <p:cNvPr id="6" name="TextBox 5">
            <a:extLst>
              <a:ext uri="{FF2B5EF4-FFF2-40B4-BE49-F238E27FC236}">
                <a16:creationId xmlns:a16="http://schemas.microsoft.com/office/drawing/2014/main" id="{367742F9-D58F-FE79-3562-7BB123D90317}"/>
              </a:ext>
            </a:extLst>
          </p:cNvPr>
          <p:cNvSpPr txBox="1"/>
          <p:nvPr/>
        </p:nvSpPr>
        <p:spPr>
          <a:xfrm>
            <a:off x="7202829" y="1102277"/>
            <a:ext cx="3851512" cy="954107"/>
          </a:xfrm>
          <a:prstGeom prst="rect">
            <a:avLst/>
          </a:prstGeom>
          <a:noFill/>
        </p:spPr>
        <p:txBody>
          <a:bodyPr wrap="square" rtlCol="0">
            <a:spAutoFit/>
          </a:bodyPr>
          <a:lstStyle/>
          <a:p>
            <a:r>
              <a:rPr lang="en-US" sz="2800" dirty="0">
                <a:solidFill>
                  <a:schemeClr val="accent4">
                    <a:lumMod val="75000"/>
                  </a:schemeClr>
                </a:solidFill>
              </a:rPr>
              <a:t>Donna Breitbach, Deputy Director</a:t>
            </a:r>
          </a:p>
        </p:txBody>
      </p:sp>
    </p:spTree>
    <p:extLst>
      <p:ext uri="{BB962C8B-B14F-4D97-AF65-F5344CB8AC3E}">
        <p14:creationId xmlns:p14="http://schemas.microsoft.com/office/powerpoint/2010/main" val="22830203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ew Iowa Branding">
      <a:dk1>
        <a:sysClr val="windowText" lastClr="000000"/>
      </a:dk1>
      <a:lt1>
        <a:sysClr val="window" lastClr="FFFFFF"/>
      </a:lt1>
      <a:dk2>
        <a:srgbClr val="4D4D4F"/>
      </a:dk2>
      <a:lt2>
        <a:srgbClr val="BFBFBF"/>
      </a:lt2>
      <a:accent1>
        <a:srgbClr val="03617A"/>
      </a:accent1>
      <a:accent2>
        <a:srgbClr val="C6D667"/>
      </a:accent2>
      <a:accent3>
        <a:srgbClr val="E0A624"/>
      </a:accent3>
      <a:accent4>
        <a:srgbClr val="19405B"/>
      </a:accent4>
      <a:accent5>
        <a:srgbClr val="70C8B8"/>
      </a:accent5>
      <a:accent6>
        <a:srgbClr val="2A6357"/>
      </a:accent6>
      <a:hlink>
        <a:srgbClr val="1C5DBA"/>
      </a:hlink>
      <a:folHlink>
        <a:srgbClr val="694B5F"/>
      </a:folHlink>
    </a:clrScheme>
    <a:fontScheme name="Iowa DOT">
      <a:majorFont>
        <a:latin typeface="Neue Haas Grotesk Text Pro"/>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1955b6a4-2d87-4690-8190-2eb4b09ca27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6DDD87B20D3B4E8BA3329D1F73F3FD" ma:contentTypeVersion="18" ma:contentTypeDescription="Create a new document." ma:contentTypeScope="" ma:versionID="4875f9aa699958762e84da488204e5ad">
  <xsd:schema xmlns:xsd="http://www.w3.org/2001/XMLSchema" xmlns:xs="http://www.w3.org/2001/XMLSchema" xmlns:p="http://schemas.microsoft.com/office/2006/metadata/properties" xmlns:ns1="http://schemas.microsoft.com/sharepoint/v3" xmlns:ns3="b5569257-ea7f-4abd-949f-b97d37e36e1a" xmlns:ns4="1955b6a4-2d87-4690-8190-2eb4b09ca27e" targetNamespace="http://schemas.microsoft.com/office/2006/metadata/properties" ma:root="true" ma:fieldsID="778ce3317be840fc9028248a3521c199" ns1:_="" ns3:_="" ns4:_="">
    <xsd:import namespace="http://schemas.microsoft.com/sharepoint/v3"/>
    <xsd:import namespace="b5569257-ea7f-4abd-949f-b97d37e36e1a"/>
    <xsd:import namespace="1955b6a4-2d87-4690-8190-2eb4b09ca27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1:_ip_UnifiedCompliancePolicyProperties" minOccurs="0"/>
                <xsd:element ref="ns1:_ip_UnifiedCompliancePolicyUIAction" minOccurs="0"/>
                <xsd:element ref="ns4:_activity" minOccurs="0"/>
                <xsd:element ref="ns4:MediaLengthInSeconds" minOccurs="0"/>
                <xsd:element ref="ns4:MediaServiceObjectDetectorVersions" minOccurs="0"/>
                <xsd:element ref="ns4:MediaServiceSystemTags" minOccurs="0"/>
                <xsd:element ref="ns4:MediaServiceSearchPropertie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569257-ea7f-4abd-949f-b97d37e36e1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55b6a4-2d87-4690-8190-2eb4b09ca27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_activity" ma:index="20" nillable="true" ma:displayName="_activity" ma:hidden="true" ma:internalName="_activity">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9B3369-3F0F-499C-9EE7-8EC46B6E8A79}">
  <ds:schemaRefs>
    <ds:schemaRef ds:uri="http://schemas.microsoft.com/office/infopath/2007/PartnerControls"/>
    <ds:schemaRef ds:uri="http://purl.org/dc/elements/1.1/"/>
    <ds:schemaRef ds:uri="http://schemas.microsoft.com/office/2006/metadata/properties"/>
    <ds:schemaRef ds:uri="http://schemas.microsoft.com/sharepoint/v3"/>
    <ds:schemaRef ds:uri="1955b6a4-2d87-4690-8190-2eb4b09ca27e"/>
    <ds:schemaRef ds:uri="http://purl.org/dc/terms/"/>
    <ds:schemaRef ds:uri="http://schemas.openxmlformats.org/package/2006/metadata/core-properties"/>
    <ds:schemaRef ds:uri="b5569257-ea7f-4abd-949f-b97d37e36e1a"/>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A7C5BF6F-67D1-48E7-BFC8-D8F201C603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5569257-ea7f-4abd-949f-b97d37e36e1a"/>
    <ds:schemaRef ds:uri="1955b6a4-2d87-4690-8190-2eb4b09ca2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C34B31-7353-4357-814E-0E5916A110F2}">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Modern conference presentation</Template>
  <TotalTime>3260</TotalTime>
  <Words>1670</Words>
  <Application>Microsoft Office PowerPoint</Application>
  <PresentationFormat>Widescreen</PresentationFormat>
  <Paragraphs>207</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LEB Mission Statement </vt:lpstr>
      <vt:lpstr>PowerPoint Presentation</vt:lpstr>
    </vt:vector>
  </TitlesOfParts>
  <Company>Iowa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Meyer, Hillary</dc:creator>
  <cp:lastModifiedBy>Poole, Angela</cp:lastModifiedBy>
  <cp:revision>30</cp:revision>
  <dcterms:created xsi:type="dcterms:W3CDTF">2023-12-21T16:39:01Z</dcterms:created>
  <dcterms:modified xsi:type="dcterms:W3CDTF">2025-04-25T19:38:35Z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0x010100246DDD87B20D3B4E8BA3329D1F73F3FD</vt:lpwstr>
  </property>
  <property fmtid="{D5CDD505-2E9C-101B-9397-08002B2CF9AE}" pid="3" name="MediaServiceImageTags">
    <vt:lpwstr/>
  </property>
  <property fmtid="{D5CDD505-2E9C-101B-9397-08002B2CF9AE}" pid="4" name="ArticulateGUID">
    <vt:lpwstr>6FB5558E-3215-4C3E-99A9-5E67875E08F7</vt:lpwstr>
  </property>
  <property fmtid="{D5CDD505-2E9C-101B-9397-08002B2CF9AE}" pid="5" name="ArticulatePath">
    <vt:lpwstr>Iowa-DOT-PPT-Template-Widescreen</vt:lpwstr>
  </property>
</Properties>
</file>