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68" r:id="rId6"/>
    <p:sldId id="298" r:id="rId7"/>
    <p:sldId id="302" r:id="rId8"/>
    <p:sldId id="299" r:id="rId9"/>
    <p:sldId id="300" r:id="rId10"/>
    <p:sldId id="301" r:id="rId11"/>
    <p:sldId id="303" r:id="rId12"/>
    <p:sldId id="270" r:id="rId13"/>
  </p:sldIdLst>
  <p:sldSz cx="12192000" cy="6858000"/>
  <p:notesSz cx="6858000" cy="9144000"/>
  <p:embeddedFontLst>
    <p:embeddedFont>
      <p:font typeface="PT Sans" panose="020B0503020203020204" pitchFamily="34" charset="0"/>
      <p:regular r:id="rId16"/>
      <p:bold r:id="rId17"/>
      <p:italic r:id="rId18"/>
      <p:boldItalic r:id="rId19"/>
    </p:embeddedFont>
    <p:embeddedFont>
      <p:font typeface="Roboto Slab" pitchFamily="50" charset="0"/>
      <p:regular r:id="rId20"/>
      <p:bold r:id="rId21"/>
    </p:embeddedFont>
  </p:embeddedFontLst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11" autoAdjust="0"/>
    <p:restoredTop sz="94717" autoAdjust="0"/>
  </p:normalViewPr>
  <p:slideViewPr>
    <p:cSldViewPr snapToGrid="0">
      <p:cViewPr>
        <p:scale>
          <a:sx n="120" d="100"/>
          <a:sy n="120" d="100"/>
        </p:scale>
        <p:origin x="456" y="-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696" y="105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tags" Target="tags/tag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5644884" y="309308"/>
            <a:ext cx="903803" cy="12193581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5840" y="1920240"/>
            <a:ext cx="10147936" cy="375296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5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9913" indent="-22542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1688" indent="-23177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5840" y="1005840"/>
            <a:ext cx="10147935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504826" y="631627"/>
            <a:ext cx="11182347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503212" y="6356350"/>
            <a:ext cx="3249922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50" baseline="0" dirty="0">
                <a:latin typeface="Calibri" panose="020F0502020204030204" pitchFamily="34" charset="0"/>
                <a:cs typeface="Calibri" panose="020F0502020204030204" pitchFamily="34" charset="0"/>
              </a:rPr>
              <a:t>Joint ICOG and RPA/MPO Meeting – April 2025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 userDrawn="1"/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pc="150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pc="15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2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75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4687613" y="0"/>
            <a:ext cx="7504387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64FB46-1C0D-83F3-05F9-7041C7EE1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EAE93-54CB-8FB0-EAF0-E5A25D170A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55848-0C99-1042-B0B6-08480A00F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7FC624-D4D1-9AFF-63B9-78F4572A1E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6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9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0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54E74DE-D9A6-8BE3-B8A9-4AACD9ABFA1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36525"/>
            <a:ext cx="1914529" cy="480228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571705-2E20-024A-15CB-E3138EDE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212" y="6356350"/>
            <a:ext cx="2921475" cy="365125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80" r:id="rId3"/>
    <p:sldLayoutId id="2147483681" r:id="rId4"/>
    <p:sldLayoutId id="2147483682" r:id="rId5"/>
    <p:sldLayoutId id="2147483683" r:id="rId6"/>
    <p:sldLayoutId id="2147483655" r:id="rId7"/>
    <p:sldLayoutId id="2147483668" r:id="rId8"/>
    <p:sldLayoutId id="2147483669" r:id="rId9"/>
    <p:sldLayoutId id="2147483670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3B30B45-927A-8D42-333B-B00062C7A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1" y="19522"/>
            <a:ext cx="11975542" cy="6509782"/>
          </a:xfrm>
          <a:prstGeom prst="rect">
            <a:avLst/>
          </a:prstGeom>
        </p:spPr>
      </p:pic>
      <p:sp>
        <p:nvSpPr>
          <p:cNvPr id="15" name="Graphic 2">
            <a:extLst>
              <a:ext uri="{FF2B5EF4-FFF2-40B4-BE49-F238E27FC236}">
                <a16:creationId xmlns:a16="http://schemas.microsoft.com/office/drawing/2014/main" id="{0843006F-98F3-5378-ADE3-1EFEFEDDA12B}"/>
              </a:ext>
            </a:extLst>
          </p:cNvPr>
          <p:cNvSpPr>
            <a:spLocks/>
          </p:cNvSpPr>
          <p:nvPr/>
        </p:nvSpPr>
        <p:spPr bwMode="auto">
          <a:xfrm>
            <a:off x="-23348" y="3428999"/>
            <a:ext cx="12215347" cy="3274415"/>
          </a:xfrm>
          <a:custGeom>
            <a:avLst/>
            <a:gdLst>
              <a:gd name="T0" fmla="*/ 53211096 w 18294857"/>
              <a:gd name="T1" fmla="*/ 8668539 h 5362670"/>
              <a:gd name="T2" fmla="*/ 53211096 w 18294857"/>
              <a:gd name="T3" fmla="*/ 8726178 h 5362670"/>
              <a:gd name="T4" fmla="*/ 0 w 18294857"/>
              <a:gd name="T5" fmla="*/ 58264 h 5362670"/>
              <a:gd name="T6" fmla="*/ 0 w 18294857"/>
              <a:gd name="T7" fmla="*/ 26801920 h 5362670"/>
              <a:gd name="T8" fmla="*/ 53211096 w 18294857"/>
              <a:gd name="T9" fmla="*/ 35273730 h 5362670"/>
              <a:gd name="T10" fmla="*/ 53211096 w 18294857"/>
              <a:gd name="T11" fmla="*/ 35215464 h 5362670"/>
              <a:gd name="T12" fmla="*/ 106422181 w 18294857"/>
              <a:gd name="T13" fmla="*/ 26743646 h 5362670"/>
              <a:gd name="T14" fmla="*/ 106422181 w 18294857"/>
              <a:gd name="T15" fmla="*/ 0 h 5362670"/>
              <a:gd name="T16" fmla="*/ 53211096 w 18294857"/>
              <a:gd name="T17" fmla="*/ 8668539 h 53626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294857" h="5362670">
                <a:moveTo>
                  <a:pt x="9147429" y="1317879"/>
                </a:moveTo>
                <a:lnTo>
                  <a:pt x="9147429" y="1326642"/>
                </a:lnTo>
                <a:lnTo>
                  <a:pt x="0" y="8858"/>
                </a:lnTo>
                <a:lnTo>
                  <a:pt x="0" y="4074700"/>
                </a:lnTo>
                <a:lnTo>
                  <a:pt x="9147429" y="5362671"/>
                </a:lnTo>
                <a:lnTo>
                  <a:pt x="9147429" y="5353812"/>
                </a:lnTo>
                <a:lnTo>
                  <a:pt x="18294858" y="4065841"/>
                </a:lnTo>
                <a:lnTo>
                  <a:pt x="18294858" y="0"/>
                </a:lnTo>
                <a:lnTo>
                  <a:pt x="9147429" y="1317879"/>
                </a:lnTo>
                <a:close/>
              </a:path>
            </a:pathLst>
          </a:custGeom>
          <a:solidFill>
            <a:srgbClr val="231F2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D603461-FEA5-815F-B639-A68B5793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349" y="4354548"/>
            <a:ext cx="12215348" cy="64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ea typeface="Roboto Slab" pitchFamily="2" charset="0"/>
                <a:cs typeface="Roboto Slab" pitchFamily="2" charset="0"/>
              </a:rPr>
              <a:t>District Transportation Planners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ECEC6BD-4218-D50A-8F38-D4D2DFD6D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195" y="5077839"/>
            <a:ext cx="12215347" cy="48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PT Sans" panose="020B0503020203020204" pitchFamily="34" charset="0"/>
              </a:rPr>
              <a:t>Joint Meeting for ICOG and the MPO/RPA Quarterly Meeting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842182-EE84-12E6-1390-BC1DD14536F0}"/>
              </a:ext>
            </a:extLst>
          </p:cNvPr>
          <p:cNvCxnSpPr/>
          <p:nvPr/>
        </p:nvCxnSpPr>
        <p:spPr>
          <a:xfrm>
            <a:off x="5678606" y="5757691"/>
            <a:ext cx="807753" cy="1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0B7E08-2A36-D1A7-ED69-6D2568E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6764" y="6259280"/>
            <a:ext cx="856250" cy="20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  <a:cs typeface="PT Sans" panose="020B0503020203020204" pitchFamily="34" charset="0"/>
              </a:rPr>
              <a:t>3/2/2023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A7719FD-1DC4-C482-4733-0F10D6000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349" y="5851519"/>
            <a:ext cx="12223501" cy="1006481"/>
          </a:xfrm>
          <a:prstGeom prst="rect">
            <a:avLst/>
          </a:prstGeom>
        </p:spPr>
      </p:pic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FF21B2-3928-7AEE-415D-1E68508271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144" y="5889997"/>
            <a:ext cx="2352679" cy="58817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C0747B-1E0F-1C17-3F2A-F9A51F930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2198" y="6259280"/>
            <a:ext cx="1550072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2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April 30,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7519EA1F-DBDF-93A5-2635-C75C440E3B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81" y="3217"/>
            <a:ext cx="8870896" cy="685478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259831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698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05840" y="1769050"/>
            <a:ext cx="10553556" cy="4355704"/>
          </a:xfrm>
          <a:prstGeom prst="rect">
            <a:avLst/>
          </a:prstGeom>
        </p:spPr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Attend Tech Committee, Exec Committee, Policy Board meetings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Attend Quarterly MPO/RPA meetings hosted by Systems Planning Bureau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Attend monthly District Transportation Planner meetings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Participate in MPO/RPA planning reviews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and approve Monthly or Quarterly reimbursement requests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planning documents as needed and support local corridor studies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presentations to MPO/RPA committees as requested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 a list of district projects to include in LRTP updates and send status of current year projects for TPWP and TIP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with agencies on all requests/questions/issues that they send in. The DTP should be the first point of contact for everything.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0" rIns="0"/>
          <a:lstStyle/>
          <a:p>
            <a:r>
              <a:rPr lang="en-US" dirty="0"/>
              <a:t>MPO/RPA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674555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31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prstGeom prst="rect">
            <a:avLst/>
          </a:prstGeom>
        </p:spPr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ea typeface="Calibri" panose="020F0502020204030204" pitchFamily="34" charset="0"/>
              </a:rPr>
              <a:t>Public Involvement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JR/IOR writing and review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Attend project management team meetings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Act as a reference to provide comments and information for all types of district projects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0" rIns="0"/>
          <a:lstStyle/>
          <a:p>
            <a:r>
              <a:rPr lang="en-US" dirty="0"/>
              <a:t>DOT Project Support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674555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high angle view of a construction site&#10;&#10;AI-generated content may be incorrect.">
            <a:extLst>
              <a:ext uri="{FF2B5EF4-FFF2-40B4-BE49-F238E27FC236}">
                <a16:creationId xmlns:a16="http://schemas.microsoft.com/office/drawing/2014/main" id="{46B5873F-E8E2-69CD-158C-9CFAFA1553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216" y="3168884"/>
            <a:ext cx="5017369" cy="3344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2A7C39-1562-63A6-C9FA-3D9D05C72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80" y="3168883"/>
            <a:ext cx="4919134" cy="324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98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35CEB57-8D68-6CF5-62AE-F65CB7C3C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48" y="4899065"/>
            <a:ext cx="5482725" cy="92288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prstGeom prst="rect">
            <a:avLst/>
          </a:prstGeom>
        </p:spPr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Coordinate with DOT staff to host project-related public meetings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May be in person or virtual.</a:t>
            </a:r>
          </a:p>
          <a:p>
            <a:pPr marL="974725" lvl="2" indent="-285750">
              <a:lnSpc>
                <a:spcPct val="107000"/>
              </a:lnSpc>
              <a:spcBef>
                <a:spcPts val="0"/>
              </a:spcBef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meeting invite lists, review the meeting invites and related media releases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4725" lvl="2" indent="-285750">
              <a:lnSpc>
                <a:spcPct val="107000"/>
              </a:lnSpc>
              <a:spcBef>
                <a:spcPts val="0"/>
              </a:spcBef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with DOT web-team to load project displays, handouts, and detour displays onto the project related webpage about one week prior to the meeting. </a:t>
            </a:r>
          </a:p>
          <a:p>
            <a:pPr marL="974725" lvl="2" indent="-285750">
              <a:lnSpc>
                <a:spcPct val="107000"/>
              </a:lnSpc>
              <a:spcBef>
                <a:spcPts val="0"/>
              </a:spcBef>
            </a:pP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Complete pre-recorded presentation for use in the online virtual meeting and submit to LEB/PI section one week prior to the meeting and use template provide by LEB/PI section.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ea typeface="Calibri" panose="020F0502020204030204" pitchFamily="34" charset="0"/>
              </a:rPr>
              <a:t>Monitor PIMA for comments and respond as appropriate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ea typeface="Calibri" panose="020F0502020204030204" pitchFamily="34" charset="0"/>
              </a:rPr>
              <a:t>District Planner and Public Involvement Section quarterly meeting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a typeface="Calibri" panose="020F0502020204030204" pitchFamily="34" charset="0"/>
              </a:rPr>
              <a:t>Work with media- both outreach and responding to requests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a typeface="Calibri" panose="020F0502020204030204" pitchFamily="34" charset="0"/>
              </a:rPr>
              <a:t>Manage websites and social media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ea typeface="Calibri" panose="020F0502020204030204" pitchFamily="34" charset="0"/>
              </a:rPr>
              <a:t>Respond to citizen inquiries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0" rIns="0"/>
          <a:lstStyle/>
          <a:p>
            <a:r>
              <a:rPr lang="en-US" dirty="0"/>
              <a:t>Public Engagement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674555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CC9D6C-3DB1-5BBD-092D-95CBD5BF4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069" y="2872527"/>
            <a:ext cx="2679983" cy="30463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0B8EC3-878D-18BA-2C27-FE365020A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030" y="4026715"/>
            <a:ext cx="2732681" cy="20495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869FBC5-699E-0A71-1AF9-E063ABBA5648}"/>
              </a:ext>
            </a:extLst>
          </p:cNvPr>
          <p:cNvSpPr/>
          <p:nvPr/>
        </p:nvSpPr>
        <p:spPr>
          <a:xfrm>
            <a:off x="4511615" y="5184475"/>
            <a:ext cx="146649" cy="12939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B7B191-44ED-DAEC-C7E2-EBA00450676D}"/>
              </a:ext>
            </a:extLst>
          </p:cNvPr>
          <p:cNvSpPr/>
          <p:nvPr/>
        </p:nvSpPr>
        <p:spPr>
          <a:xfrm>
            <a:off x="4977887" y="5184475"/>
            <a:ext cx="146649" cy="12939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12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prstGeom prst="rect">
            <a:avLst/>
          </a:prstGeom>
        </p:spPr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of Iowa Map review- alternates between bike map and state map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with Systems Planning 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on forecast requests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Create maps for projects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ea typeface="Calibri" panose="020F0502020204030204" pitchFamily="34" charset="0"/>
              </a:rPr>
              <a:t>Traffic count requests- can be initiated by DOT staff or local officials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ea typeface="Calibri" panose="020F0502020204030204" pitchFamily="34" charset="0"/>
              </a:rPr>
              <a:t>Urban Area Boundary update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0" rIns="0"/>
          <a:lstStyle/>
          <a:p>
            <a:r>
              <a:rPr lang="en-US" dirty="0"/>
              <a:t>Modeling and Mapping Support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674555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596009-95A0-6AD2-B5D3-F038BEEE5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796" y="3119271"/>
            <a:ext cx="4394625" cy="3394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BFF6AB-1729-6D0E-AF11-959CDEA7F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09" y="3555151"/>
            <a:ext cx="3787333" cy="2958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A86DFD-321E-E92C-0019-F7F206B2C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652" y="3517834"/>
            <a:ext cx="2731633" cy="32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73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prstGeom prst="rect">
            <a:avLst/>
          </a:prstGeom>
        </p:spPr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Various committees related to the MPOs and RPAs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Iowa DOT T</a:t>
            </a: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ransportation Commission</a:t>
            </a:r>
          </a:p>
          <a:p>
            <a:pPr marL="974725" lvl="2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 monthly meetings and host tours/input meetings as needed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MDST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Civil Rights Team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Resiliency and Sustainability Committee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a typeface="Calibri" panose="020F0502020204030204" pitchFamily="34" charset="0"/>
              </a:rPr>
              <a:t>Highway Advocacy Groups and Coalitions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Visioning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0" rIns="0"/>
          <a:lstStyle/>
          <a:p>
            <a:r>
              <a:rPr lang="en-US" dirty="0"/>
              <a:t>Committees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674555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D567D-64F9-C501-6F09-798E5960D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402" y="869398"/>
            <a:ext cx="3087124" cy="2455876"/>
          </a:xfrm>
          <a:prstGeom prst="rect">
            <a:avLst/>
          </a:prstGeom>
        </p:spPr>
      </p:pic>
      <p:pic>
        <p:nvPicPr>
          <p:cNvPr id="9" name="Picture 8" descr="A group of people standing in a room with flags&#10;&#10;AI-generated content may be incorrect.">
            <a:extLst>
              <a:ext uri="{FF2B5EF4-FFF2-40B4-BE49-F238E27FC236}">
                <a16:creationId xmlns:a16="http://schemas.microsoft.com/office/drawing/2014/main" id="{D2D7FF6D-BA56-B780-DAFA-22585800F0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77" y="3532727"/>
            <a:ext cx="4561929" cy="304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18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AE5A87C0-9BDB-C583-A755-2D0AAEA44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30">
            <a:extLst>
              <a:ext uri="{FF2B5EF4-FFF2-40B4-BE49-F238E27FC236}">
                <a16:creationId xmlns:a16="http://schemas.microsoft.com/office/drawing/2014/main" id="{36FDA141-F96D-5606-1534-2484022D3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oup of people riding bikes on a road&#10;&#10;AI-generated content may be incorrect.">
            <a:extLst>
              <a:ext uri="{FF2B5EF4-FFF2-40B4-BE49-F238E27FC236}">
                <a16:creationId xmlns:a16="http://schemas.microsoft.com/office/drawing/2014/main" id="{8DBE5FDD-6C0C-3595-0653-AA0A1F7637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46" y="3676440"/>
            <a:ext cx="4835904" cy="3223936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prstGeom prst="rect">
            <a:avLst/>
          </a:prstGeom>
        </p:spPr>
        <p:txBody>
          <a:bodyPr/>
          <a:lstStyle/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Presentations to public groups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Grant assistance, including letters of support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Review annexations and local development projects/planning initiatives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 website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 event traffic planning like RAGBRAI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Various right-of-way concerns from public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FBFFC8-BA8C-733D-FC57-A50B7CDA92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lIns="0" rIns="0"/>
          <a:lstStyle/>
          <a:p>
            <a:r>
              <a:rPr lang="en-US" dirty="0"/>
              <a:t>Other Duties as Assigned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061C41E-B376-1FC0-665A-2703A92C1493}"/>
              </a:ext>
            </a:extLst>
          </p:cNvPr>
          <p:cNvCxnSpPr/>
          <p:nvPr/>
        </p:nvCxnSpPr>
        <p:spPr>
          <a:xfrm>
            <a:off x="1005840" y="1674555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4A17BFF-9ECF-E5CE-AA81-92748940F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438" y="668629"/>
            <a:ext cx="3066898" cy="1927764"/>
          </a:xfrm>
          <a:prstGeom prst="rect">
            <a:avLst/>
          </a:prstGeom>
        </p:spPr>
      </p:pic>
      <p:pic>
        <p:nvPicPr>
          <p:cNvPr id="5" name="Picture 4" descr="A picture containing outdoor, tree, ground, yellow&#10;&#10;AI-generated content may be incorrect.">
            <a:extLst>
              <a:ext uri="{FF2B5EF4-FFF2-40B4-BE49-F238E27FC236}">
                <a16:creationId xmlns:a16="http://schemas.microsoft.com/office/drawing/2014/main" id="{C562C9DE-616E-44B8-87CC-D75E1D16F8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515" y="2937083"/>
            <a:ext cx="3489821" cy="2617366"/>
          </a:xfrm>
          <a:prstGeom prst="rect">
            <a:avLst/>
          </a:prstGeom>
        </p:spPr>
      </p:pic>
      <p:pic>
        <p:nvPicPr>
          <p:cNvPr id="10" name="Picture 9" descr="A picture containing road, sky, outdoor, orange&#10;&#10;AI-generated content may be incorrect.">
            <a:extLst>
              <a:ext uri="{FF2B5EF4-FFF2-40B4-BE49-F238E27FC236}">
                <a16:creationId xmlns:a16="http://schemas.microsoft.com/office/drawing/2014/main" id="{1CC0E6B3-3917-B6C9-B14F-3BD4988219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36" y="3771995"/>
            <a:ext cx="3655736" cy="274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0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A2679D-6071-424D-B3C5-5A49D6B5E46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11552" y="3105038"/>
            <a:ext cx="6581775" cy="17908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spc="200" dirty="0"/>
              <a:t>SHELBY EBEL, AICP</a:t>
            </a:r>
            <a:endParaRPr lang="en-US" sz="1800" b="1" spc="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515-239-1996</a:t>
            </a:r>
          </a:p>
          <a:p>
            <a:pPr marL="0" indent="0">
              <a:buNone/>
            </a:pPr>
            <a:r>
              <a:rPr lang="en-US" spc="0" dirty="0"/>
              <a:t>Shelby.Ebel</a:t>
            </a: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@iowadot.us​</a:t>
            </a:r>
          </a:p>
          <a:p>
            <a:pPr marL="0" indent="0">
              <a:buNone/>
            </a:pPr>
            <a:r>
              <a:rPr lang="en-US" sz="1800" spc="0" dirty="0">
                <a:latin typeface="Calibri" panose="020F0502020204030204" pitchFamily="34" charset="0"/>
                <a:cs typeface="Calibri" panose="020F0502020204030204" pitchFamily="34" charset="0"/>
              </a:rPr>
              <a:t>iowadot.gov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B315FA-D4BE-46EE-F04E-730A253F49F2}"/>
              </a:ext>
            </a:extLst>
          </p:cNvPr>
          <p:cNvSpPr txBox="1">
            <a:spLocks/>
          </p:cNvSpPr>
          <p:nvPr/>
        </p:nvSpPr>
        <p:spPr>
          <a:xfrm>
            <a:off x="1711552" y="2043398"/>
            <a:ext cx="3426269" cy="4778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spc="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DB2766-6174-6C85-533D-D7B70C53E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915" y="0"/>
            <a:ext cx="0" cy="100584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74F402-33FE-5168-0A75-4212D498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7385" y="0"/>
            <a:ext cx="0" cy="100584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14C0CF-1A5F-A69A-2662-5A4F1E9BC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52445" y="0"/>
            <a:ext cx="0" cy="100584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76BF94-91AA-0F1D-0CEE-F51BD8940908}"/>
              </a:ext>
            </a:extLst>
          </p:cNvPr>
          <p:cNvCxnSpPr/>
          <p:nvPr/>
        </p:nvCxnSpPr>
        <p:spPr>
          <a:xfrm>
            <a:off x="1800225" y="2807613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sitting at a table&#10;&#10;AI-generated content may be incorrect.">
            <a:extLst>
              <a:ext uri="{FF2B5EF4-FFF2-40B4-BE49-F238E27FC236}">
                <a16:creationId xmlns:a16="http://schemas.microsoft.com/office/drawing/2014/main" id="{3784E539-BE07-E0ED-B755-D4CBF2948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54" y="2256469"/>
            <a:ext cx="6207011" cy="3487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50A253-34EA-8AC2-E20D-429CE4B26C3B}"/>
              </a:ext>
            </a:extLst>
          </p:cNvPr>
          <p:cNvSpPr txBox="1"/>
          <p:nvPr/>
        </p:nvSpPr>
        <p:spPr>
          <a:xfrm>
            <a:off x="9558440" y="3841796"/>
            <a:ext cx="103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Locals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2745</TotalTime>
  <Words>427</Words>
  <Application>Microsoft Office PowerPoint</Application>
  <PresentationFormat>Widescreen</PresentationFormat>
  <Paragraphs>57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PT Sans</vt:lpstr>
      <vt:lpstr>Courier New</vt:lpstr>
      <vt:lpstr>Arial</vt:lpstr>
      <vt:lpstr>Calibri</vt:lpstr>
      <vt:lpstr>Roboto Slab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Meyer, Hillary</dc:creator>
  <cp:lastModifiedBy>Halm, Travis</cp:lastModifiedBy>
  <cp:revision>52</cp:revision>
  <dcterms:created xsi:type="dcterms:W3CDTF">2023-12-21T16:39:01Z</dcterms:created>
  <dcterms:modified xsi:type="dcterms:W3CDTF">2025-04-29T19:42:55Z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ArticulateGUID">
    <vt:lpwstr>6FB5558E-3215-4C3E-99A9-5E67875E08F7</vt:lpwstr>
  </property>
  <property fmtid="{D5CDD505-2E9C-101B-9397-08002B2CF9AE}" pid="5" name="ArticulatePath">
    <vt:lpwstr>Iowa-DOT-PPT-Template-Widescreen</vt:lpwstr>
  </property>
</Properties>
</file>