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0" r:id="rId6"/>
    <p:sldId id="257" r:id="rId7"/>
    <p:sldId id="285" r:id="rId8"/>
    <p:sldId id="298" r:id="rId9"/>
    <p:sldId id="299" r:id="rId10"/>
    <p:sldId id="270" r:id="rId11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F3B27-A4E3-4E71-AE14-52689436A2AE}" v="58" dt="2024-01-31T21:29:36.097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8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146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 State Freight Plan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caleb.whitehouse@iowadot.u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92605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MPO/RPA Quarterly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ICOG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AF3B16-3FC2-FE84-6EFE-7C8664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6329576"/>
            <a:ext cx="1604022" cy="4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Caleb Whitehouse</a:t>
            </a:r>
          </a:p>
          <a:p>
            <a:pPr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2026 State Freight Plan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49" y="6405797"/>
            <a:ext cx="1162554" cy="3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April 30</a:t>
            </a:r>
            <a:r>
              <a:rPr lang="en-US" altLang="en-US" sz="900" baseline="300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th</a:t>
            </a: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1" y="1528105"/>
            <a:ext cx="3486752" cy="4561491"/>
          </a:xfrm>
          <a:prstGeom prst="rect">
            <a:avLst/>
          </a:prstGeom>
        </p:spPr>
        <p:txBody>
          <a:bodyPr lIns="0" rIns="0"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Freight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Freight Planner</a:t>
            </a:r>
          </a:p>
          <a:p>
            <a:pPr lvl="1"/>
            <a:r>
              <a:rPr lang="en-US" dirty="0"/>
              <a:t>Ethan Aamodt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Rail Plan</a:t>
            </a:r>
          </a:p>
          <a:p>
            <a:r>
              <a:rPr lang="en-US" dirty="0"/>
              <a:t>Freight Plan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Freight Advisory Council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6C74581-F227-4514-35B5-E288DD6170C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4572000" cy="649575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977FFC-DB3A-DBA4-13A0-D6E05AE3B169}"/>
              </a:ext>
            </a:extLst>
          </p:cNvPr>
          <p:cNvCxnSpPr>
            <a:cxnSpLocks/>
          </p:cNvCxnSpPr>
          <p:nvPr/>
        </p:nvCxnSpPr>
        <p:spPr>
          <a:xfrm>
            <a:off x="754381" y="1973874"/>
            <a:ext cx="47878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30">
            <a:extLst>
              <a:ext uri="{FF2B5EF4-FFF2-40B4-BE49-F238E27FC236}">
                <a16:creationId xmlns:a16="http://schemas.microsoft.com/office/drawing/2014/main" id="{AB07B503-248C-1FEF-890B-637257E27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10554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6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Timeline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1749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2025 – Input Gathering and Development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Freight Advisory Council, Rail Advisory Council, MPO/RPA Quarterly Meetings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Q1 2026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Comment Period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August 18</a:t>
            </a:r>
            <a:r>
              <a:rPr lang="en-US" sz="1400" b="1" spc="150" baseline="300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th</a:t>
            </a: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, 2026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Due date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12641"/>
            <a:ext cx="7635240" cy="5250808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Critical Urban Freight Corridors (CUFCs)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/>
              <a:t>23 U.S.C. 167(f) identifies the requirements for designating CUFCs. In an urbanized area with a population of 500,000 or more individuals, the MPO, in consultation with the State, may designate a CUFC. In an urbanized area with a population of less than 500,000 individuals, the State, in consultation with the MPO, may designate a CUFC.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/>
              <a:t>A public road designated as a CUFC must be in an urbanized area, regardless of whether the population is above or below 500,000 individuals, and meet one or more of the following four elements: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/>
              <a:t>(A) connects an intermodal facility to:</a:t>
            </a:r>
          </a:p>
          <a:p>
            <a:pPr marL="213116" lvl="1" indent="0">
              <a:spcBef>
                <a:spcPts val="0"/>
              </a:spcBef>
              <a:buNone/>
            </a:pPr>
            <a:r>
              <a:rPr lang="en-US" sz="1400" b="1" dirty="0"/>
              <a:t>1. the PHFS;</a:t>
            </a:r>
          </a:p>
          <a:p>
            <a:pPr marL="213116" lvl="1" indent="0">
              <a:spcBef>
                <a:spcPts val="0"/>
              </a:spcBef>
              <a:buNone/>
            </a:pPr>
            <a:r>
              <a:rPr lang="en-US" sz="1400" b="1" dirty="0"/>
              <a:t>2. the Interstate System; or</a:t>
            </a:r>
          </a:p>
          <a:p>
            <a:pPr marL="213116" lvl="1" indent="0">
              <a:spcBef>
                <a:spcPts val="0"/>
              </a:spcBef>
              <a:buNone/>
            </a:pPr>
            <a:r>
              <a:rPr lang="en-US" sz="1400" b="1" dirty="0"/>
              <a:t>3. an intermodal freight facility;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/>
              <a:t>(B) is located within a corridor of a route on the PHFS and provides an alternative highway option important to goods movement;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/>
              <a:t>(C) serves a major freight generator, logistic center, or manufacturing and warehouse industrial land; or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/>
              <a:t>(D) is important to the movement of freight within the region, as determined by the MPO or the State.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/>
              <a:t>FHWA encourages States, when making CUFC designations, to consider first or last mile connector routes from high-volume freight corridors to freight-intensive land and key urban freight facilities, including ports, rail terminals, and other industrial-zoned land.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18362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FBFFC8-BA8C-733D-FC57-A50B7CDA92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4380" y="758866"/>
            <a:ext cx="2451336" cy="430667"/>
          </a:xfrm>
        </p:spPr>
        <p:txBody>
          <a:bodyPr lIns="0" rIns="0" anchor="b"/>
          <a:lstStyle/>
          <a:p>
            <a:r>
              <a:rPr lang="en-US" dirty="0"/>
              <a:t>From 2024 SFP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61C41E-B376-1FC0-665A-2703A92C1493}"/>
              </a:ext>
            </a:extLst>
          </p:cNvPr>
          <p:cNvCxnSpPr/>
          <p:nvPr/>
        </p:nvCxnSpPr>
        <p:spPr>
          <a:xfrm>
            <a:off x="754380" y="1189533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AE5A87C0-9BDB-C583-A755-2D0AAEA447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10557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36FDA141-F96D-5606-1534-2484022D39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10554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Content Placeholder 9" descr="Chart, map&#10;&#10;AI-generated content may be incorrect.">
            <a:extLst>
              <a:ext uri="{FF2B5EF4-FFF2-40B4-BE49-F238E27FC236}">
                <a16:creationId xmlns:a16="http://schemas.microsoft.com/office/drawing/2014/main" id="{4E3B14E7-388E-A190-D4FF-F8A8B5958C1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1188251"/>
            <a:ext cx="7377343" cy="4910883"/>
          </a:xfrm>
        </p:spPr>
      </p:pic>
    </p:spTree>
    <p:extLst>
      <p:ext uri="{BB962C8B-B14F-4D97-AF65-F5344CB8AC3E}">
        <p14:creationId xmlns:p14="http://schemas.microsoft.com/office/powerpoint/2010/main" val="352058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1" y="1528106"/>
            <a:ext cx="3486752" cy="445768"/>
          </a:xfrm>
          <a:prstGeom prst="rect">
            <a:avLst/>
          </a:prstGeom>
        </p:spPr>
        <p:txBody>
          <a:bodyPr lIns="0" rIns="0"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What were asking: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Send additional candidate corridors with</a:t>
            </a:r>
          </a:p>
          <a:p>
            <a:pPr lvl="1"/>
            <a:r>
              <a:rPr lang="en-US" dirty="0"/>
              <a:t>1-2 sentence justification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AADT counts for those segments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Send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caleb.whitehouse@iowadot.us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by Monday, June 2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150 miles to designate</a:t>
            </a:r>
          </a:p>
          <a:p>
            <a:pPr lvl="1"/>
            <a:r>
              <a:rPr lang="en-US" dirty="0"/>
              <a:t>DOT will prioritize candidate corridors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may send corridors designated previously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6C74581-F227-4514-35B5-E288DD6170C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4572000" cy="649575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977FFC-DB3A-DBA4-13A0-D6E05AE3B169}"/>
              </a:ext>
            </a:extLst>
          </p:cNvPr>
          <p:cNvCxnSpPr>
            <a:cxnSpLocks/>
          </p:cNvCxnSpPr>
          <p:nvPr/>
        </p:nvCxnSpPr>
        <p:spPr>
          <a:xfrm>
            <a:off x="754381" y="1973874"/>
            <a:ext cx="47878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30">
            <a:extLst>
              <a:ext uri="{FF2B5EF4-FFF2-40B4-BE49-F238E27FC236}">
                <a16:creationId xmlns:a16="http://schemas.microsoft.com/office/drawing/2014/main" id="{AB07B503-248C-1FEF-890B-637257E27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10554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523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3668" y="3186029"/>
            <a:ext cx="4936331" cy="13431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Caleb Whitehouse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Caleb.whitehouse@iowadot.us​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67924" y="27637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2627</TotalTime>
  <Words>379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Whitehouse, Caleb</cp:lastModifiedBy>
  <cp:revision>32</cp:revision>
  <dcterms:created xsi:type="dcterms:W3CDTF">2023-12-21T16:39:01Z</dcterms:created>
  <dcterms:modified xsi:type="dcterms:W3CDTF">2025-04-29T19:10:02Z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