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314" r:id="rId7"/>
    <p:sldId id="375" r:id="rId8"/>
    <p:sldId id="316" r:id="rId9"/>
    <p:sldId id="379" r:id="rId10"/>
    <p:sldId id="305" r:id="rId11"/>
    <p:sldId id="380" r:id="rId12"/>
    <p:sldId id="310" r:id="rId13"/>
    <p:sldId id="373" r:id="rId14"/>
    <p:sldId id="381" r:id="rId15"/>
    <p:sldId id="377" r:id="rId16"/>
    <p:sldId id="378" r:id="rId17"/>
  </p:sldIdLst>
  <p:sldSz cx="12192000" cy="6858000"/>
  <p:notesSz cx="7010400" cy="9296400"/>
  <p:embeddedFontLst>
    <p:embeddedFont>
      <p:font typeface="PT Sans" panose="020B0503020203020204" pitchFamily="34" charset="0"/>
      <p:regular r:id="rId20"/>
      <p:bold r:id="rId21"/>
      <p:italic r:id="rId22"/>
      <p:boldItalic r:id="rId23"/>
    </p:embeddedFont>
    <p:embeddedFont>
      <p:font typeface="Roboto Slab" pitchFamily="50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717" autoAdjust="0"/>
  </p:normalViewPr>
  <p:slideViewPr>
    <p:cSldViewPr snapToGrid="0">
      <p:cViewPr varScale="1">
        <p:scale>
          <a:sx n="109" d="100"/>
          <a:sy n="109" d="100"/>
        </p:scale>
        <p:origin x="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5644884" y="309308"/>
            <a:ext cx="903803" cy="12193581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5840" y="1920240"/>
            <a:ext cx="10147936" cy="37529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1688" indent="-2317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5840" y="1005840"/>
            <a:ext cx="10147935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spc="5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504826" y="631627"/>
            <a:ext cx="11182347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503212" y="6356350"/>
            <a:ext cx="324992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50" baseline="0" dirty="0">
                <a:latin typeface="Calibri" panose="020F0502020204030204" pitchFamily="34" charset="0"/>
                <a:cs typeface="Calibri" panose="020F0502020204030204" pitchFamily="34" charset="0"/>
              </a:rPr>
              <a:t>Systems Planning Bureau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pc="150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pc="15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4687613" y="0"/>
            <a:ext cx="7504387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612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4FB46-1C0D-83F3-05F9-7041C7EE1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888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EAE93-54CB-8FB0-EAF0-E5A25D170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888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55848-0C99-1042-B0B6-08480A00F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612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FC624-D4D1-9AFF-63B9-78F4572A1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54E74DE-D9A6-8BE3-B8A9-4AACD9ABFA1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36525"/>
            <a:ext cx="1914529" cy="48022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212" y="6356350"/>
            <a:ext cx="2921475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spc="150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23348" y="3428999"/>
            <a:ext cx="12215347" cy="3274415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49" y="4354548"/>
            <a:ext cx="12215348" cy="6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Systems Planning Bureau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95" y="5077839"/>
            <a:ext cx="12215347" cy="4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MPO/RPA Quarterly Meeting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5678606" y="5757691"/>
            <a:ext cx="807753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764" y="6259280"/>
            <a:ext cx="856250" cy="2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349" y="5851519"/>
            <a:ext cx="12223501" cy="100648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44" y="5889997"/>
            <a:ext cx="2352679" cy="58817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0747B-1E0F-1C17-3F2A-F9A51F93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2198" y="6259280"/>
            <a:ext cx="1550072" cy="4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April 30,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40"/>
            <a:ext cx="10147936" cy="3752963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Modeling, Forecasting &amp; Telemetrics Team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accent3"/>
              </a:solidFill>
              <a:latin typeface="Roboto Slab" pitchFamily="2" charset="0"/>
              <a:ea typeface="Roboto Slab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What we do:</a:t>
            </a:r>
          </a:p>
          <a:p>
            <a:r>
              <a:rPr lang="en-US" sz="2400" b="1" dirty="0"/>
              <a:t>Telemetrics </a:t>
            </a:r>
            <a:r>
              <a:rPr lang="en-US" sz="2400" dirty="0"/>
              <a:t>using </a:t>
            </a:r>
            <a:r>
              <a:rPr lang="en-US" sz="2400" b="1" dirty="0"/>
              <a:t>permanent traffic monitoring </a:t>
            </a:r>
            <a:r>
              <a:rPr lang="en-US" sz="2400" dirty="0"/>
              <a:t>to record traffic </a:t>
            </a:r>
            <a:r>
              <a:rPr lang="en-US" sz="2400" b="1" dirty="0"/>
              <a:t>volume</a:t>
            </a:r>
            <a:r>
              <a:rPr lang="en-US" sz="2400" dirty="0"/>
              <a:t>, and/or </a:t>
            </a:r>
            <a:r>
              <a:rPr lang="en-US" sz="2400" b="1" dirty="0"/>
              <a:t>vehicle classification/weight</a:t>
            </a:r>
          </a:p>
          <a:p>
            <a:pPr lvl="1"/>
            <a:r>
              <a:rPr lang="en-US" sz="2200" dirty="0"/>
              <a:t>Collected from </a:t>
            </a:r>
            <a:r>
              <a:rPr lang="en-US" sz="2200" b="1" dirty="0"/>
              <a:t>170 locations </a:t>
            </a:r>
            <a:r>
              <a:rPr lang="en-US" sz="2200" dirty="0"/>
              <a:t>statewide</a:t>
            </a:r>
          </a:p>
          <a:p>
            <a:pPr lvl="1"/>
            <a:r>
              <a:rPr lang="en-US" sz="2200" dirty="0"/>
              <a:t>Used to develop </a:t>
            </a:r>
            <a:r>
              <a:rPr lang="en-US" sz="2200" b="1" dirty="0"/>
              <a:t>factors to annualize </a:t>
            </a:r>
          </a:p>
          <a:p>
            <a:pPr marL="344488" lvl="1" indent="0">
              <a:buNone/>
            </a:pPr>
            <a:r>
              <a:rPr lang="en-US" sz="2200" dirty="0"/>
              <a:t>    short-term counts</a:t>
            </a:r>
            <a:endParaRPr lang="en-US" sz="2200" b="1" dirty="0"/>
          </a:p>
          <a:p>
            <a:pPr lvl="1"/>
            <a:endParaRPr lang="en-US" sz="2200" dirty="0"/>
          </a:p>
          <a:p>
            <a:r>
              <a:rPr lang="en-US" sz="2400" b="1" dirty="0"/>
              <a:t>Highway classification </a:t>
            </a:r>
            <a:r>
              <a:rPr lang="en-US" sz="2400" dirty="0"/>
              <a:t>and management of </a:t>
            </a:r>
            <a:r>
              <a:rPr lang="en-US" sz="2400" b="1" dirty="0"/>
              <a:t>roadway system designations</a:t>
            </a:r>
          </a:p>
          <a:p>
            <a:pPr lvl="1"/>
            <a:r>
              <a:rPr lang="en-US" sz="2200" b="1" dirty="0"/>
              <a:t>Urban Area Boundary </a:t>
            </a:r>
            <a:r>
              <a:rPr lang="en-US" sz="2200" dirty="0"/>
              <a:t>and </a:t>
            </a:r>
            <a:r>
              <a:rPr lang="en-US" sz="2200" b="1" dirty="0"/>
              <a:t>Metropolitan Planning Area Boundary </a:t>
            </a:r>
            <a:r>
              <a:rPr lang="en-US" sz="2200" dirty="0"/>
              <a:t>administration</a:t>
            </a:r>
          </a:p>
          <a:p>
            <a:pPr lvl="1"/>
            <a:r>
              <a:rPr lang="en-US" sz="2200" b="1" dirty="0"/>
              <a:t>Federal Functional Classification </a:t>
            </a:r>
            <a:r>
              <a:rPr lang="en-US" sz="2200" dirty="0"/>
              <a:t>and </a:t>
            </a:r>
            <a:r>
              <a:rPr lang="en-US" sz="2200" b="1" dirty="0"/>
              <a:t>Farm-to-Market System </a:t>
            </a:r>
            <a:r>
              <a:rPr lang="en-US" sz="2200" dirty="0"/>
              <a:t>administration</a:t>
            </a:r>
          </a:p>
          <a:p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45EC63-9929-17C7-D666-1987394429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04" t="3204" r="1027" b="3243"/>
          <a:stretch/>
        </p:blipFill>
        <p:spPr>
          <a:xfrm>
            <a:off x="6300847" y="3095625"/>
            <a:ext cx="5018663" cy="185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34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10463"/>
            <a:ext cx="10922000" cy="587375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Planning Team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b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</a:br>
            <a:endParaRPr lang="en-US" sz="2400" b="1" dirty="0">
              <a:solidFill>
                <a:schemeClr val="accent3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61623-4703-64FA-F911-3CEF3547A2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892" b="23064"/>
          <a:stretch/>
        </p:blipFill>
        <p:spPr>
          <a:xfrm>
            <a:off x="305156" y="634233"/>
            <a:ext cx="11581688" cy="6113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A72FC-63A3-E41F-DAF6-139381C46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342" y="1504058"/>
            <a:ext cx="1189373" cy="1189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096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5AC48D4-C85A-630E-F9EE-BED3B4319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404" y="3757319"/>
            <a:ext cx="1828800" cy="1411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40"/>
            <a:ext cx="10147936" cy="3752963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Planning Team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What we do:</a:t>
            </a:r>
          </a:p>
          <a:p>
            <a:pPr marL="238125">
              <a:spcAft>
                <a:spcPts val="0"/>
              </a:spcAft>
            </a:pPr>
            <a:r>
              <a:rPr lang="en-US" sz="2400" dirty="0">
                <a:solidFill>
                  <a:schemeClr val="accent4"/>
                </a:solidFill>
                <a:latin typeface="PT Sans" panose="020B0503020203020204" pitchFamily="34" charset="0"/>
              </a:rPr>
              <a:t>Development of the Commission-adopted </a:t>
            </a:r>
            <a:r>
              <a:rPr lang="en-US" sz="2400" b="1" dirty="0">
                <a:solidFill>
                  <a:schemeClr val="accent4"/>
                </a:solidFill>
                <a:latin typeface="PT Sans" panose="020B0503020203020204" pitchFamily="34" charset="0"/>
              </a:rPr>
              <a:t>State Transportation Plan</a:t>
            </a:r>
          </a:p>
          <a:p>
            <a:pPr marL="238125">
              <a:spcAft>
                <a:spcPts val="0"/>
              </a:spcAft>
            </a:pPr>
            <a:r>
              <a:rPr lang="en-US" sz="2400" dirty="0">
                <a:solidFill>
                  <a:schemeClr val="accent4"/>
                </a:solidFill>
                <a:latin typeface="PT Sans" panose="020B0503020203020204" pitchFamily="34" charset="0"/>
              </a:rPr>
              <a:t>Develop/support various </a:t>
            </a:r>
            <a:r>
              <a:rPr lang="en-US" sz="2400" b="1" dirty="0">
                <a:solidFill>
                  <a:schemeClr val="accent4"/>
                </a:solidFill>
                <a:latin typeface="PT Sans" panose="020B0503020203020204" pitchFamily="34" charset="0"/>
              </a:rPr>
              <a:t>modal, system, and specialized plans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521F04-9DDA-6A56-DD96-5689EB05E661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90CEA84C-5DB7-EE5B-83F9-15D1ADE47D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6" r="1696"/>
          <a:stretch>
            <a:fillRect/>
          </a:stretch>
        </p:blipFill>
        <p:spPr>
          <a:xfrm>
            <a:off x="791649" y="3750192"/>
            <a:ext cx="2971800" cy="2374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3DD85A-21F8-3640-406F-5217079F2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8761" y="4359170"/>
            <a:ext cx="1828800" cy="1422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D91D23-59D2-E238-5C64-0862D59AE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43" y="3757319"/>
            <a:ext cx="1440743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79A5B7-6923-19C6-FAC8-9AE1E33AC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237" y="4140809"/>
            <a:ext cx="14143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C3709A-7B02-73EF-8D62-1E55FBA902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3114" y="4485450"/>
            <a:ext cx="142142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F5E1DD-018D-05AE-42B8-4A3E8AC8B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254" y="4866977"/>
            <a:ext cx="142412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C10EB6-BE83-19ED-A883-24B5547068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8515" y="4140809"/>
            <a:ext cx="1828800" cy="1409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2DEEE33E-8B69-06B5-741E-59A0B41687A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678" y="4483235"/>
            <a:ext cx="1828800" cy="1404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5ED2A3-6B4C-78C4-5407-8962771836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7360" y="3750192"/>
            <a:ext cx="1828800" cy="1419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AD43F28E-6248-FE48-ED1F-2F93A930628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60" y="4884396"/>
            <a:ext cx="1828800" cy="1411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47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40"/>
            <a:ext cx="4440827" cy="3752963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Planning Team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What we do:</a:t>
            </a:r>
          </a:p>
          <a:p>
            <a:pPr marL="238125">
              <a:spcAft>
                <a:spcPts val="0"/>
              </a:spcAft>
            </a:pPr>
            <a:r>
              <a:rPr lang="en-US" sz="2400" dirty="0">
                <a:solidFill>
                  <a:schemeClr val="accent4"/>
                </a:solidFill>
                <a:latin typeface="PT Sans" panose="020B0503020203020204" pitchFamily="34" charset="0"/>
              </a:rPr>
              <a:t>Transportation </a:t>
            </a:r>
            <a:r>
              <a:rPr lang="en-US" sz="2400" b="1" dirty="0">
                <a:solidFill>
                  <a:schemeClr val="accent4"/>
                </a:solidFill>
                <a:latin typeface="PT Sans" panose="020B0503020203020204" pitchFamily="34" charset="0"/>
              </a:rPr>
              <a:t>systems analysis </a:t>
            </a:r>
            <a:r>
              <a:rPr lang="en-US" sz="2400" dirty="0">
                <a:solidFill>
                  <a:schemeClr val="accent4"/>
                </a:solidFill>
                <a:latin typeface="PT Sans" panose="020B0503020203020204" pitchFamily="34" charset="0"/>
              </a:rPr>
              <a:t>and</a:t>
            </a:r>
            <a:r>
              <a:rPr lang="en-US" sz="2400" b="1" dirty="0">
                <a:solidFill>
                  <a:schemeClr val="accent4"/>
                </a:solidFill>
                <a:latin typeface="PT Sans" panose="020B0503020203020204" pitchFamily="34" charset="0"/>
              </a:rPr>
              <a:t> performance reporting</a:t>
            </a:r>
          </a:p>
          <a:p>
            <a:pPr marL="238125">
              <a:spcAft>
                <a:spcPts val="0"/>
              </a:spcAft>
            </a:pPr>
            <a:r>
              <a:rPr lang="en-US" sz="2400" dirty="0">
                <a:solidFill>
                  <a:schemeClr val="accent4"/>
                </a:solidFill>
                <a:latin typeface="PT Sans" panose="020B0503020203020204" pitchFamily="34" charset="0"/>
              </a:rPr>
              <a:t>Stewardship/oversight of Iowa’s 9 </a:t>
            </a:r>
            <a:r>
              <a:rPr lang="en-US" sz="2400" b="1" dirty="0">
                <a:solidFill>
                  <a:schemeClr val="accent4"/>
                </a:solidFill>
                <a:latin typeface="PT Sans" panose="020B0503020203020204" pitchFamily="34" charset="0"/>
              </a:rPr>
              <a:t>metropolitan planning organizations </a:t>
            </a:r>
            <a:r>
              <a:rPr lang="en-US" sz="2400" dirty="0">
                <a:solidFill>
                  <a:schemeClr val="accent4"/>
                </a:solidFill>
                <a:latin typeface="PT Sans" panose="020B0503020203020204" pitchFamily="34" charset="0"/>
              </a:rPr>
              <a:t>and 18 </a:t>
            </a:r>
            <a:r>
              <a:rPr lang="en-US" sz="2400" b="1" dirty="0">
                <a:solidFill>
                  <a:schemeClr val="accent4"/>
                </a:solidFill>
                <a:latin typeface="PT Sans" panose="020B0503020203020204" pitchFamily="34" charset="0"/>
              </a:rPr>
              <a:t>regional planning affiliations</a:t>
            </a:r>
          </a:p>
          <a:p>
            <a:pPr>
              <a:spcBef>
                <a:spcPts val="0"/>
              </a:spcBef>
            </a:pPr>
            <a:endParaRPr lang="en-US" sz="24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1D05F1E-B786-1CB3-AF63-B8EDEDE30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14" b="-3"/>
          <a:stretch/>
        </p:blipFill>
        <p:spPr>
          <a:xfrm>
            <a:off x="8457178" y="4304670"/>
            <a:ext cx="2971800" cy="12736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480C4C-F422-BDEA-59F3-810F81519438}"/>
              </a:ext>
            </a:extLst>
          </p:cNvPr>
          <p:cNvSpPr txBox="1"/>
          <p:nvPr/>
        </p:nvSpPr>
        <p:spPr>
          <a:xfrm>
            <a:off x="8535455" y="4339724"/>
            <a:ext cx="2061142" cy="707886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System analysis</a:t>
            </a:r>
          </a:p>
          <a:p>
            <a:r>
              <a:rPr lang="en-US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Bicycle and pedestrian</a:t>
            </a:r>
          </a:p>
          <a:p>
            <a:r>
              <a:rPr lang="en-US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Systemic  safety analysis</a:t>
            </a:r>
            <a:endParaRPr lang="en-US" sz="1600" b="1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D4A6A0-E823-930B-DDEB-C1B424C78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05"/>
          <a:stretch/>
        </p:blipFill>
        <p:spPr>
          <a:xfrm>
            <a:off x="8457178" y="1026676"/>
            <a:ext cx="2971800" cy="14721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7E0278-D31B-BF87-08A6-F5E75B441331}"/>
              </a:ext>
            </a:extLst>
          </p:cNvPr>
          <p:cNvSpPr txBox="1"/>
          <p:nvPr/>
        </p:nvSpPr>
        <p:spPr>
          <a:xfrm>
            <a:off x="8545984" y="1156108"/>
            <a:ext cx="2009717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PT Sans" panose="020B0503020203020204" pitchFamily="34" charset="0"/>
              </a:rPr>
              <a:t>System analysis</a:t>
            </a:r>
          </a:p>
          <a:p>
            <a:r>
              <a:rPr lang="en-US" sz="1400" b="1" dirty="0">
                <a:solidFill>
                  <a:schemeClr val="tx2"/>
                </a:solidFill>
                <a:latin typeface="PT Sans" panose="020B0503020203020204" pitchFamily="34" charset="0"/>
              </a:rPr>
              <a:t>Infrastructure Condition</a:t>
            </a:r>
          </a:p>
          <a:p>
            <a:r>
              <a:rPr lang="en-US" sz="1400" b="1" dirty="0">
                <a:solidFill>
                  <a:schemeClr val="tx2"/>
                </a:solidFill>
                <a:latin typeface="PT Sans" panose="020B0503020203020204" pitchFamily="34" charset="0"/>
              </a:rPr>
              <a:t>Evaluation (ICE)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A15FFC-429E-82E0-6135-BDB985616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57178" y="2667845"/>
            <a:ext cx="2971800" cy="14757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1896EF-1AA7-41EC-31BA-EAA752C81E16}"/>
              </a:ext>
            </a:extLst>
          </p:cNvPr>
          <p:cNvSpPr txBox="1"/>
          <p:nvPr/>
        </p:nvSpPr>
        <p:spPr>
          <a:xfrm>
            <a:off x="8477038" y="2689229"/>
            <a:ext cx="2346152" cy="492443"/>
          </a:xfrm>
          <a:prstGeom prst="rect">
            <a:avLst/>
          </a:prstGeom>
          <a:solidFill>
            <a:srgbClr val="86AD55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T Sans" panose="020B0503020203020204" pitchFamily="34" charset="0"/>
              </a:rPr>
              <a:t>Demand analysis</a:t>
            </a:r>
          </a:p>
          <a:p>
            <a:r>
              <a:rPr lang="en-US" sz="1400" b="1" dirty="0">
                <a:solidFill>
                  <a:schemeClr val="bg1"/>
                </a:solidFill>
                <a:latin typeface="PT Sans" panose="020B0503020203020204" pitchFamily="34" charset="0"/>
              </a:rPr>
              <a:t>Transit dependency analysis</a:t>
            </a:r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4CDCE1F9-1815-2ADF-E3D5-F8115579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28" y="309274"/>
            <a:ext cx="2971800" cy="20208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33B857-C461-3AE2-2E4B-F9765195CB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955"/>
          <a:stretch/>
        </p:blipFill>
        <p:spPr>
          <a:xfrm>
            <a:off x="5339370" y="2469741"/>
            <a:ext cx="2971800" cy="20842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0D5DF7-64D7-7BEC-F274-8950F6FA8010}"/>
              </a:ext>
            </a:extLst>
          </p:cNvPr>
          <p:cNvSpPr txBox="1"/>
          <p:nvPr/>
        </p:nvSpPr>
        <p:spPr>
          <a:xfrm>
            <a:off x="5440554" y="2611240"/>
            <a:ext cx="1899431" cy="49244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PT Sans" panose="020B0503020203020204" pitchFamily="34" charset="0"/>
              </a:rPr>
              <a:t>System analysis</a:t>
            </a:r>
          </a:p>
          <a:p>
            <a:r>
              <a:rPr lang="en-US" sz="1400" b="1" dirty="0">
                <a:solidFill>
                  <a:schemeClr val="tx2"/>
                </a:solidFill>
                <a:latin typeface="PT Sans" panose="020B0503020203020204" pitchFamily="34" charset="0"/>
              </a:rPr>
              <a:t> Bottleneck evaluation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E2F759-E02A-919D-BCC0-5C52B29719D7}"/>
              </a:ext>
            </a:extLst>
          </p:cNvPr>
          <p:cNvSpPr txBox="1"/>
          <p:nvPr/>
        </p:nvSpPr>
        <p:spPr>
          <a:xfrm>
            <a:off x="5440554" y="1793123"/>
            <a:ext cx="2206886" cy="49244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PT Sans" panose="020B0503020203020204" pitchFamily="34" charset="0"/>
              </a:rPr>
              <a:t>Strategy analysis</a:t>
            </a:r>
          </a:p>
          <a:p>
            <a:r>
              <a:rPr lang="en-US" sz="1400" b="1" dirty="0">
                <a:solidFill>
                  <a:schemeClr val="tx2"/>
                </a:solidFill>
                <a:latin typeface="PT Sans" panose="020B0503020203020204" pitchFamily="34" charset="0"/>
              </a:rPr>
              <a:t>Super-2 targeted corridors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9E9D3-9610-687F-6D1C-789E2E8D7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089" y="4693667"/>
            <a:ext cx="2963339" cy="195351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571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541314"/>
            <a:ext cx="5480684" cy="26375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5840" y="1250757"/>
            <a:ext cx="4099560" cy="574222"/>
          </a:xfrm>
        </p:spPr>
        <p:txBody>
          <a:bodyPr/>
          <a:lstStyle/>
          <a:p>
            <a:r>
              <a:rPr lang="en-US" dirty="0"/>
              <a:t>Bureau 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1005840" y="2069896"/>
            <a:ext cx="5185376" cy="464742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Garrett Pedersen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Peggy Riecken</a:t>
            </a:r>
          </a:p>
          <a:p>
            <a:pPr>
              <a:spcBef>
                <a:spcPts val="1200"/>
              </a:spcBef>
              <a:defRPr/>
            </a:pPr>
            <a:r>
              <a:rPr lang="en-US" b="1" spc="2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Traffic Collection &amp; Analysis Team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Jorge Zamora</a:t>
            </a:r>
          </a:p>
          <a:p>
            <a:pPr>
              <a:spcBef>
                <a:spcPts val="1200"/>
              </a:spcBef>
              <a:defRPr/>
            </a:pPr>
            <a:r>
              <a:rPr lang="en-US" b="1" spc="2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Mapping &amp; Geographic Information Team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Mark Hansen</a:t>
            </a:r>
          </a:p>
          <a:p>
            <a:pPr>
              <a:spcBef>
                <a:spcPts val="1200"/>
              </a:spcBef>
              <a:defRPr/>
            </a:pPr>
            <a:r>
              <a:rPr lang="en-US" b="1" spc="2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Modeling, Forecasting &amp; Telemetrics Team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Jeff von Brown</a:t>
            </a:r>
          </a:p>
          <a:p>
            <a:pPr>
              <a:spcBef>
                <a:spcPts val="1200"/>
              </a:spcBef>
              <a:defRPr/>
            </a:pPr>
            <a:r>
              <a:rPr lang="en-US" b="1" spc="2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Planning Team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Sam Hiscocks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16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16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16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10463"/>
            <a:ext cx="10922000" cy="587375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Traffic Collection &amp; Analysis Team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b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</a:br>
            <a:endParaRPr lang="en-US" sz="2400" b="1" dirty="0">
              <a:solidFill>
                <a:schemeClr val="accent3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3EAE0-2A84-A82C-BE78-F258911CE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753" b="24182"/>
          <a:stretch/>
        </p:blipFill>
        <p:spPr>
          <a:xfrm>
            <a:off x="216511" y="644425"/>
            <a:ext cx="11758978" cy="6104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DAD415-4090-682A-AB37-6E7C8E957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013" y="1307227"/>
            <a:ext cx="1255297" cy="1488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162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22032" y="843915"/>
            <a:ext cx="10147936" cy="5233035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Traffic Collection &amp; Analysis Team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What we do:</a:t>
            </a:r>
          </a:p>
          <a:p>
            <a:r>
              <a:rPr lang="en-US" sz="2400" dirty="0"/>
              <a:t>Collect, analyze, summarize, and distribute </a:t>
            </a:r>
            <a:r>
              <a:rPr lang="en-US" sz="2400" b="1" dirty="0"/>
              <a:t>traffic volume data</a:t>
            </a:r>
          </a:p>
          <a:p>
            <a:r>
              <a:rPr lang="en-US" sz="2400" dirty="0"/>
              <a:t>Approx. </a:t>
            </a:r>
            <a:r>
              <a:rPr lang="en-US" sz="2400" b="1" dirty="0"/>
              <a:t>10,000 short-term counts </a:t>
            </a:r>
            <a:r>
              <a:rPr lang="en-US" sz="2400" dirty="0"/>
              <a:t>are scheduled in a quad every summer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400" dirty="0"/>
              <a:t>Portable Traffic Recorders (pneumatic tube)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400" dirty="0"/>
              <a:t>Portable Miovision cameras (video)</a:t>
            </a:r>
          </a:p>
          <a:p>
            <a:r>
              <a:rPr lang="en-US" sz="2400" dirty="0"/>
              <a:t>Short-term counts get statistically annualized to determine </a:t>
            </a:r>
            <a:r>
              <a:rPr lang="en-US" sz="2400" b="1" dirty="0"/>
              <a:t>Annual Average Daily Traffic (AADT)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outdoor&#10;&#10;Description automatically generated">
            <a:extLst>
              <a:ext uri="{FF2B5EF4-FFF2-40B4-BE49-F238E27FC236}">
                <a16:creationId xmlns:a16="http://schemas.microsoft.com/office/drawing/2014/main" id="{49D271F9-57BE-3273-2153-D53FD1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774994" y="3771767"/>
            <a:ext cx="2396840" cy="1774171"/>
          </a:xfrm>
          <a:prstGeom prst="rect">
            <a:avLst/>
          </a:prstGeom>
        </p:spPr>
      </p:pic>
      <p:pic>
        <p:nvPicPr>
          <p:cNvPr id="5" name="Picture 4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46A8AB8D-D09A-19CE-6C16-A109033D1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6328" y="686720"/>
            <a:ext cx="1774172" cy="23968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41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39" y="1005840"/>
            <a:ext cx="10042461" cy="505206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Traffic Collection &amp; Analysis Team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What we do:</a:t>
            </a:r>
          </a:p>
          <a:p>
            <a:r>
              <a:rPr lang="en-US" sz="2400" b="1" dirty="0"/>
              <a:t>AADT is attached to roadway segments </a:t>
            </a:r>
            <a:r>
              <a:rPr lang="en-US" sz="2400" dirty="0"/>
              <a:t>within the                           Roadway Asset Management System (RAMS)</a:t>
            </a:r>
          </a:p>
          <a:p>
            <a:r>
              <a:rPr lang="en-US" sz="2400" dirty="0"/>
              <a:t>AADT is used in various Federal Highway Administration </a:t>
            </a:r>
            <a:r>
              <a:rPr lang="en-US" sz="2400" b="1" dirty="0"/>
              <a:t>reporting</a:t>
            </a:r>
            <a:r>
              <a:rPr lang="en-US" sz="2400" dirty="0"/>
              <a:t>, and supports </a:t>
            </a:r>
            <a:r>
              <a:rPr lang="en-US" sz="2400" b="1" dirty="0"/>
              <a:t>distribution of funds</a:t>
            </a:r>
            <a:r>
              <a:rPr lang="en-US" sz="2400" dirty="0"/>
              <a:t>, </a:t>
            </a:r>
            <a:r>
              <a:rPr lang="en-US" sz="2400" b="1" dirty="0"/>
              <a:t>project development</a:t>
            </a:r>
            <a:r>
              <a:rPr lang="en-US" sz="2400" dirty="0"/>
              <a:t> and </a:t>
            </a:r>
            <a:r>
              <a:rPr lang="en-US" sz="2400" b="1" dirty="0"/>
              <a:t>prioritization</a:t>
            </a:r>
            <a:r>
              <a:rPr lang="en-US" sz="2400" dirty="0"/>
              <a:t>, </a:t>
            </a:r>
            <a:r>
              <a:rPr lang="en-US" sz="2400" b="1" dirty="0"/>
              <a:t>maintenance decisions</a:t>
            </a:r>
            <a:r>
              <a:rPr lang="en-US" sz="2400" dirty="0"/>
              <a:t>, etc.</a:t>
            </a:r>
          </a:p>
          <a:p>
            <a:r>
              <a:rPr lang="en-US" sz="2400" dirty="0"/>
              <a:t>We also do </a:t>
            </a:r>
            <a:r>
              <a:rPr lang="en-US" sz="2400" b="1" dirty="0"/>
              <a:t>bicycle counts on trail facilities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0260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10463"/>
            <a:ext cx="10922000" cy="587375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Mapping &amp; Geographic Information Team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b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</a:br>
            <a:endParaRPr lang="en-US" sz="2400" b="1" dirty="0">
              <a:solidFill>
                <a:schemeClr val="accent3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EEB33-0BC4-89D3-704F-473C1AD85C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103" b="23902"/>
          <a:stretch/>
        </p:blipFill>
        <p:spPr>
          <a:xfrm>
            <a:off x="220766" y="595044"/>
            <a:ext cx="11750467" cy="6152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5E600A-492B-90CB-8783-C70F91E89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77" y="1182419"/>
            <a:ext cx="1195626" cy="1586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11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41"/>
            <a:ext cx="10461230" cy="242315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Mapping &amp; Geographic Information Team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What we do: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Maintain </a:t>
            </a:r>
            <a:r>
              <a:rPr lang="en-US" sz="2400" b="1" dirty="0"/>
              <a:t>city, county, state, and specialty maps</a:t>
            </a:r>
          </a:p>
          <a:p>
            <a:r>
              <a:rPr lang="en-US" sz="2400" dirty="0"/>
              <a:t>Develop </a:t>
            </a:r>
            <a:r>
              <a:rPr lang="en-US" sz="2400" b="1" dirty="0"/>
              <a:t>static</a:t>
            </a:r>
            <a:r>
              <a:rPr lang="en-US" sz="2400" dirty="0"/>
              <a:t> web-based and printed maps,                                               online </a:t>
            </a:r>
            <a:r>
              <a:rPr lang="en-US" sz="2400" b="1" dirty="0"/>
              <a:t>interactive</a:t>
            </a:r>
            <a:r>
              <a:rPr lang="en-US" sz="2400" dirty="0"/>
              <a:t> maps</a:t>
            </a:r>
          </a:p>
          <a:p>
            <a:r>
              <a:rPr lang="en-US" sz="2400" dirty="0"/>
              <a:t>Support various </a:t>
            </a:r>
            <a:r>
              <a:rPr lang="en-US" sz="2400" b="1" dirty="0"/>
              <a:t>geospatial analysis </a:t>
            </a:r>
            <a:r>
              <a:rPr lang="en-US" sz="2400" dirty="0"/>
              <a:t>efforts</a:t>
            </a:r>
          </a:p>
          <a:p>
            <a:r>
              <a:rPr lang="en-US" sz="2400" dirty="0"/>
              <a:t>Use Bentley </a:t>
            </a:r>
            <a:r>
              <a:rPr lang="en-US" sz="2400" b="1" dirty="0"/>
              <a:t>MicroStation</a:t>
            </a:r>
            <a:r>
              <a:rPr lang="en-US" sz="2400" dirty="0"/>
              <a:t> and </a:t>
            </a:r>
            <a:r>
              <a:rPr lang="en-US" sz="2400" b="1" dirty="0"/>
              <a:t>Esri ArcGIS Pro</a:t>
            </a:r>
          </a:p>
          <a:p>
            <a:r>
              <a:rPr lang="en-US" sz="2400" dirty="0"/>
              <a:t>iowadot.gov/maps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DC6593-B727-4472-844C-205D888B1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9482248" y="1098233"/>
            <a:ext cx="2118171" cy="477583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CC3F5-23BA-6FB9-54E6-05B7DC255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119" y="3273039"/>
            <a:ext cx="2004779" cy="2601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08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10463"/>
            <a:ext cx="10922000" cy="587375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Modeling, Forecasting &amp; Telemetrics Team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b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</a:br>
            <a:endParaRPr lang="en-US" sz="2400" b="1" dirty="0">
              <a:solidFill>
                <a:schemeClr val="accent3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DFC35-015C-6517-BD0E-B85EB6F22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963" b="23623"/>
          <a:stretch/>
        </p:blipFill>
        <p:spPr>
          <a:xfrm>
            <a:off x="269905" y="635846"/>
            <a:ext cx="11652190" cy="6111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98230-C343-0559-D213-E3EDA69E0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493" y="1469877"/>
            <a:ext cx="1257583" cy="1269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747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40"/>
            <a:ext cx="10352854" cy="3752963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Modeling, Forecasting &amp; Telemetrics Team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What we do:</a:t>
            </a:r>
          </a:p>
          <a:p>
            <a:r>
              <a:rPr lang="en-US" sz="2400" b="1" dirty="0"/>
              <a:t>Modeling</a:t>
            </a:r>
            <a:r>
              <a:rPr lang="en-US" sz="2400" dirty="0"/>
              <a:t> using </a:t>
            </a:r>
            <a:r>
              <a:rPr lang="en-US" sz="2400" b="1" dirty="0"/>
              <a:t>Travel Demand Models</a:t>
            </a:r>
            <a:r>
              <a:rPr lang="en-US" sz="2400" dirty="0"/>
              <a:t> to understand traffic on the network</a:t>
            </a:r>
          </a:p>
          <a:p>
            <a:pPr lvl="1"/>
            <a:r>
              <a:rPr lang="en-US" sz="2200" dirty="0"/>
              <a:t>Utilizes GIS framework for road network, land use, and traveler behavior data</a:t>
            </a:r>
          </a:p>
          <a:p>
            <a:pPr lvl="1"/>
            <a:r>
              <a:rPr lang="en-US" sz="2200" dirty="0"/>
              <a:t>Support </a:t>
            </a:r>
            <a:r>
              <a:rPr lang="en-US" sz="2200" b="1" dirty="0"/>
              <a:t>metropolitan planning organization (MPO) model development </a:t>
            </a:r>
            <a:r>
              <a:rPr lang="en-US" sz="2200" dirty="0"/>
              <a:t>and use</a:t>
            </a:r>
          </a:p>
          <a:p>
            <a:r>
              <a:rPr lang="en-US" sz="2400" b="1" dirty="0"/>
              <a:t>Forecasting</a:t>
            </a:r>
            <a:r>
              <a:rPr lang="en-US" sz="2400" dirty="0"/>
              <a:t> using historical data and predictive models to </a:t>
            </a:r>
            <a:r>
              <a:rPr lang="en-US" sz="2400" b="1" dirty="0"/>
              <a:t>estimate vehicles </a:t>
            </a:r>
            <a:r>
              <a:rPr lang="en-US" sz="2400" dirty="0"/>
              <a:t>that will use a transportation facility in the future</a:t>
            </a:r>
            <a:endParaRPr lang="en-US" sz="2000" dirty="0"/>
          </a:p>
          <a:p>
            <a:pPr lvl="1"/>
            <a:r>
              <a:rPr lang="en-US" sz="2200" dirty="0"/>
              <a:t>Complete 50-70 project forecasts each year</a:t>
            </a:r>
          </a:p>
          <a:p>
            <a:pPr lvl="1"/>
            <a:r>
              <a:rPr lang="en-US" sz="2200" dirty="0"/>
              <a:t>Recently completed 2055 interstate system forecast</a:t>
            </a:r>
            <a:endParaRPr lang="en-US" sz="2400" dirty="0"/>
          </a:p>
          <a:p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FDDECEE-11F9-191A-A26F-6B5D51C265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1" t="4439" r="1647"/>
          <a:stretch/>
        </p:blipFill>
        <p:spPr>
          <a:xfrm>
            <a:off x="7493077" y="4758803"/>
            <a:ext cx="4146473" cy="1585223"/>
          </a:xfrm>
          <a:prstGeom prst="rect">
            <a:avLst/>
          </a:prstGeom>
          <a:ln w="3175" cap="sq">
            <a:solidFill>
              <a:schemeClr val="tx1"/>
            </a:solidFill>
            <a:miter lim="800000"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188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230e9df3-be65-4c73-a93b-d1236ebd677e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5888</TotalTime>
  <Words>454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 Slab</vt:lpstr>
      <vt:lpstr>PT Sans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Pedersen, Garrett</cp:lastModifiedBy>
  <cp:revision>129</cp:revision>
  <cp:lastPrinted>2024-07-10T18:50:05Z</cp:lastPrinted>
  <dcterms:created xsi:type="dcterms:W3CDTF">2023-12-21T16:39:01Z</dcterms:created>
  <dcterms:modified xsi:type="dcterms:W3CDTF">2025-04-22T20:40:34Z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6FB5558E-3215-4C3E-99A9-5E67875E08F7</vt:lpwstr>
  </property>
  <property fmtid="{D5CDD505-2E9C-101B-9397-08002B2CF9AE}" pid="5" name="ArticulatePath">
    <vt:lpwstr>Iowa-DOT-PPT-Template-Widescreen</vt:lpwstr>
  </property>
</Properties>
</file>