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93" r:id="rId7"/>
    <p:sldId id="294" r:id="rId8"/>
    <p:sldId id="296" r:id="rId9"/>
    <p:sldId id="295" r:id="rId10"/>
    <p:sldId id="270" r:id="rId11"/>
  </p:sldIdLst>
  <p:sldSz cx="9144000" cy="6858000" type="screen4x3"/>
  <p:notesSz cx="6858000" cy="9144000"/>
  <p:embeddedFontLst>
    <p:embeddedFont>
      <p:font typeface="PT Sans" panose="020B0503020203020204" pitchFamily="34" charset="0"/>
      <p:regular r:id="rId14"/>
      <p:bold r:id="rId15"/>
      <p:italic r:id="rId16"/>
      <p:boldItalic r:id="rId17"/>
    </p:embeddedFont>
    <p:embeddedFont>
      <p:font typeface="Roboto Slab" pitchFamily="50" charset="0"/>
      <p:regular r:id="rId18"/>
      <p:bold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79" d="100"/>
          <a:sy n="79" d="100"/>
        </p:scale>
        <p:origin x="60" y="7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2354</c:v>
                </c:pt>
                <c:pt idx="1">
                  <c:v>2468</c:v>
                </c:pt>
                <c:pt idx="2">
                  <c:v>2609</c:v>
                </c:pt>
                <c:pt idx="3">
                  <c:v>2866</c:v>
                </c:pt>
                <c:pt idx="4">
                  <c:v>3032</c:v>
                </c:pt>
                <c:pt idx="5">
                  <c:v>3066</c:v>
                </c:pt>
                <c:pt idx="6">
                  <c:v>2965</c:v>
                </c:pt>
                <c:pt idx="7">
                  <c:v>2993</c:v>
                </c:pt>
                <c:pt idx="8">
                  <c:v>2948</c:v>
                </c:pt>
                <c:pt idx="9">
                  <c:v>2948</c:v>
                </c:pt>
                <c:pt idx="10">
                  <c:v>2775</c:v>
                </c:pt>
                <c:pt idx="11">
                  <c:v>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2352</c:v>
                </c:pt>
                <c:pt idx="1">
                  <c:v>2604</c:v>
                </c:pt>
                <c:pt idx="2">
                  <c:v>2691</c:v>
                </c:pt>
                <c:pt idx="3">
                  <c:v>2857</c:v>
                </c:pt>
                <c:pt idx="4">
                  <c:v>3013</c:v>
                </c:pt>
                <c:pt idx="5">
                  <c:v>3017</c:v>
                </c:pt>
                <c:pt idx="6">
                  <c:v>2981</c:v>
                </c:pt>
                <c:pt idx="7">
                  <c:v>2986</c:v>
                </c:pt>
                <c:pt idx="8">
                  <c:v>2956</c:v>
                </c:pt>
                <c:pt idx="9">
                  <c:v>2972</c:v>
                </c:pt>
                <c:pt idx="10">
                  <c:v>2763</c:v>
                </c:pt>
                <c:pt idx="11">
                  <c:v>2556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2381</c:v>
                </c:pt>
                <c:pt idx="1">
                  <c:v>2419</c:v>
                </c:pt>
                <c:pt idx="2">
                  <c:v>2692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7-4100-A72D-C3C55049F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11" y="1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May 13,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7312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Public transit ridership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73E91-9C02-263B-41B1-25FBA0267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16" y="468920"/>
            <a:ext cx="9144000" cy="60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3E1F78-0F62-BAFB-0FA0-A4B45C1D6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588"/>
            <a:ext cx="9135048" cy="573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4904E-3759-FBD5-8D92-A274DCCA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50" y="485950"/>
            <a:ext cx="8635142" cy="563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0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061252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March 2025)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B0C44-E458-A453-068B-47F60223FC39}"/>
              </a:ext>
            </a:extLst>
          </p:cNvPr>
          <p:cNvSpPr txBox="1"/>
          <p:nvPr/>
        </p:nvSpPr>
        <p:spPr>
          <a:xfrm rot="16200000">
            <a:off x="-1122677" y="3019102"/>
            <a:ext cx="2572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Vehicle Miles of Travel (in millions)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13655</TotalTime>
  <Words>44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Roboto Slab</vt:lpstr>
      <vt:lpstr>PT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86</cp:revision>
  <dcterms:created xsi:type="dcterms:W3CDTF">2023-12-21T16:39:01Z</dcterms:created>
  <dcterms:modified xsi:type="dcterms:W3CDTF">2025-05-05T12:54:12Z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