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11"/>
  </p:notesMasterIdLst>
  <p:sldIdLst>
    <p:sldId id="306" r:id="rId3"/>
    <p:sldId id="326" r:id="rId4"/>
    <p:sldId id="333" r:id="rId5"/>
    <p:sldId id="337" r:id="rId6"/>
    <p:sldId id="338" r:id="rId7"/>
    <p:sldId id="345" r:id="rId8"/>
    <p:sldId id="349" r:id="rId9"/>
    <p:sldId id="315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grass and industrial buildings on the side.">
            <a:extLst>
              <a:ext uri="{FF2B5EF4-FFF2-40B4-BE49-F238E27FC236}">
                <a16:creationId xmlns:a16="http://schemas.microsoft.com/office/drawing/2014/main" id="{E9AC6CB9-4857-BBD1-61AA-B2AF7A15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8" y="0"/>
            <a:ext cx="9240714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6"/>
            <a:ext cx="9164638" cy="130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554667"/>
            <a:ext cx="798513" cy="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5/13/2025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726824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Local Systems Bureau, Grant Team Leader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Created in 1985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Purpose: To promote economic development through roadway improvements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Eligible development shall have value-adding activities that feed new dollars into the economy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Available to cities and counties through an application program</a:t>
            </a:r>
            <a:endParaRPr lang="en-US" altLang="en-US" sz="15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Monthly Program Financial Report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  <a:cs typeface="Roboto Slab" pitchFamily="2" charset="0"/>
              </a:rPr>
              <a:t>Funded annually with dedicated state motor fuel and special fuel tax revenues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456446"/>
              </p:ext>
            </p:extLst>
          </p:nvPr>
        </p:nvGraphicFramePr>
        <p:xfrm>
          <a:off x="360485" y="1610485"/>
          <a:ext cx="8394457" cy="35251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4978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791222">
                  <a:extLst>
                    <a:ext uri="{9D8B030D-6E8A-4147-A177-3AD203B41FA5}">
                      <a16:colId xmlns:a16="http://schemas.microsoft.com/office/drawing/2014/main" val="4070867964"/>
                    </a:ext>
                  </a:extLst>
                </a:gridCol>
                <a:gridCol w="1928257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6364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City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County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FY2025 Projected Total RISE Road Use Tax Fund (RUTF) Revenue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1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$11,611,933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$5,805,967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Actual RISE Revenue Received as of 3/31/2025 </a:t>
                      </a:r>
                      <a:r>
                        <a:rPr lang="en-US" sz="1800" b="0" baseline="30000" dirty="0">
                          <a:latin typeface="+mn-lt"/>
                        </a:rPr>
                        <a:t>2</a:t>
                      </a:r>
                    </a:p>
                    <a:p>
                      <a:pPr marL="0" algn="l" defTabSz="685812" rtl="0" eaLnBrk="1" latinLnBrk="0" hangingPunct="1"/>
                      <a:r>
                        <a:rPr lang="en-US" sz="1400" b="0" dirty="0">
                          <a:latin typeface="+mn-lt"/>
                        </a:rPr>
                        <a:t>(% of FY2025 Projected Revenue)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$9,756,204</a:t>
                      </a:r>
                    </a:p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(84.0%)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$5,168,076</a:t>
                      </a: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(89.0%)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FY2025 RISE Funds Awarded as of 3/31/2025</a:t>
                      </a:r>
                    </a:p>
                    <a:p>
                      <a:pPr algn="l"/>
                      <a:r>
                        <a:rPr lang="en-US" sz="1400" dirty="0">
                          <a:latin typeface="+mn-lt"/>
                          <a:cs typeface="Calibri" panose="020F0502020204030204" pitchFamily="34" charset="0"/>
                        </a:rPr>
                        <a:t>(% of Projected Total RUTF committed)</a:t>
                      </a:r>
                      <a:endParaRPr lang="en-US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$11,169,292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(96.2%)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$285,212 </a:t>
                      </a:r>
                    </a:p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(4.9%)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07517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 Balance as of 3/31/2025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$56,228,381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$22,167,750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2673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Outstanding Commitments as of 3/31/2025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($42,191,060)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($13,916,135)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36364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Uncommitted Balance as of 3/31/2025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$14,037,321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$8,251,614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4FEDE5-C2E8-B6D1-8E09-6AF05701B096}"/>
              </a:ext>
            </a:extLst>
          </p:cNvPr>
          <p:cNvSpPr txBox="1"/>
          <p:nvPr/>
        </p:nvSpPr>
        <p:spPr>
          <a:xfrm>
            <a:off x="360485" y="5360238"/>
            <a:ext cx="839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 Calculation based on FY2024 average monthly RISE RUTF revenue of $967,661 to the city RISE fund and $483,831 to the county RISE fund. As of 3/31/2025, FY2025 is 75.0% complete.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 Actual RISE revenue includes RUTF revenue, loan repayments, and project settlements. These revenue sources are variable and are not included in projections.</a:t>
            </a:r>
          </a:p>
        </p:txBody>
      </p:sp>
    </p:spTree>
    <p:extLst>
      <p:ext uri="{BB962C8B-B14F-4D97-AF65-F5344CB8AC3E}">
        <p14:creationId xmlns:p14="http://schemas.microsoft.com/office/powerpoint/2010/main" val="258830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Project Evaluation Criteria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956366"/>
              </p:ext>
            </p:extLst>
          </p:nvPr>
        </p:nvGraphicFramePr>
        <p:xfrm>
          <a:off x="360485" y="1610485"/>
          <a:ext cx="8394456" cy="26404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43132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2451324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8817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Points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41886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Development Potential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35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463463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Economic Impact and Cost Effectiveness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20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43841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Local Commitment and Initiative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33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75989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Need and Justification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55524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Local Economic Need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2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90196"/>
              </p:ext>
            </p:extLst>
          </p:nvPr>
        </p:nvGraphicFramePr>
        <p:xfrm>
          <a:off x="177696" y="1567496"/>
          <a:ext cx="8788608" cy="1869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 a roundabout at the intersection of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Ansborough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Avenue and the U.S. 20 eastbound ramps (Certified Site Amendment)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Waterloo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$2,541,438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$1,524,863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Recommendations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F0FAB-B97C-8E29-534E-3C036766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99" y="4588549"/>
            <a:ext cx="2648427" cy="17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E381072-E71E-1EBA-BCA8-E70B9AEA9736}"/>
              </a:ext>
            </a:extLst>
          </p:cNvPr>
          <p:cNvSpPr>
            <a:spLocks noChangeAspect="1"/>
          </p:cNvSpPr>
          <p:nvPr/>
        </p:nvSpPr>
        <p:spPr>
          <a:xfrm>
            <a:off x="4932719" y="5184851"/>
            <a:ext cx="112174" cy="105653"/>
          </a:xfrm>
          <a:prstGeom prst="ellipse">
            <a:avLst/>
          </a:prstGeom>
          <a:solidFill>
            <a:srgbClr val="19405B"/>
          </a:solidFill>
          <a:ln>
            <a:solidFill>
              <a:srgbClr val="194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1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160560" y="868882"/>
            <a:ext cx="3199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Waterloo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Certified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Site Local Development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Amendment</a:t>
            </a:r>
            <a:endParaRPr lang="fr-FR" sz="2400" spc="113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Montserrat" charset="0"/>
            </a:endParaRP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60" y="2644050"/>
            <a:ext cx="365422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An amendment to the scope and grant award was requested to construct a roundabout at the intersection of </a:t>
            </a:r>
            <a:r>
              <a:rPr lang="en-US" altLang="en-US" dirty="0" err="1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Ansborough</a:t>
            </a:r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 Avenue and the U.S. 20 eastbound ramps.</a:t>
            </a:r>
          </a:p>
          <a:p>
            <a:pPr eaLnBrk="1" hangingPunct="1"/>
            <a:endParaRPr lang="en-US" altLang="en-US" sz="800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December 2024 Award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$3,788,225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RISE Awarded:   $2,272,935 (60%)</a:t>
            </a:r>
          </a:p>
          <a:p>
            <a:pPr eaLnBrk="1" hangingPunct="1"/>
            <a:endParaRPr lang="en-US" altLang="en-US" sz="800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Add Total Cost: $2,541,438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Add RISE Request: $1,524,863 (60%)</a:t>
            </a:r>
          </a:p>
          <a:p>
            <a:pPr eaLnBrk="1" hangingPunct="1"/>
            <a:endParaRPr lang="en-US" altLang="en-US" sz="800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New Total Cost: $6,329,663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New Total RISE: $3,797,798 (60%)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6527986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ECC55-2B38-C6FD-4BE1-A7AAB713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805" y="940136"/>
            <a:ext cx="4459992" cy="3030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ED1C5F-5499-17A7-92DC-00A2FD929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4047087"/>
            <a:ext cx="2024047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0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RISE Cost Per Job Analysis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725057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Due to a 22.1% Highway Construction Cost increase from 2021 to 2022, the maximum RISE Cost Per Job was increased from $13,000 to $14,000 in April 2023 for projects with high capital investment and/or high-quality wage rates/benefits that exceed normal applications.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Highway Construction Cost Index from 2023-2024 has decreased by 11.9%.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No change recommended.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jennifer.kolacia@iowadot.us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515-239-1738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485</Words>
  <Application>Microsoft Office PowerPoint</Application>
  <PresentationFormat>On-screen Show (4:3)</PresentationFormat>
  <Paragraphs>99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Smith, Jill</cp:lastModifiedBy>
  <cp:revision>32</cp:revision>
  <dcterms:created xsi:type="dcterms:W3CDTF">2023-08-03T14:09:31Z</dcterms:created>
  <dcterms:modified xsi:type="dcterms:W3CDTF">2025-05-06T19:47:16Z</dcterms:modified>
</cp:coreProperties>
</file>