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10"/>
  </p:notesMasterIdLst>
  <p:sldIdLst>
    <p:sldId id="306" r:id="rId3"/>
    <p:sldId id="326" r:id="rId4"/>
    <p:sldId id="333" r:id="rId5"/>
    <p:sldId id="337" r:id="rId6"/>
    <p:sldId id="338" r:id="rId7"/>
    <p:sldId id="344" r:id="rId8"/>
    <p:sldId id="315" r:id="rId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05B"/>
    <a:srgbClr val="03617A"/>
    <a:srgbClr val="70C8B8"/>
    <a:srgbClr val="B1B3B3"/>
    <a:srgbClr val="A8ABAE"/>
    <a:srgbClr val="53565A"/>
    <a:srgbClr val="2A6357"/>
    <a:srgbClr val="A7DDD3"/>
    <a:srgbClr val="F4D99E"/>
    <a:srgbClr val="E0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5/30/2025</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and industrial buildings on the side.">
            <a:extLst>
              <a:ext uri="{FF2B5EF4-FFF2-40B4-BE49-F238E27FC236}">
                <a16:creationId xmlns:a16="http://schemas.microsoft.com/office/drawing/2014/main" id="{E9AC6CB9-4857-BBD1-61AA-B2AF7A15F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8" y="0"/>
            <a:ext cx="9240714" cy="6858000"/>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6"/>
            <a:ext cx="9164638" cy="130088"/>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Revitalize Iowa’s Sound Economy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29600" y="6554667"/>
            <a:ext cx="798513" cy="1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6/9/2025</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72682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Local Systems Bureau, Grant Team Leader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Revitalize Iowa’s Sound Economy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1985</a:t>
            </a:r>
          </a:p>
          <a:p>
            <a:pPr eaLnBrk="1" hangingPunct="1">
              <a:spcBef>
                <a:spcPts val="2000"/>
              </a:spcBef>
            </a:pPr>
            <a:r>
              <a:rPr lang="en-US" altLang="en-US" sz="2200" dirty="0">
                <a:latin typeface="PT Sans Pro" panose="020B0503020203020204" pitchFamily="34" charset="0"/>
              </a:rPr>
              <a:t>Purpose: To promote economic development through roadway improvements</a:t>
            </a:r>
          </a:p>
          <a:p>
            <a:pPr eaLnBrk="1" hangingPunct="1">
              <a:spcBef>
                <a:spcPts val="2000"/>
              </a:spcBef>
            </a:pPr>
            <a:r>
              <a:rPr lang="en-US" altLang="en-US" sz="2200" dirty="0">
                <a:latin typeface="PT Sans Pro" panose="020B0503020203020204" pitchFamily="34" charset="0"/>
              </a:rPr>
              <a:t>Eligible development shall have value-adding activities that feed new dollars into the economy</a:t>
            </a:r>
          </a:p>
          <a:p>
            <a:pPr eaLnBrk="1" hangingPunct="1">
              <a:spcBef>
                <a:spcPts val="2000"/>
              </a:spcBef>
            </a:pPr>
            <a:r>
              <a:rPr lang="en-US" altLang="en-US" sz="2200" dirty="0">
                <a:latin typeface="PT Sans Pro" panose="020B0503020203020204" pitchFamily="34" charset="0"/>
              </a:rPr>
              <a:t>Available to cities and counties through an application program</a:t>
            </a:r>
            <a:endParaRPr lang="en-US" altLang="en-US" sz="15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Monthly Program Financial Report</a:t>
            </a:r>
          </a:p>
          <a:p>
            <a:pPr algn="ctr" eaLnBrk="1" fontAlgn="auto" hangingPunct="1">
              <a:spcBef>
                <a:spcPct val="0"/>
              </a:spcBef>
              <a:spcAft>
                <a:spcPts val="0"/>
              </a:spcAft>
              <a:buFontTx/>
              <a:buNone/>
              <a:defRPr/>
            </a:pPr>
            <a:r>
              <a:rPr lang="en-US" altLang="en-US" sz="1400" dirty="0">
                <a:solidFill>
                  <a:schemeClr val="tx2"/>
                </a:solidFill>
                <a:cs typeface="Roboto Slab" pitchFamily="2" charset="0"/>
              </a:rPr>
              <a:t>Funded annually with dedicated state motor fuel and special fuel tax revenues</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3434173655"/>
              </p:ext>
            </p:extLst>
          </p:nvPr>
        </p:nvGraphicFramePr>
        <p:xfrm>
          <a:off x="360485" y="1610485"/>
          <a:ext cx="8394457" cy="3525186"/>
        </p:xfrm>
        <a:graphic>
          <a:graphicData uri="http://schemas.openxmlformats.org/drawingml/2006/table">
            <a:tbl>
              <a:tblPr firstRow="1" bandRow="1">
                <a:tableStyleId>{3B4B98B0-60AC-42C2-AFA5-B58CD77FA1E5}</a:tableStyleId>
              </a:tblPr>
              <a:tblGrid>
                <a:gridCol w="4674978">
                  <a:extLst>
                    <a:ext uri="{9D8B030D-6E8A-4147-A177-3AD203B41FA5}">
                      <a16:colId xmlns:a16="http://schemas.microsoft.com/office/drawing/2014/main" val="72594445"/>
                    </a:ext>
                  </a:extLst>
                </a:gridCol>
                <a:gridCol w="1791222">
                  <a:extLst>
                    <a:ext uri="{9D8B030D-6E8A-4147-A177-3AD203B41FA5}">
                      <a16:colId xmlns:a16="http://schemas.microsoft.com/office/drawing/2014/main" val="4070867964"/>
                    </a:ext>
                  </a:extLst>
                </a:gridCol>
                <a:gridCol w="1928257">
                  <a:extLst>
                    <a:ext uri="{9D8B030D-6E8A-4147-A177-3AD203B41FA5}">
                      <a16:colId xmlns:a16="http://schemas.microsoft.com/office/drawing/2014/main" val="1421192905"/>
                    </a:ext>
                  </a:extLst>
                </a:gridCol>
              </a:tblGrid>
              <a:tr h="363640">
                <a:tc>
                  <a:txBody>
                    <a:bodyPr/>
                    <a:lstStyle/>
                    <a:p>
                      <a:pPr algn="l"/>
                      <a:endPar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City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County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654553">
                <a:tc>
                  <a:txBody>
                    <a:bodyPr/>
                    <a:lstStyle/>
                    <a:p>
                      <a:r>
                        <a:rPr lang="en-US" sz="1800" b="0" dirty="0">
                          <a:solidFill>
                            <a:schemeClr val="tx1"/>
                          </a:solidFill>
                          <a:latin typeface="+mn-lt"/>
                          <a:ea typeface="PT Sans" panose="020B0503020203090204" pitchFamily="34" charset="0"/>
                        </a:rPr>
                        <a:t>FY2025 Projected Total RISE Road Use Tax Fund (RUTF) Revenue </a:t>
                      </a:r>
                      <a:r>
                        <a:rPr lang="en-US" sz="1800" b="0" baseline="30000" dirty="0">
                          <a:solidFill>
                            <a:schemeClr val="tx1"/>
                          </a:solidFill>
                          <a:latin typeface="+mn-lt"/>
                          <a:ea typeface="PT Sans" panose="020B0503020203090204" pitchFamily="34" charset="0"/>
                        </a:rPr>
                        <a:t>1</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800" b="0" dirty="0">
                          <a:solidFill>
                            <a:schemeClr val="tx1"/>
                          </a:solidFill>
                          <a:latin typeface="+mn-lt"/>
                          <a:ea typeface="PT Sans" panose="020B0503020203090204" pitchFamily="34" charset="0"/>
                          <a:cs typeface="Calibri" panose="020F0502020204030204" pitchFamily="34" charset="0"/>
                        </a:rPr>
                        <a:t>$11,611,933</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a:solidFill>
                            <a:schemeClr val="tx1"/>
                          </a:solidFill>
                          <a:latin typeface="+mn-lt"/>
                          <a:ea typeface="PT Sans" panose="020B0503020203090204" pitchFamily="34" charset="0"/>
                          <a:cs typeface="+mn-cs"/>
                        </a:rPr>
                        <a:t>$5,805,967</a:t>
                      </a:r>
                      <a:endParaRPr lang="en-US" sz="1800" b="0" kern="1200" dirty="0">
                        <a:solidFill>
                          <a:schemeClr val="tx1"/>
                        </a:solidFill>
                        <a:latin typeface="+mn-lt"/>
                        <a:ea typeface="PT Sans" panose="020B0503020203090204" pitchFamily="34" charset="0"/>
                        <a:cs typeface="+mn-cs"/>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654553">
                <a:tc>
                  <a:txBody>
                    <a:bodyPr/>
                    <a:lstStyle/>
                    <a:p>
                      <a:pPr marL="0" algn="l" defTabSz="685812" rtl="0" eaLnBrk="1" latinLnBrk="0" hangingPunct="1"/>
                      <a:r>
                        <a:rPr lang="en-US" sz="1800" b="0" dirty="0">
                          <a:latin typeface="+mn-lt"/>
                        </a:rPr>
                        <a:t>Actual RISE Revenue Received as of 4/30/2025 </a:t>
                      </a:r>
                      <a:r>
                        <a:rPr lang="en-US" sz="1800" b="0" baseline="30000" dirty="0">
                          <a:latin typeface="+mn-lt"/>
                        </a:rPr>
                        <a:t>2</a:t>
                      </a:r>
                    </a:p>
                    <a:p>
                      <a:pPr marL="0" algn="l" defTabSz="685812" rtl="0" eaLnBrk="1" latinLnBrk="0" hangingPunct="1"/>
                      <a:r>
                        <a:rPr lang="en-US" sz="1400" b="0" dirty="0">
                          <a:latin typeface="+mn-lt"/>
                        </a:rPr>
                        <a:t>(% of FY2025 Projected Revenue)</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algn="ctr" defTabSz="685812" rtl="0" eaLnBrk="1" latinLnBrk="0" hangingPunct="1"/>
                      <a:r>
                        <a:rPr lang="en-US" sz="1800" b="0" kern="1200" dirty="0">
                          <a:solidFill>
                            <a:schemeClr val="tx1"/>
                          </a:solidFill>
                          <a:latin typeface="+mn-lt"/>
                          <a:ea typeface="PT Sans" panose="020B0503020203090204" pitchFamily="34" charset="0"/>
                          <a:cs typeface="+mn-cs"/>
                        </a:rPr>
                        <a:t>$10,782,323</a:t>
                      </a:r>
                    </a:p>
                    <a:p>
                      <a:pPr marL="0" algn="ctr" defTabSz="685812" rtl="0" eaLnBrk="1" latinLnBrk="0" hangingPunct="1"/>
                      <a:r>
                        <a:rPr lang="en-US" sz="1800" b="0" kern="1200" dirty="0">
                          <a:solidFill>
                            <a:schemeClr val="tx1"/>
                          </a:solidFill>
                          <a:latin typeface="+mn-lt"/>
                          <a:ea typeface="PT Sans" panose="020B0503020203090204" pitchFamily="34" charset="0"/>
                          <a:cs typeface="+mn-cs"/>
                        </a:rPr>
                        <a:t>(92.9%)</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$5,681,136</a:t>
                      </a:r>
                    </a:p>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(97.8%)</a:t>
                      </a:r>
                    </a:p>
                  </a:txBody>
                  <a:tcPr marL="68580" marR="68580" marT="34290" marB="34290">
                    <a:lnT>
                      <a:noFill/>
                    </a:lnT>
                  </a:tcPr>
                </a:tc>
                <a:extLst>
                  <a:ext uri="{0D108BD9-81ED-4DB2-BD59-A6C34878D82A}">
                    <a16:rowId xmlns:a16="http://schemas.microsoft.com/office/drawing/2014/main" val="3634561679"/>
                  </a:ext>
                </a:extLst>
              </a:tr>
              <a:tr h="654553">
                <a:tc>
                  <a:txBody>
                    <a:bodyPr/>
                    <a:lstStyle/>
                    <a:p>
                      <a:pPr algn="l"/>
                      <a:r>
                        <a:rPr lang="en-US" sz="1800" dirty="0">
                          <a:latin typeface="+mn-lt"/>
                          <a:cs typeface="Calibri" panose="020F0502020204030204" pitchFamily="34" charset="0"/>
                        </a:rPr>
                        <a:t>FY2025 RISE Funds Awarded as of 4/30/2025</a:t>
                      </a:r>
                    </a:p>
                    <a:p>
                      <a:pPr algn="l"/>
                      <a:r>
                        <a:rPr lang="en-US" sz="1400" dirty="0">
                          <a:latin typeface="+mn-lt"/>
                          <a:cs typeface="Calibri" panose="020F0502020204030204" pitchFamily="34" charset="0"/>
                        </a:rPr>
                        <a:t>(% of Projected Total RUTF committed)</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dirty="0">
                          <a:latin typeface="+mn-lt"/>
                          <a:cs typeface="Calibri" panose="020F0502020204030204" pitchFamily="34" charset="0"/>
                        </a:rPr>
                        <a:t>$11,169,292</a:t>
                      </a:r>
                    </a:p>
                    <a:p>
                      <a:pPr algn="ctr"/>
                      <a:r>
                        <a:rPr lang="en-US" sz="1800" dirty="0">
                          <a:latin typeface="+mn-lt"/>
                          <a:cs typeface="Calibri" panose="020F0502020204030204" pitchFamily="34" charset="0"/>
                        </a:rPr>
                        <a:t>(96.2%)</a:t>
                      </a:r>
                    </a:p>
                  </a:txBody>
                  <a:tcPr marL="68580" marR="68580" marT="34290" marB="34290">
                    <a:solidFill>
                      <a:schemeClr val="accent1">
                        <a:lumMod val="20000"/>
                        <a:lumOff val="80000"/>
                      </a:schemeClr>
                    </a:solidFill>
                  </a:tcPr>
                </a:tc>
                <a:tc>
                  <a:txBody>
                    <a:bodyPr/>
                    <a:lstStyle/>
                    <a:p>
                      <a:pPr algn="ctr"/>
                      <a:r>
                        <a:rPr lang="en-US" sz="1800" b="0" kern="1200" dirty="0">
                          <a:solidFill>
                            <a:schemeClr val="tx1"/>
                          </a:solidFill>
                          <a:latin typeface="+mn-lt"/>
                          <a:ea typeface="PT Sans" panose="020B0503020203090204" pitchFamily="34" charset="0"/>
                          <a:cs typeface="+mn-cs"/>
                        </a:rPr>
                        <a:t>$285,212 </a:t>
                      </a:r>
                    </a:p>
                    <a:p>
                      <a:pPr algn="ctr"/>
                      <a:r>
                        <a:rPr lang="en-US" sz="1800" b="0" kern="1200" dirty="0">
                          <a:solidFill>
                            <a:schemeClr val="tx1"/>
                          </a:solidFill>
                          <a:latin typeface="+mn-lt"/>
                          <a:ea typeface="PT Sans" panose="020B0503020203090204" pitchFamily="34" charset="0"/>
                          <a:cs typeface="+mn-cs"/>
                        </a:rPr>
                        <a:t>(4.9%)</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0751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Fund Balance as of 4/30/2025</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Calibri" panose="020F0502020204030204" pitchFamily="34" charset="0"/>
                        </a:rPr>
                        <a:t>$56,961,887</a:t>
                      </a: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$22,409,759</a:t>
                      </a:r>
                    </a:p>
                  </a:txBody>
                  <a:tcPr marL="68580" marR="68580" marT="34290" marB="34290">
                    <a:noFill/>
                  </a:tcPr>
                </a:tc>
                <a:extLst>
                  <a:ext uri="{0D108BD9-81ED-4DB2-BD59-A6C34878D82A}">
                    <a16:rowId xmlns:a16="http://schemas.microsoft.com/office/drawing/2014/main" val="3867944804"/>
                  </a:ext>
                </a:extLst>
              </a:tr>
              <a:tr h="42673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Outstanding Commitments as of 4/30/2025</a:t>
                      </a:r>
                      <a:r>
                        <a:rPr lang="en-US" sz="1800" b="0" baseline="30000" dirty="0">
                          <a:latin typeface="+mn-lt"/>
                        </a:rPr>
                        <a:t>3</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($41,898,447)</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($13,645,085)</a:t>
                      </a:r>
                    </a:p>
                  </a:txBody>
                  <a:tcPr marL="68580" marR="68580" marT="34290" marB="34290"/>
                </a:tc>
                <a:extLst>
                  <a:ext uri="{0D108BD9-81ED-4DB2-BD59-A6C34878D82A}">
                    <a16:rowId xmlns:a16="http://schemas.microsoft.com/office/drawing/2014/main" val="443468655"/>
                  </a:ext>
                </a:extLst>
              </a:tr>
              <a:tr h="36364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Uncommitted Balance as of 4/30/2025</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$15,063,440</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$8,764,674</a:t>
                      </a:r>
                    </a:p>
                  </a:txBody>
                  <a:tcPr marL="68580" marR="68580" marT="34290" marB="34290"/>
                </a:tc>
                <a:extLst>
                  <a:ext uri="{0D108BD9-81ED-4DB2-BD59-A6C34878D82A}">
                    <a16:rowId xmlns:a16="http://schemas.microsoft.com/office/drawing/2014/main" val="667426394"/>
                  </a:ext>
                </a:extLst>
              </a:tr>
            </a:tbl>
          </a:graphicData>
        </a:graphic>
      </p:graphicFrame>
      <p:sp>
        <p:nvSpPr>
          <p:cNvPr id="3" name="TextBox 2">
            <a:extLst>
              <a:ext uri="{FF2B5EF4-FFF2-40B4-BE49-F238E27FC236}">
                <a16:creationId xmlns:a16="http://schemas.microsoft.com/office/drawing/2014/main" id="{CC4FEDE5-C2E8-B6D1-8E09-6AF05701B096}"/>
              </a:ext>
            </a:extLst>
          </p:cNvPr>
          <p:cNvSpPr txBox="1"/>
          <p:nvPr/>
        </p:nvSpPr>
        <p:spPr>
          <a:xfrm>
            <a:off x="331910" y="5226268"/>
            <a:ext cx="8394456" cy="1169551"/>
          </a:xfrm>
          <a:prstGeom prst="rect">
            <a:avLst/>
          </a:prstGeom>
          <a:noFill/>
        </p:spPr>
        <p:txBody>
          <a:bodyPr wrap="square" rtlCol="0">
            <a:spAutoFit/>
          </a:bodyPr>
          <a:lstStyle/>
          <a:p>
            <a:r>
              <a:rPr lang="en-US" sz="1400" baseline="30000" dirty="0"/>
              <a:t>1</a:t>
            </a:r>
            <a:r>
              <a:rPr lang="en-US" sz="1400" dirty="0"/>
              <a:t> Calculation based on FY2024 average monthly RISE RUTF revenue of $967,661 to the city RISE fund and $483,831 to the county RISE fund. As of 4/30/2025, FY2025 is 83.3% complete.</a:t>
            </a:r>
          </a:p>
          <a:p>
            <a:r>
              <a:rPr lang="en-US" sz="1400" baseline="30000" dirty="0"/>
              <a:t>2</a:t>
            </a:r>
            <a:r>
              <a:rPr lang="en-US" sz="1400" dirty="0"/>
              <a:t> Actual RISE revenue includes RUTF revenue, loan repayments, and project settlements. These revenue sources are variable and are not included in projections.</a:t>
            </a:r>
          </a:p>
          <a:p>
            <a:r>
              <a:rPr lang="en-US" sz="1400" baseline="30000" dirty="0"/>
              <a:t>3</a:t>
            </a:r>
            <a:r>
              <a:rPr lang="en-US" sz="1400" dirty="0"/>
              <a:t> Award of $1,524,863 to Waterloo in May 2025 is not reflected in the outstanding commitments of 4/30/25.</a:t>
            </a:r>
          </a:p>
        </p:txBody>
      </p:sp>
    </p:spTree>
    <p:extLst>
      <p:ext uri="{BB962C8B-B14F-4D97-AF65-F5344CB8AC3E}">
        <p14:creationId xmlns:p14="http://schemas.microsoft.com/office/powerpoint/2010/main" val="258830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Project Evaluation Criteria</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4008956366"/>
              </p:ext>
            </p:extLst>
          </p:nvPr>
        </p:nvGraphicFramePr>
        <p:xfrm>
          <a:off x="360485" y="1610485"/>
          <a:ext cx="8394456" cy="2640425"/>
        </p:xfrm>
        <a:graphic>
          <a:graphicData uri="http://schemas.openxmlformats.org/drawingml/2006/table">
            <a:tbl>
              <a:tblPr firstRow="1" bandRow="1">
                <a:tableStyleId>{3B4B98B0-60AC-42C2-AFA5-B58CD77FA1E5}</a:tableStyleId>
              </a:tblPr>
              <a:tblGrid>
                <a:gridCol w="5943132">
                  <a:extLst>
                    <a:ext uri="{9D8B030D-6E8A-4147-A177-3AD203B41FA5}">
                      <a16:colId xmlns:a16="http://schemas.microsoft.com/office/drawing/2014/main" val="72594445"/>
                    </a:ext>
                  </a:extLst>
                </a:gridCol>
                <a:gridCol w="2451324">
                  <a:extLst>
                    <a:ext uri="{9D8B030D-6E8A-4147-A177-3AD203B41FA5}">
                      <a16:colId xmlns:a16="http://schemas.microsoft.com/office/drawing/2014/main" val="1421192905"/>
                    </a:ext>
                  </a:extLst>
                </a:gridCol>
              </a:tblGrid>
              <a:tr h="388177">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418861">
                <a:tc>
                  <a:txBody>
                    <a:bodyPr/>
                    <a:lstStyle/>
                    <a:p>
                      <a:r>
                        <a:rPr lang="en-US" sz="1800" b="0" dirty="0">
                          <a:solidFill>
                            <a:schemeClr val="tx1"/>
                          </a:solidFill>
                          <a:latin typeface="+mn-lt"/>
                          <a:ea typeface="PT Sans" panose="020B0503020203090204" pitchFamily="34" charset="0"/>
                        </a:rPr>
                        <a:t>Development Potential</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35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463463">
                <a:tc>
                  <a:txBody>
                    <a:bodyPr/>
                    <a:lstStyle/>
                    <a:p>
                      <a:pPr marL="0" algn="l" defTabSz="685812" rtl="0" eaLnBrk="1" latinLnBrk="0" hangingPunct="1"/>
                      <a:r>
                        <a:rPr lang="en-US" sz="1800" b="0" dirty="0">
                          <a:latin typeface="+mn-lt"/>
                        </a:rPr>
                        <a:t>Economic Impact and Cost Effectiveness</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20</a:t>
                      </a:r>
                    </a:p>
                  </a:txBody>
                  <a:tcPr marL="68580" marR="68580" marT="34290" marB="34290">
                    <a:lnT>
                      <a:noFill/>
                    </a:lnT>
                  </a:tcPr>
                </a:tc>
                <a:extLst>
                  <a:ext uri="{0D108BD9-81ED-4DB2-BD59-A6C34878D82A}">
                    <a16:rowId xmlns:a16="http://schemas.microsoft.com/office/drawing/2014/main" val="3634561679"/>
                  </a:ext>
                </a:extLst>
              </a:tr>
              <a:tr h="438411">
                <a:tc>
                  <a:txBody>
                    <a:bodyPr/>
                    <a:lstStyle/>
                    <a:p>
                      <a:pPr algn="l"/>
                      <a:r>
                        <a:rPr lang="en-US" sz="1800" dirty="0">
                          <a:latin typeface="+mn-lt"/>
                          <a:cs typeface="Calibri" panose="020F0502020204030204" pitchFamily="34" charset="0"/>
                        </a:rPr>
                        <a:t>Local Commitment and Initiative</a:t>
                      </a:r>
                    </a:p>
                  </a:txBody>
                  <a:tcPr marL="68580" marR="68580" marT="34290" marB="34290">
                    <a:solidFill>
                      <a:schemeClr val="accent1">
                        <a:lumMod val="20000"/>
                        <a:lumOff val="80000"/>
                      </a:schemeClr>
                    </a:solidFill>
                  </a:tcPr>
                </a:tc>
                <a:tc>
                  <a:txBody>
                    <a:bodyPr/>
                    <a:lstStyle/>
                    <a:p>
                      <a:pPr algn="ctr"/>
                      <a:r>
                        <a:rPr lang="en-US" sz="1800" b="1" kern="1200" dirty="0">
                          <a:solidFill>
                            <a:schemeClr val="tx1"/>
                          </a:solidFill>
                          <a:latin typeface="+mn-lt"/>
                          <a:ea typeface="PT Sans" panose="020B0503020203090204" pitchFamily="34" charset="0"/>
                          <a:cs typeface="+mn-cs"/>
                        </a:rPr>
                        <a:t>33</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7598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Transportation Need and Justification</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4</a:t>
                      </a:r>
                    </a:p>
                  </a:txBody>
                  <a:tcPr marL="68580" marR="68580" marT="34290" marB="34290">
                    <a:noFill/>
                  </a:tcPr>
                </a:tc>
                <a:extLst>
                  <a:ext uri="{0D108BD9-81ED-4DB2-BD59-A6C34878D82A}">
                    <a16:rowId xmlns:a16="http://schemas.microsoft.com/office/drawing/2014/main" val="3867944804"/>
                  </a:ext>
                </a:extLst>
              </a:tr>
              <a:tr h="45552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Local Economic Need</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6</a:t>
                      </a:r>
                    </a:p>
                  </a:txBody>
                  <a:tcPr marL="68580" marR="68580" marT="34290" marB="34290"/>
                </a:tc>
                <a:extLst>
                  <a:ext uri="{0D108BD9-81ED-4DB2-BD59-A6C34878D82A}">
                    <a16:rowId xmlns:a16="http://schemas.microsoft.com/office/drawing/2014/main" val="443468655"/>
                  </a:ext>
                </a:extLst>
              </a:tr>
            </a:tbl>
          </a:graphicData>
        </a:graphic>
      </p:graphicFrame>
    </p:spTree>
    <p:extLst>
      <p:ext uri="{BB962C8B-B14F-4D97-AF65-F5344CB8AC3E}">
        <p14:creationId xmlns:p14="http://schemas.microsoft.com/office/powerpoint/2010/main" val="251602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033327740"/>
              </p:ext>
            </p:extLst>
          </p:nvPr>
        </p:nvGraphicFramePr>
        <p:xfrm>
          <a:off x="177696" y="1567496"/>
          <a:ext cx="8788608" cy="208318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Paving of approximately 2,610 feet of Binford Avenue and 3,610 feet of 245th Street and turn lanes on U.S. 30 at Binford Avenue located southwest of State Center</a:t>
                      </a:r>
                    </a:p>
                  </a:txBody>
                  <a:tcPr anchor="ctr">
                    <a:noFill/>
                  </a:tcPr>
                </a:tc>
                <a:tc>
                  <a:txBody>
                    <a:bodyPr/>
                    <a:lstStyle/>
                    <a:p>
                      <a:pPr algn="ctr"/>
                      <a:r>
                        <a:rPr lang="en-US" sz="1400" b="0" dirty="0">
                          <a:solidFill>
                            <a:schemeClr val="tx1"/>
                          </a:solidFill>
                        </a:rPr>
                        <a:t>Marshall County</a:t>
                      </a:r>
                    </a:p>
                  </a:txBody>
                  <a:tcPr anchor="ctr">
                    <a:noFill/>
                  </a:tcPr>
                </a:tc>
                <a:tc>
                  <a:txBody>
                    <a:bodyPr/>
                    <a:lstStyle/>
                    <a:p>
                      <a:pPr algn="ctr"/>
                      <a:r>
                        <a:rPr lang="en-US" sz="1400" b="0" dirty="0">
                          <a:solidFill>
                            <a:schemeClr val="tx1"/>
                          </a:solidFill>
                        </a:rPr>
                        <a:t>73</a:t>
                      </a:r>
                    </a:p>
                  </a:txBody>
                  <a:tcPr anchor="ctr">
                    <a:noFill/>
                  </a:tcPr>
                </a:tc>
                <a:tc>
                  <a:txBody>
                    <a:bodyPr/>
                    <a:lstStyle/>
                    <a:p>
                      <a:pPr algn="ctr"/>
                      <a:r>
                        <a:rPr lang="en-US" sz="1400" b="0" dirty="0">
                          <a:solidFill>
                            <a:schemeClr val="tx1"/>
                          </a:solidFill>
                        </a:rPr>
                        <a:t>$2,032,965</a:t>
                      </a:r>
                    </a:p>
                  </a:txBody>
                  <a:tcPr anchor="ctr">
                    <a:noFill/>
                  </a:tcPr>
                </a:tc>
                <a:tc>
                  <a:txBody>
                    <a:bodyPr/>
                    <a:lstStyle/>
                    <a:p>
                      <a:pPr algn="ctr"/>
                      <a:r>
                        <a:rPr lang="en-US" sz="1400" b="0" dirty="0">
                          <a:solidFill>
                            <a:schemeClr val="tx1"/>
                          </a:solidFill>
                        </a:rPr>
                        <a:t>50%</a:t>
                      </a:r>
                    </a:p>
                  </a:txBody>
                  <a:tcPr anchor="ctr">
                    <a:noFill/>
                  </a:tcPr>
                </a:tc>
                <a:tc>
                  <a:txBody>
                    <a:bodyPr/>
                    <a:lstStyle/>
                    <a:p>
                      <a:pPr algn="ctr"/>
                      <a:r>
                        <a:rPr lang="en-US" sz="1400" b="0" dirty="0">
                          <a:solidFill>
                            <a:schemeClr val="tx1"/>
                          </a:solidFill>
                        </a:rPr>
                        <a:t>$1,016,483</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Recommendations</a:t>
            </a: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786" y="3961983"/>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E381072-E71E-1EBA-BCA8-E70B9AEA9736}"/>
              </a:ext>
            </a:extLst>
          </p:cNvPr>
          <p:cNvSpPr>
            <a:spLocks noChangeAspect="1"/>
          </p:cNvSpPr>
          <p:nvPr/>
        </p:nvSpPr>
        <p:spPr>
          <a:xfrm>
            <a:off x="4673470" y="4772175"/>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1701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830997"/>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Marshall County Local Development</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275114"/>
            <a:ext cx="330761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Paving of approximately 2,610 feet of Binford Avenue and 3,610 feet of 245th Street and turn lanes on U.S. 30 at Binford Avenue located southwest of State Center. This project is necessary to provide improved access to more than 30 acres for industrial purposes.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$2,032,965</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$1,016,483 (50%)</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5757" y="2116852"/>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DB4EF25-850A-AD11-79EF-C961E163369C}"/>
              </a:ext>
            </a:extLst>
          </p:cNvPr>
          <p:cNvPicPr>
            <a:picLocks noChangeAspect="1"/>
          </p:cNvPicPr>
          <p:nvPr/>
        </p:nvPicPr>
        <p:blipFill>
          <a:blip r:embed="rId2"/>
          <a:stretch>
            <a:fillRect/>
          </a:stretch>
        </p:blipFill>
        <p:spPr>
          <a:xfrm>
            <a:off x="4902130" y="1030320"/>
            <a:ext cx="3229833" cy="2173064"/>
          </a:xfrm>
          <a:prstGeom prst="rect">
            <a:avLst/>
          </a:prstGeom>
          <a:ln>
            <a:solidFill>
              <a:schemeClr val="tx1"/>
            </a:solidFill>
          </a:ln>
        </p:spPr>
      </p:pic>
      <p:sp>
        <p:nvSpPr>
          <p:cNvPr id="8" name="Oval 7">
            <a:extLst>
              <a:ext uri="{FF2B5EF4-FFF2-40B4-BE49-F238E27FC236}">
                <a16:creationId xmlns:a16="http://schemas.microsoft.com/office/drawing/2014/main" id="{A7951189-5577-075A-D4FA-B7A9A45136F3}"/>
              </a:ext>
            </a:extLst>
          </p:cNvPr>
          <p:cNvSpPr>
            <a:spLocks noChangeAspect="1"/>
          </p:cNvSpPr>
          <p:nvPr/>
        </p:nvSpPr>
        <p:spPr>
          <a:xfrm>
            <a:off x="5384676" y="2515923"/>
            <a:ext cx="216024" cy="2034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BF55DF47-0F46-EF89-6170-33E78D4A56EC}"/>
              </a:ext>
            </a:extLst>
          </p:cNvPr>
          <p:cNvPicPr>
            <a:picLocks noChangeAspect="1"/>
          </p:cNvPicPr>
          <p:nvPr/>
        </p:nvPicPr>
        <p:blipFill>
          <a:blip r:embed="rId3"/>
          <a:stretch>
            <a:fillRect/>
          </a:stretch>
        </p:blipFill>
        <p:spPr>
          <a:xfrm>
            <a:off x="4138578" y="3203383"/>
            <a:ext cx="4756936" cy="3205208"/>
          </a:xfrm>
          <a:prstGeom prst="rect">
            <a:avLst/>
          </a:prstGeom>
        </p:spPr>
      </p:pic>
    </p:spTree>
    <p:extLst>
      <p:ext uri="{BB962C8B-B14F-4D97-AF65-F5344CB8AC3E}">
        <p14:creationId xmlns:p14="http://schemas.microsoft.com/office/powerpoint/2010/main" val="19881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jennifer.kolacia@iowadot.us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515-239-1738</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1278</TotalTime>
  <Words>425</Words>
  <Application>Microsoft Office PowerPoint</Application>
  <PresentationFormat>On-screen Show (4:3)</PresentationFormat>
  <Paragraphs>85</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35</cp:revision>
  <dcterms:created xsi:type="dcterms:W3CDTF">2023-08-03T14:09:31Z</dcterms:created>
  <dcterms:modified xsi:type="dcterms:W3CDTF">2025-05-30T17:04:48Z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2025-05-27T16:35:11Z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a82795c5-bc33-4683-84b3-5c4b58aa98ea</vt:lpwstr>
  </property>
  <property fmtid="{D5CDD505-2E9C-101B-9397-08002B2CF9AE}" pid="8" name="MSIP_Label_0faac733-ded1-41e0-8ea6-961193f81247_ContentBits">
    <vt:lpwstr>0</vt:lpwstr>
  </property>
</Properties>
</file>