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754" r:id="rId2"/>
  </p:sldMasterIdLst>
  <p:notesMasterIdLst>
    <p:notesMasterId r:id="rId4"/>
  </p:notesMasterIdLst>
  <p:sldIdLst>
    <p:sldId id="347" r:id="rId3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405B"/>
    <a:srgbClr val="03617A"/>
    <a:srgbClr val="70C8B8"/>
    <a:srgbClr val="B1B3B3"/>
    <a:srgbClr val="A8ABAE"/>
    <a:srgbClr val="53565A"/>
    <a:srgbClr val="2A6357"/>
    <a:srgbClr val="A7DDD3"/>
    <a:srgbClr val="F4D99E"/>
    <a:srgbClr val="E0A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22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349BC2F-FAB1-C0FB-7094-1DD067A11E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6D5C6B-2524-C959-53F4-CCB2E4AD4E6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9218137-5930-45FA-AB70-1E91A3C17D04}" type="datetimeFigureOut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85D098C-0916-53E7-892A-88540D9277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25BA99D-52D3-5484-061E-8C269644A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1CB3B0-35E3-8AB7-BD4D-50EBCC403F6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65636C-689B-B6E0-2A92-49DA53B8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EA90261-D306-4DD3-8AF7-217A28D98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8814" y="1402368"/>
            <a:ext cx="7886373" cy="1325563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7" name="Text Placeholder 2"/>
          <p:cNvSpPr>
            <a:spLocks noGrp="1" noChangeArrowheads="1"/>
          </p:cNvSpPr>
          <p:nvPr>
            <p:ph idx="1"/>
          </p:nvPr>
        </p:nvSpPr>
        <p:spPr bwMode="auto">
          <a:xfrm>
            <a:off x="628814" y="2412018"/>
            <a:ext cx="7886373" cy="391636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800">
                <a:latin typeface="PT Sans Pro" panose="020B0503020203020204" pitchFamily="34" charset="0"/>
              </a:defRPr>
            </a:lvl1pPr>
            <a:lvl2pPr>
              <a:defRPr sz="1800">
                <a:latin typeface="PT Sans Pro" panose="020B0503020203020204" pitchFamily="34" charset="0"/>
              </a:defRPr>
            </a:lvl2pPr>
            <a:lvl3pPr>
              <a:defRPr sz="1800">
                <a:latin typeface="PT Sans Pro" panose="020B0503020203020204" pitchFamily="34" charset="0"/>
              </a:defRPr>
            </a:lvl3pPr>
            <a:lvl4pPr>
              <a:defRPr sz="1800">
                <a:latin typeface="PT Sans Pro" panose="020B0503020203020204" pitchFamily="34" charset="0"/>
              </a:defRPr>
            </a:lvl4pPr>
            <a:lvl5pPr>
              <a:defRPr sz="1800">
                <a:latin typeface="PT Sans Pro" panose="020B0503020203020204" pitchFamily="34" charset="0"/>
              </a:defRPr>
            </a:lvl5pPr>
          </a:lstStyle>
          <a:p>
            <a:pPr lvl="0"/>
            <a:r>
              <a:rPr lang="en-US" altLang="en-US" noProof="0" dirty="0"/>
              <a:t>Edit Master text styles</a:t>
            </a:r>
          </a:p>
          <a:p>
            <a:pPr lvl="1"/>
            <a:r>
              <a:rPr lang="en-US" altLang="en-US" noProof="0" dirty="0"/>
              <a:t>Second level</a:t>
            </a:r>
          </a:p>
          <a:p>
            <a:pPr lvl="2"/>
            <a:r>
              <a:rPr lang="en-US" altLang="en-US" noProof="0" dirty="0"/>
              <a:t>Third level</a:t>
            </a:r>
          </a:p>
          <a:p>
            <a:pPr lvl="3"/>
            <a:r>
              <a:rPr lang="en-US" altLang="en-US" noProof="0" dirty="0"/>
              <a:t>Fourth level</a:t>
            </a:r>
          </a:p>
          <a:p>
            <a:pPr lvl="4"/>
            <a:r>
              <a:rPr lang="en-US" altLang="en-US" noProof="0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D7D948E-B8BA-3EB3-723C-B898C8DB24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F9697-B0D0-467C-BEEF-D375713D8EE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97374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0" y="873940"/>
            <a:ext cx="9144000" cy="55426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593B30A-97CD-1A3C-3048-DA6368B7B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C884-77DA-4537-9F16-8D0D53EBB6C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7707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5917757" y="1339850"/>
            <a:ext cx="1700656" cy="48196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C330188-43B0-7DFE-34F7-DBC4CDBBC9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DFBA1-FBA9-4E14-A9DD-BECBD544974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92073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668495" y="875173"/>
            <a:ext cx="5475506" cy="18605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668495" y="2705535"/>
            <a:ext cx="5475506" cy="18605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668495" y="4556127"/>
            <a:ext cx="5475506" cy="18605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9CF3172-B533-E1F1-6193-81F353F52B1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07AE5-61D0-4B91-A6F9-2AF457B58C0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3771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0" y="1073426"/>
            <a:ext cx="4572000" cy="38035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00" y="1073426"/>
            <a:ext cx="4572000" cy="38035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DCD9C42E-8FAB-E660-0F75-0BCAE84C940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5EB0A-83D8-44CB-A02C-F6F34A6BC35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62506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0" y="1073426"/>
            <a:ext cx="4572000" cy="53432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74BC2E3-42BA-76B5-CB10-E3CA2C4C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E52B4-22C7-466A-8184-D0CB0EE75AB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80741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52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1900626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5">
            <a:extLst>
              <a:ext uri="{FF2B5EF4-FFF2-40B4-BE49-F238E27FC236}">
                <a16:creationId xmlns:a16="http://schemas.microsoft.com/office/drawing/2014/main" id="{79EB5078-06AD-D74C-2192-879728D409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2119789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1B59BB8-A89E-53DE-D37E-93ECDE2E88A7}"/>
              </a:ext>
            </a:extLst>
          </p:cNvPr>
          <p:cNvSpPr/>
          <p:nvPr userDrawn="1"/>
        </p:nvSpPr>
        <p:spPr>
          <a:xfrm>
            <a:off x="0" y="0"/>
            <a:ext cx="9151938" cy="871538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pic>
        <p:nvPicPr>
          <p:cNvPr id="1027" name="Picture 26">
            <a:extLst>
              <a:ext uri="{FF2B5EF4-FFF2-40B4-BE49-F238E27FC236}">
                <a16:creationId xmlns:a16="http://schemas.microsoft.com/office/drawing/2014/main" id="{2BB7E36B-3605-840D-FE37-9AC1D653D4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91" b="34891"/>
          <a:stretch>
            <a:fillRect/>
          </a:stretch>
        </p:blipFill>
        <p:spPr bwMode="auto">
          <a:xfrm>
            <a:off x="-9525" y="-7938"/>
            <a:ext cx="2724150" cy="88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3E0B1A97-4D2D-E09D-8013-4D019787F92E}"/>
              </a:ext>
            </a:extLst>
          </p:cNvPr>
          <p:cNvSpPr/>
          <p:nvPr userDrawn="1"/>
        </p:nvSpPr>
        <p:spPr>
          <a:xfrm>
            <a:off x="-9525" y="6418263"/>
            <a:ext cx="9170988" cy="446087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sp>
        <p:nvSpPr>
          <p:cNvPr id="25" name="Graphic 13">
            <a:extLst>
              <a:ext uri="{FF2B5EF4-FFF2-40B4-BE49-F238E27FC236}">
                <a16:creationId xmlns:a16="http://schemas.microsoft.com/office/drawing/2014/main" id="{94F8F5AF-432A-55F0-B085-CE0865ABD4D4}"/>
              </a:ext>
            </a:extLst>
          </p:cNvPr>
          <p:cNvSpPr/>
          <p:nvPr userDrawn="1"/>
        </p:nvSpPr>
        <p:spPr>
          <a:xfrm>
            <a:off x="-1" y="6418263"/>
            <a:ext cx="9151937" cy="363537"/>
          </a:xfrm>
          <a:custGeom>
            <a:avLst/>
            <a:gdLst>
              <a:gd name="connsiteX0" fmla="*/ 12203052 w 24406104"/>
              <a:gd name="connsiteY0" fmla="*/ 0 h 2853262"/>
              <a:gd name="connsiteX1" fmla="*/ 0 w 24406104"/>
              <a:gd name="connsiteY1" fmla="*/ 0 h 2853262"/>
              <a:gd name="connsiteX2" fmla="*/ 0 w 24406104"/>
              <a:gd name="connsiteY2" fmla="*/ 362438 h 2853262"/>
              <a:gd name="connsiteX3" fmla="*/ 12132964 w 24406104"/>
              <a:gd name="connsiteY3" fmla="*/ 2843432 h 2853262"/>
              <a:gd name="connsiteX4" fmla="*/ 12132964 w 24406104"/>
              <a:gd name="connsiteY4" fmla="*/ 2843432 h 2853262"/>
              <a:gd name="connsiteX5" fmla="*/ 12170940 w 24406104"/>
              <a:gd name="connsiteY5" fmla="*/ 2851079 h 2853262"/>
              <a:gd name="connsiteX6" fmla="*/ 12231343 w 24406104"/>
              <a:gd name="connsiteY6" fmla="*/ 2851843 h 2853262"/>
              <a:gd name="connsiteX7" fmla="*/ 12272887 w 24406104"/>
              <a:gd name="connsiteY7" fmla="*/ 2843432 h 2853262"/>
              <a:gd name="connsiteX8" fmla="*/ 12272887 w 24406104"/>
              <a:gd name="connsiteY8" fmla="*/ 2843432 h 2853262"/>
              <a:gd name="connsiteX9" fmla="*/ 24406104 w 24406104"/>
              <a:gd name="connsiteY9" fmla="*/ 362438 h 2853262"/>
              <a:gd name="connsiteX10" fmla="*/ 24406104 w 24406104"/>
              <a:gd name="connsiteY10" fmla="*/ 0 h 2853262"/>
              <a:gd name="connsiteX11" fmla="*/ 12203052 w 24406104"/>
              <a:gd name="connsiteY11" fmla="*/ 0 h 285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406104" h="2853262">
                <a:moveTo>
                  <a:pt x="12203052" y="0"/>
                </a:moveTo>
                <a:lnTo>
                  <a:pt x="0" y="0"/>
                </a:lnTo>
                <a:lnTo>
                  <a:pt x="0" y="362438"/>
                </a:lnTo>
                <a:lnTo>
                  <a:pt x="12132964" y="2843432"/>
                </a:lnTo>
                <a:lnTo>
                  <a:pt x="12132964" y="2843432"/>
                </a:lnTo>
                <a:lnTo>
                  <a:pt x="12170940" y="2851079"/>
                </a:lnTo>
                <a:cubicBezTo>
                  <a:pt x="12187506" y="2853118"/>
                  <a:pt x="12208405" y="2854392"/>
                  <a:pt x="12231343" y="2851843"/>
                </a:cubicBezTo>
                <a:lnTo>
                  <a:pt x="12272887" y="2843432"/>
                </a:lnTo>
                <a:lnTo>
                  <a:pt x="12272887" y="2843432"/>
                </a:lnTo>
                <a:lnTo>
                  <a:pt x="24406104" y="362438"/>
                </a:lnTo>
                <a:lnTo>
                  <a:pt x="24406104" y="0"/>
                </a:lnTo>
                <a:lnTo>
                  <a:pt x="12203052" y="0"/>
                </a:lnTo>
                <a:close/>
              </a:path>
            </a:pathLst>
          </a:custGeom>
          <a:solidFill>
            <a:srgbClr val="19405B"/>
          </a:solidFill>
          <a:ln w="25483" cap="flat">
            <a:noFill/>
            <a:prstDash val="solid"/>
            <a:miter/>
          </a:ln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A98F81-60D5-4CBD-A28A-F4C2429249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48125" y="6416675"/>
            <a:ext cx="105568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</a:defRPr>
            </a:lvl1pPr>
          </a:lstStyle>
          <a:p>
            <a:pPr>
              <a:defRPr/>
            </a:pPr>
            <a:fld id="{ECAD2CC8-3F92-4FF7-B46A-885A3C180BB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4" name="Picture 26">
            <a:extLst>
              <a:ext uri="{FF2B5EF4-FFF2-40B4-BE49-F238E27FC236}">
                <a16:creationId xmlns:a16="http://schemas.microsoft.com/office/drawing/2014/main" id="{66868AF5-4BE0-2736-7383-FD08F0C78A9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91" b="34891"/>
          <a:stretch>
            <a:fillRect/>
          </a:stretch>
        </p:blipFill>
        <p:spPr bwMode="auto">
          <a:xfrm>
            <a:off x="6437313" y="-17463"/>
            <a:ext cx="2724150" cy="88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Graphic 13">
            <a:extLst>
              <a:ext uri="{FF2B5EF4-FFF2-40B4-BE49-F238E27FC236}">
                <a16:creationId xmlns:a16="http://schemas.microsoft.com/office/drawing/2014/main" id="{07E87735-F6D7-1EED-46D0-3988223F7EAD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1588" y="515938"/>
            <a:ext cx="9142412" cy="355600"/>
          </a:xfrm>
          <a:custGeom>
            <a:avLst/>
            <a:gdLst>
              <a:gd name="T0" fmla="*/ 538618 w 24406104"/>
              <a:gd name="T1" fmla="*/ 0 h 2853262"/>
              <a:gd name="T2" fmla="*/ 0 w 24406104"/>
              <a:gd name="T3" fmla="*/ 0 h 2853262"/>
              <a:gd name="T4" fmla="*/ 0 w 24406104"/>
              <a:gd name="T5" fmla="*/ 1 h 2853262"/>
              <a:gd name="T6" fmla="*/ 535524 w 24406104"/>
              <a:gd name="T7" fmla="*/ 11 h 2853262"/>
              <a:gd name="T8" fmla="*/ 535524 w 24406104"/>
              <a:gd name="T9" fmla="*/ 11 h 2853262"/>
              <a:gd name="T10" fmla="*/ 537200 w 24406104"/>
              <a:gd name="T11" fmla="*/ 11 h 2853262"/>
              <a:gd name="T12" fmla="*/ 539867 w 24406104"/>
              <a:gd name="T13" fmla="*/ 11 h 2853262"/>
              <a:gd name="T14" fmla="*/ 541700 w 24406104"/>
              <a:gd name="T15" fmla="*/ 11 h 2853262"/>
              <a:gd name="T16" fmla="*/ 541700 w 24406104"/>
              <a:gd name="T17" fmla="*/ 11 h 2853262"/>
              <a:gd name="T18" fmla="*/ 1077236 w 24406104"/>
              <a:gd name="T19" fmla="*/ 1 h 2853262"/>
              <a:gd name="T20" fmla="*/ 1077236 w 24406104"/>
              <a:gd name="T21" fmla="*/ 0 h 2853262"/>
              <a:gd name="T22" fmla="*/ 538618 w 24406104"/>
              <a:gd name="T23" fmla="*/ 0 h 285326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4406104" h="2853262">
                <a:moveTo>
                  <a:pt x="12203052" y="0"/>
                </a:moveTo>
                <a:lnTo>
                  <a:pt x="0" y="0"/>
                </a:lnTo>
                <a:lnTo>
                  <a:pt x="0" y="362438"/>
                </a:lnTo>
                <a:lnTo>
                  <a:pt x="12132964" y="2843432"/>
                </a:lnTo>
                <a:lnTo>
                  <a:pt x="12170940" y="2851079"/>
                </a:lnTo>
                <a:cubicBezTo>
                  <a:pt x="12187506" y="2853118"/>
                  <a:pt x="12208405" y="2854392"/>
                  <a:pt x="12231343" y="2851843"/>
                </a:cubicBezTo>
                <a:lnTo>
                  <a:pt x="12272887" y="2843432"/>
                </a:lnTo>
                <a:lnTo>
                  <a:pt x="24406104" y="362438"/>
                </a:lnTo>
                <a:lnTo>
                  <a:pt x="24406104" y="0"/>
                </a:lnTo>
                <a:lnTo>
                  <a:pt x="12203052" y="0"/>
                </a:lnTo>
                <a:close/>
              </a:path>
            </a:pathLst>
          </a:custGeom>
          <a:solidFill>
            <a:srgbClr val="03617A"/>
          </a:solidFill>
          <a:ln>
            <a:noFill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BE16C68-4893-29D3-9108-1F30E8D77EBE}"/>
              </a:ext>
            </a:extLst>
          </p:cNvPr>
          <p:cNvSpPr txBox="1"/>
          <p:nvPr userDrawn="1"/>
        </p:nvSpPr>
        <p:spPr>
          <a:xfrm>
            <a:off x="0" y="204788"/>
            <a:ext cx="9134475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900" b="1" spc="563" dirty="0">
                <a:solidFill>
                  <a:prstClr val="white"/>
                </a:solidFill>
                <a:latin typeface="Work Sans" panose="00000800000000000000" pitchFamily="50" charset="0"/>
                <a:ea typeface="PT Sans" panose="020B0503020203020204" pitchFamily="34" charset="0"/>
              </a:rPr>
              <a:t>IOWA DEPARTMENT OF TRANSPORTATION</a:t>
            </a:r>
          </a:p>
        </p:txBody>
      </p:sp>
      <p:pic>
        <p:nvPicPr>
          <p:cNvPr id="3" name="Picture 2" descr="A picture containing text, clipart">
            <a:extLst>
              <a:ext uri="{FF2B5EF4-FFF2-40B4-BE49-F238E27FC236}">
                <a16:creationId xmlns:a16="http://schemas.microsoft.com/office/drawing/2014/main" id="{494255D0-39F1-E3D9-A3B9-04BFE1651B93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976" y="397741"/>
            <a:ext cx="1926936" cy="48173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5" r:id="rId3"/>
    <p:sldLayoutId id="2147483736" r:id="rId4"/>
    <p:sldLayoutId id="2147483738" r:id="rId5"/>
    <p:sldLayoutId id="2147483739" r:id="rId6"/>
    <p:sldLayoutId id="2147483749" r:id="rId7"/>
    <p:sldLayoutId id="2147483751" r:id="rId8"/>
  </p:sldLayoutIdLst>
  <p:hf hdr="0" ftr="0" dt="0"/>
  <p:txStyles>
    <p:titleStyle>
      <a:lvl1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1pPr>
      <a:lvl2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2pPr>
      <a:lvl3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3pPr>
      <a:lvl4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4pPr>
      <a:lvl5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5pPr>
      <a:lvl6pPr marL="171496" algn="l" defTabSz="685388" rtl="0" fontAlgn="base">
        <a:lnSpc>
          <a:spcPct val="90000"/>
        </a:lnSpc>
        <a:spcBef>
          <a:spcPct val="0"/>
        </a:spcBef>
        <a:spcAft>
          <a:spcPct val="0"/>
        </a:spcAft>
        <a:defRPr sz="3264">
          <a:solidFill>
            <a:schemeClr val="tx1"/>
          </a:solidFill>
          <a:latin typeface="Calibri Light" panose="020F0302020204030204" pitchFamily="34" charset="0"/>
        </a:defRPr>
      </a:lvl6pPr>
      <a:lvl7pPr marL="342992" algn="l" defTabSz="685388" rtl="0" fontAlgn="base">
        <a:lnSpc>
          <a:spcPct val="90000"/>
        </a:lnSpc>
        <a:spcBef>
          <a:spcPct val="0"/>
        </a:spcBef>
        <a:spcAft>
          <a:spcPct val="0"/>
        </a:spcAft>
        <a:defRPr sz="3264">
          <a:solidFill>
            <a:schemeClr val="tx1"/>
          </a:solidFill>
          <a:latin typeface="Calibri Light" panose="020F0302020204030204" pitchFamily="34" charset="0"/>
        </a:defRPr>
      </a:lvl7pPr>
      <a:lvl8pPr marL="514487" algn="l" defTabSz="685388" rtl="0" fontAlgn="base">
        <a:lnSpc>
          <a:spcPct val="90000"/>
        </a:lnSpc>
        <a:spcBef>
          <a:spcPct val="0"/>
        </a:spcBef>
        <a:spcAft>
          <a:spcPct val="0"/>
        </a:spcAft>
        <a:defRPr sz="3264">
          <a:solidFill>
            <a:schemeClr val="tx1"/>
          </a:solidFill>
          <a:latin typeface="Calibri Light" panose="020F0302020204030204" pitchFamily="34" charset="0"/>
        </a:defRPr>
      </a:lvl8pPr>
      <a:lvl9pPr marL="685983" algn="l" defTabSz="685388" rtl="0" fontAlgn="base">
        <a:lnSpc>
          <a:spcPct val="90000"/>
        </a:lnSpc>
        <a:spcBef>
          <a:spcPct val="0"/>
        </a:spcBef>
        <a:spcAft>
          <a:spcPct val="0"/>
        </a:spcAft>
        <a:defRPr sz="3264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69863" indent="-169863" algn="l" defTabSz="684213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1pPr>
      <a:lvl2pPr marL="512763" indent="-169863" algn="l" defTabSz="68421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2pPr>
      <a:lvl3pPr marL="855663" indent="-169863" algn="l" defTabSz="68421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3pPr>
      <a:lvl4pPr marL="1198563" indent="-169863" algn="l" defTabSz="68421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4pPr>
      <a:lvl5pPr marL="1541463" indent="-169863" algn="l" defTabSz="68421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5pPr>
      <a:lvl6pPr marL="1885982" indent="-171453" algn="l" defTabSz="68581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87" indent="-171453" algn="l" defTabSz="68581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93" indent="-171453" algn="l" defTabSz="68581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99" indent="-171453" algn="l" defTabSz="68581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6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12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17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23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29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34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40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46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97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3076F08F-2451-380B-26F1-4A69203C1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5707063"/>
            <a:ext cx="2057400" cy="2079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4D6FCA2-1E15-4165-90AF-33B6D06C4B3D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US" altLang="en-US" sz="863" b="1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537397-34AE-8675-5E0C-19A76B638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9013" y="6538913"/>
            <a:ext cx="2057400" cy="2063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26599A15-E7B5-4AC7-A545-16D5005A5D6E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US" altLang="en-US" sz="863" b="1" dirty="0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532B709-36D2-77BA-BB5F-39329CBD77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484832"/>
              </p:ext>
            </p:extLst>
          </p:nvPr>
        </p:nvGraphicFramePr>
        <p:xfrm>
          <a:off x="177696" y="1567496"/>
          <a:ext cx="8788608" cy="20831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6337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327759">
                  <a:extLst>
                    <a:ext uri="{9D8B030D-6E8A-4147-A177-3AD203B41FA5}">
                      <a16:colId xmlns:a16="http://schemas.microsoft.com/office/drawing/2014/main" val="1861506818"/>
                    </a:ext>
                  </a:extLst>
                </a:gridCol>
                <a:gridCol w="663879">
                  <a:extLst>
                    <a:ext uri="{9D8B030D-6E8A-4147-A177-3AD203B41FA5}">
                      <a16:colId xmlns:a16="http://schemas.microsoft.com/office/drawing/2014/main" val="3420930524"/>
                    </a:ext>
                  </a:extLst>
                </a:gridCol>
                <a:gridCol w="1215025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252603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363005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924943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PROJECT NAME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SPONSOR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SCORE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TOTAL PROJECT COST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PERCENT PARTICIPATION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RECOMMENDED AMOUNT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76547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Paving of approximately 2,610 feet of Binford Avenue and 3,610 feet of 245th Street and turn lanes on U.S. 30 at Binford Avenue located southwest of State Center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Marshall County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$2,032,965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50%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$1,016,483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7041213"/>
                  </a:ext>
                </a:extLst>
              </a:tr>
            </a:tbl>
          </a:graphicData>
        </a:graphic>
      </p:graphicFrame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9DB06DB4-6196-E421-9770-80561F682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015" y="1087848"/>
            <a:ext cx="8755289" cy="47964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1827213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1pPr>
            <a:lvl2pPr marL="13700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2pPr>
            <a:lvl3pPr marL="22844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3pPr>
            <a:lvl4pPr marL="31988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4pPr>
            <a:lvl5pPr marL="41132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5pPr>
            <a:lvl6pPr marL="45704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6pPr>
            <a:lvl7pPr marL="50276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7pPr>
            <a:lvl8pPr marL="54848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8pPr>
            <a:lvl9pPr marL="59420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chemeClr val="tx2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RISE Local Development Recommendation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B5CAC45-8B34-4773-3220-585559B5A3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9204" y="3528215"/>
            <a:ext cx="4098910" cy="2761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02164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Iowa DOT Colors">
      <a:dk1>
        <a:sysClr val="windowText" lastClr="000000"/>
      </a:dk1>
      <a:lt1>
        <a:sysClr val="window" lastClr="FFFFFF"/>
      </a:lt1>
      <a:dk2>
        <a:srgbClr val="03617A"/>
      </a:dk2>
      <a:lt2>
        <a:srgbClr val="E0A624"/>
      </a:lt2>
      <a:accent1>
        <a:srgbClr val="C6D667"/>
      </a:accent1>
      <a:accent2>
        <a:srgbClr val="19405B"/>
      </a:accent2>
      <a:accent3>
        <a:srgbClr val="70C8B8"/>
      </a:accent3>
      <a:accent4>
        <a:srgbClr val="2A6357"/>
      </a:accent4>
      <a:accent5>
        <a:srgbClr val="8E9A36"/>
      </a:accent5>
      <a:accent6>
        <a:srgbClr val="B86125"/>
      </a:accent6>
      <a:hlink>
        <a:srgbClr val="000000"/>
      </a:hlink>
      <a:folHlink>
        <a:srgbClr val="0000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Iowa DOT Colors">
      <a:dk1>
        <a:sysClr val="windowText" lastClr="000000"/>
      </a:dk1>
      <a:lt1>
        <a:sysClr val="window" lastClr="FFFFFF"/>
      </a:lt1>
      <a:dk2>
        <a:srgbClr val="03617A"/>
      </a:dk2>
      <a:lt2>
        <a:srgbClr val="E0A624"/>
      </a:lt2>
      <a:accent1>
        <a:srgbClr val="C6D667"/>
      </a:accent1>
      <a:accent2>
        <a:srgbClr val="19405B"/>
      </a:accent2>
      <a:accent3>
        <a:srgbClr val="70C8B8"/>
      </a:accent3>
      <a:accent4>
        <a:srgbClr val="2A6357"/>
      </a:accent4>
      <a:accent5>
        <a:srgbClr val="8E9A36"/>
      </a:accent5>
      <a:accent6>
        <a:srgbClr val="B86125"/>
      </a:accent6>
      <a:hlink>
        <a:srgbClr val="000000"/>
      </a:hlink>
      <a:folHlink>
        <a:srgbClr val="00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1283</TotalTime>
  <Words>57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PT Sans</vt:lpstr>
      <vt:lpstr>PT Sans Pro</vt:lpstr>
      <vt:lpstr>Roboto Slab</vt:lpstr>
      <vt:lpstr>Work Sans</vt:lpstr>
      <vt:lpstr>1_Office Theme</vt:lpstr>
      <vt:lpstr>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Andersen, Christina</dc:creator>
  <cp:lastModifiedBy>Arp, Debra</cp:lastModifiedBy>
  <cp:revision>36</cp:revision>
  <dcterms:created xsi:type="dcterms:W3CDTF">2023-08-03T14:09:31Z</dcterms:created>
  <dcterms:modified xsi:type="dcterms:W3CDTF">2025-06-06T02:36:40Z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faac733-ded1-41e0-8ea6-961193f81247_Enabled">
    <vt:lpwstr>true</vt:lpwstr>
  </property>
  <property fmtid="{D5CDD505-2E9C-101B-9397-08002B2CF9AE}" pid="3" name="MSIP_Label_0faac733-ded1-41e0-8ea6-961193f81247_SetDate">
    <vt:lpwstr>2025-05-27T16:35:11Z</vt:lpwstr>
  </property>
  <property fmtid="{D5CDD505-2E9C-101B-9397-08002B2CF9AE}" pid="4" name="MSIP_Label_0faac733-ded1-41e0-8ea6-961193f81247_Method">
    <vt:lpwstr>Standard</vt:lpwstr>
  </property>
  <property fmtid="{D5CDD505-2E9C-101B-9397-08002B2CF9AE}" pid="5" name="MSIP_Label_0faac733-ded1-41e0-8ea6-961193f81247_Name">
    <vt:lpwstr>defa4170-0d19-0005-0004-bc88714345d2</vt:lpwstr>
  </property>
  <property fmtid="{D5CDD505-2E9C-101B-9397-08002B2CF9AE}" pid="6" name="MSIP_Label_0faac733-ded1-41e0-8ea6-961193f81247_SiteId">
    <vt:lpwstr>a1e65fcc-32fa-4fdd-8692-0cc2eb06676e</vt:lpwstr>
  </property>
  <property fmtid="{D5CDD505-2E9C-101B-9397-08002B2CF9AE}" pid="7" name="MSIP_Label_0faac733-ded1-41e0-8ea6-961193f81247_ActionId">
    <vt:lpwstr>a82795c5-bc33-4683-84b3-5c4b58aa98ea</vt:lpwstr>
  </property>
  <property fmtid="{D5CDD505-2E9C-101B-9397-08002B2CF9AE}" pid="8" name="MSIP_Label_0faac733-ded1-41e0-8ea6-961193f81247_ContentBits">
    <vt:lpwstr>0</vt:lpwstr>
  </property>
</Properties>
</file>