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8"/>
  </p:notesMasterIdLst>
  <p:handoutMasterIdLst>
    <p:handoutMasterId r:id="rId19"/>
  </p:handoutMasterIdLst>
  <p:sldIdLst>
    <p:sldId id="1279" r:id="rId6"/>
    <p:sldId id="12986" r:id="rId7"/>
    <p:sldId id="2417" r:id="rId8"/>
    <p:sldId id="12997" r:id="rId9"/>
    <p:sldId id="12991" r:id="rId10"/>
    <p:sldId id="2455" r:id="rId11"/>
    <p:sldId id="12998" r:id="rId12"/>
    <p:sldId id="7496" r:id="rId13"/>
    <p:sldId id="12987" r:id="rId14"/>
    <p:sldId id="12989" r:id="rId15"/>
    <p:sldId id="12988" r:id="rId16"/>
    <p:sldId id="424" r:id="rId17"/>
  </p:sldIdLst>
  <p:sldSz cx="6858000" cy="51435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son van Pelt" initials="AvP" lastIdx="1" clrIdx="0">
    <p:extLst>
      <p:ext uri="{19B8F6BF-5375-455C-9EA6-DF929625EA0E}">
        <p15:presenceInfo xmlns:p15="http://schemas.microsoft.com/office/powerpoint/2012/main" userId="S-1-5-21-2565965647-3785735691-990725776-2124" providerId="AD"/>
      </p:ext>
    </p:extLst>
  </p:cmAuthor>
  <p:cmAuthor id="2" name="kiranmai Yarlagadda" initials="" lastIdx="1" clrIdx="1"/>
  <p:cmAuthor id="3" name="Dhruv Chatterjee" initials="" lastIdx="1" clrIdx="2"/>
  <p:cmAuthor id="4" name="Markt, Jonathan" initials="MJ" lastIdx="13" clrIdx="3">
    <p:extLst>
      <p:ext uri="{19B8F6BF-5375-455C-9EA6-DF929625EA0E}">
        <p15:presenceInfo xmlns:p15="http://schemas.microsoft.com/office/powerpoint/2012/main" userId="S-1-5-21-1078081533-573735546-1417001333-5273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9C4A"/>
    <a:srgbClr val="729FC0"/>
    <a:srgbClr val="FBC918"/>
    <a:srgbClr val="406E91"/>
    <a:srgbClr val="FFED96"/>
    <a:srgbClr val="58853C"/>
    <a:srgbClr val="B43E1F"/>
    <a:srgbClr val="FEFEFE"/>
    <a:srgbClr val="77ADA4"/>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AA4132-714A-4CBF-B1CE-97B1CE2C3415}" v="80" dt="2025-05-30T20:29:10.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snapToGrid="0">
      <p:cViewPr varScale="1">
        <p:scale>
          <a:sx n="125" d="100"/>
          <a:sy n="125" d="100"/>
        </p:scale>
        <p:origin x="1074" y="96"/>
      </p:cViewPr>
      <p:guideLst>
        <p:guide orient="horz" pos="162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F0E1F19-DADE-4FD1-B754-83EA7C0E2D20}" type="datetimeFigureOut">
              <a:rPr lang="en-US" smtClean="0"/>
              <a:t>6/2/2025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CB19D18-04FB-4825-BC68-8A4D1C0D8A22}" type="slidenum">
              <a:rPr lang="en-US" smtClean="0"/>
              <a:t>‹#›</a:t>
            </a:fld>
            <a:endParaRPr lang="en-US"/>
          </a:p>
        </p:txBody>
      </p:sp>
    </p:spTree>
    <p:extLst>
      <p:ext uri="{BB962C8B-B14F-4D97-AF65-F5344CB8AC3E}">
        <p14:creationId xmlns:p14="http://schemas.microsoft.com/office/powerpoint/2010/main" val="2566073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6AD04A0-6CD9-4E5C-9C88-A66243022FAD}" type="datetimeFigureOut">
              <a:rPr lang="en-US" smtClean="0"/>
              <a:t>6/2/2025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3C4C276-97D9-4276-B965-3953F69C25FE}" type="slidenum">
              <a:rPr lang="en-US" smtClean="0"/>
              <a:t>‹#›</a:t>
            </a:fld>
            <a:endParaRPr lang="en-US"/>
          </a:p>
        </p:txBody>
      </p:sp>
    </p:spTree>
    <p:extLst>
      <p:ext uri="{BB962C8B-B14F-4D97-AF65-F5344CB8AC3E}">
        <p14:creationId xmlns:p14="http://schemas.microsoft.com/office/powerpoint/2010/main" val="1736587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CF576-F50F-CDF6-67C1-56C01054F3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41184-BA9A-3D8D-77FE-6C3680A06094}"/>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99135D62-6B6B-F31B-B712-3EFC2E11ED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9F0BFE-2A13-D077-85EB-B6E15BDA66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1E4BE-328D-4981-8A78-E5B1E52B03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51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EA64F-AAFF-4A4F-A073-E2BF44C54E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389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p:nvSpPr>
        <p:spPr>
          <a:xfrm>
            <a:off x="14" y="805824"/>
            <a:ext cx="205740" cy="4337677"/>
          </a:xfrm>
          <a:prstGeom prst="rect">
            <a:avLst/>
          </a:prstGeom>
          <a:solidFill>
            <a:srgbClr val="FFE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202411" y="257183"/>
            <a:ext cx="188807" cy="4886316"/>
          </a:xfrm>
          <a:prstGeom prst="rect">
            <a:avLst/>
          </a:prstGeom>
          <a:solidFill>
            <a:srgbClr val="F39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393366" y="1834522"/>
            <a:ext cx="197269" cy="3308979"/>
          </a:xfrm>
          <a:prstGeom prst="rect">
            <a:avLst/>
          </a:prstGeom>
          <a:solidFill>
            <a:srgbClr val="CA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592784" y="1303027"/>
            <a:ext cx="197266" cy="3840473"/>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5400000">
            <a:off x="2954585" y="650883"/>
            <a:ext cx="263046" cy="6172189"/>
          </a:xfrm>
          <a:prstGeom prst="rect">
            <a:avLst/>
          </a:prstGeom>
          <a:solidFill>
            <a:srgbClr val="77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5400000">
            <a:off x="2517389" y="1351759"/>
            <a:ext cx="263046" cy="5297795"/>
          </a:xfrm>
          <a:prstGeom prst="rect">
            <a:avLst/>
          </a:prstGeom>
          <a:solidFill>
            <a:srgbClr val="B33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5400000">
            <a:off x="2723128" y="1402961"/>
            <a:ext cx="263046" cy="5709275"/>
          </a:xfrm>
          <a:prstGeom prst="rect">
            <a:avLst/>
          </a:prstGeom>
          <a:solidFill>
            <a:srgbClr val="FAC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rot="5400000">
            <a:off x="3051457" y="1336956"/>
            <a:ext cx="755100" cy="6857988"/>
          </a:xfrm>
          <a:prstGeom prst="rect">
            <a:avLst/>
          </a:prstGeom>
          <a:solidFill>
            <a:srgbClr val="406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591866" y="3605161"/>
            <a:ext cx="197285" cy="263340"/>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591865" y="4649003"/>
            <a:ext cx="197285" cy="260604"/>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591865" y="4124829"/>
            <a:ext cx="197285" cy="263680"/>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394576" y="4388941"/>
            <a:ext cx="197285" cy="260604"/>
          </a:xfrm>
          <a:prstGeom prst="rect">
            <a:avLst/>
          </a:prstGeom>
          <a:solidFill>
            <a:srgbClr val="CA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394573" y="3869177"/>
            <a:ext cx="197285" cy="258982"/>
          </a:xfrm>
          <a:prstGeom prst="rect">
            <a:avLst/>
          </a:prstGeom>
          <a:solidFill>
            <a:srgbClr val="CA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197293" y="3606602"/>
            <a:ext cx="197285" cy="260604"/>
          </a:xfrm>
          <a:prstGeom prst="rect">
            <a:avLst/>
          </a:prstGeom>
          <a:solidFill>
            <a:srgbClr val="F39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394573" y="4908885"/>
            <a:ext cx="197285" cy="234614"/>
          </a:xfrm>
          <a:prstGeom prst="rect">
            <a:avLst/>
          </a:prstGeom>
          <a:solidFill>
            <a:srgbClr val="CA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197291" y="4649435"/>
            <a:ext cx="197285" cy="260604"/>
          </a:xfrm>
          <a:prstGeom prst="rect">
            <a:avLst/>
          </a:prstGeom>
          <a:solidFill>
            <a:srgbClr val="F39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197293" y="4127796"/>
            <a:ext cx="197285" cy="260604"/>
          </a:xfrm>
          <a:prstGeom prst="rect">
            <a:avLst/>
          </a:prstGeom>
          <a:solidFill>
            <a:srgbClr val="F39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13" y="3868562"/>
            <a:ext cx="197285" cy="260604"/>
          </a:xfrm>
          <a:prstGeom prst="rect">
            <a:avLst/>
          </a:prstGeom>
          <a:solidFill>
            <a:srgbClr val="FFE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13" y="4388400"/>
            <a:ext cx="197285" cy="260604"/>
          </a:xfrm>
          <a:prstGeom prst="rect">
            <a:avLst/>
          </a:prstGeom>
          <a:solidFill>
            <a:srgbClr val="FFE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0" y="4910039"/>
            <a:ext cx="197285" cy="233461"/>
          </a:xfrm>
          <a:prstGeom prst="rect">
            <a:avLst/>
          </a:prstGeom>
          <a:solidFill>
            <a:srgbClr val="FFE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itle 1"/>
          <p:cNvSpPr>
            <a:spLocks noGrp="1"/>
          </p:cNvSpPr>
          <p:nvPr userDrawn="1">
            <p:ph type="title" hasCustomPrompt="1"/>
          </p:nvPr>
        </p:nvSpPr>
        <p:spPr>
          <a:xfrm>
            <a:off x="874240" y="2323550"/>
            <a:ext cx="5829300" cy="564356"/>
          </a:xfrm>
          <a:prstGeom prst="rect">
            <a:avLst/>
          </a:prstGeom>
        </p:spPr>
        <p:txBody>
          <a:bodyPr anchor="t"/>
          <a:lstStyle>
            <a:lvl1pPr algn="l">
              <a:defRPr sz="2400" b="1" cap="all"/>
            </a:lvl1pPr>
          </a:lstStyle>
          <a:p>
            <a:r>
              <a:rPr lang="en-US"/>
              <a:t>Click to add heading</a:t>
            </a:r>
          </a:p>
        </p:txBody>
      </p:sp>
      <p:sp>
        <p:nvSpPr>
          <p:cNvPr id="33" name="Text Placeholder 2"/>
          <p:cNvSpPr>
            <a:spLocks noGrp="1"/>
          </p:cNvSpPr>
          <p:nvPr userDrawn="1">
            <p:ph type="body" idx="1" hasCustomPrompt="1"/>
          </p:nvPr>
        </p:nvSpPr>
        <p:spPr>
          <a:xfrm>
            <a:off x="874240" y="2856950"/>
            <a:ext cx="5829300" cy="609600"/>
          </a:xfrm>
          <a:prstGeom prst="rect">
            <a:avLst/>
          </a:prstGeom>
        </p:spPr>
        <p:txBody>
          <a:bodyPr anchor="t"/>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add sub-heading</a:t>
            </a:r>
          </a:p>
        </p:txBody>
      </p:sp>
      <p:sp>
        <p:nvSpPr>
          <p:cNvPr id="34" name="Text Placeholder 2"/>
          <p:cNvSpPr>
            <a:spLocks noGrp="1"/>
          </p:cNvSpPr>
          <p:nvPr userDrawn="1">
            <p:ph type="body" idx="10" hasCustomPrompt="1"/>
          </p:nvPr>
        </p:nvSpPr>
        <p:spPr>
          <a:xfrm>
            <a:off x="874240" y="3575124"/>
            <a:ext cx="5829300" cy="322315"/>
          </a:xfrm>
          <a:prstGeom prst="rect">
            <a:avLst/>
          </a:prstGeom>
        </p:spPr>
        <p:txBody>
          <a:bodyPr anchor="t"/>
          <a:lstStyle>
            <a:lvl1pPr marL="0" indent="0">
              <a:buNone/>
              <a:defRPr sz="12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Date</a:t>
            </a:r>
          </a:p>
        </p:txBody>
      </p:sp>
      <p:pic>
        <p:nvPicPr>
          <p:cNvPr id="29" name="Picture 28" descr="A black and white logo&#10;&#10;Description automatically generated">
            <a:extLst>
              <a:ext uri="{FF2B5EF4-FFF2-40B4-BE49-F238E27FC236}">
                <a16:creationId xmlns:a16="http://schemas.microsoft.com/office/drawing/2014/main" id="{24F57ABE-30BB-F3F0-5372-6206CE1234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40809" y="4519174"/>
            <a:ext cx="1414780" cy="499215"/>
          </a:xfrm>
          <a:prstGeom prst="rect">
            <a:avLst/>
          </a:prstGeom>
        </p:spPr>
      </p:pic>
    </p:spTree>
    <p:extLst>
      <p:ext uri="{BB962C8B-B14F-4D97-AF65-F5344CB8AC3E}">
        <p14:creationId xmlns:p14="http://schemas.microsoft.com/office/powerpoint/2010/main" val="92038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kyline_Blank">
    <p:spTree>
      <p:nvGrpSpPr>
        <p:cNvPr id="1" name=""/>
        <p:cNvGrpSpPr/>
        <p:nvPr/>
      </p:nvGrpSpPr>
      <p:grpSpPr>
        <a:xfrm>
          <a:off x="0" y="0"/>
          <a:ext cx="0" cy="0"/>
          <a:chOff x="0" y="0"/>
          <a:chExt cx="0" cy="0"/>
        </a:xfrm>
      </p:grpSpPr>
      <p:pic>
        <p:nvPicPr>
          <p:cNvPr id="2050" name="Picture 2" descr="G:\Shared\Aaron\logos\report_blu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5795" b="1587"/>
          <a:stretch/>
        </p:blipFill>
        <p:spPr bwMode="auto">
          <a:xfrm>
            <a:off x="0" y="3962400"/>
            <a:ext cx="68580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and white logo&#10;&#10;Description automatically generated">
            <a:extLst>
              <a:ext uri="{FF2B5EF4-FFF2-40B4-BE49-F238E27FC236}">
                <a16:creationId xmlns:a16="http://schemas.microsoft.com/office/drawing/2014/main" id="{35C24E37-835E-B3D6-B27C-9CF11FE6DA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10765" y="4807208"/>
            <a:ext cx="764496" cy="269758"/>
          </a:xfrm>
          <a:prstGeom prst="rect">
            <a:avLst/>
          </a:prstGeom>
        </p:spPr>
      </p:pic>
    </p:spTree>
    <p:extLst>
      <p:ext uri="{BB962C8B-B14F-4D97-AF65-F5344CB8AC3E}">
        <p14:creationId xmlns:p14="http://schemas.microsoft.com/office/powerpoint/2010/main" val="511203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34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p:nvSpPr>
        <p:spPr>
          <a:xfrm>
            <a:off x="14" y="805824"/>
            <a:ext cx="205740" cy="4337677"/>
          </a:xfrm>
          <a:prstGeom prst="rect">
            <a:avLst/>
          </a:prstGeom>
          <a:solidFill>
            <a:srgbClr val="FFE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202411" y="257183"/>
            <a:ext cx="188807" cy="4886316"/>
          </a:xfrm>
          <a:prstGeom prst="rect">
            <a:avLst/>
          </a:prstGeom>
          <a:solidFill>
            <a:srgbClr val="F39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393366" y="1834522"/>
            <a:ext cx="197269" cy="3308979"/>
          </a:xfrm>
          <a:prstGeom prst="rect">
            <a:avLst/>
          </a:prstGeom>
          <a:solidFill>
            <a:srgbClr val="CA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592784" y="1303027"/>
            <a:ext cx="197266" cy="3840473"/>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5400000">
            <a:off x="2954585" y="650883"/>
            <a:ext cx="263046" cy="6172189"/>
          </a:xfrm>
          <a:prstGeom prst="rect">
            <a:avLst/>
          </a:prstGeom>
          <a:solidFill>
            <a:srgbClr val="77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5400000">
            <a:off x="2517389" y="1351759"/>
            <a:ext cx="263046" cy="5297795"/>
          </a:xfrm>
          <a:prstGeom prst="rect">
            <a:avLst/>
          </a:prstGeom>
          <a:solidFill>
            <a:srgbClr val="B33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5400000">
            <a:off x="2723128" y="1402961"/>
            <a:ext cx="263046" cy="5709275"/>
          </a:xfrm>
          <a:prstGeom prst="rect">
            <a:avLst/>
          </a:prstGeom>
          <a:solidFill>
            <a:srgbClr val="FAC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rot="5400000">
            <a:off x="3051457" y="1336956"/>
            <a:ext cx="755100" cy="6857988"/>
          </a:xfrm>
          <a:prstGeom prst="rect">
            <a:avLst/>
          </a:prstGeom>
          <a:solidFill>
            <a:srgbClr val="406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591866" y="3605161"/>
            <a:ext cx="197285" cy="263340"/>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591865" y="4649003"/>
            <a:ext cx="197285" cy="260604"/>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591865" y="4124829"/>
            <a:ext cx="197285" cy="263680"/>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394576" y="4388941"/>
            <a:ext cx="197285" cy="260604"/>
          </a:xfrm>
          <a:prstGeom prst="rect">
            <a:avLst/>
          </a:prstGeom>
          <a:solidFill>
            <a:srgbClr val="CA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394573" y="3869177"/>
            <a:ext cx="197285" cy="258982"/>
          </a:xfrm>
          <a:prstGeom prst="rect">
            <a:avLst/>
          </a:prstGeom>
          <a:solidFill>
            <a:srgbClr val="CA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197293" y="3606602"/>
            <a:ext cx="197285" cy="260604"/>
          </a:xfrm>
          <a:prstGeom prst="rect">
            <a:avLst/>
          </a:prstGeom>
          <a:solidFill>
            <a:srgbClr val="F39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394573" y="4908885"/>
            <a:ext cx="197285" cy="234614"/>
          </a:xfrm>
          <a:prstGeom prst="rect">
            <a:avLst/>
          </a:prstGeom>
          <a:solidFill>
            <a:srgbClr val="CA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197291" y="4649435"/>
            <a:ext cx="197285" cy="260604"/>
          </a:xfrm>
          <a:prstGeom prst="rect">
            <a:avLst/>
          </a:prstGeom>
          <a:solidFill>
            <a:srgbClr val="F39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197293" y="4127796"/>
            <a:ext cx="197285" cy="260604"/>
          </a:xfrm>
          <a:prstGeom prst="rect">
            <a:avLst/>
          </a:prstGeom>
          <a:solidFill>
            <a:srgbClr val="F39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13" y="3868562"/>
            <a:ext cx="197285" cy="260604"/>
          </a:xfrm>
          <a:prstGeom prst="rect">
            <a:avLst/>
          </a:prstGeom>
          <a:solidFill>
            <a:srgbClr val="FFE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13" y="4388400"/>
            <a:ext cx="197285" cy="260604"/>
          </a:xfrm>
          <a:prstGeom prst="rect">
            <a:avLst/>
          </a:prstGeom>
          <a:solidFill>
            <a:srgbClr val="FFE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0" y="4910039"/>
            <a:ext cx="197285" cy="233461"/>
          </a:xfrm>
          <a:prstGeom prst="rect">
            <a:avLst/>
          </a:prstGeom>
          <a:solidFill>
            <a:srgbClr val="FFE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itle 1"/>
          <p:cNvSpPr>
            <a:spLocks noGrp="1"/>
          </p:cNvSpPr>
          <p:nvPr userDrawn="1">
            <p:ph type="title" hasCustomPrompt="1"/>
          </p:nvPr>
        </p:nvSpPr>
        <p:spPr>
          <a:xfrm>
            <a:off x="874240" y="2323550"/>
            <a:ext cx="5829300" cy="564356"/>
          </a:xfrm>
          <a:prstGeom prst="rect">
            <a:avLst/>
          </a:prstGeom>
        </p:spPr>
        <p:txBody>
          <a:bodyPr anchor="t"/>
          <a:lstStyle>
            <a:lvl1pPr algn="l">
              <a:defRPr sz="2400" b="1" cap="all"/>
            </a:lvl1pPr>
          </a:lstStyle>
          <a:p>
            <a:r>
              <a:rPr lang="en-US"/>
              <a:t>Click to add heading</a:t>
            </a:r>
          </a:p>
        </p:txBody>
      </p:sp>
      <p:sp>
        <p:nvSpPr>
          <p:cNvPr id="33" name="Text Placeholder 2"/>
          <p:cNvSpPr>
            <a:spLocks noGrp="1"/>
          </p:cNvSpPr>
          <p:nvPr userDrawn="1">
            <p:ph type="body" idx="1" hasCustomPrompt="1"/>
          </p:nvPr>
        </p:nvSpPr>
        <p:spPr>
          <a:xfrm>
            <a:off x="874240" y="2856950"/>
            <a:ext cx="5829300" cy="609600"/>
          </a:xfrm>
          <a:prstGeom prst="rect">
            <a:avLst/>
          </a:prstGeom>
        </p:spPr>
        <p:txBody>
          <a:bodyPr anchor="t"/>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add sub-heading</a:t>
            </a:r>
          </a:p>
        </p:txBody>
      </p:sp>
      <p:sp>
        <p:nvSpPr>
          <p:cNvPr id="34" name="Text Placeholder 2"/>
          <p:cNvSpPr>
            <a:spLocks noGrp="1"/>
          </p:cNvSpPr>
          <p:nvPr userDrawn="1">
            <p:ph type="body" idx="10" hasCustomPrompt="1"/>
          </p:nvPr>
        </p:nvSpPr>
        <p:spPr>
          <a:xfrm>
            <a:off x="874240" y="3575124"/>
            <a:ext cx="5829300" cy="322315"/>
          </a:xfrm>
          <a:prstGeom prst="rect">
            <a:avLst/>
          </a:prstGeom>
        </p:spPr>
        <p:txBody>
          <a:bodyPr anchor="t"/>
          <a:lstStyle>
            <a:lvl1pPr marL="0" indent="0">
              <a:buNone/>
              <a:defRPr sz="12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Date</a:t>
            </a:r>
          </a:p>
        </p:txBody>
      </p:sp>
      <p:pic>
        <p:nvPicPr>
          <p:cNvPr id="29" name="Picture 28" descr="A black and white logo&#10;&#10;Description automatically generated">
            <a:extLst>
              <a:ext uri="{FF2B5EF4-FFF2-40B4-BE49-F238E27FC236}">
                <a16:creationId xmlns:a16="http://schemas.microsoft.com/office/drawing/2014/main" id="{24F57ABE-30BB-F3F0-5372-6206CE1234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40809" y="4519174"/>
            <a:ext cx="1414780" cy="499215"/>
          </a:xfrm>
          <a:prstGeom prst="rect">
            <a:avLst/>
          </a:prstGeom>
        </p:spPr>
      </p:pic>
    </p:spTree>
    <p:extLst>
      <p:ext uri="{BB962C8B-B14F-4D97-AF65-F5344CB8AC3E}">
        <p14:creationId xmlns:p14="http://schemas.microsoft.com/office/powerpoint/2010/main" val="48096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379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342900" y="205980"/>
            <a:ext cx="6172200" cy="563299"/>
          </a:xfrm>
          <a:prstGeom prst="rect">
            <a:avLst/>
          </a:prstGeom>
        </p:spPr>
        <p:txBody>
          <a:bodyPr/>
          <a:lstStyle>
            <a:lvl1pPr algn="l">
              <a:defRPr sz="2100"/>
            </a:lvl1pPr>
          </a:lstStyle>
          <a:p>
            <a:r>
              <a:rPr lang="en-US"/>
              <a:t>Click to add heading</a:t>
            </a:r>
          </a:p>
        </p:txBody>
      </p:sp>
      <p:grpSp>
        <p:nvGrpSpPr>
          <p:cNvPr id="15" name="Group 14"/>
          <p:cNvGrpSpPr/>
          <p:nvPr userDrawn="1"/>
        </p:nvGrpSpPr>
        <p:grpSpPr>
          <a:xfrm>
            <a:off x="0" y="769278"/>
            <a:ext cx="6229350" cy="228316"/>
            <a:chOff x="0" y="997594"/>
            <a:chExt cx="10972800" cy="228316"/>
          </a:xfrm>
        </p:grpSpPr>
        <p:sp>
          <p:nvSpPr>
            <p:cNvPr id="16" name="Rectangle 15"/>
            <p:cNvSpPr/>
            <p:nvPr/>
          </p:nvSpPr>
          <p:spPr>
            <a:xfrm rot="5400000">
              <a:off x="5447876" y="-4450282"/>
              <a:ext cx="77048" cy="10972800"/>
            </a:xfrm>
            <a:prstGeom prst="rect">
              <a:avLst/>
            </a:prstGeom>
            <a:solidFill>
              <a:srgbClr val="77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rot="5400000">
              <a:off x="4670636" y="-3595993"/>
              <a:ext cx="77050" cy="9418320"/>
            </a:xfrm>
            <a:prstGeom prst="rect">
              <a:avLst/>
            </a:prstGeom>
            <a:solidFill>
              <a:srgbClr val="B33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5400000">
              <a:off x="5036396" y="-3887534"/>
              <a:ext cx="77048" cy="10149840"/>
            </a:xfrm>
            <a:prstGeom prst="rect">
              <a:avLst/>
            </a:prstGeom>
            <a:solidFill>
              <a:srgbClr val="FAC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 name="Rectangle 20"/>
          <p:cNvSpPr/>
          <p:nvPr userDrawn="1"/>
        </p:nvSpPr>
        <p:spPr>
          <a:xfrm rot="5400000">
            <a:off x="3051818" y="1337317"/>
            <a:ext cx="754379" cy="6857987"/>
          </a:xfrm>
          <a:prstGeom prst="rect">
            <a:avLst/>
          </a:prstGeom>
          <a:solidFill>
            <a:srgbClr val="406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sz="quarter" idx="10"/>
          </p:nvPr>
        </p:nvSpPr>
        <p:spPr>
          <a:xfrm>
            <a:off x="342900" y="1047750"/>
            <a:ext cx="6172200" cy="3200400"/>
          </a:xfrm>
          <a:prstGeom prst="rect">
            <a:avLst/>
          </a:prstGeom>
        </p:spPr>
        <p:txBody>
          <a:bodyPr/>
          <a:lstStyle>
            <a:lvl1pPr>
              <a:defRPr sz="1800"/>
            </a:lvl1pPr>
            <a:lvl2pPr>
              <a:defRPr sz="1800"/>
            </a:lvl2pPr>
            <a:lvl3pPr>
              <a:defRPr sz="15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ack and white logo&#10;&#10;Description automatically generated">
            <a:extLst>
              <a:ext uri="{FF2B5EF4-FFF2-40B4-BE49-F238E27FC236}">
                <a16:creationId xmlns:a16="http://schemas.microsoft.com/office/drawing/2014/main" id="{CE951B6C-BEDA-B97D-84CC-46E7A9E4D2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1477" y="4508258"/>
            <a:ext cx="1501346" cy="529760"/>
          </a:xfrm>
          <a:prstGeom prst="rect">
            <a:avLst/>
          </a:prstGeom>
        </p:spPr>
      </p:pic>
    </p:spTree>
    <p:extLst>
      <p:ext uri="{BB962C8B-B14F-4D97-AF65-F5344CB8AC3E}">
        <p14:creationId xmlns:p14="http://schemas.microsoft.com/office/powerpoint/2010/main" val="1516317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342900" y="205980"/>
            <a:ext cx="6172200" cy="563299"/>
          </a:xfrm>
          <a:prstGeom prst="rect">
            <a:avLst/>
          </a:prstGeom>
        </p:spPr>
        <p:txBody>
          <a:bodyPr/>
          <a:lstStyle>
            <a:lvl1pPr algn="l">
              <a:defRPr sz="2100"/>
            </a:lvl1pPr>
          </a:lstStyle>
          <a:p>
            <a:r>
              <a:rPr lang="en-US"/>
              <a:t>Click to add heading</a:t>
            </a:r>
          </a:p>
        </p:txBody>
      </p:sp>
      <p:grpSp>
        <p:nvGrpSpPr>
          <p:cNvPr id="15" name="Group 14"/>
          <p:cNvGrpSpPr/>
          <p:nvPr userDrawn="1"/>
        </p:nvGrpSpPr>
        <p:grpSpPr>
          <a:xfrm>
            <a:off x="0" y="769278"/>
            <a:ext cx="6229350" cy="228316"/>
            <a:chOff x="0" y="997594"/>
            <a:chExt cx="10972800" cy="228316"/>
          </a:xfrm>
        </p:grpSpPr>
        <p:sp>
          <p:nvSpPr>
            <p:cNvPr id="16" name="Rectangle 15"/>
            <p:cNvSpPr/>
            <p:nvPr/>
          </p:nvSpPr>
          <p:spPr>
            <a:xfrm rot="5400000">
              <a:off x="5447876" y="-4450282"/>
              <a:ext cx="77048" cy="10972800"/>
            </a:xfrm>
            <a:prstGeom prst="rect">
              <a:avLst/>
            </a:prstGeom>
            <a:solidFill>
              <a:srgbClr val="77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rot="5400000">
              <a:off x="4670636" y="-3595993"/>
              <a:ext cx="77050" cy="9418320"/>
            </a:xfrm>
            <a:prstGeom prst="rect">
              <a:avLst/>
            </a:prstGeom>
            <a:solidFill>
              <a:srgbClr val="B33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5400000">
              <a:off x="5036396" y="-3887534"/>
              <a:ext cx="77048" cy="10149840"/>
            </a:xfrm>
            <a:prstGeom prst="rect">
              <a:avLst/>
            </a:prstGeom>
            <a:solidFill>
              <a:srgbClr val="FAC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Text Placeholder 2"/>
          <p:cNvSpPr>
            <a:spLocks noGrp="1"/>
          </p:cNvSpPr>
          <p:nvPr>
            <p:ph type="body" sz="quarter" idx="10"/>
          </p:nvPr>
        </p:nvSpPr>
        <p:spPr>
          <a:xfrm>
            <a:off x="342900" y="1047750"/>
            <a:ext cx="6172200" cy="3200400"/>
          </a:xfrm>
          <a:prstGeom prst="rect">
            <a:avLst/>
          </a:prstGeom>
        </p:spPr>
        <p:txBody>
          <a:bodyPr/>
          <a:lstStyle>
            <a:lvl1pPr>
              <a:defRPr sz="1800"/>
            </a:lvl1pPr>
            <a:lvl2pPr>
              <a:defRPr sz="1800"/>
            </a:lvl2pPr>
            <a:lvl3pPr>
              <a:defRPr sz="15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9890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735" y="3305176"/>
            <a:ext cx="5829300" cy="1021556"/>
          </a:xfrm>
          <a:prstGeom prst="rect">
            <a:avLst/>
          </a:prstGeom>
        </p:spPr>
        <p:txBody>
          <a:bodyPr anchor="t"/>
          <a:lstStyle>
            <a:lvl1pPr algn="l">
              <a:defRPr sz="2400" b="1" cap="all"/>
            </a:lvl1pPr>
          </a:lstStyle>
          <a:p>
            <a:r>
              <a:rPr lang="en-US"/>
              <a:t>Click to add heading</a:t>
            </a:r>
          </a:p>
        </p:txBody>
      </p:sp>
      <p:sp>
        <p:nvSpPr>
          <p:cNvPr id="3" name="Text Placeholder 2"/>
          <p:cNvSpPr>
            <a:spLocks noGrp="1"/>
          </p:cNvSpPr>
          <p:nvPr>
            <p:ph type="body" idx="1" hasCustomPrompt="1"/>
          </p:nvPr>
        </p:nvSpPr>
        <p:spPr>
          <a:xfrm>
            <a:off x="541735" y="2180035"/>
            <a:ext cx="5829300" cy="1125140"/>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add sub-heading</a:t>
            </a:r>
          </a:p>
        </p:txBody>
      </p:sp>
      <p:sp>
        <p:nvSpPr>
          <p:cNvPr id="9" name="Rectangle 8"/>
          <p:cNvSpPr/>
          <p:nvPr userDrawn="1"/>
        </p:nvSpPr>
        <p:spPr>
          <a:xfrm rot="5400000">
            <a:off x="3051818" y="1337317"/>
            <a:ext cx="754379" cy="6857987"/>
          </a:xfrm>
          <a:prstGeom prst="rect">
            <a:avLst/>
          </a:prstGeom>
          <a:solidFill>
            <a:srgbClr val="406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A black and white logo&#10;&#10;Description automatically generated">
            <a:extLst>
              <a:ext uri="{FF2B5EF4-FFF2-40B4-BE49-F238E27FC236}">
                <a16:creationId xmlns:a16="http://schemas.microsoft.com/office/drawing/2014/main" id="{F07880CF-40A9-FF6A-6705-4EB33686BF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1477" y="4508258"/>
            <a:ext cx="1501346" cy="529760"/>
          </a:xfrm>
          <a:prstGeom prst="rect">
            <a:avLst/>
          </a:prstGeom>
        </p:spPr>
      </p:pic>
    </p:spTree>
    <p:extLst>
      <p:ext uri="{BB962C8B-B14F-4D97-AF65-F5344CB8AC3E}">
        <p14:creationId xmlns:p14="http://schemas.microsoft.com/office/powerpoint/2010/main" val="1622094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205980"/>
            <a:ext cx="6172200" cy="563299"/>
          </a:xfrm>
          <a:prstGeom prst="rect">
            <a:avLst/>
          </a:prstGeom>
        </p:spPr>
        <p:txBody>
          <a:bodyPr/>
          <a:lstStyle>
            <a:lvl1pPr algn="l">
              <a:defRPr sz="2100"/>
            </a:lvl1pPr>
          </a:lstStyle>
          <a:p>
            <a:r>
              <a:rPr lang="en-US"/>
              <a:t>Click to add heading</a:t>
            </a:r>
          </a:p>
        </p:txBody>
      </p:sp>
      <p:sp>
        <p:nvSpPr>
          <p:cNvPr id="3" name="Content Placeholder 2"/>
          <p:cNvSpPr>
            <a:spLocks noGrp="1"/>
          </p:cNvSpPr>
          <p:nvPr>
            <p:ph sz="half" idx="1"/>
          </p:nvPr>
        </p:nvSpPr>
        <p:spPr>
          <a:xfrm>
            <a:off x="342900" y="1200152"/>
            <a:ext cx="3028950" cy="3124199"/>
          </a:xfrm>
          <a:prstGeom prst="rect">
            <a:avLst/>
          </a:prstGeom>
        </p:spPr>
        <p:txBody>
          <a:bodyPr/>
          <a:lstStyle>
            <a:lvl1pPr>
              <a:defRPr sz="1800"/>
            </a:lvl1pPr>
            <a:lvl2pPr>
              <a:defRPr sz="15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2"/>
            <a:ext cx="3028950" cy="3124199"/>
          </a:xfrm>
          <a:prstGeom prst="rect">
            <a:avLst/>
          </a:prstGeom>
        </p:spPr>
        <p:txBody>
          <a:bodyPr/>
          <a:lstStyle>
            <a:lvl1pPr>
              <a:defRPr sz="1800"/>
            </a:lvl1pPr>
            <a:lvl2pPr>
              <a:defRPr sz="15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p:cNvGrpSpPr/>
          <p:nvPr userDrawn="1"/>
        </p:nvGrpSpPr>
        <p:grpSpPr>
          <a:xfrm>
            <a:off x="0" y="769278"/>
            <a:ext cx="6229350" cy="228316"/>
            <a:chOff x="0" y="997594"/>
            <a:chExt cx="10972800" cy="228316"/>
          </a:xfrm>
        </p:grpSpPr>
        <p:sp>
          <p:nvSpPr>
            <p:cNvPr id="13" name="Rectangle 12"/>
            <p:cNvSpPr/>
            <p:nvPr/>
          </p:nvSpPr>
          <p:spPr>
            <a:xfrm rot="5400000">
              <a:off x="5447876" y="-4450282"/>
              <a:ext cx="77048" cy="10972800"/>
            </a:xfrm>
            <a:prstGeom prst="rect">
              <a:avLst/>
            </a:prstGeom>
            <a:solidFill>
              <a:srgbClr val="77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5400000">
              <a:off x="4670636" y="-3595993"/>
              <a:ext cx="77050" cy="9418320"/>
            </a:xfrm>
            <a:prstGeom prst="rect">
              <a:avLst/>
            </a:prstGeom>
            <a:solidFill>
              <a:srgbClr val="B33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rot="5400000">
              <a:off x="5036396" y="-3887534"/>
              <a:ext cx="77048" cy="10149840"/>
            </a:xfrm>
            <a:prstGeom prst="rect">
              <a:avLst/>
            </a:prstGeom>
            <a:solidFill>
              <a:srgbClr val="FAC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7" name="Rectangle 16"/>
          <p:cNvSpPr/>
          <p:nvPr userDrawn="1"/>
        </p:nvSpPr>
        <p:spPr>
          <a:xfrm rot="5400000">
            <a:off x="3051818" y="1337317"/>
            <a:ext cx="754379" cy="6857987"/>
          </a:xfrm>
          <a:prstGeom prst="rect">
            <a:avLst/>
          </a:prstGeom>
          <a:solidFill>
            <a:srgbClr val="406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A black and white logo&#10;&#10;Description automatically generated">
            <a:extLst>
              <a:ext uri="{FF2B5EF4-FFF2-40B4-BE49-F238E27FC236}">
                <a16:creationId xmlns:a16="http://schemas.microsoft.com/office/drawing/2014/main" id="{609BFE47-C14F-47D7-C634-351AEA894D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1477" y="4508258"/>
            <a:ext cx="1501346" cy="529760"/>
          </a:xfrm>
          <a:prstGeom prst="rect">
            <a:avLst/>
          </a:prstGeom>
        </p:spPr>
      </p:pic>
    </p:spTree>
    <p:extLst>
      <p:ext uri="{BB962C8B-B14F-4D97-AF65-F5344CB8AC3E}">
        <p14:creationId xmlns:p14="http://schemas.microsoft.com/office/powerpoint/2010/main" val="4138672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900" y="1151335"/>
            <a:ext cx="3030141"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693194"/>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1335"/>
            <a:ext cx="3031331"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1156"/>
            <a:ext cx="3031331" cy="2693194"/>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342900" y="205980"/>
            <a:ext cx="6172200" cy="563299"/>
          </a:xfrm>
          <a:prstGeom prst="rect">
            <a:avLst/>
          </a:prstGeom>
        </p:spPr>
        <p:txBody>
          <a:bodyPr/>
          <a:lstStyle>
            <a:lvl1pPr algn="l">
              <a:defRPr sz="2100"/>
            </a:lvl1pPr>
          </a:lstStyle>
          <a:p>
            <a:r>
              <a:rPr lang="en-US"/>
              <a:t>Click to add heading</a:t>
            </a:r>
          </a:p>
        </p:txBody>
      </p:sp>
      <p:grpSp>
        <p:nvGrpSpPr>
          <p:cNvPr id="11" name="Group 10"/>
          <p:cNvGrpSpPr/>
          <p:nvPr userDrawn="1"/>
        </p:nvGrpSpPr>
        <p:grpSpPr>
          <a:xfrm>
            <a:off x="0" y="769278"/>
            <a:ext cx="6229350" cy="228316"/>
            <a:chOff x="0" y="997594"/>
            <a:chExt cx="10972800" cy="228316"/>
          </a:xfrm>
        </p:grpSpPr>
        <p:sp>
          <p:nvSpPr>
            <p:cNvPr id="12" name="Rectangle 11"/>
            <p:cNvSpPr/>
            <p:nvPr/>
          </p:nvSpPr>
          <p:spPr>
            <a:xfrm rot="5400000">
              <a:off x="5447876" y="-4450282"/>
              <a:ext cx="77048" cy="10972800"/>
            </a:xfrm>
            <a:prstGeom prst="rect">
              <a:avLst/>
            </a:prstGeom>
            <a:solidFill>
              <a:srgbClr val="77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5400000">
              <a:off x="4670636" y="-3595993"/>
              <a:ext cx="77050" cy="9418320"/>
            </a:xfrm>
            <a:prstGeom prst="rect">
              <a:avLst/>
            </a:prstGeom>
            <a:solidFill>
              <a:srgbClr val="B33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5400000">
              <a:off x="5036396" y="-3887534"/>
              <a:ext cx="77048" cy="10149840"/>
            </a:xfrm>
            <a:prstGeom prst="rect">
              <a:avLst/>
            </a:prstGeom>
            <a:solidFill>
              <a:srgbClr val="FAC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6" name="Rectangle 15"/>
          <p:cNvSpPr/>
          <p:nvPr userDrawn="1"/>
        </p:nvSpPr>
        <p:spPr>
          <a:xfrm rot="5400000">
            <a:off x="3051818" y="1337317"/>
            <a:ext cx="754379" cy="6857987"/>
          </a:xfrm>
          <a:prstGeom prst="rect">
            <a:avLst/>
          </a:prstGeom>
          <a:solidFill>
            <a:srgbClr val="406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descr="A black and white logo&#10;&#10;Description automatically generated">
            <a:extLst>
              <a:ext uri="{FF2B5EF4-FFF2-40B4-BE49-F238E27FC236}">
                <a16:creationId xmlns:a16="http://schemas.microsoft.com/office/drawing/2014/main" id="{B6DAA367-D52F-1B87-6FC2-2437DFA947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1477" y="4508258"/>
            <a:ext cx="1501346" cy="529760"/>
          </a:xfrm>
          <a:prstGeom prst="rect">
            <a:avLst/>
          </a:prstGeom>
        </p:spPr>
      </p:pic>
    </p:spTree>
    <p:extLst>
      <p:ext uri="{BB962C8B-B14F-4D97-AF65-F5344CB8AC3E}">
        <p14:creationId xmlns:p14="http://schemas.microsoft.com/office/powerpoint/2010/main" val="947028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4216" y="3600450"/>
            <a:ext cx="4114800" cy="425054"/>
          </a:xfrm>
          <a:prstGeom prst="rect">
            <a:avLst/>
          </a:prstGeom>
        </p:spPr>
        <p:txBody>
          <a:bodyPr anchor="b"/>
          <a:lstStyle>
            <a:lvl1pPr algn="l">
              <a:defRPr sz="1500" b="1"/>
            </a:lvl1pPr>
          </a:lstStyle>
          <a:p>
            <a:r>
              <a:rPr lang="en-US"/>
              <a:t>Click to add text</a:t>
            </a:r>
          </a:p>
        </p:txBody>
      </p:sp>
      <p:sp>
        <p:nvSpPr>
          <p:cNvPr id="3" name="Picture Placeholder 2"/>
          <p:cNvSpPr>
            <a:spLocks noGrp="1"/>
          </p:cNvSpPr>
          <p:nvPr>
            <p:ph type="pic" idx="1"/>
          </p:nvPr>
        </p:nvSpPr>
        <p:spPr>
          <a:xfrm>
            <a:off x="1344216" y="459581"/>
            <a:ext cx="41148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1344216" y="4025504"/>
            <a:ext cx="4114800" cy="3750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add text</a:t>
            </a:r>
          </a:p>
        </p:txBody>
      </p:sp>
      <p:sp>
        <p:nvSpPr>
          <p:cNvPr id="9" name="Rectangle 8"/>
          <p:cNvSpPr/>
          <p:nvPr userDrawn="1"/>
        </p:nvSpPr>
        <p:spPr>
          <a:xfrm rot="5400000">
            <a:off x="3051818" y="1337317"/>
            <a:ext cx="754379" cy="6857987"/>
          </a:xfrm>
          <a:prstGeom prst="rect">
            <a:avLst/>
          </a:prstGeom>
          <a:solidFill>
            <a:srgbClr val="406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black and white logo&#10;&#10;Description automatically generated">
            <a:extLst>
              <a:ext uri="{FF2B5EF4-FFF2-40B4-BE49-F238E27FC236}">
                <a16:creationId xmlns:a16="http://schemas.microsoft.com/office/drawing/2014/main" id="{F1D46CF6-B36A-419A-E767-399AE98982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1477" y="4508258"/>
            <a:ext cx="1501346" cy="529760"/>
          </a:xfrm>
          <a:prstGeom prst="rect">
            <a:avLst/>
          </a:prstGeom>
        </p:spPr>
      </p:pic>
    </p:spTree>
    <p:extLst>
      <p:ext uri="{BB962C8B-B14F-4D97-AF65-F5344CB8AC3E}">
        <p14:creationId xmlns:p14="http://schemas.microsoft.com/office/powerpoint/2010/main" val="153051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158770A-6959-E80A-EDE1-AD869285A9E8}"/>
              </a:ext>
            </a:extLst>
          </p:cNvPr>
          <p:cNvGrpSpPr/>
          <p:nvPr userDrawn="1"/>
        </p:nvGrpSpPr>
        <p:grpSpPr>
          <a:xfrm>
            <a:off x="0" y="257183"/>
            <a:ext cx="6858001" cy="4886317"/>
            <a:chOff x="0" y="257183"/>
            <a:chExt cx="9144001" cy="4886317"/>
          </a:xfrm>
        </p:grpSpPr>
        <p:sp>
          <p:nvSpPr>
            <p:cNvPr id="8" name="Rectangle 7"/>
            <p:cNvSpPr/>
            <p:nvPr/>
          </p:nvSpPr>
          <p:spPr>
            <a:xfrm>
              <a:off x="18" y="805823"/>
              <a:ext cx="274320" cy="4337677"/>
            </a:xfrm>
            <a:prstGeom prst="rect">
              <a:avLst/>
            </a:prstGeom>
            <a:solidFill>
              <a:srgbClr val="FFE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269881" y="257183"/>
              <a:ext cx="251742" cy="4886316"/>
            </a:xfrm>
            <a:prstGeom prst="rect">
              <a:avLst/>
            </a:prstGeom>
            <a:solidFill>
              <a:srgbClr val="F39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524488" y="1834521"/>
              <a:ext cx="263025" cy="3308979"/>
            </a:xfrm>
            <a:prstGeom prst="rect">
              <a:avLst/>
            </a:prstGeom>
            <a:solidFill>
              <a:srgbClr val="CA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790378" y="1303026"/>
              <a:ext cx="263021" cy="3840473"/>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5400000">
              <a:off x="3983288" y="-377816"/>
              <a:ext cx="263046" cy="8229585"/>
            </a:xfrm>
            <a:prstGeom prst="rect">
              <a:avLst/>
            </a:prstGeom>
            <a:solidFill>
              <a:srgbClr val="77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5400000">
              <a:off x="3400359" y="468793"/>
              <a:ext cx="263046" cy="7063727"/>
            </a:xfrm>
            <a:prstGeom prst="rect">
              <a:avLst/>
            </a:prstGeom>
            <a:solidFill>
              <a:srgbClr val="B33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5400000">
              <a:off x="3674678" y="451415"/>
              <a:ext cx="263046" cy="7612366"/>
            </a:xfrm>
            <a:prstGeom prst="rect">
              <a:avLst/>
            </a:prstGeom>
            <a:solidFill>
              <a:srgbClr val="FAC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rot="5400000">
              <a:off x="4062674" y="62173"/>
              <a:ext cx="1018670" cy="9143984"/>
            </a:xfrm>
            <a:prstGeom prst="rect">
              <a:avLst/>
            </a:prstGeom>
            <a:solidFill>
              <a:srgbClr val="406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789155" y="3605161"/>
              <a:ext cx="263046" cy="263340"/>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89153" y="4649003"/>
              <a:ext cx="263046" cy="260604"/>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789154" y="4124829"/>
              <a:ext cx="263046" cy="263680"/>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526102" y="4388941"/>
              <a:ext cx="263046" cy="260604"/>
            </a:xfrm>
            <a:prstGeom prst="rect">
              <a:avLst/>
            </a:prstGeom>
            <a:solidFill>
              <a:srgbClr val="CA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526098" y="3869177"/>
              <a:ext cx="263046" cy="258982"/>
            </a:xfrm>
            <a:prstGeom prst="rect">
              <a:avLst/>
            </a:prstGeom>
            <a:solidFill>
              <a:srgbClr val="CA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263058" y="3606602"/>
              <a:ext cx="263046" cy="260604"/>
            </a:xfrm>
            <a:prstGeom prst="rect">
              <a:avLst/>
            </a:prstGeom>
            <a:solidFill>
              <a:srgbClr val="F39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526098" y="4908885"/>
              <a:ext cx="263046" cy="234614"/>
            </a:xfrm>
            <a:prstGeom prst="rect">
              <a:avLst/>
            </a:prstGeom>
            <a:solidFill>
              <a:srgbClr val="CA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263055" y="4649435"/>
              <a:ext cx="263046" cy="260604"/>
            </a:xfrm>
            <a:prstGeom prst="rect">
              <a:avLst/>
            </a:prstGeom>
            <a:solidFill>
              <a:srgbClr val="F39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263058" y="4127796"/>
              <a:ext cx="263046" cy="260604"/>
            </a:xfrm>
            <a:prstGeom prst="rect">
              <a:avLst/>
            </a:prstGeom>
            <a:solidFill>
              <a:srgbClr val="F39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18" y="3868562"/>
              <a:ext cx="263046" cy="260604"/>
            </a:xfrm>
            <a:prstGeom prst="rect">
              <a:avLst/>
            </a:prstGeom>
            <a:solidFill>
              <a:srgbClr val="FFE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18" y="4388400"/>
              <a:ext cx="263046" cy="260604"/>
            </a:xfrm>
            <a:prstGeom prst="rect">
              <a:avLst/>
            </a:prstGeom>
            <a:solidFill>
              <a:srgbClr val="FFE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0" y="4910038"/>
              <a:ext cx="263046" cy="233461"/>
            </a:xfrm>
            <a:prstGeom prst="rect">
              <a:avLst/>
            </a:prstGeom>
            <a:solidFill>
              <a:srgbClr val="FFE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2" name="Title 1"/>
          <p:cNvSpPr>
            <a:spLocks noGrp="1"/>
          </p:cNvSpPr>
          <p:nvPr>
            <p:ph type="title" hasCustomPrompt="1"/>
          </p:nvPr>
        </p:nvSpPr>
        <p:spPr>
          <a:xfrm>
            <a:off x="874240" y="2323550"/>
            <a:ext cx="5829300" cy="564356"/>
          </a:xfrm>
          <a:prstGeom prst="rect">
            <a:avLst/>
          </a:prstGeom>
        </p:spPr>
        <p:txBody>
          <a:bodyPr anchor="t"/>
          <a:lstStyle>
            <a:lvl1pPr algn="l">
              <a:defRPr sz="2400" b="1" cap="all"/>
            </a:lvl1pPr>
          </a:lstStyle>
          <a:p>
            <a:r>
              <a:rPr lang="en-US"/>
              <a:t>Click to add heading</a:t>
            </a:r>
          </a:p>
        </p:txBody>
      </p:sp>
      <p:sp>
        <p:nvSpPr>
          <p:cNvPr id="33" name="Text Placeholder 2"/>
          <p:cNvSpPr>
            <a:spLocks noGrp="1"/>
          </p:cNvSpPr>
          <p:nvPr>
            <p:ph type="body" idx="1" hasCustomPrompt="1"/>
          </p:nvPr>
        </p:nvSpPr>
        <p:spPr>
          <a:xfrm>
            <a:off x="874240" y="2856950"/>
            <a:ext cx="5829300" cy="609600"/>
          </a:xfrm>
          <a:prstGeom prst="rect">
            <a:avLst/>
          </a:prstGeom>
        </p:spPr>
        <p:txBody>
          <a:bodyPr anchor="t"/>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add sub-heading</a:t>
            </a:r>
          </a:p>
        </p:txBody>
      </p:sp>
      <p:sp>
        <p:nvSpPr>
          <p:cNvPr id="34" name="Text Placeholder 2"/>
          <p:cNvSpPr>
            <a:spLocks noGrp="1"/>
          </p:cNvSpPr>
          <p:nvPr userDrawn="1">
            <p:ph type="body" idx="10" hasCustomPrompt="1"/>
          </p:nvPr>
        </p:nvSpPr>
        <p:spPr>
          <a:xfrm>
            <a:off x="874240" y="3575124"/>
            <a:ext cx="5829300" cy="322315"/>
          </a:xfrm>
          <a:prstGeom prst="rect">
            <a:avLst/>
          </a:prstGeom>
        </p:spPr>
        <p:txBody>
          <a:bodyPr anchor="t"/>
          <a:lstStyle>
            <a:lvl1pPr marL="0" indent="0">
              <a:buNone/>
              <a:defRPr sz="12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Date</a:t>
            </a:r>
          </a:p>
        </p:txBody>
      </p:sp>
      <p:pic>
        <p:nvPicPr>
          <p:cNvPr id="3" name="Picture 2" descr="A black and white logo&#10;&#10;Description automatically generated">
            <a:extLst>
              <a:ext uri="{FF2B5EF4-FFF2-40B4-BE49-F238E27FC236}">
                <a16:creationId xmlns:a16="http://schemas.microsoft.com/office/drawing/2014/main" id="{C12DC6D3-B820-0FE3-C6FA-B6268F786F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7934" y="4271159"/>
            <a:ext cx="2117655" cy="747230"/>
          </a:xfrm>
          <a:prstGeom prst="rect">
            <a:avLst/>
          </a:prstGeom>
        </p:spPr>
      </p:pic>
    </p:spTree>
    <p:extLst>
      <p:ext uri="{BB962C8B-B14F-4D97-AF65-F5344CB8AC3E}">
        <p14:creationId xmlns:p14="http://schemas.microsoft.com/office/powerpoint/2010/main" val="1338338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kyline - Title and Conten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342900" y="205980"/>
            <a:ext cx="6172200" cy="563299"/>
          </a:xfrm>
          <a:prstGeom prst="rect">
            <a:avLst/>
          </a:prstGeom>
        </p:spPr>
        <p:txBody>
          <a:bodyPr/>
          <a:lstStyle>
            <a:lvl1pPr algn="l">
              <a:defRPr sz="2100"/>
            </a:lvl1pPr>
          </a:lstStyle>
          <a:p>
            <a:r>
              <a:rPr lang="en-US"/>
              <a:t>Click to add heading</a:t>
            </a:r>
          </a:p>
        </p:txBody>
      </p:sp>
      <p:grpSp>
        <p:nvGrpSpPr>
          <p:cNvPr id="15" name="Group 14"/>
          <p:cNvGrpSpPr/>
          <p:nvPr userDrawn="1"/>
        </p:nvGrpSpPr>
        <p:grpSpPr>
          <a:xfrm>
            <a:off x="0" y="769278"/>
            <a:ext cx="6229350" cy="228316"/>
            <a:chOff x="0" y="997594"/>
            <a:chExt cx="10972800" cy="228316"/>
          </a:xfrm>
        </p:grpSpPr>
        <p:sp>
          <p:nvSpPr>
            <p:cNvPr id="16" name="Rectangle 15"/>
            <p:cNvSpPr/>
            <p:nvPr/>
          </p:nvSpPr>
          <p:spPr>
            <a:xfrm rot="5400000">
              <a:off x="5447876" y="-4450282"/>
              <a:ext cx="77048" cy="10972800"/>
            </a:xfrm>
            <a:prstGeom prst="rect">
              <a:avLst/>
            </a:prstGeom>
            <a:solidFill>
              <a:srgbClr val="77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rot="5400000">
              <a:off x="4670636" y="-3595993"/>
              <a:ext cx="77050" cy="9418320"/>
            </a:xfrm>
            <a:prstGeom prst="rect">
              <a:avLst/>
            </a:prstGeom>
            <a:solidFill>
              <a:srgbClr val="B33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5400000">
              <a:off x="5036396" y="-3887534"/>
              <a:ext cx="77048" cy="10149840"/>
            </a:xfrm>
            <a:prstGeom prst="rect">
              <a:avLst/>
            </a:prstGeom>
            <a:solidFill>
              <a:srgbClr val="FAC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Text Placeholder 2"/>
          <p:cNvSpPr>
            <a:spLocks noGrp="1"/>
          </p:cNvSpPr>
          <p:nvPr>
            <p:ph type="body" sz="quarter" idx="10"/>
          </p:nvPr>
        </p:nvSpPr>
        <p:spPr>
          <a:xfrm>
            <a:off x="342900" y="1047750"/>
            <a:ext cx="6172200" cy="2971800"/>
          </a:xfrm>
          <a:prstGeom prst="rect">
            <a:avLst/>
          </a:prstGeom>
        </p:spPr>
        <p:txBody>
          <a:bodyPr/>
          <a:lstStyle>
            <a:lvl1pPr>
              <a:defRPr sz="1800"/>
            </a:lvl1pPr>
            <a:lvl2pPr>
              <a:defRPr sz="1800"/>
            </a:lvl2pPr>
            <a:lvl3pPr>
              <a:defRPr sz="15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descr="G:\Shared\Aaron\logos\report_blu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5795" b="1587"/>
          <a:stretch/>
        </p:blipFill>
        <p:spPr bwMode="auto">
          <a:xfrm>
            <a:off x="0" y="3962400"/>
            <a:ext cx="68580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and white logo&#10;&#10;Description automatically generated">
            <a:extLst>
              <a:ext uri="{FF2B5EF4-FFF2-40B4-BE49-F238E27FC236}">
                <a16:creationId xmlns:a16="http://schemas.microsoft.com/office/drawing/2014/main" id="{66247AC5-7A95-D825-A152-7E2A03AB3A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10765" y="4807208"/>
            <a:ext cx="764496" cy="269758"/>
          </a:xfrm>
          <a:prstGeom prst="rect">
            <a:avLst/>
          </a:prstGeom>
        </p:spPr>
      </p:pic>
    </p:spTree>
    <p:extLst>
      <p:ext uri="{BB962C8B-B14F-4D97-AF65-F5344CB8AC3E}">
        <p14:creationId xmlns:p14="http://schemas.microsoft.com/office/powerpoint/2010/main" val="3456149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Skyline_Blank">
    <p:spTree>
      <p:nvGrpSpPr>
        <p:cNvPr id="1" name=""/>
        <p:cNvGrpSpPr/>
        <p:nvPr/>
      </p:nvGrpSpPr>
      <p:grpSpPr>
        <a:xfrm>
          <a:off x="0" y="0"/>
          <a:ext cx="0" cy="0"/>
          <a:chOff x="0" y="0"/>
          <a:chExt cx="0" cy="0"/>
        </a:xfrm>
      </p:grpSpPr>
      <p:pic>
        <p:nvPicPr>
          <p:cNvPr id="2050" name="Picture 2" descr="G:\Shared\Aaron\logos\report_blu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5795" b="1587"/>
          <a:stretch/>
        </p:blipFill>
        <p:spPr bwMode="auto">
          <a:xfrm>
            <a:off x="0" y="3962400"/>
            <a:ext cx="68580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and white logo&#10;&#10;Description automatically generated">
            <a:extLst>
              <a:ext uri="{FF2B5EF4-FFF2-40B4-BE49-F238E27FC236}">
                <a16:creationId xmlns:a16="http://schemas.microsoft.com/office/drawing/2014/main" id="{35C24E37-835E-B3D6-B27C-9CF11FE6DA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10765" y="4807208"/>
            <a:ext cx="764496" cy="269758"/>
          </a:xfrm>
          <a:prstGeom prst="rect">
            <a:avLst/>
          </a:prstGeom>
        </p:spPr>
      </p:pic>
    </p:spTree>
    <p:extLst>
      <p:ext uri="{BB962C8B-B14F-4D97-AF65-F5344CB8AC3E}">
        <p14:creationId xmlns:p14="http://schemas.microsoft.com/office/powerpoint/2010/main" val="3220352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327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342900" y="205980"/>
            <a:ext cx="6172200" cy="563299"/>
          </a:xfrm>
          <a:prstGeom prst="rect">
            <a:avLst/>
          </a:prstGeom>
        </p:spPr>
        <p:txBody>
          <a:bodyPr/>
          <a:lstStyle>
            <a:lvl1pPr algn="l">
              <a:defRPr sz="2100"/>
            </a:lvl1pPr>
          </a:lstStyle>
          <a:p>
            <a:r>
              <a:rPr lang="en-US"/>
              <a:t>Click to add heading</a:t>
            </a:r>
          </a:p>
        </p:txBody>
      </p:sp>
      <p:grpSp>
        <p:nvGrpSpPr>
          <p:cNvPr id="15" name="Group 14"/>
          <p:cNvGrpSpPr/>
          <p:nvPr userDrawn="1"/>
        </p:nvGrpSpPr>
        <p:grpSpPr>
          <a:xfrm>
            <a:off x="0" y="769278"/>
            <a:ext cx="6229350" cy="228316"/>
            <a:chOff x="0" y="997594"/>
            <a:chExt cx="10972800" cy="228316"/>
          </a:xfrm>
        </p:grpSpPr>
        <p:sp>
          <p:nvSpPr>
            <p:cNvPr id="16" name="Rectangle 15"/>
            <p:cNvSpPr/>
            <p:nvPr/>
          </p:nvSpPr>
          <p:spPr>
            <a:xfrm rot="5400000">
              <a:off x="5447876" y="-4450282"/>
              <a:ext cx="77048" cy="10972800"/>
            </a:xfrm>
            <a:prstGeom prst="rect">
              <a:avLst/>
            </a:prstGeom>
            <a:solidFill>
              <a:srgbClr val="77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rot="5400000">
              <a:off x="4670636" y="-3595993"/>
              <a:ext cx="77050" cy="9418320"/>
            </a:xfrm>
            <a:prstGeom prst="rect">
              <a:avLst/>
            </a:prstGeom>
            <a:solidFill>
              <a:srgbClr val="B33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5400000">
              <a:off x="5036396" y="-3887534"/>
              <a:ext cx="77048" cy="10149840"/>
            </a:xfrm>
            <a:prstGeom prst="rect">
              <a:avLst/>
            </a:prstGeom>
            <a:solidFill>
              <a:srgbClr val="FAC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 name="Rectangle 20"/>
          <p:cNvSpPr/>
          <p:nvPr userDrawn="1"/>
        </p:nvSpPr>
        <p:spPr>
          <a:xfrm rot="5400000">
            <a:off x="3051818" y="1337317"/>
            <a:ext cx="754379" cy="6857987"/>
          </a:xfrm>
          <a:prstGeom prst="rect">
            <a:avLst/>
          </a:prstGeom>
          <a:solidFill>
            <a:srgbClr val="406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sz="quarter" idx="10"/>
          </p:nvPr>
        </p:nvSpPr>
        <p:spPr>
          <a:xfrm>
            <a:off x="342900" y="1047750"/>
            <a:ext cx="6172200" cy="3200400"/>
          </a:xfrm>
          <a:prstGeom prst="rect">
            <a:avLst/>
          </a:prstGeom>
        </p:spPr>
        <p:txBody>
          <a:bodyPr/>
          <a:lstStyle>
            <a:lvl1pPr>
              <a:defRPr sz="1800"/>
            </a:lvl1pPr>
            <a:lvl2pPr>
              <a:defRPr sz="1800"/>
            </a:lvl2pPr>
            <a:lvl3pPr>
              <a:defRPr sz="15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ack and white logo&#10;&#10;Description automatically generated">
            <a:extLst>
              <a:ext uri="{FF2B5EF4-FFF2-40B4-BE49-F238E27FC236}">
                <a16:creationId xmlns:a16="http://schemas.microsoft.com/office/drawing/2014/main" id="{CE951B6C-BEDA-B97D-84CC-46E7A9E4D2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1477" y="4508258"/>
            <a:ext cx="1501346" cy="529760"/>
          </a:xfrm>
          <a:prstGeom prst="rect">
            <a:avLst/>
          </a:prstGeom>
        </p:spPr>
      </p:pic>
    </p:spTree>
    <p:extLst>
      <p:ext uri="{BB962C8B-B14F-4D97-AF65-F5344CB8AC3E}">
        <p14:creationId xmlns:p14="http://schemas.microsoft.com/office/powerpoint/2010/main" val="3808156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342900" y="205980"/>
            <a:ext cx="6172200" cy="563299"/>
          </a:xfrm>
          <a:prstGeom prst="rect">
            <a:avLst/>
          </a:prstGeom>
        </p:spPr>
        <p:txBody>
          <a:bodyPr/>
          <a:lstStyle>
            <a:lvl1pPr algn="l">
              <a:defRPr sz="2100"/>
            </a:lvl1pPr>
          </a:lstStyle>
          <a:p>
            <a:r>
              <a:rPr lang="en-US"/>
              <a:t>Click to add heading</a:t>
            </a:r>
          </a:p>
        </p:txBody>
      </p:sp>
      <p:grpSp>
        <p:nvGrpSpPr>
          <p:cNvPr id="15" name="Group 14"/>
          <p:cNvGrpSpPr/>
          <p:nvPr userDrawn="1"/>
        </p:nvGrpSpPr>
        <p:grpSpPr>
          <a:xfrm>
            <a:off x="0" y="769278"/>
            <a:ext cx="6229350" cy="228316"/>
            <a:chOff x="0" y="997594"/>
            <a:chExt cx="10972800" cy="228316"/>
          </a:xfrm>
        </p:grpSpPr>
        <p:sp>
          <p:nvSpPr>
            <p:cNvPr id="16" name="Rectangle 15"/>
            <p:cNvSpPr/>
            <p:nvPr/>
          </p:nvSpPr>
          <p:spPr>
            <a:xfrm rot="5400000">
              <a:off x="5447876" y="-4450282"/>
              <a:ext cx="77048" cy="10972800"/>
            </a:xfrm>
            <a:prstGeom prst="rect">
              <a:avLst/>
            </a:prstGeom>
            <a:solidFill>
              <a:srgbClr val="77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rot="5400000">
              <a:off x="4670636" y="-3595993"/>
              <a:ext cx="77050" cy="9418320"/>
            </a:xfrm>
            <a:prstGeom prst="rect">
              <a:avLst/>
            </a:prstGeom>
            <a:solidFill>
              <a:srgbClr val="B33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5400000">
              <a:off x="5036396" y="-3887534"/>
              <a:ext cx="77048" cy="10149840"/>
            </a:xfrm>
            <a:prstGeom prst="rect">
              <a:avLst/>
            </a:prstGeom>
            <a:solidFill>
              <a:srgbClr val="FAC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Text Placeholder 2"/>
          <p:cNvSpPr>
            <a:spLocks noGrp="1"/>
          </p:cNvSpPr>
          <p:nvPr>
            <p:ph type="body" sz="quarter" idx="10"/>
          </p:nvPr>
        </p:nvSpPr>
        <p:spPr>
          <a:xfrm>
            <a:off x="342900" y="1047750"/>
            <a:ext cx="6172200" cy="3200400"/>
          </a:xfrm>
          <a:prstGeom prst="rect">
            <a:avLst/>
          </a:prstGeom>
        </p:spPr>
        <p:txBody>
          <a:bodyPr/>
          <a:lstStyle>
            <a:lvl1pPr>
              <a:defRPr sz="1800"/>
            </a:lvl1pPr>
            <a:lvl2pPr>
              <a:defRPr sz="1800"/>
            </a:lvl2pPr>
            <a:lvl3pPr>
              <a:defRPr sz="15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392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735" y="3305176"/>
            <a:ext cx="5829300" cy="1021556"/>
          </a:xfrm>
          <a:prstGeom prst="rect">
            <a:avLst/>
          </a:prstGeom>
        </p:spPr>
        <p:txBody>
          <a:bodyPr anchor="t"/>
          <a:lstStyle>
            <a:lvl1pPr algn="l">
              <a:defRPr sz="2400" b="1" cap="all"/>
            </a:lvl1pPr>
          </a:lstStyle>
          <a:p>
            <a:r>
              <a:rPr lang="en-US"/>
              <a:t>Click to add heading</a:t>
            </a:r>
          </a:p>
        </p:txBody>
      </p:sp>
      <p:sp>
        <p:nvSpPr>
          <p:cNvPr id="3" name="Text Placeholder 2"/>
          <p:cNvSpPr>
            <a:spLocks noGrp="1"/>
          </p:cNvSpPr>
          <p:nvPr>
            <p:ph type="body" idx="1" hasCustomPrompt="1"/>
          </p:nvPr>
        </p:nvSpPr>
        <p:spPr>
          <a:xfrm>
            <a:off x="541735" y="2180035"/>
            <a:ext cx="5829300" cy="1125140"/>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add sub-heading</a:t>
            </a:r>
          </a:p>
        </p:txBody>
      </p:sp>
      <p:sp>
        <p:nvSpPr>
          <p:cNvPr id="9" name="Rectangle 8"/>
          <p:cNvSpPr/>
          <p:nvPr userDrawn="1"/>
        </p:nvSpPr>
        <p:spPr>
          <a:xfrm rot="5400000">
            <a:off x="3051818" y="1337317"/>
            <a:ext cx="754379" cy="6857987"/>
          </a:xfrm>
          <a:prstGeom prst="rect">
            <a:avLst/>
          </a:prstGeom>
          <a:solidFill>
            <a:srgbClr val="406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A black and white logo&#10;&#10;Description automatically generated">
            <a:extLst>
              <a:ext uri="{FF2B5EF4-FFF2-40B4-BE49-F238E27FC236}">
                <a16:creationId xmlns:a16="http://schemas.microsoft.com/office/drawing/2014/main" id="{F07880CF-40A9-FF6A-6705-4EB33686BF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1477" y="4508258"/>
            <a:ext cx="1501346" cy="529760"/>
          </a:xfrm>
          <a:prstGeom prst="rect">
            <a:avLst/>
          </a:prstGeom>
        </p:spPr>
      </p:pic>
    </p:spTree>
    <p:extLst>
      <p:ext uri="{BB962C8B-B14F-4D97-AF65-F5344CB8AC3E}">
        <p14:creationId xmlns:p14="http://schemas.microsoft.com/office/powerpoint/2010/main" val="3210733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205980"/>
            <a:ext cx="6172200" cy="563299"/>
          </a:xfrm>
          <a:prstGeom prst="rect">
            <a:avLst/>
          </a:prstGeom>
        </p:spPr>
        <p:txBody>
          <a:bodyPr/>
          <a:lstStyle>
            <a:lvl1pPr algn="l">
              <a:defRPr sz="2100"/>
            </a:lvl1pPr>
          </a:lstStyle>
          <a:p>
            <a:r>
              <a:rPr lang="en-US"/>
              <a:t>Click to add heading</a:t>
            </a:r>
          </a:p>
        </p:txBody>
      </p:sp>
      <p:sp>
        <p:nvSpPr>
          <p:cNvPr id="3" name="Content Placeholder 2"/>
          <p:cNvSpPr>
            <a:spLocks noGrp="1"/>
          </p:cNvSpPr>
          <p:nvPr>
            <p:ph sz="half" idx="1"/>
          </p:nvPr>
        </p:nvSpPr>
        <p:spPr>
          <a:xfrm>
            <a:off x="342900" y="1200152"/>
            <a:ext cx="3028950" cy="3124199"/>
          </a:xfrm>
          <a:prstGeom prst="rect">
            <a:avLst/>
          </a:prstGeom>
        </p:spPr>
        <p:txBody>
          <a:bodyPr/>
          <a:lstStyle>
            <a:lvl1pPr>
              <a:defRPr sz="1800"/>
            </a:lvl1pPr>
            <a:lvl2pPr>
              <a:defRPr sz="15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2"/>
            <a:ext cx="3028950" cy="3124199"/>
          </a:xfrm>
          <a:prstGeom prst="rect">
            <a:avLst/>
          </a:prstGeom>
        </p:spPr>
        <p:txBody>
          <a:bodyPr/>
          <a:lstStyle>
            <a:lvl1pPr>
              <a:defRPr sz="1800"/>
            </a:lvl1pPr>
            <a:lvl2pPr>
              <a:defRPr sz="15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p:cNvGrpSpPr/>
          <p:nvPr userDrawn="1"/>
        </p:nvGrpSpPr>
        <p:grpSpPr>
          <a:xfrm>
            <a:off x="0" y="769278"/>
            <a:ext cx="6229350" cy="228316"/>
            <a:chOff x="0" y="997594"/>
            <a:chExt cx="10972800" cy="228316"/>
          </a:xfrm>
        </p:grpSpPr>
        <p:sp>
          <p:nvSpPr>
            <p:cNvPr id="13" name="Rectangle 12"/>
            <p:cNvSpPr/>
            <p:nvPr/>
          </p:nvSpPr>
          <p:spPr>
            <a:xfrm rot="5400000">
              <a:off x="5447876" y="-4450282"/>
              <a:ext cx="77048" cy="10972800"/>
            </a:xfrm>
            <a:prstGeom prst="rect">
              <a:avLst/>
            </a:prstGeom>
            <a:solidFill>
              <a:srgbClr val="77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5400000">
              <a:off x="4670636" y="-3595993"/>
              <a:ext cx="77050" cy="9418320"/>
            </a:xfrm>
            <a:prstGeom prst="rect">
              <a:avLst/>
            </a:prstGeom>
            <a:solidFill>
              <a:srgbClr val="B33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rot="5400000">
              <a:off x="5036396" y="-3887534"/>
              <a:ext cx="77048" cy="10149840"/>
            </a:xfrm>
            <a:prstGeom prst="rect">
              <a:avLst/>
            </a:prstGeom>
            <a:solidFill>
              <a:srgbClr val="FAC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7" name="Rectangle 16"/>
          <p:cNvSpPr/>
          <p:nvPr userDrawn="1"/>
        </p:nvSpPr>
        <p:spPr>
          <a:xfrm rot="5400000">
            <a:off x="3051818" y="1337317"/>
            <a:ext cx="754379" cy="6857987"/>
          </a:xfrm>
          <a:prstGeom prst="rect">
            <a:avLst/>
          </a:prstGeom>
          <a:solidFill>
            <a:srgbClr val="406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A black and white logo&#10;&#10;Description automatically generated">
            <a:extLst>
              <a:ext uri="{FF2B5EF4-FFF2-40B4-BE49-F238E27FC236}">
                <a16:creationId xmlns:a16="http://schemas.microsoft.com/office/drawing/2014/main" id="{609BFE47-C14F-47D7-C634-351AEA894D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1477" y="4508258"/>
            <a:ext cx="1501346" cy="529760"/>
          </a:xfrm>
          <a:prstGeom prst="rect">
            <a:avLst/>
          </a:prstGeom>
        </p:spPr>
      </p:pic>
    </p:spTree>
    <p:extLst>
      <p:ext uri="{BB962C8B-B14F-4D97-AF65-F5344CB8AC3E}">
        <p14:creationId xmlns:p14="http://schemas.microsoft.com/office/powerpoint/2010/main" val="3151760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900" y="1151335"/>
            <a:ext cx="3030141"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693194"/>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1335"/>
            <a:ext cx="3031331"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1156"/>
            <a:ext cx="3031331" cy="2693194"/>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342900" y="205980"/>
            <a:ext cx="6172200" cy="563299"/>
          </a:xfrm>
          <a:prstGeom prst="rect">
            <a:avLst/>
          </a:prstGeom>
        </p:spPr>
        <p:txBody>
          <a:bodyPr/>
          <a:lstStyle>
            <a:lvl1pPr algn="l">
              <a:defRPr sz="2100"/>
            </a:lvl1pPr>
          </a:lstStyle>
          <a:p>
            <a:r>
              <a:rPr lang="en-US"/>
              <a:t>Click to add heading</a:t>
            </a:r>
          </a:p>
        </p:txBody>
      </p:sp>
      <p:grpSp>
        <p:nvGrpSpPr>
          <p:cNvPr id="11" name="Group 10"/>
          <p:cNvGrpSpPr/>
          <p:nvPr userDrawn="1"/>
        </p:nvGrpSpPr>
        <p:grpSpPr>
          <a:xfrm>
            <a:off x="0" y="769278"/>
            <a:ext cx="6229350" cy="228316"/>
            <a:chOff x="0" y="997594"/>
            <a:chExt cx="10972800" cy="228316"/>
          </a:xfrm>
        </p:grpSpPr>
        <p:sp>
          <p:nvSpPr>
            <p:cNvPr id="12" name="Rectangle 11"/>
            <p:cNvSpPr/>
            <p:nvPr/>
          </p:nvSpPr>
          <p:spPr>
            <a:xfrm rot="5400000">
              <a:off x="5447876" y="-4450282"/>
              <a:ext cx="77048" cy="10972800"/>
            </a:xfrm>
            <a:prstGeom prst="rect">
              <a:avLst/>
            </a:prstGeom>
            <a:solidFill>
              <a:srgbClr val="77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5400000">
              <a:off x="4670636" y="-3595993"/>
              <a:ext cx="77050" cy="9418320"/>
            </a:xfrm>
            <a:prstGeom prst="rect">
              <a:avLst/>
            </a:prstGeom>
            <a:solidFill>
              <a:srgbClr val="B33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5400000">
              <a:off x="5036396" y="-3887534"/>
              <a:ext cx="77048" cy="10149840"/>
            </a:xfrm>
            <a:prstGeom prst="rect">
              <a:avLst/>
            </a:prstGeom>
            <a:solidFill>
              <a:srgbClr val="FAC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6" name="Rectangle 15"/>
          <p:cNvSpPr/>
          <p:nvPr userDrawn="1"/>
        </p:nvSpPr>
        <p:spPr>
          <a:xfrm rot="5400000">
            <a:off x="3051818" y="1337317"/>
            <a:ext cx="754379" cy="6857987"/>
          </a:xfrm>
          <a:prstGeom prst="rect">
            <a:avLst/>
          </a:prstGeom>
          <a:solidFill>
            <a:srgbClr val="406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descr="A black and white logo&#10;&#10;Description automatically generated">
            <a:extLst>
              <a:ext uri="{FF2B5EF4-FFF2-40B4-BE49-F238E27FC236}">
                <a16:creationId xmlns:a16="http://schemas.microsoft.com/office/drawing/2014/main" id="{B6DAA367-D52F-1B87-6FC2-2437DFA947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1477" y="4508258"/>
            <a:ext cx="1501346" cy="529760"/>
          </a:xfrm>
          <a:prstGeom prst="rect">
            <a:avLst/>
          </a:prstGeom>
        </p:spPr>
      </p:pic>
    </p:spTree>
    <p:extLst>
      <p:ext uri="{BB962C8B-B14F-4D97-AF65-F5344CB8AC3E}">
        <p14:creationId xmlns:p14="http://schemas.microsoft.com/office/powerpoint/2010/main" val="130176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4216" y="3600450"/>
            <a:ext cx="4114800" cy="425054"/>
          </a:xfrm>
          <a:prstGeom prst="rect">
            <a:avLst/>
          </a:prstGeom>
        </p:spPr>
        <p:txBody>
          <a:bodyPr anchor="b"/>
          <a:lstStyle>
            <a:lvl1pPr algn="l">
              <a:defRPr sz="1500" b="1"/>
            </a:lvl1pPr>
          </a:lstStyle>
          <a:p>
            <a:r>
              <a:rPr lang="en-US"/>
              <a:t>Click to add text</a:t>
            </a:r>
          </a:p>
        </p:txBody>
      </p:sp>
      <p:sp>
        <p:nvSpPr>
          <p:cNvPr id="3" name="Picture Placeholder 2"/>
          <p:cNvSpPr>
            <a:spLocks noGrp="1"/>
          </p:cNvSpPr>
          <p:nvPr>
            <p:ph type="pic" idx="1"/>
          </p:nvPr>
        </p:nvSpPr>
        <p:spPr>
          <a:xfrm>
            <a:off x="1344216" y="459581"/>
            <a:ext cx="41148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1344216" y="4025504"/>
            <a:ext cx="4114800" cy="3750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add text</a:t>
            </a:r>
          </a:p>
        </p:txBody>
      </p:sp>
      <p:sp>
        <p:nvSpPr>
          <p:cNvPr id="9" name="Rectangle 8"/>
          <p:cNvSpPr/>
          <p:nvPr userDrawn="1"/>
        </p:nvSpPr>
        <p:spPr>
          <a:xfrm rot="5400000">
            <a:off x="3051818" y="1337317"/>
            <a:ext cx="754379" cy="6857987"/>
          </a:xfrm>
          <a:prstGeom prst="rect">
            <a:avLst/>
          </a:prstGeom>
          <a:solidFill>
            <a:srgbClr val="406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black and white logo&#10;&#10;Description automatically generated">
            <a:extLst>
              <a:ext uri="{FF2B5EF4-FFF2-40B4-BE49-F238E27FC236}">
                <a16:creationId xmlns:a16="http://schemas.microsoft.com/office/drawing/2014/main" id="{F1D46CF6-B36A-419A-E767-399AE98982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1477" y="4508258"/>
            <a:ext cx="1501346" cy="529760"/>
          </a:xfrm>
          <a:prstGeom prst="rect">
            <a:avLst/>
          </a:prstGeom>
        </p:spPr>
      </p:pic>
    </p:spTree>
    <p:extLst>
      <p:ext uri="{BB962C8B-B14F-4D97-AF65-F5344CB8AC3E}">
        <p14:creationId xmlns:p14="http://schemas.microsoft.com/office/powerpoint/2010/main" val="7278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yline - Title and Conten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342900" y="205980"/>
            <a:ext cx="6172200" cy="563299"/>
          </a:xfrm>
          <a:prstGeom prst="rect">
            <a:avLst/>
          </a:prstGeom>
        </p:spPr>
        <p:txBody>
          <a:bodyPr/>
          <a:lstStyle>
            <a:lvl1pPr algn="l">
              <a:defRPr sz="2100"/>
            </a:lvl1pPr>
          </a:lstStyle>
          <a:p>
            <a:r>
              <a:rPr lang="en-US"/>
              <a:t>Click to add heading</a:t>
            </a:r>
          </a:p>
        </p:txBody>
      </p:sp>
      <p:grpSp>
        <p:nvGrpSpPr>
          <p:cNvPr id="15" name="Group 14"/>
          <p:cNvGrpSpPr/>
          <p:nvPr userDrawn="1"/>
        </p:nvGrpSpPr>
        <p:grpSpPr>
          <a:xfrm>
            <a:off x="0" y="769278"/>
            <a:ext cx="6229350" cy="228316"/>
            <a:chOff x="0" y="997594"/>
            <a:chExt cx="10972800" cy="228316"/>
          </a:xfrm>
        </p:grpSpPr>
        <p:sp>
          <p:nvSpPr>
            <p:cNvPr id="16" name="Rectangle 15"/>
            <p:cNvSpPr/>
            <p:nvPr/>
          </p:nvSpPr>
          <p:spPr>
            <a:xfrm rot="5400000">
              <a:off x="5447876" y="-4450282"/>
              <a:ext cx="77048" cy="10972800"/>
            </a:xfrm>
            <a:prstGeom prst="rect">
              <a:avLst/>
            </a:prstGeom>
            <a:solidFill>
              <a:srgbClr val="77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rot="5400000">
              <a:off x="4670636" y="-3595993"/>
              <a:ext cx="77050" cy="9418320"/>
            </a:xfrm>
            <a:prstGeom prst="rect">
              <a:avLst/>
            </a:prstGeom>
            <a:solidFill>
              <a:srgbClr val="B33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5400000">
              <a:off x="5036396" y="-3887534"/>
              <a:ext cx="77048" cy="10149840"/>
            </a:xfrm>
            <a:prstGeom prst="rect">
              <a:avLst/>
            </a:prstGeom>
            <a:solidFill>
              <a:srgbClr val="FAC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Text Placeholder 2"/>
          <p:cNvSpPr>
            <a:spLocks noGrp="1"/>
          </p:cNvSpPr>
          <p:nvPr>
            <p:ph type="body" sz="quarter" idx="10"/>
          </p:nvPr>
        </p:nvSpPr>
        <p:spPr>
          <a:xfrm>
            <a:off x="342900" y="1047750"/>
            <a:ext cx="6172200" cy="2971800"/>
          </a:xfrm>
          <a:prstGeom prst="rect">
            <a:avLst/>
          </a:prstGeom>
        </p:spPr>
        <p:txBody>
          <a:bodyPr/>
          <a:lstStyle>
            <a:lvl1pPr>
              <a:defRPr sz="1800"/>
            </a:lvl1pPr>
            <a:lvl2pPr>
              <a:defRPr sz="1800"/>
            </a:lvl2pPr>
            <a:lvl3pPr>
              <a:defRPr sz="15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descr="G:\Shared\Aaron\logos\report_blu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5795" b="1587"/>
          <a:stretch/>
        </p:blipFill>
        <p:spPr bwMode="auto">
          <a:xfrm>
            <a:off x="0" y="3962400"/>
            <a:ext cx="68580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and white logo&#10;&#10;Description automatically generated">
            <a:extLst>
              <a:ext uri="{FF2B5EF4-FFF2-40B4-BE49-F238E27FC236}">
                <a16:creationId xmlns:a16="http://schemas.microsoft.com/office/drawing/2014/main" id="{66247AC5-7A95-D825-A152-7E2A03AB3A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10765" y="4807208"/>
            <a:ext cx="764496" cy="269758"/>
          </a:xfrm>
          <a:prstGeom prst="rect">
            <a:avLst/>
          </a:prstGeom>
        </p:spPr>
      </p:pic>
    </p:spTree>
    <p:extLst>
      <p:ext uri="{BB962C8B-B14F-4D97-AF65-F5344CB8AC3E}">
        <p14:creationId xmlns:p14="http://schemas.microsoft.com/office/powerpoint/2010/main" val="2032548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Text Placeholder 2">
            <a:extLst>
              <a:ext uri="{FF2B5EF4-FFF2-40B4-BE49-F238E27FC236}">
                <a16:creationId xmlns:a16="http://schemas.microsoft.com/office/drawing/2014/main" id="{1A6BB0DC-8C1F-7341-05D0-CECB34D919E9}"/>
              </a:ext>
            </a:extLst>
          </p:cNvPr>
          <p:cNvSpPr txBox="1">
            <a:spLocks/>
          </p:cNvSpPr>
          <p:nvPr userDrawn="1"/>
        </p:nvSpPr>
        <p:spPr>
          <a:xfrm>
            <a:off x="971550" y="3594724"/>
            <a:ext cx="5829300" cy="322315"/>
          </a:xfrm>
          <a:prstGeom prst="rect">
            <a:avLst/>
          </a:prstGeom>
        </p:spPr>
        <p:txBody>
          <a:bodyPr anchor="t"/>
          <a:lstStyle>
            <a:lvl1pPr marL="0" indent="0" algn="l" defTabSz="914400" rtl="0" eaLnBrk="1" latinLnBrk="0" hangingPunct="1">
              <a:spcBef>
                <a:spcPct val="20000"/>
              </a:spcBef>
              <a:buFont typeface="Arial" panose="020B0604020202020204" pitchFamily="34" charset="0"/>
              <a:buNone/>
              <a:defRPr sz="1600" kern="120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1200"/>
              <a:t>Date</a:t>
            </a:r>
          </a:p>
        </p:txBody>
      </p:sp>
      <p:pic>
        <p:nvPicPr>
          <p:cNvPr id="48" name="Picture 47" descr="A black and white logo&#10;&#10;Description automatically generated">
            <a:extLst>
              <a:ext uri="{FF2B5EF4-FFF2-40B4-BE49-F238E27FC236}">
                <a16:creationId xmlns:a16="http://schemas.microsoft.com/office/drawing/2014/main" id="{AF64CC93-8ACA-111C-3016-CB152AE8B06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14800" y="4227410"/>
            <a:ext cx="2432753" cy="858414"/>
          </a:xfrm>
          <a:prstGeom prst="rect">
            <a:avLst/>
          </a:prstGeom>
        </p:spPr>
      </p:pic>
      <p:sp>
        <p:nvSpPr>
          <p:cNvPr id="51" name="Text Placeholder 2">
            <a:extLst>
              <a:ext uri="{FF2B5EF4-FFF2-40B4-BE49-F238E27FC236}">
                <a16:creationId xmlns:a16="http://schemas.microsoft.com/office/drawing/2014/main" id="{C4D1BAE7-5D27-8670-E741-80A93380580E}"/>
              </a:ext>
            </a:extLst>
          </p:cNvPr>
          <p:cNvSpPr txBox="1">
            <a:spLocks/>
          </p:cNvSpPr>
          <p:nvPr userDrawn="1"/>
        </p:nvSpPr>
        <p:spPr>
          <a:xfrm>
            <a:off x="874240" y="3575124"/>
            <a:ext cx="5829300" cy="322315"/>
          </a:xfrm>
          <a:prstGeom prst="rect">
            <a:avLst/>
          </a:prstGeom>
        </p:spPr>
        <p:txBody>
          <a:bodyPr anchor="t"/>
          <a:lstStyle>
            <a:lvl1pPr marL="0" indent="0" algn="l" defTabSz="914400" rtl="0" eaLnBrk="1" latinLnBrk="0" hangingPunct="1">
              <a:spcBef>
                <a:spcPct val="20000"/>
              </a:spcBef>
              <a:buFont typeface="Arial" panose="020B0604020202020204" pitchFamily="34" charset="0"/>
              <a:buNone/>
              <a:defRPr sz="1600" kern="120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1200"/>
              <a:t>Date</a:t>
            </a:r>
          </a:p>
        </p:txBody>
      </p:sp>
    </p:spTree>
    <p:extLst>
      <p:ext uri="{BB962C8B-B14F-4D97-AF65-F5344CB8AC3E}">
        <p14:creationId xmlns:p14="http://schemas.microsoft.com/office/powerpoint/2010/main" val="384693848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8" r:id="rId4"/>
    <p:sldLayoutId id="2147483651" r:id="rId5"/>
    <p:sldLayoutId id="2147483652" r:id="rId6"/>
    <p:sldLayoutId id="2147483653" r:id="rId7"/>
    <p:sldLayoutId id="2147483657" r:id="rId8"/>
    <p:sldLayoutId id="2147483660" r:id="rId9"/>
    <p:sldLayoutId id="2147483659" r:id="rId10"/>
    <p:sldLayoutId id="214748365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Text Placeholder 2">
            <a:extLst>
              <a:ext uri="{FF2B5EF4-FFF2-40B4-BE49-F238E27FC236}">
                <a16:creationId xmlns:a16="http://schemas.microsoft.com/office/drawing/2014/main" id="{1A6BB0DC-8C1F-7341-05D0-CECB34D919E9}"/>
              </a:ext>
            </a:extLst>
          </p:cNvPr>
          <p:cNvSpPr txBox="1">
            <a:spLocks/>
          </p:cNvSpPr>
          <p:nvPr userDrawn="1"/>
        </p:nvSpPr>
        <p:spPr>
          <a:xfrm>
            <a:off x="971550" y="3594724"/>
            <a:ext cx="5829300" cy="322315"/>
          </a:xfrm>
          <a:prstGeom prst="rect">
            <a:avLst/>
          </a:prstGeom>
        </p:spPr>
        <p:txBody>
          <a:bodyPr anchor="t"/>
          <a:lstStyle>
            <a:lvl1pPr marL="0" indent="0" algn="l" defTabSz="914400" rtl="0" eaLnBrk="1" latinLnBrk="0" hangingPunct="1">
              <a:spcBef>
                <a:spcPct val="20000"/>
              </a:spcBef>
              <a:buFont typeface="Arial" panose="020B0604020202020204" pitchFamily="34" charset="0"/>
              <a:buNone/>
              <a:defRPr sz="1600" kern="120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1200"/>
              <a:t>Date</a:t>
            </a:r>
          </a:p>
        </p:txBody>
      </p:sp>
      <p:sp>
        <p:nvSpPr>
          <p:cNvPr id="51" name="Text Placeholder 2">
            <a:extLst>
              <a:ext uri="{FF2B5EF4-FFF2-40B4-BE49-F238E27FC236}">
                <a16:creationId xmlns:a16="http://schemas.microsoft.com/office/drawing/2014/main" id="{C4D1BAE7-5D27-8670-E741-80A93380580E}"/>
              </a:ext>
            </a:extLst>
          </p:cNvPr>
          <p:cNvSpPr txBox="1">
            <a:spLocks/>
          </p:cNvSpPr>
          <p:nvPr userDrawn="1"/>
        </p:nvSpPr>
        <p:spPr>
          <a:xfrm>
            <a:off x="874240" y="3575124"/>
            <a:ext cx="5829300" cy="322315"/>
          </a:xfrm>
          <a:prstGeom prst="rect">
            <a:avLst/>
          </a:prstGeom>
        </p:spPr>
        <p:txBody>
          <a:bodyPr anchor="t"/>
          <a:lstStyle>
            <a:lvl1pPr marL="0" indent="0" algn="l" defTabSz="914400" rtl="0" eaLnBrk="1" latinLnBrk="0" hangingPunct="1">
              <a:spcBef>
                <a:spcPct val="20000"/>
              </a:spcBef>
              <a:buFont typeface="Arial" panose="020B0604020202020204" pitchFamily="34" charset="0"/>
              <a:buNone/>
              <a:defRPr sz="1600" kern="120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1200"/>
              <a:t>Date</a:t>
            </a:r>
          </a:p>
        </p:txBody>
      </p:sp>
    </p:spTree>
    <p:extLst>
      <p:ext uri="{BB962C8B-B14F-4D97-AF65-F5344CB8AC3E}">
        <p14:creationId xmlns:p14="http://schemas.microsoft.com/office/powerpoint/2010/main" val="26762765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556CA-E64F-40FD-C83C-51839C582704}"/>
              </a:ext>
            </a:extLst>
          </p:cNvPr>
          <p:cNvSpPr>
            <a:spLocks noGrp="1"/>
          </p:cNvSpPr>
          <p:nvPr>
            <p:ph type="title"/>
          </p:nvPr>
        </p:nvSpPr>
        <p:spPr/>
        <p:txBody>
          <a:bodyPr/>
          <a:lstStyle/>
          <a:p>
            <a:r>
              <a:rPr lang="en-US" dirty="0"/>
              <a:t>Des Moines Area MPO </a:t>
            </a:r>
            <a:r>
              <a:rPr lang="en-US" dirty="0" err="1"/>
              <a:t>UPdates</a:t>
            </a:r>
            <a:endParaRPr lang="en-US" dirty="0"/>
          </a:p>
        </p:txBody>
      </p:sp>
      <p:sp>
        <p:nvSpPr>
          <p:cNvPr id="5" name="Text Placeholder 4">
            <a:extLst>
              <a:ext uri="{FF2B5EF4-FFF2-40B4-BE49-F238E27FC236}">
                <a16:creationId xmlns:a16="http://schemas.microsoft.com/office/drawing/2014/main" id="{5FA74222-F8CE-ECA0-123E-046D555A294A}"/>
              </a:ext>
            </a:extLst>
          </p:cNvPr>
          <p:cNvSpPr>
            <a:spLocks noGrp="1"/>
          </p:cNvSpPr>
          <p:nvPr>
            <p:ph type="body" idx="1"/>
          </p:nvPr>
        </p:nvSpPr>
        <p:spPr/>
        <p:txBody>
          <a:bodyPr/>
          <a:lstStyle/>
          <a:p>
            <a:r>
              <a:rPr lang="en-US" dirty="0"/>
              <a:t>Iowa DOT Commission</a:t>
            </a:r>
          </a:p>
        </p:txBody>
      </p:sp>
      <p:sp>
        <p:nvSpPr>
          <p:cNvPr id="6" name="Text Placeholder 5">
            <a:extLst>
              <a:ext uri="{FF2B5EF4-FFF2-40B4-BE49-F238E27FC236}">
                <a16:creationId xmlns:a16="http://schemas.microsoft.com/office/drawing/2014/main" id="{B1404DB5-0D96-A339-A34F-9C67C95C94DC}"/>
              </a:ext>
            </a:extLst>
          </p:cNvPr>
          <p:cNvSpPr>
            <a:spLocks noGrp="1"/>
          </p:cNvSpPr>
          <p:nvPr>
            <p:ph type="body" idx="10"/>
          </p:nvPr>
        </p:nvSpPr>
        <p:spPr/>
        <p:txBody>
          <a:bodyPr/>
          <a:lstStyle/>
          <a:p>
            <a:r>
              <a:rPr lang="en-US" dirty="0"/>
              <a:t>June 2025</a:t>
            </a:r>
          </a:p>
        </p:txBody>
      </p:sp>
    </p:spTree>
    <p:extLst>
      <p:ext uri="{BB962C8B-B14F-4D97-AF65-F5344CB8AC3E}">
        <p14:creationId xmlns:p14="http://schemas.microsoft.com/office/powerpoint/2010/main" val="1379324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07157BC-CBE8-C76D-ECF0-78C4C59C3DC4}"/>
              </a:ext>
            </a:extLst>
          </p:cNvPr>
          <p:cNvSpPr>
            <a:spLocks noGrp="1"/>
          </p:cNvSpPr>
          <p:nvPr>
            <p:ph type="title"/>
          </p:nvPr>
        </p:nvSpPr>
        <p:spPr/>
        <p:txBody>
          <a:bodyPr lIns="68580" tIns="34290" rIns="68580" bIns="34290" anchor="t"/>
          <a:lstStyle/>
          <a:p>
            <a:r>
              <a:rPr lang="en-US" sz="2800">
                <a:ea typeface="Calibri"/>
                <a:cs typeface="Calibri"/>
              </a:rPr>
              <a:t>Member Community Projects</a:t>
            </a:r>
            <a:endParaRPr lang="en-US" sz="2800"/>
          </a:p>
        </p:txBody>
      </p:sp>
      <p:graphicFrame>
        <p:nvGraphicFramePr>
          <p:cNvPr id="14" name="Table 13">
            <a:extLst>
              <a:ext uri="{FF2B5EF4-FFF2-40B4-BE49-F238E27FC236}">
                <a16:creationId xmlns:a16="http://schemas.microsoft.com/office/drawing/2014/main" id="{E9192D62-8B7E-CCDA-2051-9B1E59D98CE8}"/>
              </a:ext>
            </a:extLst>
          </p:cNvPr>
          <p:cNvGraphicFramePr>
            <a:graphicFrameLocks noGrp="1"/>
          </p:cNvGraphicFramePr>
          <p:nvPr>
            <p:extLst>
              <p:ext uri="{D42A27DB-BD31-4B8C-83A1-F6EECF244321}">
                <p14:modId xmlns:p14="http://schemas.microsoft.com/office/powerpoint/2010/main" val="2346756850"/>
              </p:ext>
            </p:extLst>
          </p:nvPr>
        </p:nvGraphicFramePr>
        <p:xfrm>
          <a:off x="265290" y="1559810"/>
          <a:ext cx="6327421" cy="2521894"/>
        </p:xfrm>
        <a:graphic>
          <a:graphicData uri="http://schemas.openxmlformats.org/drawingml/2006/table">
            <a:tbl>
              <a:tblPr firstRow="1" bandRow="1">
                <a:tableStyleId>{7E9639D4-E3E2-4D34-9284-5A2195B3D0D7}</a:tableStyleId>
              </a:tblPr>
              <a:tblGrid>
                <a:gridCol w="982265">
                  <a:extLst>
                    <a:ext uri="{9D8B030D-6E8A-4147-A177-3AD203B41FA5}">
                      <a16:colId xmlns:a16="http://schemas.microsoft.com/office/drawing/2014/main" val="4228187550"/>
                    </a:ext>
                  </a:extLst>
                </a:gridCol>
                <a:gridCol w="1422231">
                  <a:extLst>
                    <a:ext uri="{9D8B030D-6E8A-4147-A177-3AD203B41FA5}">
                      <a16:colId xmlns:a16="http://schemas.microsoft.com/office/drawing/2014/main" val="6516735"/>
                    </a:ext>
                  </a:extLst>
                </a:gridCol>
                <a:gridCol w="1314450">
                  <a:extLst>
                    <a:ext uri="{9D8B030D-6E8A-4147-A177-3AD203B41FA5}">
                      <a16:colId xmlns:a16="http://schemas.microsoft.com/office/drawing/2014/main" val="2643448735"/>
                    </a:ext>
                  </a:extLst>
                </a:gridCol>
                <a:gridCol w="775904">
                  <a:extLst>
                    <a:ext uri="{9D8B030D-6E8A-4147-A177-3AD203B41FA5}">
                      <a16:colId xmlns:a16="http://schemas.microsoft.com/office/drawing/2014/main" val="2931908978"/>
                    </a:ext>
                  </a:extLst>
                </a:gridCol>
                <a:gridCol w="626090">
                  <a:extLst>
                    <a:ext uri="{9D8B030D-6E8A-4147-A177-3AD203B41FA5}">
                      <a16:colId xmlns:a16="http://schemas.microsoft.com/office/drawing/2014/main" val="3303148485"/>
                    </a:ext>
                  </a:extLst>
                </a:gridCol>
                <a:gridCol w="646401">
                  <a:extLst>
                    <a:ext uri="{9D8B030D-6E8A-4147-A177-3AD203B41FA5}">
                      <a16:colId xmlns:a16="http://schemas.microsoft.com/office/drawing/2014/main" val="1338094717"/>
                    </a:ext>
                  </a:extLst>
                </a:gridCol>
                <a:gridCol w="560080">
                  <a:extLst>
                    <a:ext uri="{9D8B030D-6E8A-4147-A177-3AD203B41FA5}">
                      <a16:colId xmlns:a16="http://schemas.microsoft.com/office/drawing/2014/main" val="2325866659"/>
                    </a:ext>
                  </a:extLst>
                </a:gridCol>
              </a:tblGrid>
              <a:tr h="145591">
                <a:tc>
                  <a:txBody>
                    <a:bodyPr/>
                    <a:lstStyle/>
                    <a:p>
                      <a:pPr marL="0" algn="ctr" defTabSz="914400" rtl="0" eaLnBrk="1" fontAlgn="b" latinLnBrk="0" hangingPunct="1"/>
                      <a:r>
                        <a:rPr lang="en-US" sz="800" b="1" u="none" strike="noStrike" kern="1200">
                          <a:solidFill>
                            <a:schemeClr val="bg1"/>
                          </a:solidFill>
                          <a:effectLst/>
                          <a:latin typeface="+mn-lt"/>
                          <a:ea typeface="+mn-ea"/>
                          <a:cs typeface="+mn-cs"/>
                        </a:rPr>
                        <a:t>Member Community</a:t>
                      </a:r>
                    </a:p>
                  </a:txBody>
                  <a:tcPr marL="3646" marR="3646" marT="3646" marB="17501" anchor="b">
                    <a:solidFill>
                      <a:srgbClr val="406E91"/>
                    </a:solidFill>
                  </a:tcPr>
                </a:tc>
                <a:tc>
                  <a:txBody>
                    <a:bodyPr/>
                    <a:lstStyle/>
                    <a:p>
                      <a:pPr marL="0" algn="ctr" defTabSz="914400" rtl="0" eaLnBrk="1" fontAlgn="b" latinLnBrk="0" hangingPunct="1"/>
                      <a:r>
                        <a:rPr lang="en-US" sz="800" b="1" u="none" strike="noStrike" kern="1200">
                          <a:solidFill>
                            <a:schemeClr val="bg1"/>
                          </a:solidFill>
                          <a:effectLst/>
                          <a:latin typeface="+mn-lt"/>
                          <a:ea typeface="+mn-ea"/>
                          <a:cs typeface="+mn-cs"/>
                        </a:rPr>
                        <a:t>Project</a:t>
                      </a:r>
                    </a:p>
                  </a:txBody>
                  <a:tcPr marL="3646" marR="3646" marT="3646" marB="17501" anchor="b">
                    <a:solidFill>
                      <a:srgbClr val="406E91"/>
                    </a:solidFill>
                  </a:tcPr>
                </a:tc>
                <a:tc>
                  <a:txBody>
                    <a:bodyPr/>
                    <a:lstStyle/>
                    <a:p>
                      <a:pPr algn="ctr" fontAlgn="b"/>
                      <a:r>
                        <a:rPr lang="en-US" sz="800" u="none" strike="noStrike">
                          <a:solidFill>
                            <a:schemeClr val="bg1"/>
                          </a:solidFill>
                          <a:effectLst/>
                        </a:rPr>
                        <a:t>Project Description</a:t>
                      </a:r>
                    </a:p>
                  </a:txBody>
                  <a:tcPr marL="3646" marR="3646" marT="3646" marB="17501" anchor="b">
                    <a:solidFill>
                      <a:srgbClr val="406E91"/>
                    </a:solidFill>
                  </a:tcPr>
                </a:tc>
                <a:tc>
                  <a:txBody>
                    <a:bodyPr/>
                    <a:lstStyle/>
                    <a:p>
                      <a:pPr algn="ctr" fontAlgn="b"/>
                      <a:r>
                        <a:rPr lang="en-US" sz="800" u="none" strike="noStrike">
                          <a:solidFill>
                            <a:schemeClr val="bg1"/>
                          </a:solidFill>
                          <a:effectLst/>
                        </a:rPr>
                        <a:t>Type</a:t>
                      </a:r>
                    </a:p>
                  </a:txBody>
                  <a:tcPr marL="3646" marR="3646" marT="3646" marB="17501" anchor="b">
                    <a:solidFill>
                      <a:srgbClr val="406E91"/>
                    </a:solidFill>
                  </a:tcPr>
                </a:tc>
                <a:tc>
                  <a:txBody>
                    <a:bodyPr/>
                    <a:lstStyle/>
                    <a:p>
                      <a:pPr algn="ctr" fontAlgn="b"/>
                      <a:r>
                        <a:rPr lang="en-US" sz="800" u="none" strike="noStrike">
                          <a:solidFill>
                            <a:schemeClr val="bg1"/>
                          </a:solidFill>
                          <a:effectLst/>
                        </a:rPr>
                        <a:t>Total Cost</a:t>
                      </a:r>
                    </a:p>
                  </a:txBody>
                  <a:tcPr marL="3646" marR="3646" marT="3646" marB="17501" anchor="b">
                    <a:solidFill>
                      <a:srgbClr val="406E91"/>
                    </a:solidFill>
                  </a:tcPr>
                </a:tc>
                <a:tc>
                  <a:txBody>
                    <a:bodyPr/>
                    <a:lstStyle/>
                    <a:p>
                      <a:pPr algn="ctr" fontAlgn="b"/>
                      <a:r>
                        <a:rPr lang="en-US" sz="800" u="none" strike="noStrike">
                          <a:solidFill>
                            <a:schemeClr val="bg1"/>
                          </a:solidFill>
                          <a:effectLst/>
                        </a:rPr>
                        <a:t>Fed Share</a:t>
                      </a:r>
                    </a:p>
                  </a:txBody>
                  <a:tcPr marL="3646" marR="3646" marT="3646" marB="17501" anchor="b">
                    <a:solidFill>
                      <a:srgbClr val="406E91"/>
                    </a:solidFill>
                  </a:tcPr>
                </a:tc>
                <a:tc>
                  <a:txBody>
                    <a:bodyPr/>
                    <a:lstStyle/>
                    <a:p>
                      <a:pPr algn="ctr" fontAlgn="b"/>
                      <a:r>
                        <a:rPr lang="en-US" sz="800" u="none" strike="noStrike">
                          <a:solidFill>
                            <a:schemeClr val="bg1"/>
                          </a:solidFill>
                          <a:effectLst/>
                        </a:rPr>
                        <a:t>Match</a:t>
                      </a:r>
                    </a:p>
                  </a:txBody>
                  <a:tcPr marL="3646" marR="3646" marT="3646" marB="17501" anchor="b">
                    <a:solidFill>
                      <a:srgbClr val="406E91"/>
                    </a:solidFill>
                  </a:tcPr>
                </a:tc>
                <a:extLst>
                  <a:ext uri="{0D108BD9-81ED-4DB2-BD59-A6C34878D82A}">
                    <a16:rowId xmlns:a16="http://schemas.microsoft.com/office/drawing/2014/main" val="3374109114"/>
                  </a:ext>
                </a:extLst>
              </a:tr>
              <a:tr h="295467">
                <a:tc>
                  <a:txBody>
                    <a:bodyPr/>
                    <a:lstStyle/>
                    <a:p>
                      <a:pPr marL="0" algn="ctr" defTabSz="914400" rtl="0" eaLnBrk="1" fontAlgn="b" latinLnBrk="0" hangingPunct="1"/>
                      <a:r>
                        <a:rPr lang="en-US" sz="900" u="none" strike="noStrike" kern="1200" dirty="0">
                          <a:solidFill>
                            <a:srgbClr val="000000"/>
                          </a:solidFill>
                          <a:effectLst/>
                          <a:latin typeface="+mn-lt"/>
                          <a:ea typeface="+mn-ea"/>
                          <a:cs typeface="+mn-cs"/>
                        </a:rPr>
                        <a:t>Altoona</a:t>
                      </a:r>
                    </a:p>
                  </a:txBody>
                  <a:tcPr marL="3646" marR="3646" marT="3646" marB="17501" anchor="b"/>
                </a:tc>
                <a:tc>
                  <a:txBody>
                    <a:bodyPr/>
                    <a:lstStyle/>
                    <a:p>
                      <a:pPr marL="0" algn="ctr" defTabSz="914400" rtl="0" eaLnBrk="1" fontAlgn="b" latinLnBrk="0" hangingPunct="1"/>
                      <a:r>
                        <a:rPr lang="en-US" sz="900" u="none" strike="noStrike" kern="1200">
                          <a:solidFill>
                            <a:srgbClr val="000000"/>
                          </a:solidFill>
                          <a:effectLst/>
                          <a:latin typeface="+mn-lt"/>
                          <a:ea typeface="+mn-ea"/>
                          <a:cs typeface="+mn-cs"/>
                        </a:rPr>
                        <a:t>Hubbell Ave &amp;  Adventureland Dr</a:t>
                      </a:r>
                    </a:p>
                  </a:txBody>
                  <a:tcPr marL="3646" marR="3646" marT="3646" marB="17501" anchor="b"/>
                </a:tc>
                <a:tc>
                  <a:txBody>
                    <a:bodyPr/>
                    <a:lstStyle/>
                    <a:p>
                      <a:pPr algn="ctr" fontAlgn="b"/>
                      <a:r>
                        <a:rPr lang="en-US" sz="900" u="none" strike="noStrike">
                          <a:solidFill>
                            <a:srgbClr val="000000"/>
                          </a:solidFill>
                          <a:effectLst/>
                        </a:rPr>
                        <a:t>Intersection Safety Feasibility Study</a:t>
                      </a:r>
                    </a:p>
                  </a:txBody>
                  <a:tcPr marL="3646" marR="3646" marT="3646" marB="17501" anchor="b"/>
                </a:tc>
                <a:tc>
                  <a:txBody>
                    <a:bodyPr/>
                    <a:lstStyle/>
                    <a:p>
                      <a:pPr algn="ctr" fontAlgn="b"/>
                      <a:r>
                        <a:rPr lang="en-US" sz="900" u="none" strike="noStrike">
                          <a:solidFill>
                            <a:srgbClr val="000000"/>
                          </a:solidFill>
                          <a:effectLst/>
                        </a:rPr>
                        <a:t>Study</a:t>
                      </a:r>
                    </a:p>
                  </a:txBody>
                  <a:tcPr marL="3646" marR="3646" marT="3646" marB="17501" anchor="b"/>
                </a:tc>
                <a:tc>
                  <a:txBody>
                    <a:bodyPr/>
                    <a:lstStyle/>
                    <a:p>
                      <a:pPr algn="ctr" fontAlgn="b"/>
                      <a:r>
                        <a:rPr lang="en-US" sz="900" u="none" strike="noStrike">
                          <a:solidFill>
                            <a:srgbClr val="000000"/>
                          </a:solidFill>
                          <a:effectLst/>
                        </a:rPr>
                        <a:t>$500,000 </a:t>
                      </a:r>
                    </a:p>
                  </a:txBody>
                  <a:tcPr marL="3646" marR="3646" marT="3646" marB="17501" anchor="b"/>
                </a:tc>
                <a:tc>
                  <a:txBody>
                    <a:bodyPr/>
                    <a:lstStyle/>
                    <a:p>
                      <a:pPr algn="ctr" fontAlgn="b"/>
                      <a:r>
                        <a:rPr lang="en-US" sz="900" u="none" strike="noStrike" dirty="0">
                          <a:solidFill>
                            <a:srgbClr val="000000"/>
                          </a:solidFill>
                          <a:effectLst/>
                        </a:rPr>
                        <a:t> $400,000 </a:t>
                      </a:r>
                    </a:p>
                  </a:txBody>
                  <a:tcPr marL="3646" marR="3646" marT="3646" marB="17501" anchor="b"/>
                </a:tc>
                <a:tc>
                  <a:txBody>
                    <a:bodyPr/>
                    <a:lstStyle/>
                    <a:p>
                      <a:pPr algn="ctr" fontAlgn="b"/>
                      <a:r>
                        <a:rPr lang="en-US" sz="900" u="none" strike="noStrike">
                          <a:solidFill>
                            <a:srgbClr val="000000"/>
                          </a:solidFill>
                          <a:effectLst/>
                        </a:rPr>
                        <a:t> $100,000 </a:t>
                      </a:r>
                    </a:p>
                  </a:txBody>
                  <a:tcPr marL="3646" marR="3646" marT="3646" marB="17501" anchor="b"/>
                </a:tc>
                <a:extLst>
                  <a:ext uri="{0D108BD9-81ED-4DB2-BD59-A6C34878D82A}">
                    <a16:rowId xmlns:a16="http://schemas.microsoft.com/office/drawing/2014/main" val="2073927849"/>
                  </a:ext>
                </a:extLst>
              </a:tr>
              <a:tr h="158307">
                <a:tc>
                  <a:txBody>
                    <a:bodyPr/>
                    <a:lstStyle/>
                    <a:p>
                      <a:pPr marL="0" algn="ctr" defTabSz="914400" rtl="0" eaLnBrk="1" fontAlgn="b" latinLnBrk="0" hangingPunct="1"/>
                      <a:r>
                        <a:rPr lang="en-US" sz="900" u="none" strike="noStrike" kern="1200">
                          <a:solidFill>
                            <a:srgbClr val="000000"/>
                          </a:solidFill>
                          <a:effectLst/>
                          <a:latin typeface="+mn-lt"/>
                          <a:ea typeface="+mn-ea"/>
                          <a:cs typeface="+mn-cs"/>
                        </a:rPr>
                        <a:t>Ankeny</a:t>
                      </a:r>
                    </a:p>
                  </a:txBody>
                  <a:tcPr marL="3646" marR="3646" marT="3646" marB="17501" anchor="b"/>
                </a:tc>
                <a:tc>
                  <a:txBody>
                    <a:bodyPr/>
                    <a:lstStyle/>
                    <a:p>
                      <a:pPr marL="0" algn="ctr" defTabSz="914400" rtl="0" eaLnBrk="1" fontAlgn="b" latinLnBrk="0" hangingPunct="1"/>
                      <a:r>
                        <a:rPr lang="en-US" sz="900" u="none" strike="noStrike" kern="1200" dirty="0" err="1">
                          <a:solidFill>
                            <a:srgbClr val="000000"/>
                          </a:solidFill>
                          <a:effectLst/>
                          <a:latin typeface="+mn-lt"/>
                          <a:ea typeface="+mn-ea"/>
                          <a:cs typeface="+mn-cs"/>
                        </a:rPr>
                        <a:t>Oralabor</a:t>
                      </a:r>
                      <a:r>
                        <a:rPr lang="en-US" sz="900" u="none" strike="noStrike" kern="1200" dirty="0">
                          <a:solidFill>
                            <a:srgbClr val="000000"/>
                          </a:solidFill>
                          <a:effectLst/>
                          <a:latin typeface="+mn-lt"/>
                          <a:ea typeface="+mn-ea"/>
                          <a:cs typeface="+mn-cs"/>
                        </a:rPr>
                        <a:t> Rd &amp; Ankeny Blvd</a:t>
                      </a:r>
                    </a:p>
                  </a:txBody>
                  <a:tcPr marL="3646" marR="3646" marT="3646" marB="17501" anchor="b"/>
                </a:tc>
                <a:tc>
                  <a:txBody>
                    <a:bodyPr/>
                    <a:lstStyle/>
                    <a:p>
                      <a:pPr algn="ctr" fontAlgn="b"/>
                      <a:r>
                        <a:rPr lang="en-US" sz="900" u="none" strike="noStrike">
                          <a:solidFill>
                            <a:srgbClr val="000000"/>
                          </a:solidFill>
                          <a:effectLst/>
                        </a:rPr>
                        <a:t>Trail Underpass</a:t>
                      </a:r>
                    </a:p>
                  </a:txBody>
                  <a:tcPr marL="3646" marR="3646" marT="3646" marB="17501" anchor="b"/>
                </a:tc>
                <a:tc>
                  <a:txBody>
                    <a:bodyPr/>
                    <a:lstStyle/>
                    <a:p>
                      <a:pPr algn="ctr" fontAlgn="b"/>
                      <a:r>
                        <a:rPr lang="en-US" sz="900" u="none" strike="noStrike">
                          <a:solidFill>
                            <a:srgbClr val="000000"/>
                          </a:solidFill>
                          <a:effectLst/>
                        </a:rPr>
                        <a:t>Construction</a:t>
                      </a:r>
                    </a:p>
                  </a:txBody>
                  <a:tcPr marL="3646" marR="3646" marT="3646" marB="17501" anchor="b"/>
                </a:tc>
                <a:tc>
                  <a:txBody>
                    <a:bodyPr/>
                    <a:lstStyle/>
                    <a:p>
                      <a:pPr algn="ctr" fontAlgn="b"/>
                      <a:r>
                        <a:rPr lang="en-US" sz="900" u="none" strike="noStrike">
                          <a:solidFill>
                            <a:srgbClr val="000000"/>
                          </a:solidFill>
                          <a:effectLst/>
                        </a:rPr>
                        <a:t>$2,000,000 </a:t>
                      </a:r>
                    </a:p>
                  </a:txBody>
                  <a:tcPr marL="3646" marR="3646" marT="3646" marB="17501" anchor="b"/>
                </a:tc>
                <a:tc>
                  <a:txBody>
                    <a:bodyPr/>
                    <a:lstStyle/>
                    <a:p>
                      <a:pPr algn="ctr" fontAlgn="b"/>
                      <a:r>
                        <a:rPr lang="en-US" sz="900" u="none" strike="noStrike">
                          <a:solidFill>
                            <a:srgbClr val="000000"/>
                          </a:solidFill>
                          <a:effectLst/>
                        </a:rPr>
                        <a:t> $1,600,000 </a:t>
                      </a:r>
                    </a:p>
                  </a:txBody>
                  <a:tcPr marL="3646" marR="3646" marT="3646" marB="17501" anchor="b"/>
                </a:tc>
                <a:tc>
                  <a:txBody>
                    <a:bodyPr/>
                    <a:lstStyle/>
                    <a:p>
                      <a:pPr algn="ctr" fontAlgn="b"/>
                      <a:r>
                        <a:rPr lang="en-US" sz="900" u="none" strike="noStrike">
                          <a:solidFill>
                            <a:srgbClr val="000000"/>
                          </a:solidFill>
                          <a:effectLst/>
                        </a:rPr>
                        <a:t> $400,000 </a:t>
                      </a:r>
                    </a:p>
                  </a:txBody>
                  <a:tcPr marL="3646" marR="3646" marT="3646" marB="17501" anchor="b"/>
                </a:tc>
                <a:extLst>
                  <a:ext uri="{0D108BD9-81ED-4DB2-BD59-A6C34878D82A}">
                    <a16:rowId xmlns:a16="http://schemas.microsoft.com/office/drawing/2014/main" val="1619926022"/>
                  </a:ext>
                </a:extLst>
              </a:tr>
              <a:tr h="158307">
                <a:tc>
                  <a:txBody>
                    <a:bodyPr/>
                    <a:lstStyle/>
                    <a:p>
                      <a:pPr marL="0" algn="ctr" defTabSz="914400" rtl="0" eaLnBrk="1" fontAlgn="b" latinLnBrk="0" hangingPunct="1"/>
                      <a:r>
                        <a:rPr lang="en-US" sz="900" u="none" strike="noStrike" kern="1200">
                          <a:solidFill>
                            <a:srgbClr val="000000"/>
                          </a:solidFill>
                          <a:effectLst/>
                          <a:latin typeface="+mn-lt"/>
                          <a:ea typeface="+mn-ea"/>
                          <a:cs typeface="+mn-cs"/>
                        </a:rPr>
                        <a:t>Clive/Urbandale</a:t>
                      </a:r>
                    </a:p>
                  </a:txBody>
                  <a:tcPr marL="3646" marR="3646" marT="3646" marB="17501" anchor="b"/>
                </a:tc>
                <a:tc>
                  <a:txBody>
                    <a:bodyPr/>
                    <a:lstStyle/>
                    <a:p>
                      <a:pPr marL="0" algn="ctr" defTabSz="914400" rtl="0" eaLnBrk="1" fontAlgn="b" latinLnBrk="0" hangingPunct="1"/>
                      <a:r>
                        <a:rPr lang="en-US" sz="900" u="none" strike="noStrike" kern="1200" dirty="0">
                          <a:solidFill>
                            <a:srgbClr val="000000"/>
                          </a:solidFill>
                          <a:effectLst/>
                          <a:latin typeface="+mn-lt"/>
                          <a:ea typeface="+mn-ea"/>
                          <a:cs typeface="+mn-cs"/>
                        </a:rPr>
                        <a:t>86th Street</a:t>
                      </a:r>
                    </a:p>
                  </a:txBody>
                  <a:tcPr marL="3646" marR="3646" marT="3646" marB="17501" anchor="b"/>
                </a:tc>
                <a:tc>
                  <a:txBody>
                    <a:bodyPr/>
                    <a:lstStyle/>
                    <a:p>
                      <a:pPr algn="ctr" fontAlgn="b"/>
                      <a:r>
                        <a:rPr lang="en-US" sz="900" u="none" strike="noStrike">
                          <a:solidFill>
                            <a:srgbClr val="000000"/>
                          </a:solidFill>
                          <a:effectLst/>
                        </a:rPr>
                        <a:t>Pedestrian Enhancements</a:t>
                      </a:r>
                    </a:p>
                  </a:txBody>
                  <a:tcPr marL="3646" marR="3646" marT="3646" marB="17501" anchor="b"/>
                </a:tc>
                <a:tc>
                  <a:txBody>
                    <a:bodyPr/>
                    <a:lstStyle/>
                    <a:p>
                      <a:pPr algn="ctr" fontAlgn="b"/>
                      <a:r>
                        <a:rPr lang="en-US" sz="900" u="none" strike="noStrike">
                          <a:solidFill>
                            <a:srgbClr val="000000"/>
                          </a:solidFill>
                          <a:effectLst/>
                        </a:rPr>
                        <a:t>Construction</a:t>
                      </a:r>
                    </a:p>
                  </a:txBody>
                  <a:tcPr marL="3646" marR="3646" marT="3646" marB="17501" anchor="b"/>
                </a:tc>
                <a:tc>
                  <a:txBody>
                    <a:bodyPr/>
                    <a:lstStyle/>
                    <a:p>
                      <a:pPr algn="ctr" fontAlgn="b"/>
                      <a:r>
                        <a:rPr lang="en-US" sz="900" u="none" strike="noStrike">
                          <a:solidFill>
                            <a:srgbClr val="000000"/>
                          </a:solidFill>
                          <a:effectLst/>
                        </a:rPr>
                        <a:t>$1,000,000 </a:t>
                      </a:r>
                    </a:p>
                  </a:txBody>
                  <a:tcPr marL="3646" marR="3646" marT="3646" marB="17501" anchor="b"/>
                </a:tc>
                <a:tc>
                  <a:txBody>
                    <a:bodyPr/>
                    <a:lstStyle/>
                    <a:p>
                      <a:pPr algn="ctr" fontAlgn="b"/>
                      <a:r>
                        <a:rPr lang="en-US" sz="900" u="none" strike="noStrike">
                          <a:solidFill>
                            <a:srgbClr val="000000"/>
                          </a:solidFill>
                          <a:effectLst/>
                        </a:rPr>
                        <a:t> $800,000 </a:t>
                      </a:r>
                    </a:p>
                  </a:txBody>
                  <a:tcPr marL="3646" marR="3646" marT="3646" marB="17501" anchor="b"/>
                </a:tc>
                <a:tc>
                  <a:txBody>
                    <a:bodyPr/>
                    <a:lstStyle/>
                    <a:p>
                      <a:pPr algn="ctr" fontAlgn="b"/>
                      <a:r>
                        <a:rPr lang="en-US" sz="900" u="none" strike="noStrike">
                          <a:solidFill>
                            <a:srgbClr val="000000"/>
                          </a:solidFill>
                          <a:effectLst/>
                        </a:rPr>
                        <a:t> $200,000 </a:t>
                      </a:r>
                    </a:p>
                  </a:txBody>
                  <a:tcPr marL="3646" marR="3646" marT="3646" marB="17501" anchor="b"/>
                </a:tc>
                <a:extLst>
                  <a:ext uri="{0D108BD9-81ED-4DB2-BD59-A6C34878D82A}">
                    <a16:rowId xmlns:a16="http://schemas.microsoft.com/office/drawing/2014/main" val="570345610"/>
                  </a:ext>
                </a:extLst>
              </a:tr>
              <a:tr h="244593">
                <a:tc>
                  <a:txBody>
                    <a:bodyPr/>
                    <a:lstStyle/>
                    <a:p>
                      <a:pPr marL="0" algn="ctr" defTabSz="914400" rtl="0" eaLnBrk="1" fontAlgn="b" latinLnBrk="0" hangingPunct="1"/>
                      <a:r>
                        <a:rPr lang="en-US" sz="900" u="none" strike="noStrike" kern="1200">
                          <a:solidFill>
                            <a:srgbClr val="000000"/>
                          </a:solidFill>
                          <a:effectLst/>
                          <a:latin typeface="+mn-lt"/>
                          <a:ea typeface="+mn-ea"/>
                          <a:cs typeface="+mn-cs"/>
                        </a:rPr>
                        <a:t>Des Moines</a:t>
                      </a:r>
                    </a:p>
                  </a:txBody>
                  <a:tcPr marL="3646" marR="3646" marT="3646" marB="17501" anchor="b"/>
                </a:tc>
                <a:tc>
                  <a:txBody>
                    <a:bodyPr/>
                    <a:lstStyle/>
                    <a:p>
                      <a:pPr marL="0" algn="ctr" defTabSz="914400" rtl="0" eaLnBrk="1" fontAlgn="b" latinLnBrk="0" hangingPunct="1"/>
                      <a:r>
                        <a:rPr lang="en-US" sz="900" u="none" strike="noStrike" kern="1200">
                          <a:solidFill>
                            <a:srgbClr val="000000"/>
                          </a:solidFill>
                          <a:effectLst/>
                          <a:latin typeface="+mn-lt"/>
                          <a:ea typeface="+mn-ea"/>
                          <a:cs typeface="+mn-cs"/>
                        </a:rPr>
                        <a:t>SW 9th St</a:t>
                      </a:r>
                    </a:p>
                  </a:txBody>
                  <a:tcPr marL="3646" marR="3646" marT="3646" marB="17501" anchor="b"/>
                </a:tc>
                <a:tc>
                  <a:txBody>
                    <a:bodyPr/>
                    <a:lstStyle/>
                    <a:p>
                      <a:pPr algn="ctr" fontAlgn="b"/>
                      <a:r>
                        <a:rPr lang="en-US" sz="900" u="none" strike="noStrike">
                          <a:solidFill>
                            <a:srgbClr val="000000"/>
                          </a:solidFill>
                          <a:effectLst/>
                        </a:rPr>
                        <a:t>Intersection Enhancements</a:t>
                      </a:r>
                    </a:p>
                  </a:txBody>
                  <a:tcPr marL="3646" marR="3646" marT="3646" marB="17501" anchor="b"/>
                </a:tc>
                <a:tc>
                  <a:txBody>
                    <a:bodyPr/>
                    <a:lstStyle/>
                    <a:p>
                      <a:pPr algn="ctr" fontAlgn="b"/>
                      <a:r>
                        <a:rPr lang="en-US" sz="900" u="none" strike="noStrike">
                          <a:solidFill>
                            <a:srgbClr val="000000"/>
                          </a:solidFill>
                          <a:effectLst/>
                        </a:rPr>
                        <a:t>Construction</a:t>
                      </a:r>
                    </a:p>
                  </a:txBody>
                  <a:tcPr marL="3646" marR="3646" marT="3646" marB="17501" anchor="b"/>
                </a:tc>
                <a:tc>
                  <a:txBody>
                    <a:bodyPr/>
                    <a:lstStyle/>
                    <a:p>
                      <a:pPr algn="ctr" fontAlgn="b"/>
                      <a:r>
                        <a:rPr lang="en-US" sz="900" u="none" strike="noStrike">
                          <a:solidFill>
                            <a:srgbClr val="000000"/>
                          </a:solidFill>
                          <a:effectLst/>
                        </a:rPr>
                        <a:t>$3,000,000 </a:t>
                      </a:r>
                    </a:p>
                  </a:txBody>
                  <a:tcPr marL="3646" marR="3646" marT="3646" marB="17501" anchor="b"/>
                </a:tc>
                <a:tc>
                  <a:txBody>
                    <a:bodyPr/>
                    <a:lstStyle/>
                    <a:p>
                      <a:pPr algn="ctr" fontAlgn="b"/>
                      <a:r>
                        <a:rPr lang="en-US" sz="900" u="none" strike="noStrike">
                          <a:solidFill>
                            <a:srgbClr val="000000"/>
                          </a:solidFill>
                          <a:effectLst/>
                        </a:rPr>
                        <a:t> $2,400,000 </a:t>
                      </a:r>
                    </a:p>
                  </a:txBody>
                  <a:tcPr marL="3646" marR="3646" marT="3646" marB="17501" anchor="b"/>
                </a:tc>
                <a:tc>
                  <a:txBody>
                    <a:bodyPr/>
                    <a:lstStyle/>
                    <a:p>
                      <a:pPr algn="ctr" fontAlgn="b"/>
                      <a:r>
                        <a:rPr lang="en-US" sz="900" u="none" strike="noStrike">
                          <a:solidFill>
                            <a:srgbClr val="000000"/>
                          </a:solidFill>
                          <a:effectLst/>
                        </a:rPr>
                        <a:t> $600,000 </a:t>
                      </a:r>
                    </a:p>
                  </a:txBody>
                  <a:tcPr marL="3646" marR="3646" marT="3646" marB="17501" anchor="b"/>
                </a:tc>
                <a:extLst>
                  <a:ext uri="{0D108BD9-81ED-4DB2-BD59-A6C34878D82A}">
                    <a16:rowId xmlns:a16="http://schemas.microsoft.com/office/drawing/2014/main" val="2485903482"/>
                  </a:ext>
                </a:extLst>
              </a:tr>
              <a:tr h="158307">
                <a:tc>
                  <a:txBody>
                    <a:bodyPr/>
                    <a:lstStyle/>
                    <a:p>
                      <a:pPr marL="0" algn="ctr" defTabSz="914400" rtl="0" eaLnBrk="1" fontAlgn="b" latinLnBrk="0" hangingPunct="1"/>
                      <a:r>
                        <a:rPr lang="en-US" sz="900" u="none" strike="noStrike" kern="1200">
                          <a:solidFill>
                            <a:srgbClr val="000000"/>
                          </a:solidFill>
                          <a:effectLst/>
                          <a:latin typeface="+mn-lt"/>
                          <a:ea typeface="+mn-ea"/>
                          <a:cs typeface="+mn-cs"/>
                        </a:rPr>
                        <a:t>Grimes</a:t>
                      </a:r>
                    </a:p>
                  </a:txBody>
                  <a:tcPr marL="3646" marR="3646" marT="3646" marB="17501" anchor="b"/>
                </a:tc>
                <a:tc>
                  <a:txBody>
                    <a:bodyPr/>
                    <a:lstStyle/>
                    <a:p>
                      <a:pPr marL="0" algn="ctr" defTabSz="914400" rtl="0" eaLnBrk="1" fontAlgn="b" latinLnBrk="0" hangingPunct="1"/>
                      <a:r>
                        <a:rPr lang="en-US" sz="900" u="none" strike="noStrike" kern="1200">
                          <a:solidFill>
                            <a:srgbClr val="000000"/>
                          </a:solidFill>
                          <a:effectLst/>
                          <a:latin typeface="+mn-lt"/>
                          <a:ea typeface="+mn-ea"/>
                          <a:cs typeface="+mn-cs"/>
                        </a:rPr>
                        <a:t>IA 44</a:t>
                      </a:r>
                    </a:p>
                  </a:txBody>
                  <a:tcPr marL="3646" marR="3646" marT="3646" marB="17501" anchor="b"/>
                </a:tc>
                <a:tc>
                  <a:txBody>
                    <a:bodyPr/>
                    <a:lstStyle/>
                    <a:p>
                      <a:pPr algn="ctr" fontAlgn="b"/>
                      <a:r>
                        <a:rPr lang="en-US" sz="900" u="none" strike="noStrike">
                          <a:solidFill>
                            <a:srgbClr val="000000"/>
                          </a:solidFill>
                          <a:effectLst/>
                        </a:rPr>
                        <a:t>Roundabout</a:t>
                      </a:r>
                    </a:p>
                  </a:txBody>
                  <a:tcPr marL="3646" marR="3646" marT="3646" marB="17501" anchor="b"/>
                </a:tc>
                <a:tc>
                  <a:txBody>
                    <a:bodyPr/>
                    <a:lstStyle/>
                    <a:p>
                      <a:pPr algn="ctr" fontAlgn="b"/>
                      <a:r>
                        <a:rPr lang="en-US" sz="900" u="none" strike="noStrike">
                          <a:solidFill>
                            <a:srgbClr val="000000"/>
                          </a:solidFill>
                          <a:effectLst/>
                        </a:rPr>
                        <a:t>Construction</a:t>
                      </a:r>
                    </a:p>
                  </a:txBody>
                  <a:tcPr marL="3646" marR="3646" marT="3646" marB="17501" anchor="b"/>
                </a:tc>
                <a:tc>
                  <a:txBody>
                    <a:bodyPr/>
                    <a:lstStyle/>
                    <a:p>
                      <a:pPr algn="ctr" fontAlgn="b"/>
                      <a:r>
                        <a:rPr lang="en-US" sz="900" u="none" strike="noStrike">
                          <a:solidFill>
                            <a:srgbClr val="000000"/>
                          </a:solidFill>
                          <a:effectLst/>
                        </a:rPr>
                        <a:t>$3,000,000 </a:t>
                      </a:r>
                    </a:p>
                  </a:txBody>
                  <a:tcPr marL="3646" marR="3646" marT="3646" marB="17501" anchor="b"/>
                </a:tc>
                <a:tc>
                  <a:txBody>
                    <a:bodyPr/>
                    <a:lstStyle/>
                    <a:p>
                      <a:pPr algn="ctr" fontAlgn="b"/>
                      <a:r>
                        <a:rPr lang="en-US" sz="900" u="none" strike="noStrike">
                          <a:solidFill>
                            <a:srgbClr val="000000"/>
                          </a:solidFill>
                          <a:effectLst/>
                        </a:rPr>
                        <a:t> $2,400,000 </a:t>
                      </a:r>
                    </a:p>
                  </a:txBody>
                  <a:tcPr marL="3646" marR="3646" marT="3646" marB="17501" anchor="b"/>
                </a:tc>
                <a:tc>
                  <a:txBody>
                    <a:bodyPr/>
                    <a:lstStyle/>
                    <a:p>
                      <a:pPr algn="ctr" fontAlgn="b"/>
                      <a:r>
                        <a:rPr lang="en-US" sz="900" u="none" strike="noStrike">
                          <a:solidFill>
                            <a:srgbClr val="000000"/>
                          </a:solidFill>
                          <a:effectLst/>
                        </a:rPr>
                        <a:t> $600,000 </a:t>
                      </a:r>
                    </a:p>
                  </a:txBody>
                  <a:tcPr marL="3646" marR="3646" marT="3646" marB="17501" anchor="b"/>
                </a:tc>
                <a:extLst>
                  <a:ext uri="{0D108BD9-81ED-4DB2-BD59-A6C34878D82A}">
                    <a16:rowId xmlns:a16="http://schemas.microsoft.com/office/drawing/2014/main" val="3244922257"/>
                  </a:ext>
                </a:extLst>
              </a:tr>
              <a:tr h="295467">
                <a:tc>
                  <a:txBody>
                    <a:bodyPr/>
                    <a:lstStyle/>
                    <a:p>
                      <a:pPr marL="0" algn="ctr" defTabSz="914400" rtl="0" eaLnBrk="1" fontAlgn="b" latinLnBrk="0" hangingPunct="1"/>
                      <a:r>
                        <a:rPr lang="en-US" sz="900" u="none" strike="noStrike" kern="1200">
                          <a:solidFill>
                            <a:srgbClr val="000000"/>
                          </a:solidFill>
                          <a:effectLst/>
                          <a:latin typeface="+mn-lt"/>
                          <a:ea typeface="+mn-ea"/>
                          <a:cs typeface="+mn-cs"/>
                        </a:rPr>
                        <a:t>Johnston</a:t>
                      </a:r>
                    </a:p>
                  </a:txBody>
                  <a:tcPr marL="3646" marR="3646" marT="3646" marB="17501" anchor="b"/>
                </a:tc>
                <a:tc>
                  <a:txBody>
                    <a:bodyPr/>
                    <a:lstStyle/>
                    <a:p>
                      <a:pPr marL="0" algn="ctr" defTabSz="914400" rtl="0" eaLnBrk="1" fontAlgn="b" latinLnBrk="0" hangingPunct="1"/>
                      <a:r>
                        <a:rPr lang="en-US" sz="900" u="none" strike="noStrike" kern="1200" dirty="0">
                          <a:solidFill>
                            <a:srgbClr val="000000"/>
                          </a:solidFill>
                          <a:effectLst/>
                          <a:latin typeface="+mn-lt"/>
                          <a:ea typeface="+mn-ea"/>
                          <a:cs typeface="+mn-cs"/>
                        </a:rPr>
                        <a:t>Pedestrian Crossings</a:t>
                      </a:r>
                    </a:p>
                  </a:txBody>
                  <a:tcPr marL="3646" marR="3646" marT="3646" marB="17501" anchor="b"/>
                </a:tc>
                <a:tc>
                  <a:txBody>
                    <a:bodyPr/>
                    <a:lstStyle/>
                    <a:p>
                      <a:pPr algn="ctr" fontAlgn="b"/>
                      <a:r>
                        <a:rPr lang="en-US" sz="900" u="none" strike="noStrike">
                          <a:solidFill>
                            <a:srgbClr val="000000"/>
                          </a:solidFill>
                          <a:effectLst/>
                        </a:rPr>
                        <a:t>2 HAWK, I Intersection Enhancement</a:t>
                      </a:r>
                    </a:p>
                  </a:txBody>
                  <a:tcPr marL="3646" marR="3646" marT="3646" marB="17501" anchor="b"/>
                </a:tc>
                <a:tc>
                  <a:txBody>
                    <a:bodyPr/>
                    <a:lstStyle/>
                    <a:p>
                      <a:pPr algn="ctr" fontAlgn="b"/>
                      <a:r>
                        <a:rPr lang="en-US" sz="900" u="none" strike="noStrike">
                          <a:solidFill>
                            <a:srgbClr val="000000"/>
                          </a:solidFill>
                          <a:effectLst/>
                        </a:rPr>
                        <a:t>Construction</a:t>
                      </a:r>
                    </a:p>
                  </a:txBody>
                  <a:tcPr marL="3646" marR="3646" marT="3646" marB="17501" anchor="b"/>
                </a:tc>
                <a:tc>
                  <a:txBody>
                    <a:bodyPr/>
                    <a:lstStyle/>
                    <a:p>
                      <a:pPr algn="ctr" fontAlgn="b"/>
                      <a:r>
                        <a:rPr lang="en-US" sz="900" u="none" strike="noStrike">
                          <a:solidFill>
                            <a:srgbClr val="000000"/>
                          </a:solidFill>
                          <a:effectLst/>
                        </a:rPr>
                        <a:t>$1,000,000 </a:t>
                      </a:r>
                    </a:p>
                  </a:txBody>
                  <a:tcPr marL="3646" marR="3646" marT="3646" marB="17501" anchor="b"/>
                </a:tc>
                <a:tc>
                  <a:txBody>
                    <a:bodyPr/>
                    <a:lstStyle/>
                    <a:p>
                      <a:pPr algn="ctr" fontAlgn="b"/>
                      <a:r>
                        <a:rPr lang="en-US" sz="900" u="none" strike="noStrike">
                          <a:solidFill>
                            <a:srgbClr val="000000"/>
                          </a:solidFill>
                          <a:effectLst/>
                        </a:rPr>
                        <a:t> $800,000 </a:t>
                      </a:r>
                    </a:p>
                  </a:txBody>
                  <a:tcPr marL="3646" marR="3646" marT="3646" marB="17501" anchor="b"/>
                </a:tc>
                <a:tc>
                  <a:txBody>
                    <a:bodyPr/>
                    <a:lstStyle/>
                    <a:p>
                      <a:pPr algn="ctr" fontAlgn="b"/>
                      <a:r>
                        <a:rPr lang="en-US" sz="900" u="none" strike="noStrike">
                          <a:solidFill>
                            <a:srgbClr val="000000"/>
                          </a:solidFill>
                          <a:effectLst/>
                        </a:rPr>
                        <a:t> $200,000 </a:t>
                      </a:r>
                    </a:p>
                  </a:txBody>
                  <a:tcPr marL="3646" marR="3646" marT="3646" marB="17501" anchor="b"/>
                </a:tc>
                <a:extLst>
                  <a:ext uri="{0D108BD9-81ED-4DB2-BD59-A6C34878D82A}">
                    <a16:rowId xmlns:a16="http://schemas.microsoft.com/office/drawing/2014/main" val="1653726641"/>
                  </a:ext>
                </a:extLst>
              </a:tr>
              <a:tr h="158307">
                <a:tc>
                  <a:txBody>
                    <a:bodyPr/>
                    <a:lstStyle/>
                    <a:p>
                      <a:pPr marL="0" algn="ctr" defTabSz="914400" rtl="0" eaLnBrk="1" fontAlgn="b" latinLnBrk="0" hangingPunct="1"/>
                      <a:r>
                        <a:rPr lang="en-US" sz="900" u="none" strike="noStrike" kern="1200">
                          <a:solidFill>
                            <a:srgbClr val="000000"/>
                          </a:solidFill>
                          <a:effectLst/>
                          <a:latin typeface="+mn-lt"/>
                          <a:ea typeface="+mn-ea"/>
                          <a:cs typeface="+mn-cs"/>
                        </a:rPr>
                        <a:t>Norwalk</a:t>
                      </a:r>
                    </a:p>
                  </a:txBody>
                  <a:tcPr marL="3646" marR="3646" marT="3646" marB="17501" anchor="b"/>
                </a:tc>
                <a:tc>
                  <a:txBody>
                    <a:bodyPr/>
                    <a:lstStyle/>
                    <a:p>
                      <a:pPr marL="0" algn="ctr" defTabSz="914400" rtl="0" eaLnBrk="1" fontAlgn="b" latinLnBrk="0" hangingPunct="1"/>
                      <a:r>
                        <a:rPr lang="en-US" sz="900" u="none" strike="noStrike" kern="1200" dirty="0">
                          <a:solidFill>
                            <a:srgbClr val="000000"/>
                          </a:solidFill>
                          <a:effectLst/>
                          <a:latin typeface="+mn-lt"/>
                          <a:ea typeface="+mn-ea"/>
                          <a:cs typeface="+mn-cs"/>
                        </a:rPr>
                        <a:t>Sunset Dr</a:t>
                      </a:r>
                    </a:p>
                  </a:txBody>
                  <a:tcPr marL="3646" marR="3646" marT="3646" marB="17501" anchor="b"/>
                </a:tc>
                <a:tc>
                  <a:txBody>
                    <a:bodyPr/>
                    <a:lstStyle/>
                    <a:p>
                      <a:pPr algn="ctr" fontAlgn="b"/>
                      <a:r>
                        <a:rPr lang="en-US" sz="900" u="none" strike="noStrike">
                          <a:solidFill>
                            <a:srgbClr val="000000"/>
                          </a:solidFill>
                          <a:effectLst/>
                        </a:rPr>
                        <a:t>Pedestrian Enhancements</a:t>
                      </a:r>
                    </a:p>
                  </a:txBody>
                  <a:tcPr marL="3646" marR="3646" marT="3646" marB="17501" anchor="b"/>
                </a:tc>
                <a:tc>
                  <a:txBody>
                    <a:bodyPr/>
                    <a:lstStyle/>
                    <a:p>
                      <a:pPr algn="ctr" fontAlgn="b"/>
                      <a:r>
                        <a:rPr lang="en-US" sz="900" u="none" strike="noStrike">
                          <a:solidFill>
                            <a:srgbClr val="000000"/>
                          </a:solidFill>
                          <a:effectLst/>
                        </a:rPr>
                        <a:t>Construction</a:t>
                      </a:r>
                    </a:p>
                  </a:txBody>
                  <a:tcPr marL="3646" marR="3646" marT="3646" marB="17501" anchor="b"/>
                </a:tc>
                <a:tc>
                  <a:txBody>
                    <a:bodyPr/>
                    <a:lstStyle/>
                    <a:p>
                      <a:pPr algn="ctr" fontAlgn="b"/>
                      <a:r>
                        <a:rPr lang="en-US" sz="900" u="none" strike="noStrike">
                          <a:solidFill>
                            <a:srgbClr val="000000"/>
                          </a:solidFill>
                          <a:effectLst/>
                        </a:rPr>
                        <a:t>$2,000,000 </a:t>
                      </a:r>
                    </a:p>
                  </a:txBody>
                  <a:tcPr marL="3646" marR="3646" marT="3646" marB="17501" anchor="b"/>
                </a:tc>
                <a:tc>
                  <a:txBody>
                    <a:bodyPr/>
                    <a:lstStyle/>
                    <a:p>
                      <a:pPr algn="ctr" fontAlgn="b"/>
                      <a:r>
                        <a:rPr lang="en-US" sz="900" u="none" strike="noStrike">
                          <a:solidFill>
                            <a:srgbClr val="000000"/>
                          </a:solidFill>
                          <a:effectLst/>
                        </a:rPr>
                        <a:t> $1,600,000 </a:t>
                      </a:r>
                    </a:p>
                  </a:txBody>
                  <a:tcPr marL="3646" marR="3646" marT="3646" marB="17501" anchor="b"/>
                </a:tc>
                <a:tc>
                  <a:txBody>
                    <a:bodyPr/>
                    <a:lstStyle/>
                    <a:p>
                      <a:pPr algn="ctr" fontAlgn="b"/>
                      <a:r>
                        <a:rPr lang="en-US" sz="900" u="none" strike="noStrike">
                          <a:solidFill>
                            <a:srgbClr val="000000"/>
                          </a:solidFill>
                          <a:effectLst/>
                        </a:rPr>
                        <a:t> $400,000 </a:t>
                      </a:r>
                    </a:p>
                  </a:txBody>
                  <a:tcPr marL="3646" marR="3646" marT="3646" marB="17501" anchor="b"/>
                </a:tc>
                <a:extLst>
                  <a:ext uri="{0D108BD9-81ED-4DB2-BD59-A6C34878D82A}">
                    <a16:rowId xmlns:a16="http://schemas.microsoft.com/office/drawing/2014/main" val="2167525901"/>
                  </a:ext>
                </a:extLst>
              </a:tr>
              <a:tr h="158307">
                <a:tc>
                  <a:txBody>
                    <a:bodyPr/>
                    <a:lstStyle/>
                    <a:p>
                      <a:pPr marL="0" algn="ctr" defTabSz="914400" rtl="0" eaLnBrk="1" fontAlgn="b" latinLnBrk="0" hangingPunct="1"/>
                      <a:r>
                        <a:rPr lang="en-US" sz="900" u="none" strike="noStrike" kern="1200">
                          <a:solidFill>
                            <a:srgbClr val="000000"/>
                          </a:solidFill>
                          <a:effectLst/>
                          <a:latin typeface="+mn-lt"/>
                          <a:ea typeface="+mn-ea"/>
                          <a:cs typeface="+mn-cs"/>
                        </a:rPr>
                        <a:t>Waukee</a:t>
                      </a:r>
                    </a:p>
                  </a:txBody>
                  <a:tcPr marL="3646" marR="3646" marT="3646" marB="17501" anchor="b"/>
                </a:tc>
                <a:tc>
                  <a:txBody>
                    <a:bodyPr/>
                    <a:lstStyle/>
                    <a:p>
                      <a:pPr marL="0" algn="ctr" defTabSz="914400" rtl="0" eaLnBrk="1" fontAlgn="b" latinLnBrk="0" hangingPunct="1"/>
                      <a:r>
                        <a:rPr lang="en-US" sz="900" u="none" strike="noStrike" kern="1200">
                          <a:solidFill>
                            <a:srgbClr val="000000"/>
                          </a:solidFill>
                          <a:effectLst/>
                          <a:latin typeface="+mn-lt"/>
                          <a:ea typeface="+mn-ea"/>
                          <a:cs typeface="+mn-cs"/>
                        </a:rPr>
                        <a:t>NW 10th St</a:t>
                      </a:r>
                    </a:p>
                  </a:txBody>
                  <a:tcPr marL="3646" marR="3646" marT="3646" marB="17501" anchor="b"/>
                </a:tc>
                <a:tc>
                  <a:txBody>
                    <a:bodyPr/>
                    <a:lstStyle/>
                    <a:p>
                      <a:pPr algn="ctr" fontAlgn="b"/>
                      <a:r>
                        <a:rPr lang="en-US" sz="900" u="none" strike="noStrike" dirty="0">
                          <a:solidFill>
                            <a:srgbClr val="000000"/>
                          </a:solidFill>
                          <a:effectLst/>
                        </a:rPr>
                        <a:t>Trail Underpass</a:t>
                      </a:r>
                    </a:p>
                  </a:txBody>
                  <a:tcPr marL="3646" marR="3646" marT="3646" marB="17501" anchor="b"/>
                </a:tc>
                <a:tc>
                  <a:txBody>
                    <a:bodyPr/>
                    <a:lstStyle/>
                    <a:p>
                      <a:pPr algn="ctr" fontAlgn="b"/>
                      <a:r>
                        <a:rPr lang="en-US" sz="900" u="none" strike="noStrike">
                          <a:solidFill>
                            <a:srgbClr val="000000"/>
                          </a:solidFill>
                          <a:effectLst/>
                        </a:rPr>
                        <a:t>Construction</a:t>
                      </a:r>
                    </a:p>
                  </a:txBody>
                  <a:tcPr marL="3646" marR="3646" marT="3646" marB="17501" anchor="b"/>
                </a:tc>
                <a:tc>
                  <a:txBody>
                    <a:bodyPr/>
                    <a:lstStyle/>
                    <a:p>
                      <a:pPr algn="ctr" fontAlgn="b"/>
                      <a:r>
                        <a:rPr lang="en-US" sz="900" u="none" strike="noStrike">
                          <a:solidFill>
                            <a:srgbClr val="000000"/>
                          </a:solidFill>
                          <a:effectLst/>
                        </a:rPr>
                        <a:t>$3,000,000 </a:t>
                      </a:r>
                    </a:p>
                  </a:txBody>
                  <a:tcPr marL="3646" marR="3646" marT="3646" marB="17501" anchor="b"/>
                </a:tc>
                <a:tc>
                  <a:txBody>
                    <a:bodyPr/>
                    <a:lstStyle/>
                    <a:p>
                      <a:pPr algn="ctr" fontAlgn="b"/>
                      <a:r>
                        <a:rPr lang="en-US" sz="900" u="none" strike="noStrike">
                          <a:solidFill>
                            <a:srgbClr val="000000"/>
                          </a:solidFill>
                          <a:effectLst/>
                        </a:rPr>
                        <a:t> $2,400,000 </a:t>
                      </a:r>
                    </a:p>
                  </a:txBody>
                  <a:tcPr marL="3646" marR="3646" marT="3646" marB="17501" anchor="b"/>
                </a:tc>
                <a:tc>
                  <a:txBody>
                    <a:bodyPr/>
                    <a:lstStyle/>
                    <a:p>
                      <a:pPr algn="ctr" fontAlgn="b"/>
                      <a:r>
                        <a:rPr lang="en-US" sz="900" u="none" strike="noStrike">
                          <a:solidFill>
                            <a:srgbClr val="000000"/>
                          </a:solidFill>
                          <a:effectLst/>
                        </a:rPr>
                        <a:t> $600,000 </a:t>
                      </a:r>
                    </a:p>
                  </a:txBody>
                  <a:tcPr marL="3646" marR="3646" marT="3646" marB="17501" anchor="b"/>
                </a:tc>
                <a:extLst>
                  <a:ext uri="{0D108BD9-81ED-4DB2-BD59-A6C34878D82A}">
                    <a16:rowId xmlns:a16="http://schemas.microsoft.com/office/drawing/2014/main" val="3321853296"/>
                  </a:ext>
                </a:extLst>
              </a:tr>
              <a:tr h="295467">
                <a:tc>
                  <a:txBody>
                    <a:bodyPr/>
                    <a:lstStyle/>
                    <a:p>
                      <a:pPr marL="0" algn="ctr" defTabSz="914400" rtl="0" eaLnBrk="1" fontAlgn="b" latinLnBrk="0" hangingPunct="1"/>
                      <a:r>
                        <a:rPr lang="en-US" sz="900" u="none" strike="noStrike" kern="1200">
                          <a:solidFill>
                            <a:srgbClr val="000000"/>
                          </a:solidFill>
                          <a:effectLst/>
                          <a:latin typeface="+mn-lt"/>
                          <a:ea typeface="+mn-ea"/>
                          <a:cs typeface="+mn-cs"/>
                        </a:rPr>
                        <a:t>West Des Moines/Clive</a:t>
                      </a:r>
                    </a:p>
                  </a:txBody>
                  <a:tcPr marL="3646" marR="3646" marT="3646" marB="17501" anchor="b"/>
                </a:tc>
                <a:tc>
                  <a:txBody>
                    <a:bodyPr/>
                    <a:lstStyle/>
                    <a:p>
                      <a:pPr marL="0" algn="ctr" defTabSz="914400" rtl="0" eaLnBrk="1" fontAlgn="b" latinLnBrk="0" hangingPunct="1"/>
                      <a:r>
                        <a:rPr lang="en-US" sz="900" u="none" strike="noStrike" kern="1200">
                          <a:solidFill>
                            <a:srgbClr val="000000"/>
                          </a:solidFill>
                          <a:effectLst/>
                          <a:latin typeface="+mn-lt"/>
                          <a:ea typeface="+mn-ea"/>
                          <a:cs typeface="+mn-cs"/>
                        </a:rPr>
                        <a:t>University Ave</a:t>
                      </a:r>
                    </a:p>
                  </a:txBody>
                  <a:tcPr marL="3646" marR="3646" marT="3646" marB="17501" anchor="b"/>
                </a:tc>
                <a:tc>
                  <a:txBody>
                    <a:bodyPr/>
                    <a:lstStyle/>
                    <a:p>
                      <a:pPr algn="ctr" fontAlgn="b"/>
                      <a:r>
                        <a:rPr lang="en-US" sz="900" u="none" strike="noStrike" dirty="0">
                          <a:solidFill>
                            <a:srgbClr val="000000"/>
                          </a:solidFill>
                          <a:effectLst/>
                        </a:rPr>
                        <a:t>Corridor Safety Feasibility Study</a:t>
                      </a:r>
                    </a:p>
                  </a:txBody>
                  <a:tcPr marL="3646" marR="3646" marT="3646" marB="17501" anchor="b"/>
                </a:tc>
                <a:tc>
                  <a:txBody>
                    <a:bodyPr/>
                    <a:lstStyle/>
                    <a:p>
                      <a:pPr algn="ctr" fontAlgn="b"/>
                      <a:r>
                        <a:rPr lang="en-US" sz="900" u="none" strike="noStrike" dirty="0">
                          <a:solidFill>
                            <a:srgbClr val="000000"/>
                          </a:solidFill>
                          <a:effectLst/>
                        </a:rPr>
                        <a:t>Study</a:t>
                      </a:r>
                    </a:p>
                  </a:txBody>
                  <a:tcPr marL="3646" marR="3646" marT="3646" marB="17501" anchor="b"/>
                </a:tc>
                <a:tc>
                  <a:txBody>
                    <a:bodyPr/>
                    <a:lstStyle/>
                    <a:p>
                      <a:pPr algn="ctr" fontAlgn="b"/>
                      <a:r>
                        <a:rPr lang="en-US" sz="900" u="none" strike="noStrike">
                          <a:solidFill>
                            <a:srgbClr val="000000"/>
                          </a:solidFill>
                          <a:effectLst/>
                        </a:rPr>
                        <a:t>$500,000 </a:t>
                      </a:r>
                    </a:p>
                  </a:txBody>
                  <a:tcPr marL="3646" marR="3646" marT="3646" marB="17501" anchor="b"/>
                </a:tc>
                <a:tc>
                  <a:txBody>
                    <a:bodyPr/>
                    <a:lstStyle/>
                    <a:p>
                      <a:pPr algn="ctr" fontAlgn="b"/>
                      <a:r>
                        <a:rPr lang="en-US" sz="900" u="none" strike="noStrike">
                          <a:solidFill>
                            <a:srgbClr val="000000"/>
                          </a:solidFill>
                          <a:effectLst/>
                        </a:rPr>
                        <a:t> $400,000 </a:t>
                      </a:r>
                    </a:p>
                  </a:txBody>
                  <a:tcPr marL="3646" marR="3646" marT="3646" marB="17501" anchor="b"/>
                </a:tc>
                <a:tc>
                  <a:txBody>
                    <a:bodyPr/>
                    <a:lstStyle/>
                    <a:p>
                      <a:pPr algn="ctr" fontAlgn="b"/>
                      <a:r>
                        <a:rPr lang="en-US" sz="900" u="none" strike="noStrike">
                          <a:solidFill>
                            <a:srgbClr val="000000"/>
                          </a:solidFill>
                          <a:effectLst/>
                        </a:rPr>
                        <a:t> $100,000 </a:t>
                      </a:r>
                    </a:p>
                  </a:txBody>
                  <a:tcPr marL="3646" marR="3646" marT="3646" marB="17501" anchor="b"/>
                </a:tc>
                <a:extLst>
                  <a:ext uri="{0D108BD9-81ED-4DB2-BD59-A6C34878D82A}">
                    <a16:rowId xmlns:a16="http://schemas.microsoft.com/office/drawing/2014/main" val="2141319046"/>
                  </a:ext>
                </a:extLst>
              </a:tr>
              <a:tr h="295467">
                <a:tc>
                  <a:txBody>
                    <a:bodyPr/>
                    <a:lstStyle/>
                    <a:p>
                      <a:pPr marL="0" algn="ctr" defTabSz="914400" rtl="0" eaLnBrk="1" fontAlgn="b" latinLnBrk="0" hangingPunct="1"/>
                      <a:r>
                        <a:rPr lang="en-US" sz="900" u="none" strike="noStrike" kern="1200">
                          <a:solidFill>
                            <a:srgbClr val="000000"/>
                          </a:solidFill>
                          <a:effectLst/>
                          <a:latin typeface="+mn-lt"/>
                          <a:ea typeface="+mn-ea"/>
                          <a:cs typeface="+mn-cs"/>
                        </a:rPr>
                        <a:t>West Des Moines</a:t>
                      </a:r>
                    </a:p>
                  </a:txBody>
                  <a:tcPr marL="3646" marR="3646" marT="3646" marB="17501" anchor="b"/>
                </a:tc>
                <a:tc>
                  <a:txBody>
                    <a:bodyPr/>
                    <a:lstStyle/>
                    <a:p>
                      <a:pPr marL="0" algn="ctr" defTabSz="914400" rtl="0" eaLnBrk="1" fontAlgn="b" latinLnBrk="0" hangingPunct="1"/>
                      <a:r>
                        <a:rPr lang="en-US" sz="900" u="none" strike="noStrike" kern="1200">
                          <a:solidFill>
                            <a:srgbClr val="000000"/>
                          </a:solidFill>
                          <a:effectLst/>
                          <a:latin typeface="+mn-lt"/>
                          <a:ea typeface="+mn-ea"/>
                          <a:cs typeface="+mn-cs"/>
                        </a:rPr>
                        <a:t>Ashworth Rd</a:t>
                      </a:r>
                    </a:p>
                  </a:txBody>
                  <a:tcPr marL="3646" marR="3646" marT="3646" marB="17501" anchor="b"/>
                </a:tc>
                <a:tc>
                  <a:txBody>
                    <a:bodyPr/>
                    <a:lstStyle/>
                    <a:p>
                      <a:pPr algn="ctr" fontAlgn="b"/>
                      <a:r>
                        <a:rPr lang="en-US" sz="900" u="none" strike="noStrike">
                          <a:solidFill>
                            <a:srgbClr val="000000"/>
                          </a:solidFill>
                          <a:effectLst/>
                        </a:rPr>
                        <a:t>Corridor Safety Improvements</a:t>
                      </a:r>
                    </a:p>
                  </a:txBody>
                  <a:tcPr marL="3646" marR="3646" marT="3646" marB="17501" anchor="b"/>
                </a:tc>
                <a:tc>
                  <a:txBody>
                    <a:bodyPr/>
                    <a:lstStyle/>
                    <a:p>
                      <a:pPr algn="ctr" fontAlgn="b"/>
                      <a:r>
                        <a:rPr lang="en-US" sz="900" u="none" strike="noStrike">
                          <a:solidFill>
                            <a:srgbClr val="000000"/>
                          </a:solidFill>
                          <a:effectLst/>
                        </a:rPr>
                        <a:t>Construction</a:t>
                      </a:r>
                    </a:p>
                  </a:txBody>
                  <a:tcPr marL="3646" marR="3646" marT="3646" marB="17501" anchor="b"/>
                </a:tc>
                <a:tc>
                  <a:txBody>
                    <a:bodyPr/>
                    <a:lstStyle/>
                    <a:p>
                      <a:pPr algn="ctr" fontAlgn="b"/>
                      <a:r>
                        <a:rPr lang="en-US" sz="900" u="none" strike="noStrike" dirty="0">
                          <a:solidFill>
                            <a:srgbClr val="000000"/>
                          </a:solidFill>
                          <a:effectLst/>
                        </a:rPr>
                        <a:t>$3,000,000 </a:t>
                      </a:r>
                    </a:p>
                  </a:txBody>
                  <a:tcPr marL="3646" marR="3646" marT="3646" marB="17501" anchor="b"/>
                </a:tc>
                <a:tc>
                  <a:txBody>
                    <a:bodyPr/>
                    <a:lstStyle/>
                    <a:p>
                      <a:pPr algn="ctr" fontAlgn="b"/>
                      <a:r>
                        <a:rPr lang="en-US" sz="900" u="none" strike="noStrike" dirty="0">
                          <a:solidFill>
                            <a:srgbClr val="000000"/>
                          </a:solidFill>
                          <a:effectLst/>
                        </a:rPr>
                        <a:t> $2,400,000 </a:t>
                      </a:r>
                    </a:p>
                  </a:txBody>
                  <a:tcPr marL="3646" marR="3646" marT="3646" marB="17501" anchor="b"/>
                </a:tc>
                <a:tc>
                  <a:txBody>
                    <a:bodyPr/>
                    <a:lstStyle/>
                    <a:p>
                      <a:pPr algn="ctr" fontAlgn="b"/>
                      <a:r>
                        <a:rPr lang="en-US" sz="900" u="none" strike="noStrike" dirty="0">
                          <a:solidFill>
                            <a:srgbClr val="000000"/>
                          </a:solidFill>
                          <a:effectLst/>
                        </a:rPr>
                        <a:t> $600,000 </a:t>
                      </a:r>
                    </a:p>
                  </a:txBody>
                  <a:tcPr marL="3646" marR="3646" marT="3646" marB="17501" anchor="b"/>
                </a:tc>
                <a:extLst>
                  <a:ext uri="{0D108BD9-81ED-4DB2-BD59-A6C34878D82A}">
                    <a16:rowId xmlns:a16="http://schemas.microsoft.com/office/drawing/2014/main" val="2009777986"/>
                  </a:ext>
                </a:extLst>
              </a:tr>
              <a:tr h="158307">
                <a:tc>
                  <a:txBody>
                    <a:bodyPr/>
                    <a:lstStyle/>
                    <a:p>
                      <a:pPr marL="0" algn="ctr" defTabSz="914400" rtl="0" eaLnBrk="1" fontAlgn="b" latinLnBrk="0" hangingPunct="1"/>
                      <a:r>
                        <a:rPr lang="en-US" sz="900" u="none" strike="noStrike" kern="1200">
                          <a:solidFill>
                            <a:srgbClr val="000000"/>
                          </a:solidFill>
                          <a:effectLst/>
                          <a:latin typeface="+mn-lt"/>
                          <a:ea typeface="+mn-ea"/>
                          <a:cs typeface="+mn-cs"/>
                        </a:rPr>
                        <a:t>Windsor Heights</a:t>
                      </a:r>
                    </a:p>
                  </a:txBody>
                  <a:tcPr marL="3646" marR="3646" marT="3646" marB="17501" anchor="b"/>
                </a:tc>
                <a:tc>
                  <a:txBody>
                    <a:bodyPr/>
                    <a:lstStyle/>
                    <a:p>
                      <a:pPr marL="0" algn="ctr" defTabSz="914400" rtl="0" eaLnBrk="1" fontAlgn="b" latinLnBrk="0" hangingPunct="1"/>
                      <a:r>
                        <a:rPr lang="en-US" sz="900" u="none" strike="noStrike" kern="1200">
                          <a:solidFill>
                            <a:srgbClr val="000000"/>
                          </a:solidFill>
                          <a:effectLst/>
                          <a:latin typeface="+mn-lt"/>
                          <a:ea typeface="+mn-ea"/>
                          <a:cs typeface="+mn-cs"/>
                        </a:rPr>
                        <a:t>73rd Street</a:t>
                      </a:r>
                    </a:p>
                  </a:txBody>
                  <a:tcPr marL="3646" marR="3646" marT="3646" marB="17501" anchor="b"/>
                </a:tc>
                <a:tc>
                  <a:txBody>
                    <a:bodyPr/>
                    <a:lstStyle/>
                    <a:p>
                      <a:pPr algn="ctr" fontAlgn="b"/>
                      <a:r>
                        <a:rPr lang="en-US" sz="900" u="none" strike="noStrike">
                          <a:solidFill>
                            <a:srgbClr val="000000"/>
                          </a:solidFill>
                          <a:effectLst/>
                        </a:rPr>
                        <a:t>Pedestrian Enhancements</a:t>
                      </a:r>
                    </a:p>
                  </a:txBody>
                  <a:tcPr marL="3646" marR="3646" marT="3646" marB="17501" anchor="b"/>
                </a:tc>
                <a:tc>
                  <a:txBody>
                    <a:bodyPr/>
                    <a:lstStyle/>
                    <a:p>
                      <a:pPr algn="ctr" fontAlgn="b"/>
                      <a:r>
                        <a:rPr lang="en-US" sz="900" u="none" strike="noStrike">
                          <a:solidFill>
                            <a:srgbClr val="000000"/>
                          </a:solidFill>
                          <a:effectLst/>
                        </a:rPr>
                        <a:t>Construction</a:t>
                      </a:r>
                    </a:p>
                  </a:txBody>
                  <a:tcPr marL="3646" marR="3646" marT="3646" marB="17501" anchor="b"/>
                </a:tc>
                <a:tc>
                  <a:txBody>
                    <a:bodyPr/>
                    <a:lstStyle/>
                    <a:p>
                      <a:pPr algn="ctr" fontAlgn="b"/>
                      <a:r>
                        <a:rPr lang="en-US" sz="900" u="none" strike="noStrike">
                          <a:solidFill>
                            <a:srgbClr val="000000"/>
                          </a:solidFill>
                          <a:effectLst/>
                        </a:rPr>
                        <a:t>$500,000 </a:t>
                      </a:r>
                    </a:p>
                  </a:txBody>
                  <a:tcPr marL="3646" marR="3646" marT="3646" marB="17501" anchor="b"/>
                </a:tc>
                <a:tc>
                  <a:txBody>
                    <a:bodyPr/>
                    <a:lstStyle/>
                    <a:p>
                      <a:pPr algn="ctr" fontAlgn="b"/>
                      <a:r>
                        <a:rPr lang="en-US" sz="900" u="none" strike="noStrike">
                          <a:solidFill>
                            <a:srgbClr val="000000"/>
                          </a:solidFill>
                          <a:effectLst/>
                        </a:rPr>
                        <a:t> $400,000 </a:t>
                      </a:r>
                    </a:p>
                  </a:txBody>
                  <a:tcPr marL="3646" marR="3646" marT="3646" marB="17501" anchor="b"/>
                </a:tc>
                <a:tc>
                  <a:txBody>
                    <a:bodyPr/>
                    <a:lstStyle/>
                    <a:p>
                      <a:pPr algn="ctr" fontAlgn="b"/>
                      <a:r>
                        <a:rPr lang="en-US" sz="900" u="none" strike="noStrike" dirty="0">
                          <a:solidFill>
                            <a:srgbClr val="000000"/>
                          </a:solidFill>
                          <a:effectLst/>
                        </a:rPr>
                        <a:t> $100,000 </a:t>
                      </a:r>
                    </a:p>
                  </a:txBody>
                  <a:tcPr marL="3646" marR="3646" marT="3646" marB="17501" anchor="b"/>
                </a:tc>
                <a:extLst>
                  <a:ext uri="{0D108BD9-81ED-4DB2-BD59-A6C34878D82A}">
                    <a16:rowId xmlns:a16="http://schemas.microsoft.com/office/drawing/2014/main" val="1958306259"/>
                  </a:ext>
                </a:extLst>
              </a:tr>
            </a:tbl>
          </a:graphicData>
        </a:graphic>
      </p:graphicFrame>
    </p:spTree>
    <p:extLst>
      <p:ext uri="{BB962C8B-B14F-4D97-AF65-F5344CB8AC3E}">
        <p14:creationId xmlns:p14="http://schemas.microsoft.com/office/powerpoint/2010/main" val="2681765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D6E70-B3D7-CCBF-7972-6A0E7C51AFE2}"/>
              </a:ext>
            </a:extLst>
          </p:cNvPr>
          <p:cNvSpPr>
            <a:spLocks noGrp="1"/>
          </p:cNvSpPr>
          <p:nvPr>
            <p:ph type="title"/>
          </p:nvPr>
        </p:nvSpPr>
        <p:spPr/>
        <p:txBody>
          <a:bodyPr lIns="68580" tIns="34290" rIns="68580" bIns="34290" anchor="t"/>
          <a:lstStyle/>
          <a:p>
            <a:r>
              <a:rPr lang="en-US" sz="2800">
                <a:ea typeface="Calibri"/>
                <a:cs typeface="Calibri"/>
              </a:rPr>
              <a:t>Regional Components</a:t>
            </a:r>
            <a:endParaRPr lang="en-US" sz="2800"/>
          </a:p>
        </p:txBody>
      </p:sp>
      <p:sp>
        <p:nvSpPr>
          <p:cNvPr id="3" name="Text Placeholder 2">
            <a:extLst>
              <a:ext uri="{FF2B5EF4-FFF2-40B4-BE49-F238E27FC236}">
                <a16:creationId xmlns:a16="http://schemas.microsoft.com/office/drawing/2014/main" id="{3195E57B-170A-D6C8-8928-A34DA4FF9B5C}"/>
              </a:ext>
            </a:extLst>
          </p:cNvPr>
          <p:cNvSpPr>
            <a:spLocks noGrp="1"/>
          </p:cNvSpPr>
          <p:nvPr>
            <p:ph type="body" sz="quarter" idx="10"/>
          </p:nvPr>
        </p:nvSpPr>
        <p:spPr>
          <a:xfrm>
            <a:off x="342900" y="2950707"/>
            <a:ext cx="6172200" cy="1257300"/>
          </a:xfrm>
        </p:spPr>
        <p:txBody>
          <a:bodyPr lIns="68580" tIns="34290" rIns="68580" bIns="34290" anchor="t"/>
          <a:lstStyle/>
          <a:p>
            <a:r>
              <a:rPr lang="en-US" sz="1600">
                <a:ea typeface="Calibri"/>
                <a:cs typeface="Calibri"/>
              </a:rPr>
              <a:t>MPO will identify </a:t>
            </a:r>
            <a:r>
              <a:rPr lang="en-US" sz="1600" u="sng">
                <a:ea typeface="Calibri"/>
                <a:cs typeface="Calibri"/>
              </a:rPr>
              <a:t>one subrecipient</a:t>
            </a:r>
            <a:r>
              <a:rPr lang="en-US" sz="1600">
                <a:ea typeface="Calibri"/>
                <a:cs typeface="Calibri"/>
              </a:rPr>
              <a:t> to lead design and construction of Regional Low-Cost Countermeasures Projects.</a:t>
            </a:r>
          </a:p>
          <a:p>
            <a:r>
              <a:rPr lang="en-US" sz="1600">
                <a:ea typeface="Calibri"/>
                <a:cs typeface="Calibri"/>
              </a:rPr>
              <a:t>MPO will procure on-call consultants to complete Roadway Safety Audits.</a:t>
            </a:r>
          </a:p>
          <a:p>
            <a:r>
              <a:rPr lang="en-US" sz="1600">
                <a:ea typeface="Calibri"/>
                <a:cs typeface="Calibri"/>
              </a:rPr>
              <a:t>MPO will procure one consultant to complete a Speed Study.</a:t>
            </a:r>
          </a:p>
          <a:p>
            <a:r>
              <a:rPr lang="en-US" sz="1600">
                <a:ea typeface="Calibri"/>
                <a:cs typeface="Calibri"/>
              </a:rPr>
              <a:t>MPO will lead TIM Training and Education &amp; Policy Enhancement efforts.</a:t>
            </a:r>
          </a:p>
        </p:txBody>
      </p:sp>
      <p:graphicFrame>
        <p:nvGraphicFramePr>
          <p:cNvPr id="7" name="Table 6">
            <a:extLst>
              <a:ext uri="{FF2B5EF4-FFF2-40B4-BE49-F238E27FC236}">
                <a16:creationId xmlns:a16="http://schemas.microsoft.com/office/drawing/2014/main" id="{2D194039-2597-5F98-1C7B-A71EF33E6A3D}"/>
              </a:ext>
            </a:extLst>
          </p:cNvPr>
          <p:cNvGraphicFramePr>
            <a:graphicFrameLocks noGrp="1"/>
          </p:cNvGraphicFramePr>
          <p:nvPr>
            <p:extLst>
              <p:ext uri="{D42A27DB-BD31-4B8C-83A1-F6EECF244321}">
                <p14:modId xmlns:p14="http://schemas.microsoft.com/office/powerpoint/2010/main" val="1252990696"/>
              </p:ext>
            </p:extLst>
          </p:nvPr>
        </p:nvGraphicFramePr>
        <p:xfrm>
          <a:off x="400050" y="1140827"/>
          <a:ext cx="6115050" cy="1700732"/>
        </p:xfrm>
        <a:graphic>
          <a:graphicData uri="http://schemas.openxmlformats.org/drawingml/2006/table">
            <a:tbl>
              <a:tblPr bandRow="1">
                <a:tableStyleId>{5C22544A-7EE6-4342-B048-85BDC9FD1C3A}</a:tableStyleId>
              </a:tblPr>
              <a:tblGrid>
                <a:gridCol w="1186631">
                  <a:extLst>
                    <a:ext uri="{9D8B030D-6E8A-4147-A177-3AD203B41FA5}">
                      <a16:colId xmlns:a16="http://schemas.microsoft.com/office/drawing/2014/main" val="2321691344"/>
                    </a:ext>
                  </a:extLst>
                </a:gridCol>
                <a:gridCol w="1905540">
                  <a:extLst>
                    <a:ext uri="{9D8B030D-6E8A-4147-A177-3AD203B41FA5}">
                      <a16:colId xmlns:a16="http://schemas.microsoft.com/office/drawing/2014/main" val="3182961717"/>
                    </a:ext>
                  </a:extLst>
                </a:gridCol>
                <a:gridCol w="814185">
                  <a:extLst>
                    <a:ext uri="{9D8B030D-6E8A-4147-A177-3AD203B41FA5}">
                      <a16:colId xmlns:a16="http://schemas.microsoft.com/office/drawing/2014/main" val="2222414648"/>
                    </a:ext>
                  </a:extLst>
                </a:gridCol>
                <a:gridCol w="753554">
                  <a:extLst>
                    <a:ext uri="{9D8B030D-6E8A-4147-A177-3AD203B41FA5}">
                      <a16:colId xmlns:a16="http://schemas.microsoft.com/office/drawing/2014/main" val="766034465"/>
                    </a:ext>
                  </a:extLst>
                </a:gridCol>
                <a:gridCol w="779539">
                  <a:extLst>
                    <a:ext uri="{9D8B030D-6E8A-4147-A177-3AD203B41FA5}">
                      <a16:colId xmlns:a16="http://schemas.microsoft.com/office/drawing/2014/main" val="2559003013"/>
                    </a:ext>
                  </a:extLst>
                </a:gridCol>
                <a:gridCol w="675601">
                  <a:extLst>
                    <a:ext uri="{9D8B030D-6E8A-4147-A177-3AD203B41FA5}">
                      <a16:colId xmlns:a16="http://schemas.microsoft.com/office/drawing/2014/main" val="3637377264"/>
                    </a:ext>
                  </a:extLst>
                </a:gridCol>
              </a:tblGrid>
              <a:tr h="144964">
                <a:tc>
                  <a:txBody>
                    <a:bodyPr/>
                    <a:lstStyle/>
                    <a:p>
                      <a:pPr algn="ctr" fontAlgn="base">
                        <a:lnSpc>
                          <a:spcPts val="1275"/>
                        </a:lnSpc>
                        <a:buNone/>
                      </a:pPr>
                      <a:r>
                        <a:rPr lang="en-US" sz="900" b="1" i="0" u="none" strike="noStrike" dirty="0">
                          <a:solidFill>
                            <a:srgbClr val="FFFFFF"/>
                          </a:solidFill>
                          <a:effectLst/>
                          <a:latin typeface="+mj-lt"/>
                        </a:rPr>
                        <a:t>Member Community</a:t>
                      </a:r>
                      <a:endParaRPr lang="en-US" sz="1800" b="1" i="0" dirty="0">
                        <a:solidFill>
                          <a:srgbClr val="FFFFFF"/>
                        </a:solidFill>
                        <a:effectLst/>
                        <a:latin typeface="+mj-lt"/>
                      </a:endParaRPr>
                    </a:p>
                  </a:txBody>
                  <a:tcPr marL="3644" marR="3644" marT="3644" marB="17495" anchor="b">
                    <a:lnL w="1143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406E91"/>
                    </a:solidFill>
                  </a:tcPr>
                </a:tc>
                <a:tc>
                  <a:txBody>
                    <a:bodyPr/>
                    <a:lstStyle/>
                    <a:p>
                      <a:pPr algn="ctr" fontAlgn="base">
                        <a:lnSpc>
                          <a:spcPts val="1275"/>
                        </a:lnSpc>
                        <a:buNone/>
                      </a:pPr>
                      <a:r>
                        <a:rPr lang="en-US" sz="900" b="1" i="0" u="none" strike="noStrike">
                          <a:solidFill>
                            <a:srgbClr val="FFFFFF"/>
                          </a:solidFill>
                          <a:effectLst/>
                          <a:latin typeface="+mj-lt"/>
                        </a:rPr>
                        <a:t>Project</a:t>
                      </a:r>
                      <a:endParaRPr lang="en-US" sz="1800" b="1" i="0">
                        <a:solidFill>
                          <a:srgbClr val="FFFFFF"/>
                        </a:solidFill>
                        <a:effectLst/>
                        <a:latin typeface="+mj-lt"/>
                      </a:endParaRPr>
                    </a:p>
                  </a:txBody>
                  <a:tcPr marL="3644" marR="3644" marT="3644" marB="1749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406E91"/>
                    </a:solidFill>
                  </a:tcPr>
                </a:tc>
                <a:tc>
                  <a:txBody>
                    <a:bodyPr/>
                    <a:lstStyle/>
                    <a:p>
                      <a:pPr algn="ctr" fontAlgn="base">
                        <a:lnSpc>
                          <a:spcPts val="1275"/>
                        </a:lnSpc>
                        <a:buNone/>
                      </a:pPr>
                      <a:r>
                        <a:rPr lang="en-US" sz="900" b="1" i="0" u="none" strike="noStrike">
                          <a:solidFill>
                            <a:srgbClr val="FFFFFF"/>
                          </a:solidFill>
                          <a:effectLst/>
                          <a:latin typeface="+mj-lt"/>
                        </a:rPr>
                        <a:t>Type</a:t>
                      </a:r>
                      <a:endParaRPr lang="en-US" sz="1800" b="1" i="0">
                        <a:solidFill>
                          <a:srgbClr val="FFFFFF"/>
                        </a:solidFill>
                        <a:effectLst/>
                        <a:latin typeface="+mj-lt"/>
                      </a:endParaRPr>
                    </a:p>
                  </a:txBody>
                  <a:tcPr marL="3644" marR="3644" marT="3644" marB="1749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406E91"/>
                    </a:solidFill>
                  </a:tcPr>
                </a:tc>
                <a:tc>
                  <a:txBody>
                    <a:bodyPr/>
                    <a:lstStyle/>
                    <a:p>
                      <a:pPr algn="ctr" fontAlgn="base">
                        <a:lnSpc>
                          <a:spcPts val="1275"/>
                        </a:lnSpc>
                        <a:buNone/>
                      </a:pPr>
                      <a:r>
                        <a:rPr lang="en-US" sz="900" b="1" i="0" u="none" strike="noStrike">
                          <a:solidFill>
                            <a:srgbClr val="FFFFFF"/>
                          </a:solidFill>
                          <a:effectLst/>
                          <a:latin typeface="+mj-lt"/>
                        </a:rPr>
                        <a:t>Total Cost</a:t>
                      </a:r>
                      <a:endParaRPr lang="en-US" sz="1800" b="1" i="0">
                        <a:solidFill>
                          <a:srgbClr val="FFFFFF"/>
                        </a:solidFill>
                        <a:effectLst/>
                        <a:latin typeface="+mj-lt"/>
                      </a:endParaRPr>
                    </a:p>
                  </a:txBody>
                  <a:tcPr marL="3644" marR="3644" marT="3644" marB="1749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406E91"/>
                    </a:solidFill>
                  </a:tcPr>
                </a:tc>
                <a:tc>
                  <a:txBody>
                    <a:bodyPr/>
                    <a:lstStyle/>
                    <a:p>
                      <a:pPr algn="ctr" fontAlgn="base">
                        <a:lnSpc>
                          <a:spcPts val="1275"/>
                        </a:lnSpc>
                        <a:buNone/>
                      </a:pPr>
                      <a:r>
                        <a:rPr lang="en-US" sz="900" b="1" i="0" u="none" strike="noStrike">
                          <a:solidFill>
                            <a:srgbClr val="FFFFFF"/>
                          </a:solidFill>
                          <a:effectLst/>
                          <a:latin typeface="+mj-lt"/>
                        </a:rPr>
                        <a:t>Fed Share</a:t>
                      </a:r>
                      <a:endParaRPr lang="en-US" sz="1800" b="1" i="0">
                        <a:solidFill>
                          <a:srgbClr val="FFFFFF"/>
                        </a:solidFill>
                        <a:effectLst/>
                        <a:latin typeface="+mj-lt"/>
                      </a:endParaRPr>
                    </a:p>
                  </a:txBody>
                  <a:tcPr marL="3644" marR="3644" marT="3644" marB="1749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406E91"/>
                    </a:solidFill>
                  </a:tcPr>
                </a:tc>
                <a:tc>
                  <a:txBody>
                    <a:bodyPr/>
                    <a:lstStyle/>
                    <a:p>
                      <a:pPr algn="ctr" fontAlgn="base">
                        <a:lnSpc>
                          <a:spcPts val="1275"/>
                        </a:lnSpc>
                        <a:buNone/>
                      </a:pPr>
                      <a:r>
                        <a:rPr lang="en-US" sz="900" b="1" i="0" u="none" strike="noStrike">
                          <a:solidFill>
                            <a:srgbClr val="FFFFFF"/>
                          </a:solidFill>
                          <a:effectLst/>
                          <a:latin typeface="+mj-lt"/>
                        </a:rPr>
                        <a:t>Match</a:t>
                      </a:r>
                      <a:endParaRPr lang="en-US" sz="1800" b="1" i="0">
                        <a:solidFill>
                          <a:srgbClr val="FFFFFF"/>
                        </a:solidFill>
                        <a:effectLst/>
                        <a:latin typeface="+mj-lt"/>
                      </a:endParaRPr>
                    </a:p>
                  </a:txBody>
                  <a:tcPr marL="3644" marR="3644" marT="3644" marB="17495" anchor="b">
                    <a:lnL w="12700" cap="flat" cmpd="sng" algn="ctr">
                      <a:solidFill>
                        <a:srgbClr val="FFFFFF"/>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406E91"/>
                    </a:solidFill>
                  </a:tcPr>
                </a:tc>
                <a:extLst>
                  <a:ext uri="{0D108BD9-81ED-4DB2-BD59-A6C34878D82A}">
                    <a16:rowId xmlns:a16="http://schemas.microsoft.com/office/drawing/2014/main" val="1564764248"/>
                  </a:ext>
                </a:extLst>
              </a:tr>
              <a:tr h="309992">
                <a:tc>
                  <a:txBody>
                    <a:bodyPr/>
                    <a:lstStyle/>
                    <a:p>
                      <a:pPr algn="ctr" fontAlgn="base">
                        <a:lnSpc>
                          <a:spcPts val="1350"/>
                        </a:lnSpc>
                        <a:buNone/>
                      </a:pPr>
                      <a:r>
                        <a:rPr lang="en-US" sz="1100" b="0" i="0" u="none" strike="noStrike" dirty="0">
                          <a:solidFill>
                            <a:srgbClr val="000000"/>
                          </a:solidFill>
                          <a:effectLst/>
                          <a:latin typeface="+mj-lt"/>
                        </a:rPr>
                        <a:t>Regional</a:t>
                      </a:r>
                      <a:endParaRPr lang="en-US" sz="1800" b="0" i="0" dirty="0">
                        <a:solidFill>
                          <a:srgbClr val="000000"/>
                        </a:solidFill>
                        <a:effectLst/>
                        <a:latin typeface="+mj-lt"/>
                      </a:endParaRPr>
                    </a:p>
                  </a:txBody>
                  <a:tcPr marL="7144" marR="7144" marT="7144" marB="34290" anchor="b">
                    <a:lnL w="1143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dirty="0">
                          <a:solidFill>
                            <a:srgbClr val="000000"/>
                          </a:solidFill>
                          <a:effectLst/>
                          <a:latin typeface="+mj-lt"/>
                        </a:rPr>
                        <a:t>Low-Cost Countermeasures Projects</a:t>
                      </a:r>
                      <a:endParaRPr lang="en-US" sz="1800" b="0" i="0" dirty="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a:solidFill>
                            <a:srgbClr val="000000"/>
                          </a:solidFill>
                          <a:effectLst/>
                          <a:latin typeface="+mj-lt"/>
                        </a:rPr>
                        <a:t>Construction</a:t>
                      </a:r>
                      <a:endParaRPr lang="en-US" sz="1800" b="0" i="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a:solidFill>
                            <a:srgbClr val="000000"/>
                          </a:solidFill>
                          <a:effectLst/>
                          <a:latin typeface="+mj-lt"/>
                        </a:rPr>
                        <a:t>$6,000,000 </a:t>
                      </a:r>
                      <a:endParaRPr lang="en-US" sz="1800" b="0" i="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a:solidFill>
                            <a:srgbClr val="000000"/>
                          </a:solidFill>
                          <a:effectLst/>
                          <a:latin typeface="+mj-lt"/>
                        </a:rPr>
                        <a:t>$4,800,000 </a:t>
                      </a:r>
                      <a:endParaRPr lang="en-US" sz="1800" b="0" i="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a:solidFill>
                            <a:srgbClr val="000000"/>
                          </a:solidFill>
                          <a:effectLst/>
                          <a:latin typeface="+mj-lt"/>
                        </a:rPr>
                        <a:t>$1,200,000 </a:t>
                      </a:r>
                      <a:endParaRPr lang="en-US" sz="1800" b="0" i="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0153110"/>
                  </a:ext>
                </a:extLst>
              </a:tr>
              <a:tr h="252468">
                <a:tc>
                  <a:txBody>
                    <a:bodyPr/>
                    <a:lstStyle/>
                    <a:p>
                      <a:pPr algn="ctr" fontAlgn="base">
                        <a:lnSpc>
                          <a:spcPts val="1350"/>
                        </a:lnSpc>
                        <a:buNone/>
                      </a:pPr>
                      <a:r>
                        <a:rPr lang="en-US" sz="1100" b="0" i="0" u="none" strike="noStrike">
                          <a:solidFill>
                            <a:srgbClr val="000000"/>
                          </a:solidFill>
                          <a:effectLst/>
                          <a:latin typeface="+mj-lt"/>
                        </a:rPr>
                        <a:t>Regional</a:t>
                      </a:r>
                      <a:endParaRPr lang="en-US" sz="1800" b="0" i="0">
                        <a:solidFill>
                          <a:srgbClr val="000000"/>
                        </a:solidFill>
                        <a:effectLst/>
                        <a:latin typeface="+mj-lt"/>
                      </a:endParaRPr>
                    </a:p>
                  </a:txBody>
                  <a:tcPr marL="7144" marR="7144" marT="7144" marB="34290" anchor="b">
                    <a:lnL w="1143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dirty="0">
                          <a:solidFill>
                            <a:srgbClr val="000000"/>
                          </a:solidFill>
                          <a:effectLst/>
                          <a:latin typeface="+mj-lt"/>
                        </a:rPr>
                        <a:t>Roadway Safety Audits</a:t>
                      </a:r>
                      <a:endParaRPr lang="en-US" sz="1800" b="0" i="0" dirty="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a:solidFill>
                            <a:srgbClr val="000000"/>
                          </a:solidFill>
                          <a:effectLst/>
                          <a:latin typeface="+mj-lt"/>
                        </a:rPr>
                        <a:t>Study</a:t>
                      </a:r>
                      <a:endParaRPr lang="en-US" sz="1800" b="0" i="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a:solidFill>
                            <a:srgbClr val="000000"/>
                          </a:solidFill>
                          <a:effectLst/>
                          <a:latin typeface="+mj-lt"/>
                        </a:rPr>
                        <a:t>$4,000,000 </a:t>
                      </a:r>
                      <a:endParaRPr lang="en-US" sz="1800" b="0" i="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a:solidFill>
                            <a:srgbClr val="000000"/>
                          </a:solidFill>
                          <a:effectLst/>
                          <a:latin typeface="+mj-lt"/>
                        </a:rPr>
                        <a:t>$3,200,000 </a:t>
                      </a:r>
                      <a:endParaRPr lang="en-US" sz="1800" b="0" i="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a:solidFill>
                            <a:srgbClr val="000000"/>
                          </a:solidFill>
                          <a:effectLst/>
                          <a:latin typeface="+mj-lt"/>
                        </a:rPr>
                        <a:t>$800,000 </a:t>
                      </a:r>
                      <a:endParaRPr lang="en-US" sz="1800" b="0" i="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3914761"/>
                  </a:ext>
                </a:extLst>
              </a:tr>
              <a:tr h="277953">
                <a:tc>
                  <a:txBody>
                    <a:bodyPr/>
                    <a:lstStyle/>
                    <a:p>
                      <a:pPr algn="ctr" fontAlgn="base">
                        <a:lnSpc>
                          <a:spcPts val="1350"/>
                        </a:lnSpc>
                        <a:buNone/>
                      </a:pPr>
                      <a:r>
                        <a:rPr lang="en-US" sz="1100" b="0" i="0" u="none" strike="noStrike">
                          <a:solidFill>
                            <a:srgbClr val="000000"/>
                          </a:solidFill>
                          <a:effectLst/>
                          <a:latin typeface="+mj-lt"/>
                        </a:rPr>
                        <a:t>Regional</a:t>
                      </a:r>
                      <a:endParaRPr lang="en-US" sz="1800" b="0" i="0">
                        <a:solidFill>
                          <a:srgbClr val="000000"/>
                        </a:solidFill>
                        <a:effectLst/>
                        <a:latin typeface="+mj-lt"/>
                      </a:endParaRPr>
                    </a:p>
                  </a:txBody>
                  <a:tcPr marL="7144" marR="7144" marT="7144" marB="34290" anchor="b">
                    <a:lnL w="1143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a:solidFill>
                            <a:srgbClr val="000000"/>
                          </a:solidFill>
                          <a:effectLst/>
                          <a:latin typeface="+mj-lt"/>
                        </a:rPr>
                        <a:t>Speed Study</a:t>
                      </a:r>
                      <a:endParaRPr lang="en-US" sz="1800" b="0" i="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a:solidFill>
                            <a:srgbClr val="000000"/>
                          </a:solidFill>
                          <a:effectLst/>
                          <a:latin typeface="+mj-lt"/>
                        </a:rPr>
                        <a:t>Study</a:t>
                      </a:r>
                      <a:endParaRPr lang="en-US" sz="1800" b="0" i="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a:solidFill>
                            <a:srgbClr val="000000"/>
                          </a:solidFill>
                          <a:effectLst/>
                          <a:latin typeface="+mj-lt"/>
                        </a:rPr>
                        <a:t>$500,000 </a:t>
                      </a:r>
                      <a:endParaRPr lang="en-US" sz="1800" b="0" i="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a:solidFill>
                            <a:srgbClr val="000000"/>
                          </a:solidFill>
                          <a:effectLst/>
                          <a:latin typeface="+mj-lt"/>
                        </a:rPr>
                        <a:t>$400,000 </a:t>
                      </a:r>
                      <a:endParaRPr lang="en-US" sz="1800" b="0" i="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a:solidFill>
                            <a:srgbClr val="000000"/>
                          </a:solidFill>
                          <a:effectLst/>
                          <a:latin typeface="+mj-lt"/>
                        </a:rPr>
                        <a:t>$100,000 </a:t>
                      </a:r>
                      <a:endParaRPr lang="en-US" sz="1800" b="0" i="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1147991"/>
                  </a:ext>
                </a:extLst>
              </a:tr>
              <a:tr h="216228">
                <a:tc>
                  <a:txBody>
                    <a:bodyPr/>
                    <a:lstStyle/>
                    <a:p>
                      <a:pPr algn="ctr" fontAlgn="base">
                        <a:lnSpc>
                          <a:spcPts val="1350"/>
                        </a:lnSpc>
                        <a:buNone/>
                      </a:pPr>
                      <a:r>
                        <a:rPr lang="en-US" sz="1100" b="0" i="0" u="none" strike="noStrike">
                          <a:solidFill>
                            <a:srgbClr val="000000"/>
                          </a:solidFill>
                          <a:effectLst/>
                          <a:latin typeface="+mj-lt"/>
                        </a:rPr>
                        <a:t>Regional</a:t>
                      </a:r>
                      <a:endParaRPr lang="en-US" sz="1800" b="0" i="0">
                        <a:solidFill>
                          <a:srgbClr val="000000"/>
                        </a:solidFill>
                        <a:effectLst/>
                        <a:latin typeface="+mj-lt"/>
                      </a:endParaRPr>
                    </a:p>
                  </a:txBody>
                  <a:tcPr marL="7144" marR="7144" marT="7144" marB="34290" anchor="b">
                    <a:lnL w="1143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dirty="0">
                          <a:solidFill>
                            <a:srgbClr val="000000"/>
                          </a:solidFill>
                          <a:effectLst/>
                          <a:latin typeface="+mj-lt"/>
                        </a:rPr>
                        <a:t>TIM Training</a:t>
                      </a:r>
                      <a:endParaRPr lang="en-US" sz="1800" b="0" i="0" dirty="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a:solidFill>
                            <a:srgbClr val="000000"/>
                          </a:solidFill>
                          <a:effectLst/>
                          <a:latin typeface="+mj-lt"/>
                        </a:rPr>
                        <a:t>Education</a:t>
                      </a:r>
                      <a:endParaRPr lang="en-US" sz="1800" b="0" i="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a:solidFill>
                            <a:srgbClr val="000000"/>
                          </a:solidFill>
                          <a:effectLst/>
                          <a:latin typeface="+mj-lt"/>
                        </a:rPr>
                        <a:t>$100,000 </a:t>
                      </a:r>
                      <a:endParaRPr lang="en-US" sz="1800" b="0" i="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a:solidFill>
                            <a:srgbClr val="000000"/>
                          </a:solidFill>
                          <a:effectLst/>
                          <a:latin typeface="+mj-lt"/>
                        </a:rPr>
                        <a:t>$80,000 </a:t>
                      </a:r>
                      <a:endParaRPr lang="en-US" sz="1800" b="0" i="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a:solidFill>
                            <a:srgbClr val="000000"/>
                          </a:solidFill>
                          <a:effectLst/>
                          <a:latin typeface="+mj-lt"/>
                        </a:rPr>
                        <a:t>$20,000 </a:t>
                      </a:r>
                      <a:endParaRPr lang="en-US" sz="1800" b="0" i="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7099271"/>
                  </a:ext>
                </a:extLst>
              </a:tr>
              <a:tr h="193841">
                <a:tc>
                  <a:txBody>
                    <a:bodyPr/>
                    <a:lstStyle/>
                    <a:p>
                      <a:pPr algn="ctr" fontAlgn="base">
                        <a:lnSpc>
                          <a:spcPts val="1350"/>
                        </a:lnSpc>
                        <a:buNone/>
                      </a:pPr>
                      <a:r>
                        <a:rPr lang="en-US" sz="1100" b="0" i="0" u="none" strike="noStrike">
                          <a:solidFill>
                            <a:srgbClr val="000000"/>
                          </a:solidFill>
                          <a:effectLst/>
                          <a:latin typeface="+mj-lt"/>
                        </a:rPr>
                        <a:t>Regional</a:t>
                      </a:r>
                      <a:endParaRPr lang="en-US" sz="1800" b="0" i="0">
                        <a:solidFill>
                          <a:srgbClr val="000000"/>
                        </a:solidFill>
                        <a:effectLst/>
                        <a:latin typeface="+mj-lt"/>
                      </a:endParaRPr>
                    </a:p>
                  </a:txBody>
                  <a:tcPr marL="7144" marR="7144" marT="7144" marB="34290" anchor="b">
                    <a:lnL w="1143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dirty="0">
                          <a:solidFill>
                            <a:srgbClr val="000000"/>
                          </a:solidFill>
                          <a:effectLst/>
                          <a:latin typeface="+mj-lt"/>
                        </a:rPr>
                        <a:t>Education &amp; Policy Enhancements</a:t>
                      </a:r>
                      <a:endParaRPr lang="en-US" sz="1800" b="0" i="0" dirty="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dirty="0">
                          <a:solidFill>
                            <a:srgbClr val="000000"/>
                          </a:solidFill>
                          <a:effectLst/>
                          <a:latin typeface="+mj-lt"/>
                        </a:rPr>
                        <a:t>Education</a:t>
                      </a:r>
                      <a:endParaRPr lang="en-US" sz="1800" b="0" i="0" dirty="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a:solidFill>
                            <a:srgbClr val="000000"/>
                          </a:solidFill>
                          <a:effectLst/>
                          <a:latin typeface="+mj-lt"/>
                        </a:rPr>
                        <a:t>$250,000 </a:t>
                      </a:r>
                      <a:endParaRPr lang="en-US" sz="1800" b="0" i="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dirty="0">
                          <a:solidFill>
                            <a:srgbClr val="000000"/>
                          </a:solidFill>
                          <a:effectLst/>
                          <a:latin typeface="+mj-lt"/>
                        </a:rPr>
                        <a:t>$200,000 </a:t>
                      </a:r>
                      <a:endParaRPr lang="en-US" sz="1800" b="0" i="0" dirty="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algn="ctr" fontAlgn="base">
                        <a:lnSpc>
                          <a:spcPts val="1350"/>
                        </a:lnSpc>
                        <a:buNone/>
                      </a:pPr>
                      <a:r>
                        <a:rPr lang="en-US" sz="1100" b="0" i="0" u="none" strike="noStrike" dirty="0">
                          <a:solidFill>
                            <a:srgbClr val="000000"/>
                          </a:solidFill>
                          <a:effectLst/>
                          <a:latin typeface="+mj-lt"/>
                        </a:rPr>
                        <a:t>$50,000 </a:t>
                      </a:r>
                      <a:endParaRPr lang="en-US" sz="1800" b="0" i="0" dirty="0">
                        <a:solidFill>
                          <a:srgbClr val="000000"/>
                        </a:solidFill>
                        <a:effectLst/>
                        <a:latin typeface="+mj-lt"/>
                      </a:endParaRPr>
                    </a:p>
                  </a:txBody>
                  <a:tcPr marL="7144" marR="7144" marT="7144" marB="34290" anchor="b">
                    <a:lnL w="12700" cap="flat" cmpd="sng" algn="ctr">
                      <a:solidFill>
                        <a:srgbClr val="FFFFFF"/>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4243469"/>
                  </a:ext>
                </a:extLst>
              </a:tr>
            </a:tbl>
          </a:graphicData>
        </a:graphic>
      </p:graphicFrame>
    </p:spTree>
    <p:extLst>
      <p:ext uri="{BB962C8B-B14F-4D97-AF65-F5344CB8AC3E}">
        <p14:creationId xmlns:p14="http://schemas.microsoft.com/office/powerpoint/2010/main" val="3976219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858001" cy="395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3426509"/>
            <a:ext cx="6858001" cy="847949"/>
          </a:xfrm>
          <a:prstGeom prst="rect">
            <a:avLst/>
          </a:prstGeom>
        </p:spPr>
      </p:pic>
      <p:sp>
        <p:nvSpPr>
          <p:cNvPr id="3" name="TextBox 2"/>
          <p:cNvSpPr txBox="1"/>
          <p:nvPr/>
        </p:nvSpPr>
        <p:spPr>
          <a:xfrm>
            <a:off x="778219" y="1190889"/>
            <a:ext cx="3028950" cy="1446550"/>
          </a:xfrm>
          <a:prstGeom prst="rect">
            <a:avLst/>
          </a:prstGeom>
          <a:noFill/>
        </p:spPr>
        <p:txBody>
          <a:bodyPr wrap="square" rtlCol="0">
            <a:spAutoFit/>
          </a:bodyPr>
          <a:lstStyle/>
          <a:p>
            <a:pPr defTabSz="685800">
              <a:defRPr/>
            </a:pPr>
            <a:r>
              <a:rPr lang="en-US" sz="2400" b="1">
                <a:solidFill>
                  <a:prstClr val="white"/>
                </a:solidFill>
                <a:latin typeface="Calibri"/>
              </a:rPr>
              <a:t>THANK YOU</a:t>
            </a:r>
            <a:endParaRPr lang="en-US" sz="1600" b="1">
              <a:solidFill>
                <a:prstClr val="white"/>
              </a:solidFill>
              <a:latin typeface="Calibri"/>
            </a:endParaRPr>
          </a:p>
          <a:p>
            <a:pPr defTabSz="685800">
              <a:defRPr/>
            </a:pPr>
            <a:endParaRPr lang="en-US" sz="1600">
              <a:solidFill>
                <a:prstClr val="white"/>
              </a:solidFill>
              <a:latin typeface="Calibri"/>
            </a:endParaRPr>
          </a:p>
          <a:p>
            <a:pPr defTabSz="685800">
              <a:defRPr/>
            </a:pPr>
            <a:r>
              <a:rPr lang="en-US" sz="1600">
                <a:solidFill>
                  <a:prstClr val="white"/>
                </a:solidFill>
                <a:latin typeface="Calibri"/>
              </a:rPr>
              <a:t>Dylan Mullenix, AICP</a:t>
            </a:r>
          </a:p>
          <a:p>
            <a:pPr defTabSz="685800">
              <a:defRPr/>
            </a:pPr>
            <a:r>
              <a:rPr lang="en-US" sz="1600">
                <a:solidFill>
                  <a:prstClr val="white"/>
                </a:solidFill>
                <a:latin typeface="Calibri"/>
              </a:rPr>
              <a:t>Executive Director</a:t>
            </a:r>
          </a:p>
          <a:p>
            <a:pPr defTabSz="685800">
              <a:defRPr/>
            </a:pPr>
            <a:r>
              <a:rPr lang="en-US" sz="1600">
                <a:solidFill>
                  <a:prstClr val="white"/>
                </a:solidFill>
                <a:latin typeface="Calibri"/>
              </a:rPr>
              <a:t>dmullenix@dmampo.org</a:t>
            </a:r>
          </a:p>
        </p:txBody>
      </p:sp>
      <p:sp>
        <p:nvSpPr>
          <p:cNvPr id="7" name="TextBox 6"/>
          <p:cNvSpPr txBox="1"/>
          <p:nvPr/>
        </p:nvSpPr>
        <p:spPr>
          <a:xfrm>
            <a:off x="513029" y="4206853"/>
            <a:ext cx="5831937" cy="666849"/>
          </a:xfrm>
          <a:prstGeom prst="rect">
            <a:avLst/>
          </a:prstGeom>
          <a:noFill/>
        </p:spPr>
        <p:txBody>
          <a:bodyPr wrap="square" rtlCol="0">
            <a:spAutoFit/>
          </a:bodyPr>
          <a:lstStyle/>
          <a:p>
            <a:pPr algn="ctr" defTabSz="685800">
              <a:defRPr/>
            </a:pPr>
            <a:r>
              <a:rPr lang="en-US" sz="1600" baseline="30000">
                <a:solidFill>
                  <a:srgbClr val="406E91"/>
                </a:solidFill>
                <a:latin typeface="Calibri"/>
              </a:rPr>
              <a:t>Altoona • Ankeny • Bondurant • Carlisle • Clive • Dallas County • Des Moines • DART • Grimes </a:t>
            </a:r>
            <a:br>
              <a:rPr lang="en-US" sz="1600" baseline="30000">
                <a:solidFill>
                  <a:srgbClr val="406E91"/>
                </a:solidFill>
                <a:latin typeface="Calibri"/>
              </a:rPr>
            </a:br>
            <a:r>
              <a:rPr lang="en-US" sz="1600" baseline="30000">
                <a:solidFill>
                  <a:srgbClr val="406E91"/>
                </a:solidFill>
                <a:latin typeface="Calibri"/>
              </a:rPr>
              <a:t> Johnston • Mitchellville</a:t>
            </a:r>
            <a:r>
              <a:rPr lang="en-US" sz="1600">
                <a:solidFill>
                  <a:srgbClr val="406E91"/>
                </a:solidFill>
                <a:latin typeface="Calibri"/>
              </a:rPr>
              <a:t>  </a:t>
            </a:r>
            <a:r>
              <a:rPr lang="en-US" sz="1600" baseline="30000">
                <a:solidFill>
                  <a:srgbClr val="406E91"/>
                </a:solidFill>
                <a:latin typeface="Calibri"/>
              </a:rPr>
              <a:t>Norwalk • Pleasant Hill • Polk City • Polk County • Urbandale •</a:t>
            </a:r>
            <a:br>
              <a:rPr lang="en-US" sz="1600" baseline="30000">
                <a:solidFill>
                  <a:srgbClr val="406E91"/>
                </a:solidFill>
                <a:latin typeface="Calibri"/>
              </a:rPr>
            </a:br>
            <a:r>
              <a:rPr lang="en-US" sz="1600" baseline="30000">
                <a:solidFill>
                  <a:srgbClr val="406E91"/>
                </a:solidFill>
                <a:latin typeface="Calibri"/>
              </a:rPr>
              <a:t> Warren County • Waukee • West Des Moines • Windsor Heights</a:t>
            </a:r>
          </a:p>
        </p:txBody>
      </p:sp>
      <p:pic>
        <p:nvPicPr>
          <p:cNvPr id="5" name="Picture 4" descr="A black and white logo&#10;&#10;Description automatically generated">
            <a:extLst>
              <a:ext uri="{FF2B5EF4-FFF2-40B4-BE49-F238E27FC236}">
                <a16:creationId xmlns:a16="http://schemas.microsoft.com/office/drawing/2014/main" id="{428779DD-F1E8-AF9D-EDDB-C59869EAB9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2405" y="1190889"/>
            <a:ext cx="2517376" cy="666206"/>
          </a:xfrm>
          <a:prstGeom prst="rect">
            <a:avLst/>
          </a:prstGeom>
        </p:spPr>
      </p:pic>
    </p:spTree>
    <p:extLst>
      <p:ext uri="{BB962C8B-B14F-4D97-AF65-F5344CB8AC3E}">
        <p14:creationId xmlns:p14="http://schemas.microsoft.com/office/powerpoint/2010/main" val="369436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F493E-27BE-1651-CF01-3B7ECF0AD6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B5B83-FA07-D74D-6737-ECCCBCD8CC85}"/>
              </a:ext>
            </a:extLst>
          </p:cNvPr>
          <p:cNvSpPr>
            <a:spLocks noGrp="1"/>
          </p:cNvSpPr>
          <p:nvPr>
            <p:ph type="title"/>
          </p:nvPr>
        </p:nvSpPr>
        <p:spPr/>
        <p:txBody>
          <a:bodyPr/>
          <a:lstStyle/>
          <a:p>
            <a:r>
              <a:rPr lang="en-US" dirty="0"/>
              <a:t>Future 435</a:t>
            </a:r>
          </a:p>
        </p:txBody>
      </p:sp>
    </p:spTree>
    <p:extLst>
      <p:ext uri="{BB962C8B-B14F-4D97-AF65-F5344CB8AC3E}">
        <p14:creationId xmlns:p14="http://schemas.microsoft.com/office/powerpoint/2010/main" val="331807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A77DA1-7D25-0EA7-CDE8-ADE1EFBE7F21}"/>
              </a:ext>
            </a:extLst>
          </p:cNvPr>
          <p:cNvSpPr>
            <a:spLocks noGrp="1"/>
          </p:cNvSpPr>
          <p:nvPr>
            <p:ph type="title"/>
          </p:nvPr>
        </p:nvSpPr>
        <p:spPr/>
        <p:txBody>
          <a:bodyPr/>
          <a:lstStyle/>
          <a:p>
            <a:r>
              <a:rPr lang="en-US" sz="2800" dirty="0"/>
              <a:t>Thank you! </a:t>
            </a:r>
          </a:p>
        </p:txBody>
      </p:sp>
      <p:sp>
        <p:nvSpPr>
          <p:cNvPr id="5" name="Text Placeholder 4">
            <a:extLst>
              <a:ext uri="{FF2B5EF4-FFF2-40B4-BE49-F238E27FC236}">
                <a16:creationId xmlns:a16="http://schemas.microsoft.com/office/drawing/2014/main" id="{5045F807-3F9C-7779-5A2F-CC905212A1E3}"/>
              </a:ext>
            </a:extLst>
          </p:cNvPr>
          <p:cNvSpPr>
            <a:spLocks noGrp="1"/>
          </p:cNvSpPr>
          <p:nvPr>
            <p:ph type="body" sz="quarter" idx="10"/>
          </p:nvPr>
        </p:nvSpPr>
        <p:spPr>
          <a:xfrm>
            <a:off x="245770" y="1099460"/>
            <a:ext cx="2954630" cy="3735776"/>
          </a:xfrm>
        </p:spPr>
        <p:txBody>
          <a:bodyPr/>
          <a:lstStyle/>
          <a:p>
            <a:r>
              <a:rPr lang="en-US" sz="1350" dirty="0"/>
              <a:t>The Iowa DOT has played a critical role in the effort to designate the Highway 5/65 bypass as an interstate. </a:t>
            </a:r>
          </a:p>
          <a:p>
            <a:r>
              <a:rPr lang="en-US" sz="1350" dirty="0"/>
              <a:t>However, a “standard” interstate designation would trigger two laws.</a:t>
            </a:r>
          </a:p>
          <a:p>
            <a:pPr lvl="1"/>
            <a:r>
              <a:rPr lang="en-US" sz="1200" dirty="0"/>
              <a:t>STATE: Minimum speed (40 mph)</a:t>
            </a:r>
          </a:p>
          <a:p>
            <a:pPr lvl="1"/>
            <a:r>
              <a:rPr lang="en-US" sz="1200" dirty="0"/>
              <a:t>FEDERAL: Maximum weight (80,000 lbs.)</a:t>
            </a:r>
          </a:p>
          <a:p>
            <a:r>
              <a:rPr lang="en-US" sz="1350" dirty="0"/>
              <a:t>These limits would be problematic to existing user groups, both in ag sector.</a:t>
            </a:r>
          </a:p>
          <a:p>
            <a:pPr lvl="1"/>
            <a:r>
              <a:rPr lang="en-US" sz="1200" dirty="0"/>
              <a:t>Farmers moving equipment across river (slow moving vehicles)</a:t>
            </a:r>
          </a:p>
          <a:p>
            <a:pPr lvl="1"/>
            <a:r>
              <a:rPr lang="en-US" sz="1200" dirty="0"/>
              <a:t>Use corridor to haul product for processing (96,000 lbs. on seven axles)</a:t>
            </a:r>
          </a:p>
        </p:txBody>
      </p:sp>
      <p:pic>
        <p:nvPicPr>
          <p:cNvPr id="2" name="Picture 1" descr="A map of a city&#10;&#10;Description automatically generated">
            <a:extLst>
              <a:ext uri="{FF2B5EF4-FFF2-40B4-BE49-F238E27FC236}">
                <a16:creationId xmlns:a16="http://schemas.microsoft.com/office/drawing/2014/main" id="{7BB9FD79-60AB-E00F-6A3B-F29E5BF9F7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758" t="12605" r="19274" b="15168"/>
          <a:stretch/>
        </p:blipFill>
        <p:spPr>
          <a:xfrm>
            <a:off x="3200400" y="1013171"/>
            <a:ext cx="3657601" cy="3404172"/>
          </a:xfrm>
          <a:prstGeom prst="rect">
            <a:avLst/>
          </a:prstGeom>
        </p:spPr>
      </p:pic>
    </p:spTree>
    <p:extLst>
      <p:ext uri="{BB962C8B-B14F-4D97-AF65-F5344CB8AC3E}">
        <p14:creationId xmlns:p14="http://schemas.microsoft.com/office/powerpoint/2010/main" val="2414031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AC47B-7FFA-E313-14D0-FD389A7358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657F3EA-F61A-B668-440F-0E937282E505}"/>
              </a:ext>
            </a:extLst>
          </p:cNvPr>
          <p:cNvSpPr>
            <a:spLocks noGrp="1"/>
          </p:cNvSpPr>
          <p:nvPr>
            <p:ph type="title"/>
          </p:nvPr>
        </p:nvSpPr>
        <p:spPr>
          <a:xfrm>
            <a:off x="183389" y="160841"/>
            <a:ext cx="6172200" cy="422474"/>
          </a:xfrm>
        </p:spPr>
        <p:txBody>
          <a:bodyPr/>
          <a:lstStyle/>
          <a:p>
            <a:r>
              <a:rPr lang="en-US" sz="2800" dirty="0"/>
              <a:t>Recap of Future 435 Effort</a:t>
            </a:r>
          </a:p>
        </p:txBody>
      </p:sp>
      <p:grpSp>
        <p:nvGrpSpPr>
          <p:cNvPr id="8" name="Group 7">
            <a:extLst>
              <a:ext uri="{FF2B5EF4-FFF2-40B4-BE49-F238E27FC236}">
                <a16:creationId xmlns:a16="http://schemas.microsoft.com/office/drawing/2014/main" id="{F37798FB-DD07-23A8-0F4B-FAC3653605DF}"/>
              </a:ext>
            </a:extLst>
          </p:cNvPr>
          <p:cNvGrpSpPr/>
          <p:nvPr/>
        </p:nvGrpSpPr>
        <p:grpSpPr>
          <a:xfrm>
            <a:off x="0" y="2242821"/>
            <a:ext cx="6858000" cy="579024"/>
            <a:chOff x="666587" y="3429000"/>
            <a:chExt cx="8477412" cy="772032"/>
          </a:xfrm>
        </p:grpSpPr>
        <p:pic>
          <p:nvPicPr>
            <p:cNvPr id="1030" name="Picture 6" descr="3+ Thousand Four Lane Highway Royalty-Free Images, Stock Photos &amp; Pictures  | Shutterstock">
              <a:extLst>
                <a:ext uri="{FF2B5EF4-FFF2-40B4-BE49-F238E27FC236}">
                  <a16:creationId xmlns:a16="http://schemas.microsoft.com/office/drawing/2014/main" id="{1DE2B366-DBCE-EB0E-5492-C7565AD6996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535"/>
            <a:stretch/>
          </p:blipFill>
          <p:spPr bwMode="auto">
            <a:xfrm>
              <a:off x="4884512" y="3429000"/>
              <a:ext cx="4259487" cy="7720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3+ Thousand Four Lane Highway Royalty-Free Images, Stock Photos &amp; Pictures  | Shutterstock">
              <a:extLst>
                <a:ext uri="{FF2B5EF4-FFF2-40B4-BE49-F238E27FC236}">
                  <a16:creationId xmlns:a16="http://schemas.microsoft.com/office/drawing/2014/main" id="{DF2B93C3-000A-FE3A-7E1D-213B94A6E17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535"/>
            <a:stretch/>
          </p:blipFill>
          <p:spPr bwMode="auto">
            <a:xfrm>
              <a:off x="666587" y="3429000"/>
              <a:ext cx="4259487" cy="77203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C69D9570-C4DE-95EE-A7A2-AF501CA9BACD}"/>
              </a:ext>
            </a:extLst>
          </p:cNvPr>
          <p:cNvSpPr txBox="1"/>
          <p:nvPr/>
        </p:nvSpPr>
        <p:spPr>
          <a:xfrm>
            <a:off x="2038172" y="1265491"/>
            <a:ext cx="695325" cy="830997"/>
          </a:xfrm>
          <a:prstGeom prst="rect">
            <a:avLst/>
          </a:prstGeom>
          <a:noFill/>
        </p:spPr>
        <p:txBody>
          <a:bodyPr wrap="square" rtlCol="0">
            <a:spAutoFit/>
          </a:bodyPr>
          <a:lstStyle/>
          <a:p>
            <a:pPr defTabSz="685800">
              <a:defRPr/>
            </a:pPr>
            <a:r>
              <a:rPr lang="en-US" sz="1200" b="1">
                <a:solidFill>
                  <a:prstClr val="black"/>
                </a:solidFill>
                <a:latin typeface="Calibri"/>
              </a:rPr>
              <a:t>2020</a:t>
            </a:r>
          </a:p>
          <a:p>
            <a:pPr defTabSz="685800">
              <a:defRPr/>
            </a:pPr>
            <a:r>
              <a:rPr lang="en-US" sz="900">
                <a:solidFill>
                  <a:prstClr val="black"/>
                </a:solidFill>
                <a:latin typeface="Calibri"/>
              </a:rPr>
              <a:t>Iowa DOT starts listening tour  </a:t>
            </a:r>
          </a:p>
        </p:txBody>
      </p:sp>
      <p:sp>
        <p:nvSpPr>
          <p:cNvPr id="10" name="TextBox 9">
            <a:extLst>
              <a:ext uri="{FF2B5EF4-FFF2-40B4-BE49-F238E27FC236}">
                <a16:creationId xmlns:a16="http://schemas.microsoft.com/office/drawing/2014/main" id="{EAEFA2E7-50A9-514B-EC84-5D10B810DBCB}"/>
              </a:ext>
            </a:extLst>
          </p:cNvPr>
          <p:cNvSpPr txBox="1"/>
          <p:nvPr/>
        </p:nvSpPr>
        <p:spPr>
          <a:xfrm>
            <a:off x="2932653" y="1265245"/>
            <a:ext cx="932282" cy="969496"/>
          </a:xfrm>
          <a:prstGeom prst="rect">
            <a:avLst/>
          </a:prstGeom>
          <a:noFill/>
        </p:spPr>
        <p:txBody>
          <a:bodyPr wrap="square" rtlCol="0">
            <a:spAutoFit/>
          </a:bodyPr>
          <a:lstStyle/>
          <a:p>
            <a:pPr defTabSz="685800">
              <a:defRPr/>
            </a:pPr>
            <a:r>
              <a:rPr lang="en-US" sz="1200" b="1">
                <a:solidFill>
                  <a:prstClr val="black"/>
                </a:solidFill>
                <a:latin typeface="Calibri"/>
              </a:rPr>
              <a:t>2022</a:t>
            </a:r>
            <a:r>
              <a:rPr lang="en-US" sz="1050">
                <a:solidFill>
                  <a:prstClr val="black"/>
                </a:solidFill>
                <a:latin typeface="Calibri"/>
              </a:rPr>
              <a:t> </a:t>
            </a:r>
          </a:p>
          <a:p>
            <a:pPr defTabSz="685800">
              <a:defRPr/>
            </a:pPr>
            <a:r>
              <a:rPr lang="en-US" sz="900">
                <a:solidFill>
                  <a:prstClr val="black"/>
                </a:solidFill>
                <a:latin typeface="Calibri"/>
              </a:rPr>
              <a:t>Iowa DOT releases Action Plan for MPO / Partnership to execute</a:t>
            </a:r>
          </a:p>
        </p:txBody>
      </p:sp>
      <p:sp>
        <p:nvSpPr>
          <p:cNvPr id="16" name="TextBox 15">
            <a:extLst>
              <a:ext uri="{FF2B5EF4-FFF2-40B4-BE49-F238E27FC236}">
                <a16:creationId xmlns:a16="http://schemas.microsoft.com/office/drawing/2014/main" id="{1CB8D8C9-EC61-12E4-CCDE-A410676C8884}"/>
              </a:ext>
            </a:extLst>
          </p:cNvPr>
          <p:cNvSpPr txBox="1"/>
          <p:nvPr/>
        </p:nvSpPr>
        <p:spPr>
          <a:xfrm>
            <a:off x="357513" y="1263660"/>
            <a:ext cx="680419" cy="553998"/>
          </a:xfrm>
          <a:prstGeom prst="rect">
            <a:avLst/>
          </a:prstGeom>
          <a:noFill/>
        </p:spPr>
        <p:txBody>
          <a:bodyPr wrap="square" rtlCol="0">
            <a:spAutoFit/>
          </a:bodyPr>
          <a:lstStyle/>
          <a:p>
            <a:pPr defTabSz="685800">
              <a:defRPr/>
            </a:pPr>
            <a:r>
              <a:rPr lang="en-US" sz="1200" b="1">
                <a:solidFill>
                  <a:prstClr val="black"/>
                </a:solidFill>
                <a:latin typeface="Calibri"/>
              </a:rPr>
              <a:t>2002</a:t>
            </a:r>
          </a:p>
          <a:p>
            <a:pPr defTabSz="685800">
              <a:defRPr/>
            </a:pPr>
            <a:r>
              <a:rPr lang="en-US" sz="900">
                <a:solidFill>
                  <a:prstClr val="black"/>
                </a:solidFill>
                <a:latin typeface="Calibri"/>
              </a:rPr>
              <a:t>Bypass opens</a:t>
            </a:r>
          </a:p>
        </p:txBody>
      </p:sp>
      <p:sp>
        <p:nvSpPr>
          <p:cNvPr id="17" name="TextBox 16">
            <a:extLst>
              <a:ext uri="{FF2B5EF4-FFF2-40B4-BE49-F238E27FC236}">
                <a16:creationId xmlns:a16="http://schemas.microsoft.com/office/drawing/2014/main" id="{3CEEEF6B-AF66-F027-A49E-AE2F5080CE59}"/>
              </a:ext>
            </a:extLst>
          </p:cNvPr>
          <p:cNvSpPr txBox="1"/>
          <p:nvPr/>
        </p:nvSpPr>
        <p:spPr>
          <a:xfrm>
            <a:off x="1149119" y="1263671"/>
            <a:ext cx="734878" cy="830997"/>
          </a:xfrm>
          <a:prstGeom prst="rect">
            <a:avLst/>
          </a:prstGeom>
          <a:noFill/>
        </p:spPr>
        <p:txBody>
          <a:bodyPr wrap="square" rtlCol="0">
            <a:spAutoFit/>
          </a:bodyPr>
          <a:lstStyle/>
          <a:p>
            <a:pPr defTabSz="685800">
              <a:defRPr/>
            </a:pPr>
            <a:r>
              <a:rPr lang="en-US" sz="1200" b="1" dirty="0">
                <a:solidFill>
                  <a:prstClr val="black"/>
                </a:solidFill>
                <a:latin typeface="Calibri"/>
              </a:rPr>
              <a:t>2013</a:t>
            </a:r>
            <a:r>
              <a:rPr lang="en-US" sz="1050" b="1" dirty="0">
                <a:solidFill>
                  <a:prstClr val="black"/>
                </a:solidFill>
                <a:latin typeface="Calibri"/>
              </a:rPr>
              <a:t> </a:t>
            </a:r>
          </a:p>
          <a:p>
            <a:pPr defTabSz="685800">
              <a:defRPr/>
            </a:pPr>
            <a:r>
              <a:rPr lang="en-US" sz="900" dirty="0">
                <a:solidFill>
                  <a:prstClr val="black"/>
                </a:solidFill>
                <a:latin typeface="Calibri"/>
              </a:rPr>
              <a:t>Previous designation attempt fails</a:t>
            </a:r>
          </a:p>
        </p:txBody>
      </p:sp>
      <p:sp>
        <p:nvSpPr>
          <p:cNvPr id="22" name="TextBox 21">
            <a:extLst>
              <a:ext uri="{FF2B5EF4-FFF2-40B4-BE49-F238E27FC236}">
                <a16:creationId xmlns:a16="http://schemas.microsoft.com/office/drawing/2014/main" id="{2196E383-32A1-13E1-7D7C-F67D4D03B741}"/>
              </a:ext>
            </a:extLst>
          </p:cNvPr>
          <p:cNvSpPr txBox="1"/>
          <p:nvPr/>
        </p:nvSpPr>
        <p:spPr>
          <a:xfrm>
            <a:off x="3945976" y="1274378"/>
            <a:ext cx="754906" cy="830997"/>
          </a:xfrm>
          <a:prstGeom prst="rect">
            <a:avLst/>
          </a:prstGeom>
          <a:noFill/>
        </p:spPr>
        <p:txBody>
          <a:bodyPr wrap="square" rtlCol="0">
            <a:spAutoFit/>
          </a:bodyPr>
          <a:lstStyle/>
          <a:p>
            <a:pPr defTabSz="685800">
              <a:defRPr/>
            </a:pPr>
            <a:r>
              <a:rPr lang="en-US" sz="1200" b="1" dirty="0">
                <a:solidFill>
                  <a:prstClr val="black"/>
                </a:solidFill>
                <a:latin typeface="Calibri"/>
              </a:rPr>
              <a:t>2023</a:t>
            </a:r>
          </a:p>
          <a:p>
            <a:pPr defTabSz="685800">
              <a:defRPr/>
            </a:pPr>
            <a:r>
              <a:rPr lang="en-US" sz="900" dirty="0">
                <a:solidFill>
                  <a:prstClr val="black"/>
                </a:solidFill>
                <a:latin typeface="Calibri"/>
              </a:rPr>
              <a:t>MPO proposes Alternatives Analysis</a:t>
            </a:r>
          </a:p>
        </p:txBody>
      </p:sp>
      <p:sp>
        <p:nvSpPr>
          <p:cNvPr id="23" name="TextBox 22">
            <a:extLst>
              <a:ext uri="{FF2B5EF4-FFF2-40B4-BE49-F238E27FC236}">
                <a16:creationId xmlns:a16="http://schemas.microsoft.com/office/drawing/2014/main" id="{8B13C232-5BE0-3475-2BDC-D7FB5243FB62}"/>
              </a:ext>
            </a:extLst>
          </p:cNvPr>
          <p:cNvSpPr txBox="1"/>
          <p:nvPr/>
        </p:nvSpPr>
        <p:spPr>
          <a:xfrm>
            <a:off x="4801928" y="1274378"/>
            <a:ext cx="723900" cy="830997"/>
          </a:xfrm>
          <a:prstGeom prst="rect">
            <a:avLst/>
          </a:prstGeom>
          <a:noFill/>
        </p:spPr>
        <p:txBody>
          <a:bodyPr wrap="square" rtlCol="0">
            <a:spAutoFit/>
          </a:bodyPr>
          <a:lstStyle/>
          <a:p>
            <a:pPr defTabSz="685800">
              <a:defRPr/>
            </a:pPr>
            <a:r>
              <a:rPr lang="en-US" sz="1200" b="1">
                <a:solidFill>
                  <a:prstClr val="black"/>
                </a:solidFill>
                <a:latin typeface="Calibri"/>
              </a:rPr>
              <a:t>2024</a:t>
            </a:r>
          </a:p>
          <a:p>
            <a:pPr defTabSz="685800">
              <a:defRPr/>
            </a:pPr>
            <a:r>
              <a:rPr lang="en-US" sz="900">
                <a:solidFill>
                  <a:prstClr val="black"/>
                </a:solidFill>
                <a:latin typeface="Calibri"/>
              </a:rPr>
              <a:t>First bill falls short in state legislature </a:t>
            </a:r>
          </a:p>
        </p:txBody>
      </p:sp>
      <p:sp>
        <p:nvSpPr>
          <p:cNvPr id="24" name="TextBox 23">
            <a:extLst>
              <a:ext uri="{FF2B5EF4-FFF2-40B4-BE49-F238E27FC236}">
                <a16:creationId xmlns:a16="http://schemas.microsoft.com/office/drawing/2014/main" id="{1EA7C273-402B-02B8-D2BC-FBFB27C44C6E}"/>
              </a:ext>
            </a:extLst>
          </p:cNvPr>
          <p:cNvSpPr txBox="1"/>
          <p:nvPr/>
        </p:nvSpPr>
        <p:spPr>
          <a:xfrm>
            <a:off x="5656200" y="1274378"/>
            <a:ext cx="723900" cy="692497"/>
          </a:xfrm>
          <a:prstGeom prst="rect">
            <a:avLst/>
          </a:prstGeom>
          <a:noFill/>
        </p:spPr>
        <p:txBody>
          <a:bodyPr wrap="square" rtlCol="0">
            <a:spAutoFit/>
          </a:bodyPr>
          <a:lstStyle/>
          <a:p>
            <a:pPr defTabSz="685800">
              <a:defRPr/>
            </a:pPr>
            <a:r>
              <a:rPr lang="en-US" sz="1200" b="1">
                <a:solidFill>
                  <a:prstClr val="black"/>
                </a:solidFill>
                <a:latin typeface="Calibri"/>
              </a:rPr>
              <a:t>2025</a:t>
            </a:r>
          </a:p>
          <a:p>
            <a:pPr defTabSz="685800">
              <a:defRPr/>
            </a:pPr>
            <a:r>
              <a:rPr lang="en-US" sz="900">
                <a:solidFill>
                  <a:prstClr val="black"/>
                </a:solidFill>
                <a:latin typeface="Calibri"/>
              </a:rPr>
              <a:t>Bill passes state legislature</a:t>
            </a:r>
          </a:p>
        </p:txBody>
      </p:sp>
      <p:sp>
        <p:nvSpPr>
          <p:cNvPr id="27" name="TextBox 26">
            <a:extLst>
              <a:ext uri="{FF2B5EF4-FFF2-40B4-BE49-F238E27FC236}">
                <a16:creationId xmlns:a16="http://schemas.microsoft.com/office/drawing/2014/main" id="{B43D8E12-A980-C993-1541-0148FD5FE03A}"/>
              </a:ext>
            </a:extLst>
          </p:cNvPr>
          <p:cNvSpPr txBox="1"/>
          <p:nvPr/>
        </p:nvSpPr>
        <p:spPr>
          <a:xfrm>
            <a:off x="308421" y="3080869"/>
            <a:ext cx="5922137" cy="1641475"/>
          </a:xfrm>
          <a:prstGeom prst="rect">
            <a:avLst/>
          </a:prstGeom>
          <a:noFill/>
          <a:ln>
            <a:noFill/>
          </a:ln>
        </p:spPr>
        <p:txBody>
          <a:bodyPr wrap="square" rtlCol="0">
            <a:spAutoFit/>
          </a:bodyPr>
          <a:lstStyle/>
          <a:p>
            <a:pPr defTabSz="685800">
              <a:spcAft>
                <a:spcPts val="450"/>
              </a:spcAft>
              <a:defRPr/>
            </a:pPr>
            <a:r>
              <a:rPr lang="en-US" sz="1400" b="1" dirty="0">
                <a:solidFill>
                  <a:prstClr val="black"/>
                </a:solidFill>
                <a:latin typeface="Calibri"/>
              </a:rPr>
              <a:t>Iowa DOT Action Plan </a:t>
            </a:r>
          </a:p>
          <a:p>
            <a:pPr defTabSz="685800">
              <a:spcAft>
                <a:spcPts val="450"/>
              </a:spcAft>
              <a:defRPr/>
            </a:pPr>
            <a:r>
              <a:rPr lang="en-US" sz="1400" dirty="0">
                <a:solidFill>
                  <a:prstClr val="black"/>
                </a:solidFill>
                <a:latin typeface="Calibri"/>
              </a:rPr>
              <a:t>1. State Exemption for Speed…………………………2024-2025 </a:t>
            </a:r>
            <a:r>
              <a:rPr lang="en-US" sz="1400" dirty="0">
                <a:solidFill>
                  <a:prstClr val="black"/>
                </a:solidFill>
                <a:highlight>
                  <a:srgbClr val="008000"/>
                </a:highlight>
                <a:latin typeface="Calibri"/>
              </a:rPr>
              <a:t>    </a:t>
            </a:r>
          </a:p>
          <a:p>
            <a:pPr defTabSz="685800">
              <a:spcAft>
                <a:spcPts val="450"/>
              </a:spcAft>
              <a:defRPr/>
            </a:pPr>
            <a:r>
              <a:rPr lang="en-US" sz="1400" dirty="0">
                <a:solidFill>
                  <a:prstClr val="black"/>
                </a:solidFill>
                <a:latin typeface="Calibri"/>
              </a:rPr>
              <a:t>2. Federal Exemption for Weight……………………………………2025-2026?</a:t>
            </a:r>
          </a:p>
          <a:p>
            <a:pPr defTabSz="685800">
              <a:spcAft>
                <a:spcPts val="450"/>
              </a:spcAft>
              <a:defRPr/>
            </a:pPr>
            <a:r>
              <a:rPr lang="en-US" sz="1400" dirty="0">
                <a:solidFill>
                  <a:prstClr val="black"/>
                </a:solidFill>
                <a:latin typeface="Calibri"/>
              </a:rPr>
              <a:t>3. Technical Analysis………………………………………………………………………………….…???</a:t>
            </a:r>
          </a:p>
          <a:p>
            <a:pPr defTabSz="685800">
              <a:spcAft>
                <a:spcPts val="450"/>
              </a:spcAft>
              <a:defRPr/>
            </a:pPr>
            <a:r>
              <a:rPr lang="en-US" sz="1400" dirty="0">
                <a:solidFill>
                  <a:prstClr val="black"/>
                </a:solidFill>
                <a:latin typeface="Calibri"/>
              </a:rPr>
              <a:t>4. Designation Application……………………………………………………………………………………….????</a:t>
            </a:r>
          </a:p>
        </p:txBody>
      </p:sp>
      <p:grpSp>
        <p:nvGrpSpPr>
          <p:cNvPr id="31" name="Group 30">
            <a:extLst>
              <a:ext uri="{FF2B5EF4-FFF2-40B4-BE49-F238E27FC236}">
                <a16:creationId xmlns:a16="http://schemas.microsoft.com/office/drawing/2014/main" id="{374349DC-E680-71DA-FABA-F0B62A6F57ED}"/>
              </a:ext>
            </a:extLst>
          </p:cNvPr>
          <p:cNvGrpSpPr/>
          <p:nvPr/>
        </p:nvGrpSpPr>
        <p:grpSpPr>
          <a:xfrm>
            <a:off x="266090" y="1360776"/>
            <a:ext cx="91415" cy="882046"/>
            <a:chOff x="354787" y="1206500"/>
            <a:chExt cx="121886" cy="1176061"/>
          </a:xfrm>
        </p:grpSpPr>
        <p:cxnSp>
          <p:nvCxnSpPr>
            <p:cNvPr id="29" name="Straight Connector 28">
              <a:extLst>
                <a:ext uri="{FF2B5EF4-FFF2-40B4-BE49-F238E27FC236}">
                  <a16:creationId xmlns:a16="http://schemas.microsoft.com/office/drawing/2014/main" id="{E3956D24-ACDF-BE52-12CC-F12BC29D1AC9}"/>
                </a:ext>
              </a:extLst>
            </p:cNvPr>
            <p:cNvCxnSpPr/>
            <p:nvPr/>
          </p:nvCxnSpPr>
          <p:spPr>
            <a:xfrm flipV="1">
              <a:off x="411228" y="1262023"/>
              <a:ext cx="0" cy="11205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D40149C-D461-32E4-4716-E03E27B2D86D}"/>
                </a:ext>
              </a:extLst>
            </p:cNvPr>
            <p:cNvSpPr/>
            <p:nvPr/>
          </p:nvSpPr>
          <p:spPr>
            <a:xfrm>
              <a:off x="354787" y="1206500"/>
              <a:ext cx="121886" cy="11666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grpSp>
        <p:nvGrpSpPr>
          <p:cNvPr id="32" name="Group 31">
            <a:extLst>
              <a:ext uri="{FF2B5EF4-FFF2-40B4-BE49-F238E27FC236}">
                <a16:creationId xmlns:a16="http://schemas.microsoft.com/office/drawing/2014/main" id="{4B1D8507-E177-2E88-F99C-35E8583FAD54}"/>
              </a:ext>
            </a:extLst>
          </p:cNvPr>
          <p:cNvGrpSpPr/>
          <p:nvPr/>
        </p:nvGrpSpPr>
        <p:grpSpPr>
          <a:xfrm>
            <a:off x="1041314" y="1358992"/>
            <a:ext cx="91415" cy="882046"/>
            <a:chOff x="354787" y="1206500"/>
            <a:chExt cx="121886" cy="1176061"/>
          </a:xfrm>
        </p:grpSpPr>
        <p:cxnSp>
          <p:nvCxnSpPr>
            <p:cNvPr id="33" name="Straight Connector 32">
              <a:extLst>
                <a:ext uri="{FF2B5EF4-FFF2-40B4-BE49-F238E27FC236}">
                  <a16:creationId xmlns:a16="http://schemas.microsoft.com/office/drawing/2014/main" id="{F702509B-02EE-5041-3D64-CD5CDA2101D3}"/>
                </a:ext>
              </a:extLst>
            </p:cNvPr>
            <p:cNvCxnSpPr/>
            <p:nvPr/>
          </p:nvCxnSpPr>
          <p:spPr>
            <a:xfrm flipV="1">
              <a:off x="411228" y="1262023"/>
              <a:ext cx="0" cy="11205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C8407817-8D5E-6502-FEF6-4AAE4484AB7A}"/>
                </a:ext>
              </a:extLst>
            </p:cNvPr>
            <p:cNvSpPr/>
            <p:nvPr/>
          </p:nvSpPr>
          <p:spPr>
            <a:xfrm>
              <a:off x="354787" y="1206500"/>
              <a:ext cx="121886" cy="11666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grpSp>
        <p:nvGrpSpPr>
          <p:cNvPr id="35" name="Group 34">
            <a:extLst>
              <a:ext uri="{FF2B5EF4-FFF2-40B4-BE49-F238E27FC236}">
                <a16:creationId xmlns:a16="http://schemas.microsoft.com/office/drawing/2014/main" id="{E283757C-9486-1EAB-AA8C-8E4582D1A587}"/>
              </a:ext>
            </a:extLst>
          </p:cNvPr>
          <p:cNvGrpSpPr/>
          <p:nvPr/>
        </p:nvGrpSpPr>
        <p:grpSpPr>
          <a:xfrm>
            <a:off x="1939584" y="1357210"/>
            <a:ext cx="91415" cy="882046"/>
            <a:chOff x="354787" y="1206500"/>
            <a:chExt cx="121886" cy="1176061"/>
          </a:xfrm>
        </p:grpSpPr>
        <p:cxnSp>
          <p:nvCxnSpPr>
            <p:cNvPr id="36" name="Straight Connector 35">
              <a:extLst>
                <a:ext uri="{FF2B5EF4-FFF2-40B4-BE49-F238E27FC236}">
                  <a16:creationId xmlns:a16="http://schemas.microsoft.com/office/drawing/2014/main" id="{60FD055E-0FC5-77F3-5161-003AC5462E05}"/>
                </a:ext>
              </a:extLst>
            </p:cNvPr>
            <p:cNvCxnSpPr/>
            <p:nvPr/>
          </p:nvCxnSpPr>
          <p:spPr>
            <a:xfrm flipV="1">
              <a:off x="411228" y="1262023"/>
              <a:ext cx="0" cy="11205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00EB6C56-AE3A-F8E2-3215-D3092914046C}"/>
                </a:ext>
              </a:extLst>
            </p:cNvPr>
            <p:cNvSpPr/>
            <p:nvPr/>
          </p:nvSpPr>
          <p:spPr>
            <a:xfrm>
              <a:off x="354787" y="1206500"/>
              <a:ext cx="121886" cy="11666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grpSp>
        <p:nvGrpSpPr>
          <p:cNvPr id="38" name="Group 37">
            <a:extLst>
              <a:ext uri="{FF2B5EF4-FFF2-40B4-BE49-F238E27FC236}">
                <a16:creationId xmlns:a16="http://schemas.microsoft.com/office/drawing/2014/main" id="{177B3FC0-5A7B-FF46-539F-99074EE40E81}"/>
              </a:ext>
            </a:extLst>
          </p:cNvPr>
          <p:cNvGrpSpPr/>
          <p:nvPr/>
        </p:nvGrpSpPr>
        <p:grpSpPr>
          <a:xfrm>
            <a:off x="2825624" y="1357210"/>
            <a:ext cx="91415" cy="882046"/>
            <a:chOff x="354787" y="1206500"/>
            <a:chExt cx="121886" cy="1176061"/>
          </a:xfrm>
        </p:grpSpPr>
        <p:cxnSp>
          <p:nvCxnSpPr>
            <p:cNvPr id="39" name="Straight Connector 38">
              <a:extLst>
                <a:ext uri="{FF2B5EF4-FFF2-40B4-BE49-F238E27FC236}">
                  <a16:creationId xmlns:a16="http://schemas.microsoft.com/office/drawing/2014/main" id="{18EF0F96-2C99-B44D-7ADD-F5E403FB2032}"/>
                </a:ext>
              </a:extLst>
            </p:cNvPr>
            <p:cNvCxnSpPr/>
            <p:nvPr/>
          </p:nvCxnSpPr>
          <p:spPr>
            <a:xfrm flipV="1">
              <a:off x="411228" y="1262023"/>
              <a:ext cx="0" cy="11205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3AF8C2CF-1F10-8FA4-5EBF-670E5D2D88C1}"/>
                </a:ext>
              </a:extLst>
            </p:cNvPr>
            <p:cNvSpPr/>
            <p:nvPr/>
          </p:nvSpPr>
          <p:spPr>
            <a:xfrm>
              <a:off x="354787" y="1206500"/>
              <a:ext cx="121886" cy="11666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grpSp>
        <p:nvGrpSpPr>
          <p:cNvPr id="41" name="Group 40">
            <a:extLst>
              <a:ext uri="{FF2B5EF4-FFF2-40B4-BE49-F238E27FC236}">
                <a16:creationId xmlns:a16="http://schemas.microsoft.com/office/drawing/2014/main" id="{6B7061D0-1A64-2765-EE89-769D9A13CD3F}"/>
              </a:ext>
            </a:extLst>
          </p:cNvPr>
          <p:cNvGrpSpPr/>
          <p:nvPr/>
        </p:nvGrpSpPr>
        <p:grpSpPr>
          <a:xfrm>
            <a:off x="3834244" y="1360366"/>
            <a:ext cx="91415" cy="882046"/>
            <a:chOff x="354787" y="1206500"/>
            <a:chExt cx="121886" cy="1176061"/>
          </a:xfrm>
        </p:grpSpPr>
        <p:cxnSp>
          <p:nvCxnSpPr>
            <p:cNvPr id="42" name="Straight Connector 41">
              <a:extLst>
                <a:ext uri="{FF2B5EF4-FFF2-40B4-BE49-F238E27FC236}">
                  <a16:creationId xmlns:a16="http://schemas.microsoft.com/office/drawing/2014/main" id="{2EBDA677-FD87-CBCB-6D94-40B05D080C1C}"/>
                </a:ext>
              </a:extLst>
            </p:cNvPr>
            <p:cNvCxnSpPr/>
            <p:nvPr/>
          </p:nvCxnSpPr>
          <p:spPr>
            <a:xfrm flipV="1">
              <a:off x="411228" y="1262023"/>
              <a:ext cx="0" cy="11205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47403FE8-22F0-21D7-5F22-29721AE3BACF}"/>
                </a:ext>
              </a:extLst>
            </p:cNvPr>
            <p:cNvSpPr/>
            <p:nvPr/>
          </p:nvSpPr>
          <p:spPr>
            <a:xfrm>
              <a:off x="354787" y="1206500"/>
              <a:ext cx="121886" cy="11666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grpSp>
        <p:nvGrpSpPr>
          <p:cNvPr id="44" name="Group 43">
            <a:extLst>
              <a:ext uri="{FF2B5EF4-FFF2-40B4-BE49-F238E27FC236}">
                <a16:creationId xmlns:a16="http://schemas.microsoft.com/office/drawing/2014/main" id="{B5274B12-3679-FB50-1ACA-57D77DEB26ED}"/>
              </a:ext>
            </a:extLst>
          </p:cNvPr>
          <p:cNvGrpSpPr/>
          <p:nvPr/>
        </p:nvGrpSpPr>
        <p:grpSpPr>
          <a:xfrm>
            <a:off x="4689649" y="1360571"/>
            <a:ext cx="91415" cy="882046"/>
            <a:chOff x="354787" y="1206500"/>
            <a:chExt cx="121886" cy="1176061"/>
          </a:xfrm>
        </p:grpSpPr>
        <p:cxnSp>
          <p:nvCxnSpPr>
            <p:cNvPr id="45" name="Straight Connector 44">
              <a:extLst>
                <a:ext uri="{FF2B5EF4-FFF2-40B4-BE49-F238E27FC236}">
                  <a16:creationId xmlns:a16="http://schemas.microsoft.com/office/drawing/2014/main" id="{C64270A7-D08C-D501-4CD9-8CBD51E183E9}"/>
                </a:ext>
              </a:extLst>
            </p:cNvPr>
            <p:cNvCxnSpPr/>
            <p:nvPr/>
          </p:nvCxnSpPr>
          <p:spPr>
            <a:xfrm flipV="1">
              <a:off x="411228" y="1262023"/>
              <a:ext cx="0" cy="11205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25E63678-F571-DD0C-B31C-2139C6228141}"/>
                </a:ext>
              </a:extLst>
            </p:cNvPr>
            <p:cNvSpPr/>
            <p:nvPr/>
          </p:nvSpPr>
          <p:spPr>
            <a:xfrm>
              <a:off x="354787" y="1206500"/>
              <a:ext cx="121886" cy="11666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grpSp>
        <p:nvGrpSpPr>
          <p:cNvPr id="47" name="Group 46">
            <a:extLst>
              <a:ext uri="{FF2B5EF4-FFF2-40B4-BE49-F238E27FC236}">
                <a16:creationId xmlns:a16="http://schemas.microsoft.com/office/drawing/2014/main" id="{ED002089-7696-7C58-BE96-ECA8364440B6}"/>
              </a:ext>
            </a:extLst>
          </p:cNvPr>
          <p:cNvGrpSpPr/>
          <p:nvPr/>
        </p:nvGrpSpPr>
        <p:grpSpPr>
          <a:xfrm>
            <a:off x="5535715" y="1360571"/>
            <a:ext cx="91415" cy="882046"/>
            <a:chOff x="354787" y="1206500"/>
            <a:chExt cx="121886" cy="1176061"/>
          </a:xfrm>
        </p:grpSpPr>
        <p:cxnSp>
          <p:nvCxnSpPr>
            <p:cNvPr id="48" name="Straight Connector 47">
              <a:extLst>
                <a:ext uri="{FF2B5EF4-FFF2-40B4-BE49-F238E27FC236}">
                  <a16:creationId xmlns:a16="http://schemas.microsoft.com/office/drawing/2014/main" id="{6544A341-BAC4-9519-AB1B-39423B11B6AE}"/>
                </a:ext>
              </a:extLst>
            </p:cNvPr>
            <p:cNvCxnSpPr/>
            <p:nvPr/>
          </p:nvCxnSpPr>
          <p:spPr>
            <a:xfrm flipV="1">
              <a:off x="411228" y="1262023"/>
              <a:ext cx="0" cy="11205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ADC6A8B9-D3D0-B017-879E-CECAA861DDA5}"/>
                </a:ext>
              </a:extLst>
            </p:cNvPr>
            <p:cNvSpPr/>
            <p:nvPr/>
          </p:nvSpPr>
          <p:spPr>
            <a:xfrm>
              <a:off x="354787" y="1206500"/>
              <a:ext cx="121886" cy="11666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spTree>
    <p:extLst>
      <p:ext uri="{BB962C8B-B14F-4D97-AF65-F5344CB8AC3E}">
        <p14:creationId xmlns:p14="http://schemas.microsoft.com/office/powerpoint/2010/main" val="241772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6F4D0-5D31-3B64-FB8A-5D6B07D33D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4E4A53-8768-2791-BCC2-1273DB4E0C85}"/>
              </a:ext>
            </a:extLst>
          </p:cNvPr>
          <p:cNvSpPr>
            <a:spLocks noGrp="1"/>
          </p:cNvSpPr>
          <p:nvPr>
            <p:ph type="title"/>
          </p:nvPr>
        </p:nvSpPr>
        <p:spPr>
          <a:xfrm>
            <a:off x="286566" y="180895"/>
            <a:ext cx="6284867" cy="422474"/>
          </a:xfrm>
        </p:spPr>
        <p:txBody>
          <a:bodyPr/>
          <a:lstStyle/>
          <a:p>
            <a:r>
              <a:rPr lang="en-US" sz="2800" dirty="0"/>
              <a:t>2025 IOWA LEGISLATURE: Bill Passed</a:t>
            </a:r>
          </a:p>
        </p:txBody>
      </p:sp>
      <p:sp>
        <p:nvSpPr>
          <p:cNvPr id="3" name="Text Placeholder 2">
            <a:extLst>
              <a:ext uri="{FF2B5EF4-FFF2-40B4-BE49-F238E27FC236}">
                <a16:creationId xmlns:a16="http://schemas.microsoft.com/office/drawing/2014/main" id="{367A5DD1-D6CE-4543-1734-ADD895C5FC91}"/>
              </a:ext>
            </a:extLst>
          </p:cNvPr>
          <p:cNvSpPr>
            <a:spLocks noGrp="1"/>
          </p:cNvSpPr>
          <p:nvPr>
            <p:ph type="body" sz="quarter" idx="10"/>
          </p:nvPr>
        </p:nvSpPr>
        <p:spPr>
          <a:xfrm>
            <a:off x="281126" y="4247948"/>
            <a:ext cx="5655218" cy="714657"/>
          </a:xfrm>
        </p:spPr>
        <p:txBody>
          <a:bodyPr/>
          <a:lstStyle/>
          <a:p>
            <a:r>
              <a:rPr lang="en-US" dirty="0"/>
              <a:t>Bill passed House 90-2 and the Senate 50-0.</a:t>
            </a:r>
          </a:p>
          <a:p>
            <a:r>
              <a:rPr lang="en-US" dirty="0"/>
              <a:t>Signed by Governor Reynolds on May 27</a:t>
            </a:r>
          </a:p>
        </p:txBody>
      </p:sp>
      <p:pic>
        <p:nvPicPr>
          <p:cNvPr id="1026" name="id-796B970B-F25B-4EF5-BF04-F6887DD8BFBF" descr="Image.jpeg">
            <a:extLst>
              <a:ext uri="{FF2B5EF4-FFF2-40B4-BE49-F238E27FC236}">
                <a16:creationId xmlns:a16="http://schemas.microsoft.com/office/drawing/2014/main" id="{80AC4B66-7D1F-B33C-6355-02EA020D5F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126" y="1055210"/>
            <a:ext cx="6245310" cy="303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165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F339-8284-065A-5A1F-A7D57E42098A}"/>
              </a:ext>
            </a:extLst>
          </p:cNvPr>
          <p:cNvSpPr>
            <a:spLocks noGrp="1"/>
          </p:cNvSpPr>
          <p:nvPr>
            <p:ph type="title"/>
          </p:nvPr>
        </p:nvSpPr>
        <p:spPr>
          <a:xfrm>
            <a:off x="286566" y="220463"/>
            <a:ext cx="6284867" cy="422474"/>
          </a:xfrm>
        </p:spPr>
        <p:txBody>
          <a:bodyPr/>
          <a:lstStyle/>
          <a:p>
            <a:r>
              <a:rPr lang="en-US" sz="2800" dirty="0"/>
              <a:t>FEDERAL WEIGHT EXEMTION</a:t>
            </a:r>
          </a:p>
        </p:txBody>
      </p:sp>
      <p:sp>
        <p:nvSpPr>
          <p:cNvPr id="3" name="Text Placeholder 2">
            <a:extLst>
              <a:ext uri="{FF2B5EF4-FFF2-40B4-BE49-F238E27FC236}">
                <a16:creationId xmlns:a16="http://schemas.microsoft.com/office/drawing/2014/main" id="{1E05E51A-D040-5495-86F9-AC64ACB33AC1}"/>
              </a:ext>
            </a:extLst>
          </p:cNvPr>
          <p:cNvSpPr>
            <a:spLocks noGrp="1"/>
          </p:cNvSpPr>
          <p:nvPr>
            <p:ph type="body" sz="quarter" idx="10"/>
          </p:nvPr>
        </p:nvSpPr>
        <p:spPr>
          <a:xfrm>
            <a:off x="372960" y="1258472"/>
            <a:ext cx="6112080" cy="853131"/>
          </a:xfrm>
        </p:spPr>
        <p:txBody>
          <a:bodyPr/>
          <a:lstStyle/>
          <a:p>
            <a:pPr marL="0" indent="0">
              <a:buNone/>
            </a:pPr>
            <a:r>
              <a:rPr lang="en-US" sz="1600" dirty="0"/>
              <a:t>Thanks to Iowa DOT for drafting proposed federal exemption language and submitting to congressional delegation for proposed including in the surface transportation reauthorization bill.</a:t>
            </a:r>
          </a:p>
        </p:txBody>
      </p:sp>
      <p:sp>
        <p:nvSpPr>
          <p:cNvPr id="4" name="Text Placeholder 2">
            <a:extLst>
              <a:ext uri="{FF2B5EF4-FFF2-40B4-BE49-F238E27FC236}">
                <a16:creationId xmlns:a16="http://schemas.microsoft.com/office/drawing/2014/main" id="{FC8C7951-951D-103C-BD81-EAED6710E03A}"/>
              </a:ext>
            </a:extLst>
          </p:cNvPr>
          <p:cNvSpPr txBox="1">
            <a:spLocks/>
          </p:cNvSpPr>
          <p:nvPr/>
        </p:nvSpPr>
        <p:spPr>
          <a:xfrm>
            <a:off x="-42381" y="1911578"/>
            <a:ext cx="6112080" cy="24003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28700">
              <a:buNone/>
            </a:pPr>
            <a:endParaRPr lang="en-US" sz="1400" b="1" dirty="0">
              <a:latin typeface="Calibri" panose="020F0502020204030204" pitchFamily="34" charset="0"/>
              <a:ea typeface="Aptos" panose="020B0004020202020204" pitchFamily="34" charset="0"/>
              <a:cs typeface="Aptos" panose="020B0004020202020204" pitchFamily="34" charset="0"/>
            </a:endParaRPr>
          </a:p>
          <a:p>
            <a:pPr marL="1028700">
              <a:buNone/>
            </a:pPr>
            <a:r>
              <a:rPr lang="en-US" sz="1400" b="1" dirty="0">
                <a:latin typeface="+mj-lt"/>
                <a:ea typeface="Aptos" panose="020B0004020202020204" pitchFamily="34" charset="0"/>
                <a:cs typeface="Aptos" panose="020B0004020202020204" pitchFamily="34" charset="0"/>
              </a:rPr>
              <a:t>Proposed language:</a:t>
            </a:r>
            <a:endParaRPr lang="en-US" sz="1400" dirty="0">
              <a:latin typeface="+mj-lt"/>
              <a:ea typeface="Aptos" panose="020B0004020202020204" pitchFamily="34" charset="0"/>
              <a:cs typeface="Aptos" panose="020B0004020202020204" pitchFamily="34" charset="0"/>
            </a:endParaRPr>
          </a:p>
          <a:p>
            <a:pPr marL="771525" indent="0">
              <a:buNone/>
            </a:pPr>
            <a:r>
              <a:rPr lang="en-US" sz="1400" i="1" dirty="0">
                <a:latin typeface="+mj-lt"/>
                <a:ea typeface="Aptos" panose="020B0004020202020204" pitchFamily="34" charset="0"/>
                <a:cs typeface="Aptos" panose="020B0004020202020204" pitchFamily="34" charset="0"/>
              </a:rPr>
              <a:t>(u) Operation of Vehicles on Certain Iowa Highways.—If any segment of Iowa State Route 5 in Iowa from the interchange with Interstate Route 35 to the interchange with United States Route 65, or United States Route 65 in Iowa from the interchange with Iowa State Route 5 and United States Route 69 to the interchange with Interstate Route 80, is designated as part of the Interstate System, no limit established under this section may apply to that segment with respect to the operation of any vehicle that could have legally operated on that segment before such designation.</a:t>
            </a:r>
            <a:endParaRPr lang="en-US" sz="1400" dirty="0">
              <a:latin typeface="+mj-lt"/>
              <a:ea typeface="Aptos" panose="020B0004020202020204" pitchFamily="34" charset="0"/>
              <a:cs typeface="Aptos" panose="020B0004020202020204" pitchFamily="34" charset="0"/>
            </a:endParaRPr>
          </a:p>
          <a:p>
            <a:pPr lvl="1"/>
            <a:endParaRPr lang="en-US" sz="1500" dirty="0"/>
          </a:p>
        </p:txBody>
      </p:sp>
    </p:spTree>
    <p:extLst>
      <p:ext uri="{BB962C8B-B14F-4D97-AF65-F5344CB8AC3E}">
        <p14:creationId xmlns:p14="http://schemas.microsoft.com/office/powerpoint/2010/main" val="241205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F2B91-92B9-56FF-76AB-AC57F35565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511DE6-EF3C-2FA0-B584-D7ACB04B07BF}"/>
              </a:ext>
            </a:extLst>
          </p:cNvPr>
          <p:cNvSpPr>
            <a:spLocks noGrp="1"/>
          </p:cNvSpPr>
          <p:nvPr>
            <p:ph type="title"/>
          </p:nvPr>
        </p:nvSpPr>
        <p:spPr/>
        <p:txBody>
          <a:bodyPr/>
          <a:lstStyle/>
          <a:p>
            <a:r>
              <a:rPr lang="en-US"/>
              <a:t>Safe streets for all grant </a:t>
            </a:r>
            <a:br>
              <a:rPr lang="en-US"/>
            </a:br>
            <a:r>
              <a:rPr lang="en-US"/>
              <a:t>application development</a:t>
            </a:r>
          </a:p>
        </p:txBody>
      </p:sp>
    </p:spTree>
    <p:extLst>
      <p:ext uri="{BB962C8B-B14F-4D97-AF65-F5344CB8AC3E}">
        <p14:creationId xmlns:p14="http://schemas.microsoft.com/office/powerpoint/2010/main" val="236542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37726-932A-7B03-4296-9C4C2E3AA6B2}"/>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69791996-EDA9-63CD-11A5-7EB8ACB839D9}"/>
              </a:ext>
            </a:extLst>
          </p:cNvPr>
          <p:cNvSpPr>
            <a:spLocks noGrp="1"/>
          </p:cNvSpPr>
          <p:nvPr>
            <p:ph type="title"/>
          </p:nvPr>
        </p:nvSpPr>
        <p:spPr/>
        <p:txBody>
          <a:bodyPr lIns="68580" tIns="34290" rIns="68580" bIns="34290" anchor="t">
            <a:noAutofit/>
          </a:bodyPr>
          <a:lstStyle/>
          <a:p>
            <a:r>
              <a:rPr lang="en-US" sz="2800" dirty="0">
                <a:ea typeface="Calibri"/>
                <a:cs typeface="Calibri"/>
              </a:rPr>
              <a:t>Comprehensive Safety Action Plan</a:t>
            </a:r>
          </a:p>
        </p:txBody>
      </p:sp>
      <p:sp>
        <p:nvSpPr>
          <p:cNvPr id="3" name="Title 1">
            <a:extLst>
              <a:ext uri="{FF2B5EF4-FFF2-40B4-BE49-F238E27FC236}">
                <a16:creationId xmlns:a16="http://schemas.microsoft.com/office/drawing/2014/main" id="{DBCC3191-6C27-7CD6-0853-387B0BDB7C89}"/>
              </a:ext>
            </a:extLst>
          </p:cNvPr>
          <p:cNvSpPr txBox="1">
            <a:spLocks/>
          </p:cNvSpPr>
          <p:nvPr/>
        </p:nvSpPr>
        <p:spPr>
          <a:xfrm>
            <a:off x="5907972" y="852310"/>
            <a:ext cx="5915025" cy="745629"/>
          </a:xfrm>
          <a:prstGeom prst="rect">
            <a:avLst/>
          </a:prstGeom>
        </p:spPr>
        <p:txBody>
          <a:bodyPr vert="horz" lIns="51435" tIns="25718" rIns="51435" bIns="2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514350">
              <a:defRPr/>
            </a:pPr>
            <a:endParaRPr lang="en-US" sz="2475">
              <a:solidFill>
                <a:prstClr val="black"/>
              </a:solidFill>
              <a:latin typeface="Calibri Light" panose="020F0302020204030204"/>
            </a:endParaRPr>
          </a:p>
        </p:txBody>
      </p:sp>
      <p:sp>
        <p:nvSpPr>
          <p:cNvPr id="4" name="Content Placeholder 5">
            <a:extLst>
              <a:ext uri="{FF2B5EF4-FFF2-40B4-BE49-F238E27FC236}">
                <a16:creationId xmlns:a16="http://schemas.microsoft.com/office/drawing/2014/main" id="{DFC6021E-BAF1-807A-90E0-452ADCC78CF7}"/>
              </a:ext>
            </a:extLst>
          </p:cNvPr>
          <p:cNvSpPr txBox="1">
            <a:spLocks/>
          </p:cNvSpPr>
          <p:nvPr/>
        </p:nvSpPr>
        <p:spPr>
          <a:xfrm>
            <a:off x="5907972" y="1673840"/>
            <a:ext cx="5915025" cy="2447628"/>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8588" indent="-128588" defTabSz="514350">
              <a:spcBef>
                <a:spcPts val="563"/>
              </a:spcBef>
              <a:defRPr/>
            </a:pPr>
            <a:endParaRPr lang="en-US" sz="1575">
              <a:solidFill>
                <a:prstClr val="black"/>
              </a:solidFill>
              <a:latin typeface="Calibri" panose="020F0502020204030204"/>
            </a:endParaRPr>
          </a:p>
        </p:txBody>
      </p:sp>
      <p:sp>
        <p:nvSpPr>
          <p:cNvPr id="10" name="TextBox 9">
            <a:extLst>
              <a:ext uri="{FF2B5EF4-FFF2-40B4-BE49-F238E27FC236}">
                <a16:creationId xmlns:a16="http://schemas.microsoft.com/office/drawing/2014/main" id="{EDEAA41A-01BA-160A-4E55-E004FBF214BB}"/>
              </a:ext>
            </a:extLst>
          </p:cNvPr>
          <p:cNvSpPr txBox="1"/>
          <p:nvPr/>
        </p:nvSpPr>
        <p:spPr>
          <a:xfrm>
            <a:off x="342900" y="1303499"/>
            <a:ext cx="3389378" cy="3188309"/>
          </a:xfrm>
          <a:prstGeom prst="rect">
            <a:avLst/>
          </a:prstGeom>
          <a:noFill/>
        </p:spPr>
        <p:txBody>
          <a:bodyPr wrap="square">
            <a:spAutoFit/>
          </a:bodyPr>
          <a:lstStyle/>
          <a:p>
            <a:pPr defTabSz="514350">
              <a:lnSpc>
                <a:spcPct val="107000"/>
              </a:lnSpc>
              <a:spcAft>
                <a:spcPts val="450"/>
              </a:spcAft>
              <a:defRPr/>
            </a:pPr>
            <a:r>
              <a:rPr lang="en-US"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REGIONAL PLAN</a:t>
            </a:r>
          </a:p>
          <a:p>
            <a:pPr marL="289322" indent="-289322" defTabSz="514350">
              <a:lnSpc>
                <a:spcPct val="107000"/>
              </a:lnSpc>
              <a:spcAft>
                <a:spcPts val="450"/>
              </a:spcAft>
              <a:buFont typeface="Arial" panose="020B0604020202020204" pitchFamily="34" charset="0"/>
              <a:buChar char="•"/>
              <a:defRPr/>
            </a:pPr>
            <a:r>
              <a:rPr lang="en-US" sz="1400" dirty="0">
                <a:solidFill>
                  <a:prstClr val="black"/>
                </a:solidFill>
                <a:latin typeface="Arial" panose="020B0604020202020204" pitchFamily="34" charset="0"/>
                <a:ea typeface="Calibri" panose="020F0502020204030204" pitchFamily="34" charset="0"/>
                <a:cs typeface="Times New Roman" panose="02020603050405020304" pitchFamily="18" charset="0"/>
              </a:rPr>
              <a:t>Developed with SS4A Grant funding</a:t>
            </a:r>
          </a:p>
          <a:p>
            <a:pPr marL="289322" indent="-289322" defTabSz="514350">
              <a:lnSpc>
                <a:spcPct val="107000"/>
              </a:lnSpc>
              <a:spcAft>
                <a:spcPts val="450"/>
              </a:spcAft>
              <a:buFont typeface="Arial" panose="020B0604020202020204" pitchFamily="34" charset="0"/>
              <a:buChar char="•"/>
              <a:defRPr/>
            </a:pPr>
            <a:r>
              <a:rPr lang="en-US" sz="1400" dirty="0">
                <a:solidFill>
                  <a:prstClr val="black"/>
                </a:solidFill>
                <a:latin typeface="Arial" panose="020B0604020202020204" pitchFamily="34" charset="0"/>
                <a:ea typeface="Calibri" panose="020F0502020204030204" pitchFamily="34" charset="0"/>
                <a:cs typeface="Times New Roman" panose="02020603050405020304" pitchFamily="18" charset="0"/>
              </a:rPr>
              <a:t>Adopted in March 2025</a:t>
            </a:r>
          </a:p>
          <a:p>
            <a:pPr marL="289322" indent="-289322" defTabSz="514350">
              <a:lnSpc>
                <a:spcPct val="107000"/>
              </a:lnSpc>
              <a:spcAft>
                <a:spcPts val="450"/>
              </a:spcAft>
              <a:buFont typeface="Arial" panose="020B0604020202020204" pitchFamily="34" charset="0"/>
              <a:buChar char="•"/>
              <a:defRPr/>
            </a:pPr>
            <a:r>
              <a:rPr lang="en-US" sz="1400" dirty="0">
                <a:solidFill>
                  <a:prstClr val="black"/>
                </a:solidFill>
                <a:latin typeface="Arial" panose="020B0604020202020204" pitchFamily="34" charset="0"/>
                <a:ea typeface="Calibri" panose="020F0502020204030204" pitchFamily="34" charset="0"/>
                <a:cs typeface="Times New Roman" panose="02020603050405020304" pitchFamily="18" charset="0"/>
              </a:rPr>
              <a:t>Goal: Zero fatalities or series injuries by 2045</a:t>
            </a:r>
          </a:p>
          <a:p>
            <a:pPr defTabSz="514350">
              <a:lnSpc>
                <a:spcPct val="107000"/>
              </a:lnSpc>
              <a:spcAft>
                <a:spcPts val="450"/>
              </a:spcAft>
              <a:defRPr/>
            </a:pPr>
            <a:r>
              <a:rPr lang="en-US"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REGIONAL GRANT APPLICATION</a:t>
            </a:r>
            <a:endParaRPr lang="en-US" sz="14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289322" indent="-289322" defTabSz="514350">
              <a:lnSpc>
                <a:spcPct val="107000"/>
              </a:lnSpc>
              <a:spcAft>
                <a:spcPts val="450"/>
              </a:spcAft>
              <a:buFont typeface="Arial" panose="020B0604020202020204" pitchFamily="34" charset="0"/>
              <a:buChar char="•"/>
              <a:defRPr/>
            </a:pPr>
            <a:r>
              <a:rPr lang="en-US" sz="1400" dirty="0">
                <a:solidFill>
                  <a:prstClr val="black"/>
                </a:solidFill>
                <a:latin typeface="Arial" panose="020B0604020202020204" pitchFamily="34" charset="0"/>
                <a:ea typeface="Calibri" panose="020F0502020204030204" pitchFamily="34" charset="0"/>
                <a:cs typeface="Times New Roman" panose="02020603050405020304" pitchFamily="18" charset="0"/>
              </a:rPr>
              <a:t>Due June 26</a:t>
            </a:r>
            <a:r>
              <a:rPr lang="en-US" sz="1400" baseline="30000" dirty="0">
                <a:solidFill>
                  <a:prstClr val="black"/>
                </a:solidFill>
                <a:latin typeface="Arial" panose="020B0604020202020204" pitchFamily="34" charset="0"/>
                <a:ea typeface="Calibri" panose="020F0502020204030204" pitchFamily="34" charset="0"/>
                <a:cs typeface="Times New Roman" panose="02020603050405020304" pitchFamily="18" charset="0"/>
              </a:rPr>
              <a:t>th</a:t>
            </a:r>
            <a:r>
              <a:rPr lang="en-US" sz="1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p>
          <a:p>
            <a:pPr marL="289322" indent="-289322" defTabSz="514350">
              <a:lnSpc>
                <a:spcPct val="107000"/>
              </a:lnSpc>
              <a:spcAft>
                <a:spcPts val="450"/>
              </a:spcAft>
              <a:buFont typeface="Arial" panose="020B0604020202020204" pitchFamily="34" charset="0"/>
              <a:buChar char="•"/>
              <a:defRPr/>
            </a:pPr>
            <a:r>
              <a:rPr lang="en-US" sz="1400" dirty="0">
                <a:solidFill>
                  <a:prstClr val="black"/>
                </a:solidFill>
                <a:latin typeface="Arial" panose="020B0604020202020204" pitchFamily="34" charset="0"/>
                <a:ea typeface="Calibri" panose="020F0502020204030204" pitchFamily="34" charset="0"/>
                <a:cs typeface="Times New Roman" panose="02020603050405020304" pitchFamily="18" charset="0"/>
              </a:rPr>
              <a:t>Up to $580M available</a:t>
            </a:r>
          </a:p>
          <a:p>
            <a:pPr marL="289322" indent="-289322" defTabSz="514350">
              <a:lnSpc>
                <a:spcPct val="107000"/>
              </a:lnSpc>
              <a:spcAft>
                <a:spcPts val="450"/>
              </a:spcAft>
              <a:buFont typeface="Arial" panose="020B0604020202020204" pitchFamily="34" charset="0"/>
              <a:buChar char="•"/>
              <a:defRPr/>
            </a:pPr>
            <a:r>
              <a:rPr lang="en-US" sz="1400" dirty="0">
                <a:solidFill>
                  <a:prstClr val="black"/>
                </a:solidFill>
                <a:latin typeface="Arial" panose="020B0604020202020204" pitchFamily="34" charset="0"/>
                <a:ea typeface="Calibri" panose="020F0502020204030204" pitchFamily="34" charset="0"/>
                <a:cs typeface="Times New Roman" panose="02020603050405020304" pitchFamily="18" charset="0"/>
              </a:rPr>
              <a:t>$2.5M to $25M awards </a:t>
            </a:r>
          </a:p>
          <a:p>
            <a:pPr marL="289322" indent="-289322" defTabSz="514350">
              <a:lnSpc>
                <a:spcPct val="107000"/>
              </a:lnSpc>
              <a:spcAft>
                <a:spcPts val="450"/>
              </a:spcAft>
              <a:buFont typeface="Arial" panose="020B0604020202020204" pitchFamily="34" charset="0"/>
              <a:buChar char="•"/>
              <a:defRPr/>
            </a:pPr>
            <a:r>
              <a:rPr lang="en-US" sz="1400" dirty="0">
                <a:solidFill>
                  <a:prstClr val="black"/>
                </a:solidFill>
                <a:latin typeface="Arial" panose="020B0604020202020204" pitchFamily="34" charset="0"/>
                <a:ea typeface="Calibri" panose="020F0502020204030204" pitchFamily="34" charset="0"/>
                <a:cs typeface="Times New Roman" panose="02020603050405020304" pitchFamily="18" charset="0"/>
              </a:rPr>
              <a:t>40 to 70 implementation grants</a:t>
            </a:r>
          </a:p>
          <a:p>
            <a:pPr marL="289322" indent="-289322" defTabSz="514350">
              <a:lnSpc>
                <a:spcPct val="107000"/>
              </a:lnSpc>
              <a:spcAft>
                <a:spcPts val="450"/>
              </a:spcAft>
              <a:buFont typeface="Arial" panose="020B0604020202020204" pitchFamily="34" charset="0"/>
              <a:buChar char="•"/>
              <a:defRPr/>
            </a:pPr>
            <a:r>
              <a:rPr lang="en-US" sz="1400" dirty="0">
                <a:solidFill>
                  <a:prstClr val="black"/>
                </a:solidFill>
                <a:latin typeface="Arial" panose="020B0604020202020204" pitchFamily="34" charset="0"/>
                <a:ea typeface="Calibri" panose="020F0502020204030204" pitchFamily="34" charset="0"/>
                <a:cs typeface="Times New Roman" panose="02020603050405020304" pitchFamily="18" charset="0"/>
              </a:rPr>
              <a:t>1 to 5 years period of performance</a:t>
            </a:r>
            <a:endParaRPr lang="en-US" sz="1125"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2F14192-9BAF-E019-8175-B74AAEDF11B0}"/>
              </a:ext>
            </a:extLst>
          </p:cNvPr>
          <p:cNvPicPr>
            <a:picLocks noChangeAspect="1"/>
          </p:cNvPicPr>
          <p:nvPr/>
        </p:nvPicPr>
        <p:blipFill>
          <a:blip r:embed="rId3"/>
          <a:stretch>
            <a:fillRect/>
          </a:stretch>
        </p:blipFill>
        <p:spPr>
          <a:xfrm>
            <a:off x="3945684" y="1303499"/>
            <a:ext cx="2569416" cy="32879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0843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D436-5CAD-DDB6-3688-B3C6DD3D65C3}"/>
              </a:ext>
            </a:extLst>
          </p:cNvPr>
          <p:cNvSpPr>
            <a:spLocks noGrp="1"/>
          </p:cNvSpPr>
          <p:nvPr>
            <p:ph type="title"/>
          </p:nvPr>
        </p:nvSpPr>
        <p:spPr/>
        <p:txBody>
          <a:bodyPr lIns="68580" tIns="34290" rIns="68580" bIns="34290" anchor="t"/>
          <a:lstStyle/>
          <a:p>
            <a:r>
              <a:rPr lang="en-US" sz="2800" dirty="0">
                <a:ea typeface="Calibri"/>
                <a:cs typeface="Calibri"/>
              </a:rPr>
              <a:t>Overview of Regional Application </a:t>
            </a:r>
            <a:endParaRPr lang="en-US" sz="2800" dirty="0"/>
          </a:p>
        </p:txBody>
      </p:sp>
      <p:graphicFrame>
        <p:nvGraphicFramePr>
          <p:cNvPr id="5" name="Table 4">
            <a:extLst>
              <a:ext uri="{FF2B5EF4-FFF2-40B4-BE49-F238E27FC236}">
                <a16:creationId xmlns:a16="http://schemas.microsoft.com/office/drawing/2014/main" id="{4B839928-2028-222A-4027-12BE9B0E3DDC}"/>
              </a:ext>
            </a:extLst>
          </p:cNvPr>
          <p:cNvGraphicFramePr>
            <a:graphicFrameLocks noGrp="1"/>
          </p:cNvGraphicFramePr>
          <p:nvPr>
            <p:extLst>
              <p:ext uri="{D42A27DB-BD31-4B8C-83A1-F6EECF244321}">
                <p14:modId xmlns:p14="http://schemas.microsoft.com/office/powerpoint/2010/main" val="3846430520"/>
              </p:ext>
            </p:extLst>
          </p:nvPr>
        </p:nvGraphicFramePr>
        <p:xfrm>
          <a:off x="511752" y="1314449"/>
          <a:ext cx="5834496" cy="1257301"/>
        </p:xfrm>
        <a:graphic>
          <a:graphicData uri="http://schemas.openxmlformats.org/drawingml/2006/table">
            <a:tbl>
              <a:tblPr bandRow="1">
                <a:tableStyleId>{7E9639D4-E3E2-4D34-9284-5A2195B3D0D7}</a:tableStyleId>
              </a:tblPr>
              <a:tblGrid>
                <a:gridCol w="994449">
                  <a:extLst>
                    <a:ext uri="{9D8B030D-6E8A-4147-A177-3AD203B41FA5}">
                      <a16:colId xmlns:a16="http://schemas.microsoft.com/office/drawing/2014/main" val="2462943487"/>
                    </a:ext>
                  </a:extLst>
                </a:gridCol>
                <a:gridCol w="966035">
                  <a:extLst>
                    <a:ext uri="{9D8B030D-6E8A-4147-A177-3AD203B41FA5}">
                      <a16:colId xmlns:a16="http://schemas.microsoft.com/office/drawing/2014/main" val="4211569463"/>
                    </a:ext>
                  </a:extLst>
                </a:gridCol>
                <a:gridCol w="937623">
                  <a:extLst>
                    <a:ext uri="{9D8B030D-6E8A-4147-A177-3AD203B41FA5}">
                      <a16:colId xmlns:a16="http://schemas.microsoft.com/office/drawing/2014/main" val="1878680401"/>
                    </a:ext>
                  </a:extLst>
                </a:gridCol>
                <a:gridCol w="1022861">
                  <a:extLst>
                    <a:ext uri="{9D8B030D-6E8A-4147-A177-3AD203B41FA5}">
                      <a16:colId xmlns:a16="http://schemas.microsoft.com/office/drawing/2014/main" val="2111705799"/>
                    </a:ext>
                  </a:extLst>
                </a:gridCol>
                <a:gridCol w="1015758">
                  <a:extLst>
                    <a:ext uri="{9D8B030D-6E8A-4147-A177-3AD203B41FA5}">
                      <a16:colId xmlns:a16="http://schemas.microsoft.com/office/drawing/2014/main" val="1122519347"/>
                    </a:ext>
                  </a:extLst>
                </a:gridCol>
                <a:gridCol w="897770">
                  <a:extLst>
                    <a:ext uri="{9D8B030D-6E8A-4147-A177-3AD203B41FA5}">
                      <a16:colId xmlns:a16="http://schemas.microsoft.com/office/drawing/2014/main" val="3050256725"/>
                    </a:ext>
                  </a:extLst>
                </a:gridCol>
              </a:tblGrid>
              <a:tr h="385386">
                <a:tc>
                  <a:txBody>
                    <a:bodyPr/>
                    <a:lstStyle/>
                    <a:p>
                      <a:pPr lvl="0" algn="ctr">
                        <a:buNone/>
                      </a:pPr>
                      <a:r>
                        <a:rPr lang="en-US" sz="900" b="1" u="none" strike="noStrike" dirty="0">
                          <a:solidFill>
                            <a:schemeClr val="bg1"/>
                          </a:solidFill>
                          <a:effectLst/>
                        </a:rPr>
                        <a:t>Project Type</a:t>
                      </a:r>
                    </a:p>
                  </a:txBody>
                  <a:tcPr marL="7143" marR="7143" marT="7143" marB="34290" anchor="b">
                    <a:solidFill>
                      <a:srgbClr val="406E91"/>
                    </a:solidFill>
                  </a:tcPr>
                </a:tc>
                <a:tc>
                  <a:txBody>
                    <a:bodyPr/>
                    <a:lstStyle/>
                    <a:p>
                      <a:pPr lvl="0" algn="ctr">
                        <a:buNone/>
                      </a:pPr>
                      <a:r>
                        <a:rPr lang="en-US" sz="900" b="1" u="none" strike="noStrike" dirty="0">
                          <a:solidFill>
                            <a:schemeClr val="bg1"/>
                          </a:solidFill>
                          <a:effectLst/>
                        </a:rPr>
                        <a:t>Count</a:t>
                      </a:r>
                    </a:p>
                  </a:txBody>
                  <a:tcPr marL="7143" marR="7143" marT="7143" marB="34290" anchor="b">
                    <a:solidFill>
                      <a:srgbClr val="406E91"/>
                    </a:solidFill>
                  </a:tcPr>
                </a:tc>
                <a:tc>
                  <a:txBody>
                    <a:bodyPr/>
                    <a:lstStyle/>
                    <a:p>
                      <a:pPr lvl="0" algn="ctr">
                        <a:buNone/>
                      </a:pPr>
                      <a:r>
                        <a:rPr lang="en-US" sz="900" b="1" u="none" strike="noStrike">
                          <a:solidFill>
                            <a:schemeClr val="bg1"/>
                          </a:solidFill>
                          <a:effectLst/>
                        </a:rPr>
                        <a:t>Total Cost</a:t>
                      </a:r>
                    </a:p>
                  </a:txBody>
                  <a:tcPr marL="7143" marR="7143" marT="7143" marB="34290" anchor="b">
                    <a:solidFill>
                      <a:srgbClr val="406E91"/>
                    </a:solidFill>
                  </a:tcPr>
                </a:tc>
                <a:tc>
                  <a:txBody>
                    <a:bodyPr/>
                    <a:lstStyle/>
                    <a:p>
                      <a:pPr lvl="0" algn="ctr">
                        <a:buNone/>
                      </a:pPr>
                      <a:r>
                        <a:rPr lang="en-US" sz="900" b="1" u="none" strike="noStrike">
                          <a:solidFill>
                            <a:schemeClr val="bg1"/>
                          </a:solidFill>
                          <a:effectLst/>
                        </a:rPr>
                        <a:t>Federal Share</a:t>
                      </a:r>
                    </a:p>
                  </a:txBody>
                  <a:tcPr marL="7143" marR="7143" marT="7143" marB="34290" anchor="b">
                    <a:solidFill>
                      <a:srgbClr val="406E91"/>
                    </a:solidFill>
                  </a:tcPr>
                </a:tc>
                <a:tc>
                  <a:txBody>
                    <a:bodyPr/>
                    <a:lstStyle/>
                    <a:p>
                      <a:pPr lvl="0" algn="ctr">
                        <a:buNone/>
                      </a:pPr>
                      <a:r>
                        <a:rPr lang="en-US" sz="900" b="1" u="none" strike="noStrike">
                          <a:solidFill>
                            <a:schemeClr val="bg1"/>
                          </a:solidFill>
                          <a:effectLst/>
                        </a:rPr>
                        <a:t>Match</a:t>
                      </a:r>
                    </a:p>
                  </a:txBody>
                  <a:tcPr marL="7143" marR="7143" marT="7143" marB="34290" anchor="b">
                    <a:solidFill>
                      <a:srgbClr val="406E91"/>
                    </a:solidFill>
                  </a:tcPr>
                </a:tc>
                <a:tc>
                  <a:txBody>
                    <a:bodyPr/>
                    <a:lstStyle/>
                    <a:p>
                      <a:pPr lvl="0" algn="ctr">
                        <a:buNone/>
                      </a:pPr>
                      <a:r>
                        <a:rPr lang="en-US" sz="900" b="1" u="none" strike="noStrike">
                          <a:solidFill>
                            <a:schemeClr val="bg1"/>
                          </a:solidFill>
                          <a:effectLst/>
                        </a:rPr>
                        <a:t>Percent of Project</a:t>
                      </a:r>
                    </a:p>
                  </a:txBody>
                  <a:tcPr marL="7143" marR="7143" marT="7143" marB="34290" anchor="b">
                    <a:solidFill>
                      <a:srgbClr val="406E91"/>
                    </a:solidFill>
                  </a:tcPr>
                </a:tc>
                <a:extLst>
                  <a:ext uri="{0D108BD9-81ED-4DB2-BD59-A6C34878D82A}">
                    <a16:rowId xmlns:a16="http://schemas.microsoft.com/office/drawing/2014/main" val="3951393397"/>
                  </a:ext>
                </a:extLst>
              </a:tr>
              <a:tr h="217979">
                <a:tc>
                  <a:txBody>
                    <a:bodyPr/>
                    <a:lstStyle/>
                    <a:p>
                      <a:pPr algn="ctr" fontAlgn="b"/>
                      <a:r>
                        <a:rPr lang="en-US" sz="900" u="none" strike="noStrike">
                          <a:solidFill>
                            <a:srgbClr val="000000"/>
                          </a:solidFill>
                          <a:effectLst/>
                        </a:rPr>
                        <a:t>Construction</a:t>
                      </a:r>
                    </a:p>
                  </a:txBody>
                  <a:tcPr marL="7144" marR="7144" marT="7144" marB="34290" anchor="b"/>
                </a:tc>
                <a:tc>
                  <a:txBody>
                    <a:bodyPr/>
                    <a:lstStyle/>
                    <a:p>
                      <a:pPr algn="ctr" fontAlgn="b"/>
                      <a:r>
                        <a:rPr lang="en-US" sz="900" u="none" strike="noStrike" dirty="0">
                          <a:solidFill>
                            <a:srgbClr val="000000"/>
                          </a:solidFill>
                          <a:effectLst/>
                        </a:rPr>
                        <a:t>10</a:t>
                      </a:r>
                    </a:p>
                  </a:txBody>
                  <a:tcPr marL="7144" marR="7144" marT="7144" marB="34290" anchor="b"/>
                </a:tc>
                <a:tc>
                  <a:txBody>
                    <a:bodyPr/>
                    <a:lstStyle/>
                    <a:p>
                      <a:pPr algn="ctr" fontAlgn="b"/>
                      <a:r>
                        <a:rPr lang="en-US" sz="900" u="none" strike="noStrike" dirty="0">
                          <a:solidFill>
                            <a:srgbClr val="000000"/>
                          </a:solidFill>
                          <a:effectLst/>
                        </a:rPr>
                        <a:t>$24,500,000 </a:t>
                      </a:r>
                    </a:p>
                  </a:txBody>
                  <a:tcPr marL="7144" marR="7144" marT="7144" marB="34290" anchor="b"/>
                </a:tc>
                <a:tc>
                  <a:txBody>
                    <a:bodyPr/>
                    <a:lstStyle/>
                    <a:p>
                      <a:pPr algn="ctr" fontAlgn="b"/>
                      <a:r>
                        <a:rPr lang="en-US" sz="900" u="none" strike="noStrike">
                          <a:solidFill>
                            <a:srgbClr val="000000"/>
                          </a:solidFill>
                          <a:effectLst/>
                        </a:rPr>
                        <a:t> $19,600,000 </a:t>
                      </a:r>
                    </a:p>
                  </a:txBody>
                  <a:tcPr marL="7144" marR="7144" marT="7144" marB="34290" anchor="b"/>
                </a:tc>
                <a:tc>
                  <a:txBody>
                    <a:bodyPr/>
                    <a:lstStyle/>
                    <a:p>
                      <a:pPr algn="ctr" fontAlgn="b"/>
                      <a:r>
                        <a:rPr lang="en-US" sz="900" u="none" strike="noStrike">
                          <a:solidFill>
                            <a:srgbClr val="000000"/>
                          </a:solidFill>
                          <a:effectLst/>
                        </a:rPr>
                        <a:t> $4,900,000</a:t>
                      </a:r>
                    </a:p>
                  </a:txBody>
                  <a:tcPr marL="7144" marR="7144" marT="7144" marB="34290" anchor="b"/>
                </a:tc>
                <a:tc>
                  <a:txBody>
                    <a:bodyPr/>
                    <a:lstStyle/>
                    <a:p>
                      <a:pPr algn="ctr" fontAlgn="b"/>
                      <a:r>
                        <a:rPr lang="en-US" sz="900" u="none" strike="noStrike">
                          <a:solidFill>
                            <a:srgbClr val="000000"/>
                          </a:solidFill>
                          <a:effectLst/>
                        </a:rPr>
                        <a:t>79%</a:t>
                      </a:r>
                    </a:p>
                  </a:txBody>
                  <a:tcPr marL="7144" marR="7144" marT="7144" marB="34290" anchor="b"/>
                </a:tc>
                <a:extLst>
                  <a:ext uri="{0D108BD9-81ED-4DB2-BD59-A6C34878D82A}">
                    <a16:rowId xmlns:a16="http://schemas.microsoft.com/office/drawing/2014/main" val="1945933312"/>
                  </a:ext>
                </a:extLst>
              </a:tr>
              <a:tr h="217979">
                <a:tc>
                  <a:txBody>
                    <a:bodyPr/>
                    <a:lstStyle/>
                    <a:p>
                      <a:pPr algn="ctr" fontAlgn="b"/>
                      <a:r>
                        <a:rPr lang="en-US" sz="900" u="none" strike="noStrike">
                          <a:solidFill>
                            <a:srgbClr val="000000"/>
                          </a:solidFill>
                          <a:effectLst/>
                        </a:rPr>
                        <a:t>Study</a:t>
                      </a:r>
                    </a:p>
                  </a:txBody>
                  <a:tcPr marL="7144" marR="7144" marT="7144" marB="34290" anchor="b"/>
                </a:tc>
                <a:tc>
                  <a:txBody>
                    <a:bodyPr/>
                    <a:lstStyle/>
                    <a:p>
                      <a:pPr algn="ctr" fontAlgn="b"/>
                      <a:r>
                        <a:rPr lang="en-US" sz="900" u="none" strike="noStrike">
                          <a:solidFill>
                            <a:srgbClr val="000000"/>
                          </a:solidFill>
                          <a:effectLst/>
                        </a:rPr>
                        <a:t>4</a:t>
                      </a:r>
                    </a:p>
                  </a:txBody>
                  <a:tcPr marL="7144" marR="7144" marT="7144" marB="34290" anchor="b"/>
                </a:tc>
                <a:tc>
                  <a:txBody>
                    <a:bodyPr/>
                    <a:lstStyle/>
                    <a:p>
                      <a:pPr algn="ctr" fontAlgn="b"/>
                      <a:r>
                        <a:rPr lang="en-US" sz="900" u="none" strike="noStrike" dirty="0">
                          <a:solidFill>
                            <a:srgbClr val="000000"/>
                          </a:solidFill>
                          <a:effectLst/>
                        </a:rPr>
                        <a:t>$6,000,000 </a:t>
                      </a:r>
                    </a:p>
                  </a:txBody>
                  <a:tcPr marL="7144" marR="7144" marT="7144" marB="34290" anchor="b"/>
                </a:tc>
                <a:tc>
                  <a:txBody>
                    <a:bodyPr/>
                    <a:lstStyle/>
                    <a:p>
                      <a:pPr algn="ctr" fontAlgn="b"/>
                      <a:r>
                        <a:rPr lang="en-US" sz="900" u="none" strike="noStrike">
                          <a:solidFill>
                            <a:srgbClr val="000000"/>
                          </a:solidFill>
                          <a:effectLst/>
                        </a:rPr>
                        <a:t> $4,800,000 </a:t>
                      </a:r>
                    </a:p>
                  </a:txBody>
                  <a:tcPr marL="7144" marR="7144" marT="7144" marB="34290" anchor="b"/>
                </a:tc>
                <a:tc>
                  <a:txBody>
                    <a:bodyPr/>
                    <a:lstStyle/>
                    <a:p>
                      <a:pPr algn="ctr" fontAlgn="b"/>
                      <a:r>
                        <a:rPr lang="en-US" sz="900" u="none" strike="noStrike">
                          <a:solidFill>
                            <a:srgbClr val="000000"/>
                          </a:solidFill>
                          <a:effectLst/>
                        </a:rPr>
                        <a:t> $1,200,000</a:t>
                      </a:r>
                    </a:p>
                  </a:txBody>
                  <a:tcPr marL="7144" marR="7144" marT="7144" marB="34290" anchor="b"/>
                </a:tc>
                <a:tc>
                  <a:txBody>
                    <a:bodyPr/>
                    <a:lstStyle/>
                    <a:p>
                      <a:pPr algn="ctr" fontAlgn="b"/>
                      <a:r>
                        <a:rPr lang="en-US" sz="900" u="none" strike="noStrike" dirty="0">
                          <a:solidFill>
                            <a:srgbClr val="000000"/>
                          </a:solidFill>
                          <a:effectLst/>
                        </a:rPr>
                        <a:t>19%</a:t>
                      </a:r>
                    </a:p>
                  </a:txBody>
                  <a:tcPr marL="7144" marR="7144" marT="7144" marB="34290" anchor="b"/>
                </a:tc>
                <a:extLst>
                  <a:ext uri="{0D108BD9-81ED-4DB2-BD59-A6C34878D82A}">
                    <a16:rowId xmlns:a16="http://schemas.microsoft.com/office/drawing/2014/main" val="1457059405"/>
                  </a:ext>
                </a:extLst>
              </a:tr>
              <a:tr h="217979">
                <a:tc>
                  <a:txBody>
                    <a:bodyPr/>
                    <a:lstStyle/>
                    <a:p>
                      <a:pPr algn="ctr" fontAlgn="b"/>
                      <a:r>
                        <a:rPr lang="en-US" sz="900" u="none" strike="noStrike">
                          <a:solidFill>
                            <a:srgbClr val="000000"/>
                          </a:solidFill>
                          <a:effectLst/>
                        </a:rPr>
                        <a:t>Education</a:t>
                      </a:r>
                    </a:p>
                  </a:txBody>
                  <a:tcPr marL="7144" marR="7144" marT="7144" marB="34290" anchor="b"/>
                </a:tc>
                <a:tc>
                  <a:txBody>
                    <a:bodyPr/>
                    <a:lstStyle/>
                    <a:p>
                      <a:pPr algn="ctr" fontAlgn="ctr"/>
                      <a:r>
                        <a:rPr lang="en-US" sz="900" u="none" strike="noStrike">
                          <a:solidFill>
                            <a:srgbClr val="000000"/>
                          </a:solidFill>
                          <a:effectLst/>
                        </a:rPr>
                        <a:t>2</a:t>
                      </a:r>
                    </a:p>
                  </a:txBody>
                  <a:tcPr marL="7144" marR="7144" marT="7144" marB="34290" anchor="ctr"/>
                </a:tc>
                <a:tc>
                  <a:txBody>
                    <a:bodyPr/>
                    <a:lstStyle/>
                    <a:p>
                      <a:pPr algn="ctr" fontAlgn="b"/>
                      <a:r>
                        <a:rPr lang="en-US" sz="900" u="none" strike="noStrike" dirty="0">
                          <a:solidFill>
                            <a:srgbClr val="000000"/>
                          </a:solidFill>
                          <a:effectLst/>
                        </a:rPr>
                        <a:t>$350,000</a:t>
                      </a:r>
                    </a:p>
                  </a:txBody>
                  <a:tcPr marL="7144" marR="7144" marT="7144" marB="34290" anchor="b"/>
                </a:tc>
                <a:tc>
                  <a:txBody>
                    <a:bodyPr/>
                    <a:lstStyle/>
                    <a:p>
                      <a:pPr algn="ctr" fontAlgn="b"/>
                      <a:r>
                        <a:rPr lang="en-US" sz="900" u="none" strike="noStrike">
                          <a:solidFill>
                            <a:srgbClr val="000000"/>
                          </a:solidFill>
                          <a:effectLst/>
                        </a:rPr>
                        <a:t> $280,000</a:t>
                      </a:r>
                    </a:p>
                  </a:txBody>
                  <a:tcPr marL="7144" marR="7144" marT="7144" marB="34290" anchor="b"/>
                </a:tc>
                <a:tc>
                  <a:txBody>
                    <a:bodyPr/>
                    <a:lstStyle/>
                    <a:p>
                      <a:pPr algn="ctr" fontAlgn="b"/>
                      <a:r>
                        <a:rPr lang="en-US" sz="900" u="none" strike="noStrike">
                          <a:solidFill>
                            <a:srgbClr val="000000"/>
                          </a:solidFill>
                          <a:effectLst/>
                        </a:rPr>
                        <a:t> $70,000</a:t>
                      </a:r>
                    </a:p>
                  </a:txBody>
                  <a:tcPr marL="7144" marR="7144" marT="7144" marB="34290" anchor="b"/>
                </a:tc>
                <a:tc>
                  <a:txBody>
                    <a:bodyPr/>
                    <a:lstStyle/>
                    <a:p>
                      <a:pPr algn="ctr" fontAlgn="b"/>
                      <a:r>
                        <a:rPr lang="en-US" sz="900" u="none" strike="noStrike">
                          <a:solidFill>
                            <a:srgbClr val="000000"/>
                          </a:solidFill>
                          <a:effectLst/>
                        </a:rPr>
                        <a:t>1%</a:t>
                      </a:r>
                    </a:p>
                  </a:txBody>
                  <a:tcPr marL="7144" marR="7144" marT="7144" marB="34290" anchor="b"/>
                </a:tc>
                <a:extLst>
                  <a:ext uri="{0D108BD9-81ED-4DB2-BD59-A6C34878D82A}">
                    <a16:rowId xmlns:a16="http://schemas.microsoft.com/office/drawing/2014/main" val="3753064484"/>
                  </a:ext>
                </a:extLst>
              </a:tr>
              <a:tr h="217978">
                <a:tc>
                  <a:txBody>
                    <a:bodyPr/>
                    <a:lstStyle/>
                    <a:p>
                      <a:pPr lvl="0" algn="ctr">
                        <a:buNone/>
                      </a:pPr>
                      <a:r>
                        <a:rPr lang="en-US" sz="900" b="1" u="none" strike="noStrike" dirty="0">
                          <a:solidFill>
                            <a:srgbClr val="000000"/>
                          </a:solidFill>
                          <a:effectLst/>
                        </a:rPr>
                        <a:t>Total</a:t>
                      </a:r>
                    </a:p>
                  </a:txBody>
                  <a:tcPr marL="7143" marR="7143" marT="7143" marB="34290" anchor="b"/>
                </a:tc>
                <a:tc>
                  <a:txBody>
                    <a:bodyPr/>
                    <a:lstStyle/>
                    <a:p>
                      <a:pPr lvl="0" algn="ctr">
                        <a:buNone/>
                      </a:pPr>
                      <a:r>
                        <a:rPr lang="en-US" sz="900" b="1" u="none" strike="noStrike">
                          <a:solidFill>
                            <a:srgbClr val="000000"/>
                          </a:solidFill>
                          <a:effectLst/>
                        </a:rPr>
                        <a:t>17</a:t>
                      </a:r>
                    </a:p>
                  </a:txBody>
                  <a:tcPr marL="7143" marR="7143" marT="7143" marB="34290" anchor="ctr"/>
                </a:tc>
                <a:tc>
                  <a:txBody>
                    <a:bodyPr/>
                    <a:lstStyle/>
                    <a:p>
                      <a:pPr lvl="0" algn="ctr">
                        <a:buNone/>
                      </a:pPr>
                      <a:r>
                        <a:rPr lang="en-US" sz="900" b="1" u="none" strike="noStrike" dirty="0">
                          <a:solidFill>
                            <a:srgbClr val="000000"/>
                          </a:solidFill>
                          <a:effectLst/>
                        </a:rPr>
                        <a:t>$30,350,000</a:t>
                      </a:r>
                    </a:p>
                  </a:txBody>
                  <a:tcPr marL="7143" marR="7143" marT="7143" marB="34290" anchor="b"/>
                </a:tc>
                <a:tc>
                  <a:txBody>
                    <a:bodyPr/>
                    <a:lstStyle/>
                    <a:p>
                      <a:pPr lvl="0" algn="ctr">
                        <a:buNone/>
                      </a:pPr>
                      <a:r>
                        <a:rPr lang="en-US" sz="900" b="1" u="none" strike="noStrike" dirty="0">
                          <a:solidFill>
                            <a:srgbClr val="000000"/>
                          </a:solidFill>
                          <a:effectLst/>
                        </a:rPr>
                        <a:t>$24,280,000</a:t>
                      </a:r>
                    </a:p>
                  </a:txBody>
                  <a:tcPr marL="7143" marR="7143" marT="7143" marB="34290" anchor="b"/>
                </a:tc>
                <a:tc>
                  <a:txBody>
                    <a:bodyPr/>
                    <a:lstStyle/>
                    <a:p>
                      <a:pPr lvl="0" algn="ctr">
                        <a:buNone/>
                      </a:pPr>
                      <a:r>
                        <a:rPr lang="en-US" sz="900" b="1" u="none" strike="noStrike" dirty="0">
                          <a:solidFill>
                            <a:srgbClr val="000000"/>
                          </a:solidFill>
                          <a:effectLst/>
                        </a:rPr>
                        <a:t>$6,070,000</a:t>
                      </a:r>
                    </a:p>
                  </a:txBody>
                  <a:tcPr marL="7143" marR="7143" marT="7143" marB="34290" anchor="b"/>
                </a:tc>
                <a:tc>
                  <a:txBody>
                    <a:bodyPr/>
                    <a:lstStyle/>
                    <a:p>
                      <a:pPr lvl="0" algn="ctr">
                        <a:buNone/>
                      </a:pPr>
                      <a:endParaRPr lang="en-US" sz="900" u="none" strike="noStrike" dirty="0">
                        <a:solidFill>
                          <a:srgbClr val="000000"/>
                        </a:solidFill>
                        <a:effectLst/>
                      </a:endParaRPr>
                    </a:p>
                  </a:txBody>
                  <a:tcPr marL="7143" marR="7143" marT="7143" marB="34290" anchor="b"/>
                </a:tc>
                <a:extLst>
                  <a:ext uri="{0D108BD9-81ED-4DB2-BD59-A6C34878D82A}">
                    <a16:rowId xmlns:a16="http://schemas.microsoft.com/office/drawing/2014/main" val="3282733894"/>
                  </a:ext>
                </a:extLst>
              </a:tr>
            </a:tbl>
          </a:graphicData>
        </a:graphic>
      </p:graphicFrame>
      <p:sp>
        <p:nvSpPr>
          <p:cNvPr id="8" name="Text Placeholder 2">
            <a:extLst>
              <a:ext uri="{FF2B5EF4-FFF2-40B4-BE49-F238E27FC236}">
                <a16:creationId xmlns:a16="http://schemas.microsoft.com/office/drawing/2014/main" id="{FA59BF67-E7B9-82A6-6894-154B8592FBC9}"/>
              </a:ext>
            </a:extLst>
          </p:cNvPr>
          <p:cNvSpPr>
            <a:spLocks noGrp="1"/>
          </p:cNvSpPr>
          <p:nvPr>
            <p:ph type="body" sz="quarter" idx="10"/>
          </p:nvPr>
        </p:nvSpPr>
        <p:spPr>
          <a:xfrm>
            <a:off x="511752" y="2805856"/>
            <a:ext cx="5665644" cy="1257300"/>
          </a:xfrm>
        </p:spPr>
        <p:txBody>
          <a:bodyPr lIns="68580" tIns="34290" rIns="68580" bIns="34290" anchor="t"/>
          <a:lstStyle/>
          <a:p>
            <a:pPr marL="0" indent="0">
              <a:spcBef>
                <a:spcPts val="0"/>
              </a:spcBef>
              <a:spcAft>
                <a:spcPts val="450"/>
              </a:spcAft>
              <a:buNone/>
            </a:pPr>
            <a:r>
              <a:rPr lang="en-US" sz="1400" b="1" dirty="0">
                <a:ea typeface="Calibri"/>
                <a:cs typeface="Calibri"/>
              </a:rPr>
              <a:t>Construction Projects: Communities would be subrecipients</a:t>
            </a:r>
            <a:endParaRPr lang="en-US" sz="1400" dirty="0">
              <a:ea typeface="Calibri"/>
              <a:cs typeface="Calibri"/>
            </a:endParaRPr>
          </a:p>
          <a:p>
            <a:pPr marL="0" indent="0">
              <a:spcBef>
                <a:spcPts val="0"/>
              </a:spcBef>
              <a:spcAft>
                <a:spcPts val="450"/>
              </a:spcAft>
              <a:buNone/>
            </a:pPr>
            <a:r>
              <a:rPr lang="en-US" sz="1100" dirty="0">
                <a:ea typeface="Calibri"/>
                <a:cs typeface="Calibri"/>
              </a:rPr>
              <a:t>Communities would be responsible for design, construction, and assist MPO with reporting needs.</a:t>
            </a:r>
            <a:endParaRPr lang="en-US" sz="500" dirty="0">
              <a:ea typeface="Calibri"/>
              <a:cs typeface="Calibri"/>
            </a:endParaRPr>
          </a:p>
          <a:p>
            <a:pPr marL="0" indent="0">
              <a:spcBef>
                <a:spcPts val="0"/>
              </a:spcBef>
              <a:spcAft>
                <a:spcPts val="450"/>
              </a:spcAft>
              <a:buNone/>
            </a:pPr>
            <a:r>
              <a:rPr lang="en-US" sz="1400" b="1" dirty="0">
                <a:ea typeface="Calibri"/>
                <a:cs typeface="Calibri"/>
              </a:rPr>
              <a:t>Studies &amp; Education: MPO would lead</a:t>
            </a:r>
          </a:p>
          <a:p>
            <a:pPr marL="0" indent="0">
              <a:spcBef>
                <a:spcPts val="0"/>
              </a:spcBef>
              <a:spcAft>
                <a:spcPts val="450"/>
              </a:spcAft>
              <a:buNone/>
            </a:pPr>
            <a:r>
              <a:rPr lang="en-US" sz="1100" dirty="0">
                <a:ea typeface="Calibri"/>
                <a:cs typeface="Calibri"/>
              </a:rPr>
              <a:t>MPO would lead procurement of consultants to complete components work with communities to select firms. </a:t>
            </a:r>
          </a:p>
          <a:p>
            <a:pPr marL="0" indent="0">
              <a:spcBef>
                <a:spcPts val="0"/>
              </a:spcBef>
              <a:spcAft>
                <a:spcPts val="450"/>
              </a:spcAft>
              <a:buNone/>
            </a:pPr>
            <a:r>
              <a:rPr lang="en-US" sz="1400" b="1" dirty="0">
                <a:ea typeface="Calibri"/>
                <a:cs typeface="Calibri"/>
              </a:rPr>
              <a:t>Thank You: Iowa DOT involvement</a:t>
            </a:r>
          </a:p>
          <a:p>
            <a:pPr marL="0" indent="0">
              <a:spcBef>
                <a:spcPts val="0"/>
              </a:spcBef>
              <a:spcAft>
                <a:spcPts val="450"/>
              </a:spcAft>
              <a:buNone/>
            </a:pPr>
            <a:r>
              <a:rPr lang="en-US" sz="1100" dirty="0">
                <a:ea typeface="Calibri"/>
                <a:cs typeface="Calibri"/>
              </a:rPr>
              <a:t>Several of the proposed projects are on Iowa DOT facilities inside MPO member jurisdictions.</a:t>
            </a:r>
          </a:p>
        </p:txBody>
      </p:sp>
    </p:spTree>
    <p:extLst>
      <p:ext uri="{BB962C8B-B14F-4D97-AF65-F5344CB8AC3E}">
        <p14:creationId xmlns:p14="http://schemas.microsoft.com/office/powerpoint/2010/main" val="350962463"/>
      </p:ext>
    </p:extLst>
  </p:cSld>
  <p:clrMapOvr>
    <a:masterClrMapping/>
  </p:clrMapOvr>
</p:sld>
</file>

<file path=ppt/theme/theme1.xml><?xml version="1.0" encoding="utf-8"?>
<a:theme xmlns:a="http://schemas.openxmlformats.org/drawingml/2006/main" name="MP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P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DA1CA9B0E4EE49AE22A5CF2730F858" ma:contentTypeVersion="17" ma:contentTypeDescription="Create a new document." ma:contentTypeScope="" ma:versionID="838036f45c1e945f50e6f14d2f9dcafc">
  <xsd:schema xmlns:xsd="http://www.w3.org/2001/XMLSchema" xmlns:xs="http://www.w3.org/2001/XMLSchema" xmlns:p="http://schemas.microsoft.com/office/2006/metadata/properties" xmlns:ns2="50474743-5ca1-4073-bcea-b07fff906872" xmlns:ns3="6c821ed4-e597-41e4-9123-e3501b33fb0a" targetNamespace="http://schemas.microsoft.com/office/2006/metadata/properties" ma:root="true" ma:fieldsID="8c44d51532ce88355ac6c8eb3b5c3f67" ns2:_="" ns3:_="">
    <xsd:import namespace="50474743-5ca1-4073-bcea-b07fff906872"/>
    <xsd:import namespace="6c821ed4-e597-41e4-9123-e3501b33fb0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Location" minOccurs="0"/>
                <xsd:element ref="ns3:MediaServiceObjectDetectorVersions" minOccurs="0"/>
                <xsd:element ref="ns3:MediaServiceSearchProperties" minOccurs="0"/>
                <xsd:element ref="ns3:MPOPolicieshighlightedforchang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474743-5ca1-4073-bcea-b07fff90687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2b05e14-82c3-46db-bf72-e0231a12d874}" ma:internalName="TaxCatchAll" ma:showField="CatchAllData" ma:web="50474743-5ca1-4073-bcea-b07fff90687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821ed4-e597-41e4-9123-e3501b33fb0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c32d598-608a-40a2-a1c5-b7c2888a987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POPolicieshighlightedforchanges" ma:index="23" nillable="true" ma:displayName="MPO Policies highlighted for changes" ma:format="Dropdown" ma:internalName="MPOPolicieshighlightedforchanges">
      <xsd:simpleType>
        <xsd:restriction base="dms:Text">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0474743-5ca1-4073-bcea-b07fff906872" xsi:nil="true"/>
    <lcf76f155ced4ddcb4097134ff3c332f xmlns="6c821ed4-e597-41e4-9123-e3501b33fb0a">
      <Terms xmlns="http://schemas.microsoft.com/office/infopath/2007/PartnerControls"/>
    </lcf76f155ced4ddcb4097134ff3c332f>
    <MPOPolicieshighlightedforchanges xmlns="6c821ed4-e597-41e4-9123-e3501b33fb0a" xsi:nil="true"/>
  </documentManagement>
</p:properties>
</file>

<file path=customXml/itemProps1.xml><?xml version="1.0" encoding="utf-8"?>
<ds:datastoreItem xmlns:ds="http://schemas.openxmlformats.org/officeDocument/2006/customXml" ds:itemID="{38DA8CFA-D0BD-48E6-85E2-4E4CE6B342CE}">
  <ds:schemaRefs>
    <ds:schemaRef ds:uri="http://schemas.microsoft.com/sharepoint/v3/contenttype/forms"/>
  </ds:schemaRefs>
</ds:datastoreItem>
</file>

<file path=customXml/itemProps2.xml><?xml version="1.0" encoding="utf-8"?>
<ds:datastoreItem xmlns:ds="http://schemas.openxmlformats.org/officeDocument/2006/customXml" ds:itemID="{7ED69FDB-7093-4D9F-A49B-3B7A6105A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474743-5ca1-4073-bcea-b07fff906872"/>
    <ds:schemaRef ds:uri="6c821ed4-e597-41e4-9123-e3501b33fb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08AE74-1D45-476A-ACDE-1413B881FF03}">
  <ds:schemaRefs>
    <ds:schemaRef ds:uri="95f82d72-366c-465b-bf70-3b44d5e838a7"/>
    <ds:schemaRef ds:uri="http://purl.org/dc/dcmitype/"/>
    <ds:schemaRef ds:uri="http://purl.org/dc/terms/"/>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8eac03a7-278c-491a-9251-a69566c8c09d"/>
    <ds:schemaRef ds:uri="caee3dd5-34a0-49bc-8e24-9f6d0c7591ad"/>
    <ds:schemaRef ds:uri="edec62b3-aab1-4287-b0d4-87b7e92dc669"/>
    <ds:schemaRef ds:uri="50474743-5ca1-4073-bcea-b07fff906872"/>
    <ds:schemaRef ds:uri="6c821ed4-e597-41e4-9123-e3501b33fb0a"/>
  </ds:schemaRefs>
</ds:datastoreItem>
</file>

<file path=docProps/app.xml><?xml version="1.0" encoding="utf-8"?>
<Properties xmlns="http://schemas.openxmlformats.org/officeDocument/2006/extended-properties" xmlns:vt="http://schemas.openxmlformats.org/officeDocument/2006/docPropsVTypes">
  <TotalTime>1937</TotalTime>
  <Words>904</Words>
  <Application>Microsoft Office PowerPoint</Application>
  <PresentationFormat>Custom</PresentationFormat>
  <Paragraphs>222</Paragraphs>
  <Slides>12</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MPO Template</vt:lpstr>
      <vt:lpstr>1_MPO Template</vt:lpstr>
      <vt:lpstr>Des Moines Area MPO UPdates</vt:lpstr>
      <vt:lpstr>Future 435</vt:lpstr>
      <vt:lpstr>Thank you! </vt:lpstr>
      <vt:lpstr>Recap of Future 435 Effort</vt:lpstr>
      <vt:lpstr>2025 IOWA LEGISLATURE: Bill Passed</vt:lpstr>
      <vt:lpstr>FEDERAL WEIGHT EXEMTION</vt:lpstr>
      <vt:lpstr>Safe streets for all grant  application development</vt:lpstr>
      <vt:lpstr>Comprehensive Safety Action Plan</vt:lpstr>
      <vt:lpstr>Overview of Regional Application </vt:lpstr>
      <vt:lpstr>Member Community Projects</vt:lpstr>
      <vt:lpstr>Regional Components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Sreyoshi Chakraborty</dc:creator>
  <cp:lastModifiedBy>Bitting, Zachary</cp:lastModifiedBy>
  <cp:revision>59</cp:revision>
  <cp:lastPrinted>2023-10-19T19:57:13Z</cp:lastPrinted>
  <dcterms:created xsi:type="dcterms:W3CDTF">2020-12-02T21:38:09Z</dcterms:created>
  <dcterms:modified xsi:type="dcterms:W3CDTF">2025-06-02T17:24:36Z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ContentTypeId">
    <vt:lpwstr>0x010100FADA1CA9B0E4EE49AE22A5CF2730F858</vt:lpwstr>
  </property>
  <property fmtid="{D5CDD505-2E9C-101B-9397-08002B2CF9AE}" pid="10" name="MSIP_Label_0faac733-ded1-41e0-8ea6-961193f81247_Enabled">
    <vt:lpwstr>true</vt:lpwstr>
  </property>
  <property fmtid="{D5CDD505-2E9C-101B-9397-08002B2CF9AE}" pid="11" name="MSIP_Label_0faac733-ded1-41e0-8ea6-961193f81247_SetDate">
    <vt:lpwstr>2025-06-02T17:24:35Z</vt:lpwstr>
  </property>
  <property fmtid="{D5CDD505-2E9C-101B-9397-08002B2CF9AE}" pid="12" name="MSIP_Label_0faac733-ded1-41e0-8ea6-961193f81247_Method">
    <vt:lpwstr>Standard</vt:lpwstr>
  </property>
  <property fmtid="{D5CDD505-2E9C-101B-9397-08002B2CF9AE}" pid="13" name="MSIP_Label_0faac733-ded1-41e0-8ea6-961193f81247_Name">
    <vt:lpwstr>defa4170-0d19-0005-0004-bc88714345d2</vt:lpwstr>
  </property>
  <property fmtid="{D5CDD505-2E9C-101B-9397-08002B2CF9AE}" pid="14" name="MSIP_Label_0faac733-ded1-41e0-8ea6-961193f81247_SiteId">
    <vt:lpwstr>a1e65fcc-32fa-4fdd-8692-0cc2eb06676e</vt:lpwstr>
  </property>
  <property fmtid="{D5CDD505-2E9C-101B-9397-08002B2CF9AE}" pid="15" name="MSIP_Label_0faac733-ded1-41e0-8ea6-961193f81247_ActionId">
    <vt:lpwstr>fb6bad36-1473-4a80-bdb6-f65840351051</vt:lpwstr>
  </property>
  <property fmtid="{D5CDD505-2E9C-101B-9397-08002B2CF9AE}" pid="16" name="MSIP_Label_0faac733-ded1-41e0-8ea6-961193f81247_ContentBits">
    <vt:lpwstr>0</vt:lpwstr>
  </property>
</Properties>
</file>