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76" r:id="rId6"/>
    <p:sldMasterId id="2147483687" r:id="rId7"/>
  </p:sldMasterIdLst>
  <p:notesMasterIdLst>
    <p:notesMasterId r:id="rId20"/>
  </p:notesMasterIdLst>
  <p:handoutMasterIdLst>
    <p:handoutMasterId r:id="rId21"/>
  </p:handoutMasterIdLst>
  <p:sldIdLst>
    <p:sldId id="256" r:id="rId8"/>
    <p:sldId id="2145705215" r:id="rId9"/>
    <p:sldId id="2359" r:id="rId10"/>
    <p:sldId id="2145705217" r:id="rId11"/>
    <p:sldId id="2145705222" r:id="rId12"/>
    <p:sldId id="2145705220" r:id="rId13"/>
    <p:sldId id="2145705219" r:id="rId14"/>
    <p:sldId id="2145705218" r:id="rId15"/>
    <p:sldId id="2145705224" r:id="rId16"/>
    <p:sldId id="2145705225" r:id="rId17"/>
    <p:sldId id="2145705226" r:id="rId18"/>
    <p:sldId id="2145705227" r:id="rId19"/>
  </p:sldIdLst>
  <p:sldSz cx="10363200" cy="7772400"/>
  <p:notesSz cx="7010400" cy="9296400"/>
  <p:defaultTextStyle>
    <a:defPPr>
      <a:defRPr lang="en-US"/>
    </a:defPPr>
    <a:lvl1pPr marL="0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26C075-F021-41A9-8B29-708FE04FDF02}">
          <p14:sldIdLst>
            <p14:sldId id="256"/>
            <p14:sldId id="2145705215"/>
            <p14:sldId id="2359"/>
            <p14:sldId id="2145705217"/>
            <p14:sldId id="2145705222"/>
            <p14:sldId id="2145705220"/>
            <p14:sldId id="2145705219"/>
            <p14:sldId id="2145705218"/>
            <p14:sldId id="2145705224"/>
            <p14:sldId id="2145705225"/>
            <p14:sldId id="2145705226"/>
            <p14:sldId id="21457052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C4A"/>
    <a:srgbClr val="58843B"/>
    <a:srgbClr val="654C6E"/>
    <a:srgbClr val="B43E1F"/>
    <a:srgbClr val="8DC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969" autoAdjust="0"/>
  </p:normalViewPr>
  <p:slideViewPr>
    <p:cSldViewPr>
      <p:cViewPr varScale="1">
        <p:scale>
          <a:sx n="82" d="100"/>
          <a:sy n="82" d="100"/>
        </p:scale>
        <p:origin x="1122" y="78"/>
      </p:cViewPr>
      <p:guideLst>
        <p:guide orient="horz" pos="2448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0E1F19-DADE-4FD1-B754-83EA7C0E2D20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B19D18-04FB-4825-BC68-8A4D1C0D8A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73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AD04A0-6CD9-4E5C-9C88-A66243022FAD}" type="datetimeFigureOut">
              <a:rPr lang="en-US" smtClean="0"/>
              <a:t>6/3/2025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C4C276-97D9-4276-B965-3953F69C2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8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114117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4C276-97D9-4276-B965-3953F69C25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4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 userDrawn="1"/>
        </p:nvGrpSpPr>
        <p:grpSpPr>
          <a:xfrm>
            <a:off x="-1" y="417422"/>
            <a:ext cx="10363201" cy="7383768"/>
            <a:chOff x="-24" y="342900"/>
            <a:chExt cx="12192024" cy="6515101"/>
          </a:xfrm>
        </p:grpSpPr>
        <p:sp>
          <p:nvSpPr>
            <p:cNvPr id="8" name="Rectangle 7"/>
            <p:cNvSpPr/>
            <p:nvPr/>
          </p:nvSpPr>
          <p:spPr>
            <a:xfrm>
              <a:off x="0" y="1074421"/>
              <a:ext cx="365760" cy="5783580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9818" y="342900"/>
              <a:ext cx="335657" cy="6515100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9295" y="2446021"/>
              <a:ext cx="350700" cy="4411980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53815" y="1737360"/>
              <a:ext cx="350695" cy="5120640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5311036" y="-503767"/>
              <a:ext cx="350729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4533796" y="625047"/>
              <a:ext cx="350729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4899556" y="601876"/>
              <a:ext cx="350729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5593080" y="259080"/>
              <a:ext cx="1005840" cy="12192000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2184" y="4806878"/>
              <a:ext cx="350729" cy="351120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52182" y="6198671"/>
              <a:ext cx="350729" cy="347472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52183" y="5499771"/>
              <a:ext cx="350729" cy="351574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1446" y="5851920"/>
              <a:ext cx="350729" cy="347472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1441" y="5158900"/>
              <a:ext cx="350729" cy="345310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0721" y="4808800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1441" y="6545181"/>
              <a:ext cx="350729" cy="312819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0717" y="6199246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0721" y="5503727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5158080"/>
              <a:ext cx="350729" cy="34747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5851199"/>
              <a:ext cx="350729" cy="34747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24" y="6546718"/>
              <a:ext cx="350729" cy="31128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938" y="5899158"/>
              <a:ext cx="1760279" cy="911843"/>
            </a:xfrm>
            <a:prstGeom prst="rect">
              <a:avLst/>
            </a:prstGeom>
          </p:spPr>
        </p:pic>
      </p:grp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1468120" y="3540761"/>
            <a:ext cx="8808720" cy="852805"/>
          </a:xfrm>
          <a:prstGeom prst="rect">
            <a:avLst/>
          </a:prstGeom>
        </p:spPr>
        <p:txBody>
          <a:bodyPr anchor="t"/>
          <a:lstStyle>
            <a:lvl1pPr algn="l">
              <a:defRPr sz="3520" b="1" cap="all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68120" y="4346788"/>
            <a:ext cx="8808720" cy="92117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502908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15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23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29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537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444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352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2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sub-heading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468120" y="5432030"/>
            <a:ext cx="8808720" cy="4870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  <a:lvl2pPr marL="502908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15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23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29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537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444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352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2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203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3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2414487"/>
            <a:ext cx="8808720" cy="16660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480" y="4404360"/>
            <a:ext cx="725424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1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08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5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3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0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1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E95D65-9151-4A58-9336-14A442FE58C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C4A501E-66F5-4657-AE65-1721F06D1D6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17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25BCFB-2E92-494D-BF11-823150D5FF5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706230-0E57-430B-9254-C6663C5996F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95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21" y="4994489"/>
            <a:ext cx="8808720" cy="1543685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621" y="3294275"/>
            <a:ext cx="8808720" cy="1700212"/>
          </a:xfrm>
        </p:spPr>
        <p:txBody>
          <a:bodyPr anchor="b"/>
          <a:lstStyle>
            <a:lvl1pPr marL="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77180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2pPr>
            <a:lvl3pPr marL="75436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41" indent="0">
              <a:buNone/>
              <a:defRPr sz="1156">
                <a:solidFill>
                  <a:schemeClr val="tx1">
                    <a:tint val="75000"/>
                  </a:schemeClr>
                </a:solidFill>
              </a:defRPr>
            </a:lvl4pPr>
            <a:lvl5pPr marL="1508723" indent="0">
              <a:buNone/>
              <a:defRPr sz="1156">
                <a:solidFill>
                  <a:schemeClr val="tx1">
                    <a:tint val="75000"/>
                  </a:schemeClr>
                </a:solidFill>
              </a:defRPr>
            </a:lvl5pPr>
            <a:lvl6pPr marL="1885903" indent="0">
              <a:buNone/>
              <a:defRPr sz="1156">
                <a:solidFill>
                  <a:schemeClr val="tx1">
                    <a:tint val="75000"/>
                  </a:schemeClr>
                </a:solidFill>
              </a:defRPr>
            </a:lvl6pPr>
            <a:lvl7pPr marL="2263084" indent="0">
              <a:buNone/>
              <a:defRPr sz="1156">
                <a:solidFill>
                  <a:schemeClr val="tx1">
                    <a:tint val="75000"/>
                  </a:schemeClr>
                </a:solidFill>
              </a:defRPr>
            </a:lvl7pPr>
            <a:lvl8pPr marL="2640264" indent="0">
              <a:buNone/>
              <a:defRPr sz="1156">
                <a:solidFill>
                  <a:schemeClr val="tx1">
                    <a:tint val="75000"/>
                  </a:schemeClr>
                </a:solidFill>
              </a:defRPr>
            </a:lvl8pPr>
            <a:lvl9pPr marL="3017444" indent="0">
              <a:buNone/>
              <a:defRPr sz="11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D170F5-9814-4819-82CB-3EC01A301C0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7E83E9A-71E2-4981-AED4-A0CD47B13A5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35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" y="1813562"/>
            <a:ext cx="4577080" cy="5129424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6"/>
            </a:lvl4pPr>
            <a:lvl5pPr>
              <a:defRPr sz="1486"/>
            </a:lvl5pPr>
            <a:lvl6pPr>
              <a:defRPr sz="1486"/>
            </a:lvl6pPr>
            <a:lvl7pPr>
              <a:defRPr sz="1486"/>
            </a:lvl7pPr>
            <a:lvl8pPr>
              <a:defRPr sz="1486"/>
            </a:lvl8pPr>
            <a:lvl9pPr>
              <a:defRPr sz="14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7960" y="1813562"/>
            <a:ext cx="4577080" cy="5129424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6"/>
            </a:lvl4pPr>
            <a:lvl5pPr>
              <a:defRPr sz="1486"/>
            </a:lvl5pPr>
            <a:lvl6pPr>
              <a:defRPr sz="1486"/>
            </a:lvl6pPr>
            <a:lvl7pPr>
              <a:defRPr sz="1486"/>
            </a:lvl7pPr>
            <a:lvl8pPr>
              <a:defRPr sz="1486"/>
            </a:lvl8pPr>
            <a:lvl9pPr>
              <a:defRPr sz="14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99BD5E-9AD3-434E-BA1F-0A8CCD92B02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90E1A60-E0B4-4A96-AABD-A341E835A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05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2" y="1739795"/>
            <a:ext cx="4578880" cy="725064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80" indent="0">
              <a:buNone/>
              <a:defRPr sz="1650" b="1"/>
            </a:lvl2pPr>
            <a:lvl3pPr marL="754361" indent="0">
              <a:buNone/>
              <a:defRPr sz="1486" b="1"/>
            </a:lvl3pPr>
            <a:lvl4pPr marL="1131541" indent="0">
              <a:buNone/>
              <a:defRPr sz="1320" b="1"/>
            </a:lvl4pPr>
            <a:lvl5pPr marL="1508723" indent="0">
              <a:buNone/>
              <a:defRPr sz="1320" b="1"/>
            </a:lvl5pPr>
            <a:lvl6pPr marL="1885903" indent="0">
              <a:buNone/>
              <a:defRPr sz="1320" b="1"/>
            </a:lvl6pPr>
            <a:lvl7pPr marL="2263084" indent="0">
              <a:buNone/>
              <a:defRPr sz="1320" b="1"/>
            </a:lvl7pPr>
            <a:lvl8pPr marL="2640264" indent="0">
              <a:buNone/>
              <a:defRPr sz="1320" b="1"/>
            </a:lvl8pPr>
            <a:lvl9pPr marL="3017444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2" y="2464858"/>
            <a:ext cx="4578880" cy="4478126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6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4365" y="1739795"/>
            <a:ext cx="4580679" cy="725064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80" indent="0">
              <a:buNone/>
              <a:defRPr sz="1650" b="1"/>
            </a:lvl2pPr>
            <a:lvl3pPr marL="754361" indent="0">
              <a:buNone/>
              <a:defRPr sz="1486" b="1"/>
            </a:lvl3pPr>
            <a:lvl4pPr marL="1131541" indent="0">
              <a:buNone/>
              <a:defRPr sz="1320" b="1"/>
            </a:lvl4pPr>
            <a:lvl5pPr marL="1508723" indent="0">
              <a:buNone/>
              <a:defRPr sz="1320" b="1"/>
            </a:lvl5pPr>
            <a:lvl6pPr marL="1885903" indent="0">
              <a:buNone/>
              <a:defRPr sz="1320" b="1"/>
            </a:lvl6pPr>
            <a:lvl7pPr marL="2263084" indent="0">
              <a:buNone/>
              <a:defRPr sz="1320" b="1"/>
            </a:lvl7pPr>
            <a:lvl8pPr marL="2640264" indent="0">
              <a:buNone/>
              <a:defRPr sz="1320" b="1"/>
            </a:lvl8pPr>
            <a:lvl9pPr marL="3017444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4365" y="2464858"/>
            <a:ext cx="4580679" cy="4478126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6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569F1C-18A0-4349-9905-71ADDCC8F5F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7C0DB14-FEC6-4B96-B748-A25C9DCF681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6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F2B1574-559F-40F6-8ECD-DDA72B6DD6A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6A9064F-1681-48A7-9B95-BE9B1A7B945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59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9B80ECB-5D3B-4A6B-9A98-58B7755488E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09D25F-C113-42A8-BCC6-F0936E59F99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66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3" y="309457"/>
            <a:ext cx="3409421" cy="1316991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1724" y="309461"/>
            <a:ext cx="5793318" cy="6633528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3" y="1626452"/>
            <a:ext cx="3409421" cy="5316538"/>
          </a:xfrm>
        </p:spPr>
        <p:txBody>
          <a:bodyPr/>
          <a:lstStyle>
            <a:lvl1pPr marL="0" indent="0">
              <a:buNone/>
              <a:defRPr sz="1156"/>
            </a:lvl1pPr>
            <a:lvl2pPr marL="377180" indent="0">
              <a:buNone/>
              <a:defRPr sz="990"/>
            </a:lvl2pPr>
            <a:lvl3pPr marL="754361" indent="0">
              <a:buNone/>
              <a:defRPr sz="826"/>
            </a:lvl3pPr>
            <a:lvl4pPr marL="1131541" indent="0">
              <a:buNone/>
              <a:defRPr sz="743"/>
            </a:lvl4pPr>
            <a:lvl5pPr marL="1508723" indent="0">
              <a:buNone/>
              <a:defRPr sz="743"/>
            </a:lvl5pPr>
            <a:lvl6pPr marL="1885903" indent="0">
              <a:buNone/>
              <a:defRPr sz="743"/>
            </a:lvl6pPr>
            <a:lvl7pPr marL="2263084" indent="0">
              <a:buNone/>
              <a:defRPr sz="743"/>
            </a:lvl7pPr>
            <a:lvl8pPr marL="2640264" indent="0">
              <a:buNone/>
              <a:defRPr sz="743"/>
            </a:lvl8pPr>
            <a:lvl9pPr marL="3017444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A564A4F-2E58-4502-BC41-FA30E0B1009A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F35F7A8-BDFC-4B2B-805D-13CDD4C64E5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7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260" y="5440680"/>
            <a:ext cx="6217920" cy="642304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1260" y="694478"/>
            <a:ext cx="6217920" cy="4663440"/>
          </a:xfrm>
        </p:spPr>
        <p:txBody>
          <a:bodyPr rtlCol="0">
            <a:normAutofit/>
          </a:bodyPr>
          <a:lstStyle>
            <a:lvl1pPr marL="0" indent="0">
              <a:buNone/>
              <a:defRPr sz="2640"/>
            </a:lvl1pPr>
            <a:lvl2pPr marL="377180" indent="0">
              <a:buNone/>
              <a:defRPr sz="2310"/>
            </a:lvl2pPr>
            <a:lvl3pPr marL="754361" indent="0">
              <a:buNone/>
              <a:defRPr sz="1980"/>
            </a:lvl3pPr>
            <a:lvl4pPr marL="1131541" indent="0">
              <a:buNone/>
              <a:defRPr sz="1650"/>
            </a:lvl4pPr>
            <a:lvl5pPr marL="1508723" indent="0">
              <a:buNone/>
              <a:defRPr sz="1650"/>
            </a:lvl5pPr>
            <a:lvl6pPr marL="1885903" indent="0">
              <a:buNone/>
              <a:defRPr sz="1650"/>
            </a:lvl6pPr>
            <a:lvl7pPr marL="2263084" indent="0">
              <a:buNone/>
              <a:defRPr sz="1650"/>
            </a:lvl7pPr>
            <a:lvl8pPr marL="2640264" indent="0">
              <a:buNone/>
              <a:defRPr sz="1650"/>
            </a:lvl8pPr>
            <a:lvl9pPr marL="3017444" indent="0">
              <a:buNone/>
              <a:defRPr sz="165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1260" y="6082986"/>
            <a:ext cx="6217920" cy="912178"/>
          </a:xfrm>
        </p:spPr>
        <p:txBody>
          <a:bodyPr/>
          <a:lstStyle>
            <a:lvl1pPr marL="0" indent="0">
              <a:buNone/>
              <a:defRPr sz="1156"/>
            </a:lvl1pPr>
            <a:lvl2pPr marL="377180" indent="0">
              <a:buNone/>
              <a:defRPr sz="990"/>
            </a:lvl2pPr>
            <a:lvl3pPr marL="754361" indent="0">
              <a:buNone/>
              <a:defRPr sz="826"/>
            </a:lvl3pPr>
            <a:lvl4pPr marL="1131541" indent="0">
              <a:buNone/>
              <a:defRPr sz="743"/>
            </a:lvl4pPr>
            <a:lvl5pPr marL="1508723" indent="0">
              <a:buNone/>
              <a:defRPr sz="743"/>
            </a:lvl5pPr>
            <a:lvl6pPr marL="1885903" indent="0">
              <a:buNone/>
              <a:defRPr sz="743"/>
            </a:lvl6pPr>
            <a:lvl7pPr marL="2263084" indent="0">
              <a:buNone/>
              <a:defRPr sz="743"/>
            </a:lvl7pPr>
            <a:lvl8pPr marL="2640264" indent="0">
              <a:buNone/>
              <a:defRPr sz="743"/>
            </a:lvl8pPr>
            <a:lvl9pPr marL="3017444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A80228B-95D9-49AF-92DE-6D6349E09143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E5F7994-65FA-4730-B01F-9F53BC8CE05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62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080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1162465"/>
            <a:ext cx="9413240" cy="345011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23" y="6632452"/>
            <a:ext cx="10363180" cy="1139950"/>
            <a:chOff x="18" y="4389120"/>
            <a:chExt cx="9143983" cy="754379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8160" y="1583267"/>
            <a:ext cx="9326880" cy="4836160"/>
          </a:xfrm>
          <a:prstGeom prst="rect">
            <a:avLst/>
          </a:prstGeom>
        </p:spPr>
        <p:txBody>
          <a:bodyPr/>
          <a:lstStyle>
            <a:lvl1pPr>
              <a:defRPr sz="2640"/>
            </a:lvl1pPr>
            <a:lvl2pPr>
              <a:defRPr sz="2640"/>
            </a:lvl2pPr>
            <a:lvl3pPr>
              <a:defRPr sz="2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156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CFA7C4-CFBF-48EB-840E-A1E25CA204E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9B474E4-8063-4AD0-B8C3-E0B591E29AF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44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13320" y="311258"/>
            <a:ext cx="2331720" cy="66317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" y="311258"/>
            <a:ext cx="6822440" cy="6631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222EEA-2C31-4F86-B0EC-5EAB51136C4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0760" y="7203865"/>
            <a:ext cx="32816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6960" y="7203865"/>
            <a:ext cx="2418080" cy="413809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F8E1468-FAF9-4EB4-8A15-08A8825FEBB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0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 userDrawn="1"/>
        </p:nvGrpSpPr>
        <p:grpSpPr>
          <a:xfrm>
            <a:off x="-2" y="417419"/>
            <a:ext cx="10363201" cy="7383768"/>
            <a:chOff x="-24" y="342900"/>
            <a:chExt cx="12192024" cy="6515101"/>
          </a:xfrm>
        </p:grpSpPr>
        <p:sp>
          <p:nvSpPr>
            <p:cNvPr id="8" name="Rectangle 7"/>
            <p:cNvSpPr/>
            <p:nvPr/>
          </p:nvSpPr>
          <p:spPr>
            <a:xfrm>
              <a:off x="0" y="1074421"/>
              <a:ext cx="365760" cy="5783580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9818" y="342900"/>
              <a:ext cx="335657" cy="6515100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9295" y="2446021"/>
              <a:ext cx="350700" cy="4411980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53815" y="1737360"/>
              <a:ext cx="350695" cy="5120640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5311036" y="-503767"/>
              <a:ext cx="350729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4533796" y="625047"/>
              <a:ext cx="350729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4899556" y="601876"/>
              <a:ext cx="350729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5593080" y="259080"/>
              <a:ext cx="1005840" cy="12192000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2184" y="4806878"/>
              <a:ext cx="350729" cy="351120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52182" y="6198671"/>
              <a:ext cx="350729" cy="347472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52183" y="5499771"/>
              <a:ext cx="350729" cy="351574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1446" y="5851920"/>
              <a:ext cx="350729" cy="347472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1441" y="5158900"/>
              <a:ext cx="350729" cy="345310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0721" y="4808800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1441" y="6545181"/>
              <a:ext cx="350729" cy="312819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0717" y="6199246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0721" y="5503727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5158080"/>
              <a:ext cx="350729" cy="34747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5851199"/>
              <a:ext cx="350729" cy="34747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24" y="6546718"/>
              <a:ext cx="350729" cy="31128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938" y="5899158"/>
              <a:ext cx="1760279" cy="911843"/>
            </a:xfrm>
            <a:prstGeom prst="rect">
              <a:avLst/>
            </a:prstGeom>
          </p:spPr>
        </p:pic>
      </p:grp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1468120" y="3540760"/>
            <a:ext cx="8808720" cy="852805"/>
          </a:xfrm>
          <a:prstGeom prst="rect">
            <a:avLst/>
          </a:prstGeom>
        </p:spPr>
        <p:txBody>
          <a:bodyPr anchor="t"/>
          <a:lstStyle>
            <a:lvl1pPr algn="l">
              <a:defRPr sz="3627" b="1" cap="all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68120" y="4346787"/>
            <a:ext cx="8808720" cy="92117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67">
                <a:solidFill>
                  <a:schemeClr val="tx1"/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sub-heading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468120" y="5432027"/>
            <a:ext cx="8808720" cy="4870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13">
                <a:solidFill>
                  <a:schemeClr val="bg1"/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84374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58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173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1162464"/>
            <a:ext cx="9413240" cy="345011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21" y="6632449"/>
            <a:ext cx="10363181" cy="1139950"/>
            <a:chOff x="18" y="4389120"/>
            <a:chExt cx="9143983" cy="754379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8160" y="1583267"/>
            <a:ext cx="9326880" cy="4836160"/>
          </a:xfrm>
          <a:prstGeom prst="rect">
            <a:avLst/>
          </a:prstGeom>
        </p:spPr>
        <p:txBody>
          <a:bodyPr/>
          <a:lstStyle>
            <a:lvl1pPr>
              <a:defRPr sz="2720"/>
            </a:lvl1pPr>
            <a:lvl2pPr>
              <a:defRPr sz="2720"/>
            </a:lvl2pPr>
            <a:lvl3pPr>
              <a:defRPr sz="2267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155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58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173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1162464"/>
            <a:ext cx="9413240" cy="345011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</p:grp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8160" y="1583267"/>
            <a:ext cx="9326880" cy="4836160"/>
          </a:xfrm>
          <a:prstGeom prst="rect">
            <a:avLst/>
          </a:prstGeom>
        </p:spPr>
        <p:txBody>
          <a:bodyPr/>
          <a:lstStyle>
            <a:lvl1pPr>
              <a:defRPr sz="2720"/>
            </a:lvl1pPr>
            <a:lvl2pPr>
              <a:defRPr sz="2720"/>
            </a:lvl2pPr>
            <a:lvl3pPr>
              <a:defRPr sz="2267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352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8621" y="4994488"/>
            <a:ext cx="8808720" cy="1543685"/>
          </a:xfrm>
          <a:prstGeom prst="rect">
            <a:avLst/>
          </a:prstGeom>
        </p:spPr>
        <p:txBody>
          <a:bodyPr anchor="t"/>
          <a:lstStyle>
            <a:lvl1pPr algn="l">
              <a:defRPr sz="3627" b="1" cap="all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621" y="3294275"/>
            <a:ext cx="8808720" cy="17002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sub-heading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21" y="6632449"/>
            <a:ext cx="10363181" cy="1139950"/>
            <a:chOff x="18" y="4389120"/>
            <a:chExt cx="9143983" cy="754379"/>
          </a:xfrm>
        </p:grpSpPr>
        <p:sp>
          <p:nvSpPr>
            <p:cNvPr id="9" name="Rectangle 8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323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58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173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" y="1813562"/>
            <a:ext cx="4577080" cy="4721012"/>
          </a:xfrm>
          <a:prstGeom prst="rect">
            <a:avLst/>
          </a:prstGeom>
        </p:spPr>
        <p:txBody>
          <a:bodyPr/>
          <a:lstStyle>
            <a:lvl1pPr>
              <a:defRPr sz="2720"/>
            </a:lvl1pPr>
            <a:lvl2pPr>
              <a:defRPr sz="2267"/>
            </a:lvl2pPr>
            <a:lvl3pPr>
              <a:defRPr sz="2267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7960" y="1813562"/>
            <a:ext cx="4577080" cy="4721012"/>
          </a:xfrm>
          <a:prstGeom prst="rect">
            <a:avLst/>
          </a:prstGeom>
        </p:spPr>
        <p:txBody>
          <a:bodyPr/>
          <a:lstStyle>
            <a:lvl1pPr>
              <a:defRPr sz="2720"/>
            </a:lvl1pPr>
            <a:lvl2pPr>
              <a:defRPr sz="2267"/>
            </a:lvl2pPr>
            <a:lvl3pPr>
              <a:defRPr sz="2267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1162464"/>
            <a:ext cx="9413240" cy="345011"/>
            <a:chOff x="0" y="997594"/>
            <a:chExt cx="10972800" cy="228316"/>
          </a:xfrm>
        </p:grpSpPr>
        <p:sp>
          <p:nvSpPr>
            <p:cNvPr id="13" name="Rectangle 12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21" y="6632449"/>
            <a:ext cx="10363181" cy="1139950"/>
            <a:chOff x="18" y="4389120"/>
            <a:chExt cx="9143983" cy="754379"/>
          </a:xfrm>
        </p:grpSpPr>
        <p:sp>
          <p:nvSpPr>
            <p:cNvPr id="17" name="Rectangle 16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902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" y="1739795"/>
            <a:ext cx="4578880" cy="7250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" y="2464858"/>
            <a:ext cx="4578880" cy="4069715"/>
          </a:xfrm>
          <a:prstGeom prst="rect">
            <a:avLst/>
          </a:prstGeom>
        </p:spPr>
        <p:txBody>
          <a:bodyPr/>
          <a:lstStyle>
            <a:lvl1pPr>
              <a:defRPr sz="2720"/>
            </a:lvl1pPr>
            <a:lvl2pPr>
              <a:defRPr sz="2267"/>
            </a:lvl2pPr>
            <a:lvl3pPr>
              <a:defRPr sz="2040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4364" y="1739795"/>
            <a:ext cx="4580678" cy="7250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4364" y="2464858"/>
            <a:ext cx="4580678" cy="4069715"/>
          </a:xfrm>
          <a:prstGeom prst="rect">
            <a:avLst/>
          </a:prstGeom>
        </p:spPr>
        <p:txBody>
          <a:bodyPr/>
          <a:lstStyle>
            <a:lvl1pPr>
              <a:defRPr sz="2720"/>
            </a:lvl1pPr>
            <a:lvl2pPr>
              <a:defRPr sz="2267"/>
            </a:lvl2pPr>
            <a:lvl3pPr>
              <a:defRPr sz="2040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58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173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162464"/>
            <a:ext cx="9413240" cy="345011"/>
            <a:chOff x="0" y="997594"/>
            <a:chExt cx="10972800" cy="228316"/>
          </a:xfrm>
        </p:grpSpPr>
        <p:sp>
          <p:nvSpPr>
            <p:cNvPr id="12" name="Rectangle 11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21" y="6632449"/>
            <a:ext cx="10363181" cy="1139950"/>
            <a:chOff x="18" y="4389120"/>
            <a:chExt cx="9143983" cy="754379"/>
          </a:xfrm>
        </p:grpSpPr>
        <p:sp>
          <p:nvSpPr>
            <p:cNvPr id="16" name="Rectangle 15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39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1260" y="5440680"/>
            <a:ext cx="6217920" cy="642304"/>
          </a:xfrm>
          <a:prstGeom prst="rect">
            <a:avLst/>
          </a:prstGeo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1260" y="694478"/>
            <a:ext cx="6217920" cy="466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31260" y="6082983"/>
            <a:ext cx="6217920" cy="566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87"/>
            </a:lvl1pPr>
            <a:lvl2pPr marL="518145" indent="0">
              <a:buNone/>
              <a:defRPr sz="1360"/>
            </a:lvl2pPr>
            <a:lvl3pPr marL="1036290" indent="0">
              <a:buNone/>
              <a:defRPr sz="1133"/>
            </a:lvl3pPr>
            <a:lvl4pPr marL="1554434" indent="0">
              <a:buNone/>
              <a:defRPr sz="1020"/>
            </a:lvl4pPr>
            <a:lvl5pPr marL="2072579" indent="0">
              <a:buNone/>
              <a:defRPr sz="1020"/>
            </a:lvl5pPr>
            <a:lvl6pPr marL="2590724" indent="0">
              <a:buNone/>
              <a:defRPr sz="1020"/>
            </a:lvl6pPr>
            <a:lvl7pPr marL="3108869" indent="0">
              <a:buNone/>
              <a:defRPr sz="1020"/>
            </a:lvl7pPr>
            <a:lvl8pPr marL="3627013" indent="0">
              <a:buNone/>
              <a:defRPr sz="1020"/>
            </a:lvl8pPr>
            <a:lvl9pPr marL="4145158" indent="0">
              <a:buNone/>
              <a:defRPr sz="102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1" y="6632449"/>
            <a:ext cx="10363181" cy="1139950"/>
            <a:chOff x="18" y="4389120"/>
            <a:chExt cx="9143983" cy="754379"/>
          </a:xfrm>
        </p:grpSpPr>
        <p:sp>
          <p:nvSpPr>
            <p:cNvPr id="9" name="Rectangle 8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413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58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173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1162464"/>
            <a:ext cx="9413240" cy="345011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5" dirty="0"/>
            </a:p>
          </p:txBody>
        </p:sp>
      </p:grp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8160" y="1583267"/>
            <a:ext cx="9326880" cy="4490720"/>
          </a:xfrm>
          <a:prstGeom prst="rect">
            <a:avLst/>
          </a:prstGeom>
        </p:spPr>
        <p:txBody>
          <a:bodyPr/>
          <a:lstStyle>
            <a:lvl1pPr>
              <a:defRPr sz="2720"/>
            </a:lvl1pPr>
            <a:lvl2pPr>
              <a:defRPr sz="2720"/>
            </a:lvl2pPr>
            <a:lvl3pPr>
              <a:defRPr sz="2267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987627"/>
            <a:ext cx="10363200" cy="1784773"/>
            <a:chOff x="0" y="3962400"/>
            <a:chExt cx="9144000" cy="1181100"/>
          </a:xfrm>
        </p:grpSpPr>
        <p:pic>
          <p:nvPicPr>
            <p:cNvPr id="10" name="Picture 2" descr="G:\Shared\Aaron\logos\report_blue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" b="1587"/>
            <a:stretch/>
          </p:blipFill>
          <p:spPr bwMode="auto">
            <a:xfrm>
              <a:off x="0" y="3962400"/>
              <a:ext cx="9144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681897"/>
              <a:ext cx="843015" cy="43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646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62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080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1162465"/>
            <a:ext cx="9413240" cy="345011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</p:grp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8160" y="1583267"/>
            <a:ext cx="9326880" cy="4836160"/>
          </a:xfrm>
          <a:prstGeom prst="rect">
            <a:avLst/>
          </a:prstGeom>
        </p:spPr>
        <p:txBody>
          <a:bodyPr/>
          <a:lstStyle>
            <a:lvl1pPr>
              <a:defRPr sz="2640"/>
            </a:lvl1pPr>
            <a:lvl2pPr>
              <a:defRPr sz="2640"/>
            </a:lvl2pPr>
            <a:lvl3pPr>
              <a:defRPr sz="2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921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ky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5987627"/>
            <a:ext cx="10363200" cy="1784773"/>
            <a:chOff x="0" y="3962400"/>
            <a:chExt cx="9144000" cy="1181100"/>
          </a:xfrm>
        </p:grpSpPr>
        <p:pic>
          <p:nvPicPr>
            <p:cNvPr id="2050" name="Picture 2" descr="G:\Shared\Aaron\logos\report_blue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" b="1587"/>
            <a:stretch/>
          </p:blipFill>
          <p:spPr bwMode="auto">
            <a:xfrm>
              <a:off x="0" y="3962400"/>
              <a:ext cx="9144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681897"/>
              <a:ext cx="843015" cy="43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852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15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712657" y="1589351"/>
            <a:ext cx="8937889" cy="150230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712657" y="2733621"/>
            <a:ext cx="8937889" cy="443854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040">
                <a:latin typeface="PT Sans Pro" panose="020B0503020203020204" pitchFamily="34" charset="0"/>
              </a:defRPr>
            </a:lvl1pPr>
            <a:lvl2pPr>
              <a:defRPr sz="2040">
                <a:latin typeface="PT Sans Pro" panose="020B0503020203020204" pitchFamily="34" charset="0"/>
              </a:defRPr>
            </a:lvl2pPr>
            <a:lvl3pPr>
              <a:defRPr sz="2040">
                <a:latin typeface="PT Sans Pro" panose="020B0503020203020204" pitchFamily="34" charset="0"/>
              </a:defRPr>
            </a:lvl3pPr>
            <a:lvl4pPr>
              <a:defRPr sz="2040">
                <a:latin typeface="PT Sans Pro" panose="020B0503020203020204" pitchFamily="34" charset="0"/>
              </a:defRPr>
            </a:lvl4pPr>
            <a:lvl5pPr>
              <a:defRPr sz="2040">
                <a:latin typeface="PT Sans Pro" panose="020B0503020203020204" pitchFamily="34" charset="0"/>
              </a:defRPr>
            </a:lvl5pPr>
          </a:lstStyle>
          <a:p>
            <a:pPr lvl="0"/>
            <a:r>
              <a:rPr lang="en-US" altLang="en-US" noProof="0" dirty="0"/>
              <a:t>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D7D948E-B8BA-3EB3-723C-B898C8DB2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9697-B0D0-467C-BEEF-D375713D8E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4793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990466"/>
            <a:ext cx="10363200" cy="6281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93B30A-97CD-1A3C-3048-DA6368B7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C884-77DA-4537-9F16-8D0D53EBB6C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5279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06791" y="1518497"/>
            <a:ext cx="1927410" cy="546227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330188-43B0-7DFE-34F7-DBC4CDBBC9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DFBA1-FBA9-4E14-A9DD-BECBD54497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1942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57628" y="991863"/>
            <a:ext cx="6205573" cy="210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57628" y="3066274"/>
            <a:ext cx="6205573" cy="210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57628" y="5163611"/>
            <a:ext cx="6205573" cy="210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9CF3172-B533-E1F1-6193-81F353F52B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07AE5-61D0-4B91-A6F9-2AF457B58C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2434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1216549"/>
            <a:ext cx="5181600" cy="4310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181600" y="1216549"/>
            <a:ext cx="5181600" cy="4310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CD9C42E-8FAB-E660-0F75-0BCAE84C94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5EB0A-83D8-44CB-A02C-F6F34A6BC3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5034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1216550"/>
            <a:ext cx="5181600" cy="60556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74BC2E3-42BA-76B5-CB10-E3CA2C4C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52B4-22C7-466A-8184-D0CB0EE75AB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4674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363200" cy="777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84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363200" cy="777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8655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8621" y="4994489"/>
            <a:ext cx="8808720" cy="1543685"/>
          </a:xfrm>
          <a:prstGeom prst="rect">
            <a:avLst/>
          </a:prstGeom>
        </p:spPr>
        <p:txBody>
          <a:bodyPr anchor="t"/>
          <a:lstStyle>
            <a:lvl1pPr algn="l">
              <a:defRPr sz="3520" b="1" cap="all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621" y="3294275"/>
            <a:ext cx="8808720" cy="17002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908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15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23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29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537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444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352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2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sub-heading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23" y="6632452"/>
            <a:ext cx="10363180" cy="1139950"/>
            <a:chOff x="18" y="4389120"/>
            <a:chExt cx="9143983" cy="754379"/>
          </a:xfrm>
        </p:grpSpPr>
        <p:sp>
          <p:nvSpPr>
            <p:cNvPr id="9" name="Rectangle 8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733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363200" cy="777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2807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62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08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" y="1813564"/>
            <a:ext cx="4577080" cy="4721012"/>
          </a:xfrm>
          <a:prstGeom prst="rect">
            <a:avLst/>
          </a:prstGeo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7960" y="1813564"/>
            <a:ext cx="4577080" cy="4721012"/>
          </a:xfrm>
          <a:prstGeom prst="rect">
            <a:avLst/>
          </a:prstGeo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1162465"/>
            <a:ext cx="9413240" cy="345011"/>
            <a:chOff x="0" y="997594"/>
            <a:chExt cx="10972800" cy="228316"/>
          </a:xfrm>
        </p:grpSpPr>
        <p:sp>
          <p:nvSpPr>
            <p:cNvPr id="13" name="Rectangle 12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23" y="6632452"/>
            <a:ext cx="10363180" cy="1139950"/>
            <a:chOff x="18" y="4389120"/>
            <a:chExt cx="9143983" cy="754379"/>
          </a:xfrm>
        </p:grpSpPr>
        <p:sp>
          <p:nvSpPr>
            <p:cNvPr id="17" name="Rectangle 16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76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2" y="1739795"/>
            <a:ext cx="4578880" cy="7250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0" b="1"/>
            </a:lvl1pPr>
            <a:lvl2pPr marL="502908" indent="0">
              <a:buNone/>
              <a:defRPr sz="2200" b="1"/>
            </a:lvl2pPr>
            <a:lvl3pPr marL="1005815" indent="0">
              <a:buNone/>
              <a:defRPr sz="1980" b="1"/>
            </a:lvl3pPr>
            <a:lvl4pPr marL="1508723" indent="0">
              <a:buNone/>
              <a:defRPr sz="1760" b="1"/>
            </a:lvl4pPr>
            <a:lvl5pPr marL="2011629" indent="0">
              <a:buNone/>
              <a:defRPr sz="1760" b="1"/>
            </a:lvl5pPr>
            <a:lvl6pPr marL="2514537" indent="0">
              <a:buNone/>
              <a:defRPr sz="1760" b="1"/>
            </a:lvl6pPr>
            <a:lvl7pPr marL="3017444" indent="0">
              <a:buNone/>
              <a:defRPr sz="1760" b="1"/>
            </a:lvl7pPr>
            <a:lvl8pPr marL="3520352" indent="0">
              <a:buNone/>
              <a:defRPr sz="1760" b="1"/>
            </a:lvl8pPr>
            <a:lvl9pPr marL="40232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2" y="2464859"/>
            <a:ext cx="4578880" cy="4069715"/>
          </a:xfrm>
          <a:prstGeom prst="rect">
            <a:avLst/>
          </a:prstGeo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4365" y="1739795"/>
            <a:ext cx="4580679" cy="7250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0" b="1"/>
            </a:lvl1pPr>
            <a:lvl2pPr marL="502908" indent="0">
              <a:buNone/>
              <a:defRPr sz="2200" b="1"/>
            </a:lvl2pPr>
            <a:lvl3pPr marL="1005815" indent="0">
              <a:buNone/>
              <a:defRPr sz="1980" b="1"/>
            </a:lvl3pPr>
            <a:lvl4pPr marL="1508723" indent="0">
              <a:buNone/>
              <a:defRPr sz="1760" b="1"/>
            </a:lvl4pPr>
            <a:lvl5pPr marL="2011629" indent="0">
              <a:buNone/>
              <a:defRPr sz="1760" b="1"/>
            </a:lvl5pPr>
            <a:lvl6pPr marL="2514537" indent="0">
              <a:buNone/>
              <a:defRPr sz="1760" b="1"/>
            </a:lvl6pPr>
            <a:lvl7pPr marL="3017444" indent="0">
              <a:buNone/>
              <a:defRPr sz="1760" b="1"/>
            </a:lvl7pPr>
            <a:lvl8pPr marL="3520352" indent="0">
              <a:buNone/>
              <a:defRPr sz="1760" b="1"/>
            </a:lvl8pPr>
            <a:lvl9pPr marL="40232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4365" y="2464859"/>
            <a:ext cx="4580679" cy="4069715"/>
          </a:xfrm>
          <a:prstGeom prst="rect">
            <a:avLst/>
          </a:prstGeo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62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080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162465"/>
            <a:ext cx="9413240" cy="345011"/>
            <a:chOff x="0" y="997594"/>
            <a:chExt cx="10972800" cy="228316"/>
          </a:xfrm>
        </p:grpSpPr>
        <p:sp>
          <p:nvSpPr>
            <p:cNvPr id="12" name="Rectangle 11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23" y="6632452"/>
            <a:ext cx="10363180" cy="1139950"/>
            <a:chOff x="18" y="4389120"/>
            <a:chExt cx="9143983" cy="754379"/>
          </a:xfrm>
        </p:grpSpPr>
        <p:sp>
          <p:nvSpPr>
            <p:cNvPr id="16" name="Rectangle 15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76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1260" y="5440680"/>
            <a:ext cx="6217920" cy="642304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1260" y="694478"/>
            <a:ext cx="6217920" cy="466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0"/>
            </a:lvl1pPr>
            <a:lvl2pPr marL="502908" indent="0">
              <a:buNone/>
              <a:defRPr sz="3080"/>
            </a:lvl2pPr>
            <a:lvl3pPr marL="1005815" indent="0">
              <a:buNone/>
              <a:defRPr sz="2640"/>
            </a:lvl3pPr>
            <a:lvl4pPr marL="1508723" indent="0">
              <a:buNone/>
              <a:defRPr sz="2200"/>
            </a:lvl4pPr>
            <a:lvl5pPr marL="2011629" indent="0">
              <a:buNone/>
              <a:defRPr sz="2200"/>
            </a:lvl5pPr>
            <a:lvl6pPr marL="2514537" indent="0">
              <a:buNone/>
              <a:defRPr sz="2200"/>
            </a:lvl6pPr>
            <a:lvl7pPr marL="3017444" indent="0">
              <a:buNone/>
              <a:defRPr sz="2200"/>
            </a:lvl7pPr>
            <a:lvl8pPr marL="3520352" indent="0">
              <a:buNone/>
              <a:defRPr sz="2200"/>
            </a:lvl8pPr>
            <a:lvl9pPr marL="4023260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31260" y="6082986"/>
            <a:ext cx="6217920" cy="566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0"/>
            </a:lvl1pPr>
            <a:lvl2pPr marL="502908" indent="0">
              <a:buNone/>
              <a:defRPr sz="1320"/>
            </a:lvl2pPr>
            <a:lvl3pPr marL="1005815" indent="0">
              <a:buNone/>
              <a:defRPr sz="1100"/>
            </a:lvl3pPr>
            <a:lvl4pPr marL="1508723" indent="0">
              <a:buNone/>
              <a:defRPr sz="990"/>
            </a:lvl4pPr>
            <a:lvl5pPr marL="2011629" indent="0">
              <a:buNone/>
              <a:defRPr sz="990"/>
            </a:lvl5pPr>
            <a:lvl6pPr marL="2514537" indent="0">
              <a:buNone/>
              <a:defRPr sz="990"/>
            </a:lvl6pPr>
            <a:lvl7pPr marL="3017444" indent="0">
              <a:buNone/>
              <a:defRPr sz="990"/>
            </a:lvl7pPr>
            <a:lvl8pPr marL="3520352" indent="0">
              <a:buNone/>
              <a:defRPr sz="990"/>
            </a:lvl8pPr>
            <a:lvl9pPr marL="4023260" indent="0">
              <a:buNone/>
              <a:defRPr sz="99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3" y="6632452"/>
            <a:ext cx="10363180" cy="1139950"/>
            <a:chOff x="18" y="4389120"/>
            <a:chExt cx="9143983" cy="754379"/>
          </a:xfrm>
        </p:grpSpPr>
        <p:sp>
          <p:nvSpPr>
            <p:cNvPr id="9" name="Rectangle 8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8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8160" y="311262"/>
            <a:ext cx="9326880" cy="851207"/>
          </a:xfrm>
          <a:prstGeom prst="rect">
            <a:avLst/>
          </a:prstGeom>
        </p:spPr>
        <p:txBody>
          <a:bodyPr/>
          <a:lstStyle>
            <a:lvl1pPr algn="l">
              <a:defRPr sz="3080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1162465"/>
            <a:ext cx="9413240" cy="345011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</p:grp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8160" y="1583267"/>
            <a:ext cx="9326880" cy="4490720"/>
          </a:xfrm>
          <a:prstGeom prst="rect">
            <a:avLst/>
          </a:prstGeom>
        </p:spPr>
        <p:txBody>
          <a:bodyPr/>
          <a:lstStyle>
            <a:lvl1pPr>
              <a:defRPr sz="2640"/>
            </a:lvl1pPr>
            <a:lvl2pPr>
              <a:defRPr sz="2640"/>
            </a:lvl2pPr>
            <a:lvl3pPr>
              <a:defRPr sz="2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987628"/>
            <a:ext cx="10363200" cy="1784773"/>
            <a:chOff x="0" y="3962400"/>
            <a:chExt cx="9144000" cy="1181100"/>
          </a:xfrm>
        </p:grpSpPr>
        <p:pic>
          <p:nvPicPr>
            <p:cNvPr id="10" name="Picture 2" descr="G:\Shared\Aaron\logos\report_blue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" b="1587"/>
            <a:stretch/>
          </p:blipFill>
          <p:spPr bwMode="auto">
            <a:xfrm>
              <a:off x="0" y="3962400"/>
              <a:ext cx="9144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681897"/>
              <a:ext cx="843015" cy="43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54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ky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5987628"/>
            <a:ext cx="10363200" cy="1784773"/>
            <a:chOff x="0" y="3962400"/>
            <a:chExt cx="9144000" cy="1181100"/>
          </a:xfrm>
        </p:grpSpPr>
        <p:pic>
          <p:nvPicPr>
            <p:cNvPr id="2050" name="Picture 2" descr="G:\Shared\Aaron\logos\report_blue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" b="1587"/>
            <a:stretch/>
          </p:blipFill>
          <p:spPr bwMode="auto">
            <a:xfrm>
              <a:off x="0" y="3962400"/>
              <a:ext cx="9144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681897"/>
              <a:ext cx="843015" cy="43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20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93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7" r:id="rId7"/>
    <p:sldLayoutId id="2147483660" r:id="rId8"/>
    <p:sldLayoutId id="2147483659" r:id="rId9"/>
    <p:sldLayoutId id="2147483655" r:id="rId10"/>
  </p:sldLayoutIdLst>
  <p:txStyles>
    <p:titleStyle>
      <a:lvl1pPr algn="ctr" defTabSz="1005815" rtl="0" eaLnBrk="1" latinLnBrk="0" hangingPunct="1"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80" indent="-377180" algn="l" defTabSz="10058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25" indent="-314318" algn="l" defTabSz="1005815" rtl="0" eaLnBrk="1" latinLnBrk="0" hangingPunct="1">
        <a:spcBef>
          <a:spcPct val="20000"/>
        </a:spcBef>
        <a:buFont typeface="Arial" panose="020B0604020202020204" pitchFamily="34" charset="0"/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268" indent="-251453" algn="l" defTabSz="10058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176" indent="-251453" algn="l" defTabSz="1005815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084" indent="-251453" algn="l" defTabSz="1005815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5991" indent="-251453" algn="l" defTabSz="10058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899" indent="-251453" algn="l" defTabSz="10058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805" indent="-251453" algn="l" defTabSz="10058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713" indent="-251453" algn="l" defTabSz="10058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08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15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23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29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444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352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260" algn="l" defTabSz="10058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18160" y="311257"/>
            <a:ext cx="932688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8160" y="1813562"/>
            <a:ext cx="9326880" cy="512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2052" name="Picture 5" descr="footer_graphi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0308"/>
            <a:ext cx="10363200" cy="48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51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310" kern="1200">
          <a:solidFill>
            <a:srgbClr val="3A6E8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10">
          <a:solidFill>
            <a:srgbClr val="3A6E8F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10">
          <a:solidFill>
            <a:srgbClr val="3A6E8F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10">
          <a:solidFill>
            <a:srgbClr val="3A6E8F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10">
          <a:solidFill>
            <a:srgbClr val="3A6E8F"/>
          </a:solidFill>
          <a:latin typeface="Calibri" pitchFamily="34" charset="0"/>
        </a:defRPr>
      </a:lvl5pPr>
      <a:lvl6pPr marL="377180" algn="l" rtl="0" fontAlgn="base">
        <a:spcBef>
          <a:spcPct val="0"/>
        </a:spcBef>
        <a:spcAft>
          <a:spcPct val="0"/>
        </a:spcAft>
        <a:defRPr sz="2310">
          <a:solidFill>
            <a:srgbClr val="3A6E8F"/>
          </a:solidFill>
          <a:latin typeface="Calibri" pitchFamily="34" charset="0"/>
        </a:defRPr>
      </a:lvl6pPr>
      <a:lvl7pPr marL="754361" algn="l" rtl="0" fontAlgn="base">
        <a:spcBef>
          <a:spcPct val="0"/>
        </a:spcBef>
        <a:spcAft>
          <a:spcPct val="0"/>
        </a:spcAft>
        <a:defRPr sz="2310">
          <a:solidFill>
            <a:srgbClr val="3A6E8F"/>
          </a:solidFill>
          <a:latin typeface="Calibri" pitchFamily="34" charset="0"/>
        </a:defRPr>
      </a:lvl7pPr>
      <a:lvl8pPr marL="1131541" algn="l" rtl="0" fontAlgn="base">
        <a:spcBef>
          <a:spcPct val="0"/>
        </a:spcBef>
        <a:spcAft>
          <a:spcPct val="0"/>
        </a:spcAft>
        <a:defRPr sz="2310">
          <a:solidFill>
            <a:srgbClr val="3A6E8F"/>
          </a:solidFill>
          <a:latin typeface="Calibri" pitchFamily="34" charset="0"/>
        </a:defRPr>
      </a:lvl8pPr>
      <a:lvl9pPr marL="1508723" algn="l" rtl="0" fontAlgn="base">
        <a:spcBef>
          <a:spcPct val="0"/>
        </a:spcBef>
        <a:spcAft>
          <a:spcPct val="0"/>
        </a:spcAft>
        <a:defRPr sz="2310">
          <a:solidFill>
            <a:srgbClr val="3A6E8F"/>
          </a:solidFill>
          <a:latin typeface="Calibri" pitchFamily="34" charset="0"/>
        </a:defRPr>
      </a:lvl9pPr>
    </p:titleStyle>
    <p:bodyStyle>
      <a:lvl1pPr marL="282885" indent="-28288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F6161"/>
          </a:solidFill>
          <a:latin typeface="+mn-lt"/>
          <a:ea typeface="+mn-ea"/>
          <a:cs typeface="+mn-cs"/>
        </a:defRPr>
      </a:lvl1pPr>
      <a:lvl2pPr marL="612919" indent="-23573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F6161"/>
          </a:solidFill>
          <a:latin typeface="+mn-lt"/>
          <a:ea typeface="+mn-ea"/>
          <a:cs typeface="+mn-cs"/>
        </a:defRPr>
      </a:lvl2pPr>
      <a:lvl3pPr marL="942952" indent="-1885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F6161"/>
          </a:solidFill>
          <a:latin typeface="+mn-lt"/>
          <a:ea typeface="+mn-ea"/>
          <a:cs typeface="+mn-cs"/>
        </a:defRPr>
      </a:lvl3pPr>
      <a:lvl4pPr marL="1320133" indent="-1885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F6161"/>
          </a:solidFill>
          <a:latin typeface="+mn-lt"/>
          <a:ea typeface="+mn-ea"/>
          <a:cs typeface="+mn-cs"/>
        </a:defRPr>
      </a:lvl4pPr>
      <a:lvl5pPr marL="1697313" indent="-1885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5F6161"/>
          </a:solidFill>
          <a:latin typeface="+mn-lt"/>
          <a:ea typeface="+mn-ea"/>
          <a:cs typeface="+mn-cs"/>
        </a:defRPr>
      </a:lvl5pPr>
      <a:lvl6pPr marL="2074494" indent="-188591" algn="l" defTabSz="754361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51675" indent="-188591" algn="l" defTabSz="754361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28855" indent="-188591" algn="l" defTabSz="754361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06036" indent="-188591" algn="l" defTabSz="754361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1pPr>
      <a:lvl2pPr marL="377180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2pPr>
      <a:lvl3pPr marL="754361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3pPr>
      <a:lvl4pPr marL="1131541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4pPr>
      <a:lvl5pPr marL="1508723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6pPr>
      <a:lvl7pPr marL="2263084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7pPr>
      <a:lvl8pPr marL="2640264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8pPr>
      <a:lvl9pPr marL="3017444" algn="l" defTabSz="754361" rtl="0" eaLnBrk="1" latinLnBrk="0" hangingPunct="1">
        <a:defRPr sz="14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58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ctr" defTabSz="1036290" rtl="0" eaLnBrk="1" latinLnBrk="0" hangingPunct="1"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8609" indent="-388609" algn="l" defTabSz="1036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27" kern="1200">
          <a:solidFill>
            <a:schemeClr val="tx1"/>
          </a:solidFill>
          <a:latin typeface="+mn-lt"/>
          <a:ea typeface="+mn-ea"/>
          <a:cs typeface="+mn-cs"/>
        </a:defRPr>
      </a:lvl1pPr>
      <a:lvl2pPr marL="841985" indent="-323840" algn="l" defTabSz="1036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B59BB8-A89E-53DE-D37E-93ECDE2E88A7}"/>
              </a:ext>
            </a:extLst>
          </p:cNvPr>
          <p:cNvSpPr/>
          <p:nvPr userDrawn="1"/>
        </p:nvSpPr>
        <p:spPr>
          <a:xfrm>
            <a:off x="0" y="0"/>
            <a:ext cx="10372196" cy="987743"/>
          </a:xfrm>
          <a:prstGeom prst="rect">
            <a:avLst/>
          </a:prstGeom>
          <a:solidFill>
            <a:srgbClr val="03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20" dirty="0"/>
          </a:p>
        </p:txBody>
      </p:sp>
      <p:pic>
        <p:nvPicPr>
          <p:cNvPr id="1027" name="Picture 26">
            <a:extLst>
              <a:ext uri="{FF2B5EF4-FFF2-40B4-BE49-F238E27FC236}">
                <a16:creationId xmlns:a16="http://schemas.microsoft.com/office/drawing/2014/main" id="{2BB7E36B-3605-840D-FE37-9AC1D653D4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1" b="34891"/>
          <a:stretch>
            <a:fillRect/>
          </a:stretch>
        </p:blipFill>
        <p:spPr bwMode="auto">
          <a:xfrm>
            <a:off x="-10795" y="-8996"/>
            <a:ext cx="3087370" cy="100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E0B1A97-4D2D-E09D-8013-4D019787F92E}"/>
              </a:ext>
            </a:extLst>
          </p:cNvPr>
          <p:cNvSpPr/>
          <p:nvPr userDrawn="1"/>
        </p:nvSpPr>
        <p:spPr>
          <a:xfrm>
            <a:off x="-10795" y="7274032"/>
            <a:ext cx="10393786" cy="505565"/>
          </a:xfrm>
          <a:prstGeom prst="rect">
            <a:avLst/>
          </a:prstGeom>
          <a:solidFill>
            <a:srgbClr val="03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20" dirty="0"/>
          </a:p>
        </p:txBody>
      </p:sp>
      <p:sp>
        <p:nvSpPr>
          <p:cNvPr id="25" name="Graphic 13">
            <a:extLst>
              <a:ext uri="{FF2B5EF4-FFF2-40B4-BE49-F238E27FC236}">
                <a16:creationId xmlns:a16="http://schemas.microsoft.com/office/drawing/2014/main" id="{94F8F5AF-432A-55F0-B085-CE0865ABD4D4}"/>
              </a:ext>
            </a:extLst>
          </p:cNvPr>
          <p:cNvSpPr/>
          <p:nvPr userDrawn="1"/>
        </p:nvSpPr>
        <p:spPr>
          <a:xfrm>
            <a:off x="0" y="7274032"/>
            <a:ext cx="10372195" cy="412009"/>
          </a:xfrm>
          <a:custGeom>
            <a:avLst/>
            <a:gdLst>
              <a:gd name="connsiteX0" fmla="*/ 12203052 w 24406104"/>
              <a:gd name="connsiteY0" fmla="*/ 0 h 2853262"/>
              <a:gd name="connsiteX1" fmla="*/ 0 w 24406104"/>
              <a:gd name="connsiteY1" fmla="*/ 0 h 2853262"/>
              <a:gd name="connsiteX2" fmla="*/ 0 w 24406104"/>
              <a:gd name="connsiteY2" fmla="*/ 362438 h 2853262"/>
              <a:gd name="connsiteX3" fmla="*/ 12132964 w 24406104"/>
              <a:gd name="connsiteY3" fmla="*/ 2843432 h 2853262"/>
              <a:gd name="connsiteX4" fmla="*/ 12132964 w 24406104"/>
              <a:gd name="connsiteY4" fmla="*/ 2843432 h 2853262"/>
              <a:gd name="connsiteX5" fmla="*/ 12170940 w 24406104"/>
              <a:gd name="connsiteY5" fmla="*/ 2851079 h 2853262"/>
              <a:gd name="connsiteX6" fmla="*/ 12231343 w 24406104"/>
              <a:gd name="connsiteY6" fmla="*/ 2851843 h 2853262"/>
              <a:gd name="connsiteX7" fmla="*/ 12272887 w 24406104"/>
              <a:gd name="connsiteY7" fmla="*/ 2843432 h 2853262"/>
              <a:gd name="connsiteX8" fmla="*/ 12272887 w 24406104"/>
              <a:gd name="connsiteY8" fmla="*/ 2843432 h 2853262"/>
              <a:gd name="connsiteX9" fmla="*/ 24406104 w 24406104"/>
              <a:gd name="connsiteY9" fmla="*/ 362438 h 2853262"/>
              <a:gd name="connsiteX10" fmla="*/ 24406104 w 24406104"/>
              <a:gd name="connsiteY10" fmla="*/ 0 h 2853262"/>
              <a:gd name="connsiteX11" fmla="*/ 12203052 w 24406104"/>
              <a:gd name="connsiteY11" fmla="*/ 0 h 285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06104" h="2853262">
                <a:moveTo>
                  <a:pt x="12203052" y="0"/>
                </a:moveTo>
                <a:lnTo>
                  <a:pt x="0" y="0"/>
                </a:lnTo>
                <a:lnTo>
                  <a:pt x="0" y="362438"/>
                </a:lnTo>
                <a:lnTo>
                  <a:pt x="12132964" y="2843432"/>
                </a:lnTo>
                <a:lnTo>
                  <a:pt x="12132964" y="2843432"/>
                </a:lnTo>
                <a:lnTo>
                  <a:pt x="12170940" y="2851079"/>
                </a:lnTo>
                <a:cubicBezTo>
                  <a:pt x="12187506" y="2853118"/>
                  <a:pt x="12208405" y="2854392"/>
                  <a:pt x="12231343" y="2851843"/>
                </a:cubicBezTo>
                <a:lnTo>
                  <a:pt x="12272887" y="2843432"/>
                </a:lnTo>
                <a:lnTo>
                  <a:pt x="12272887" y="2843432"/>
                </a:lnTo>
                <a:lnTo>
                  <a:pt x="24406104" y="362438"/>
                </a:lnTo>
                <a:lnTo>
                  <a:pt x="24406104" y="0"/>
                </a:lnTo>
                <a:lnTo>
                  <a:pt x="12203052" y="0"/>
                </a:lnTo>
                <a:close/>
              </a:path>
            </a:pathLst>
          </a:custGeom>
          <a:solidFill>
            <a:srgbClr val="19405B"/>
          </a:solidFill>
          <a:ln w="25483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2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98F81-60D5-4CBD-A28A-F4C242924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87875" y="7272232"/>
            <a:ext cx="1196446" cy="41380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78" b="1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defRPr>
            </a:lvl1pPr>
          </a:lstStyle>
          <a:p>
            <a:pPr>
              <a:defRPr/>
            </a:pPr>
            <a:fld id="{ECAD2CC8-3F92-4FF7-B46A-885A3C180BB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4" name="Picture 26">
            <a:extLst>
              <a:ext uri="{FF2B5EF4-FFF2-40B4-BE49-F238E27FC236}">
                <a16:creationId xmlns:a16="http://schemas.microsoft.com/office/drawing/2014/main" id="{66868AF5-4BE0-2736-7383-FD08F0C7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1" b="34891"/>
          <a:stretch>
            <a:fillRect/>
          </a:stretch>
        </p:blipFill>
        <p:spPr bwMode="auto">
          <a:xfrm>
            <a:off x="7295621" y="-19791"/>
            <a:ext cx="3087370" cy="100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Graphic 13">
            <a:extLst>
              <a:ext uri="{FF2B5EF4-FFF2-40B4-BE49-F238E27FC236}">
                <a16:creationId xmlns:a16="http://schemas.microsoft.com/office/drawing/2014/main" id="{07E87735-F6D7-1EED-46D0-3988223F7EA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800" y="584730"/>
            <a:ext cx="10361400" cy="403013"/>
          </a:xfrm>
          <a:custGeom>
            <a:avLst/>
            <a:gdLst>
              <a:gd name="T0" fmla="*/ 538618 w 24406104"/>
              <a:gd name="T1" fmla="*/ 0 h 2853262"/>
              <a:gd name="T2" fmla="*/ 0 w 24406104"/>
              <a:gd name="T3" fmla="*/ 0 h 2853262"/>
              <a:gd name="T4" fmla="*/ 0 w 24406104"/>
              <a:gd name="T5" fmla="*/ 1 h 2853262"/>
              <a:gd name="T6" fmla="*/ 535524 w 24406104"/>
              <a:gd name="T7" fmla="*/ 11 h 2853262"/>
              <a:gd name="T8" fmla="*/ 535524 w 24406104"/>
              <a:gd name="T9" fmla="*/ 11 h 2853262"/>
              <a:gd name="T10" fmla="*/ 537200 w 24406104"/>
              <a:gd name="T11" fmla="*/ 11 h 2853262"/>
              <a:gd name="T12" fmla="*/ 539867 w 24406104"/>
              <a:gd name="T13" fmla="*/ 11 h 2853262"/>
              <a:gd name="T14" fmla="*/ 541700 w 24406104"/>
              <a:gd name="T15" fmla="*/ 11 h 2853262"/>
              <a:gd name="T16" fmla="*/ 541700 w 24406104"/>
              <a:gd name="T17" fmla="*/ 11 h 2853262"/>
              <a:gd name="T18" fmla="*/ 1077236 w 24406104"/>
              <a:gd name="T19" fmla="*/ 1 h 2853262"/>
              <a:gd name="T20" fmla="*/ 1077236 w 24406104"/>
              <a:gd name="T21" fmla="*/ 0 h 2853262"/>
              <a:gd name="T22" fmla="*/ 538618 w 24406104"/>
              <a:gd name="T23" fmla="*/ 0 h 28532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406104" h="2853262">
                <a:moveTo>
                  <a:pt x="12203052" y="0"/>
                </a:moveTo>
                <a:lnTo>
                  <a:pt x="0" y="0"/>
                </a:lnTo>
                <a:lnTo>
                  <a:pt x="0" y="362438"/>
                </a:lnTo>
                <a:lnTo>
                  <a:pt x="12132964" y="2843432"/>
                </a:lnTo>
                <a:lnTo>
                  <a:pt x="12170940" y="2851079"/>
                </a:lnTo>
                <a:cubicBezTo>
                  <a:pt x="12187506" y="2853118"/>
                  <a:pt x="12208405" y="2854392"/>
                  <a:pt x="12231343" y="2851843"/>
                </a:cubicBezTo>
                <a:lnTo>
                  <a:pt x="12272887" y="2843432"/>
                </a:lnTo>
                <a:lnTo>
                  <a:pt x="24406104" y="362438"/>
                </a:lnTo>
                <a:lnTo>
                  <a:pt x="24406104" y="0"/>
                </a:lnTo>
                <a:lnTo>
                  <a:pt x="12203052" y="0"/>
                </a:lnTo>
                <a:close/>
              </a:path>
            </a:pathLst>
          </a:custGeom>
          <a:solidFill>
            <a:srgbClr val="03617A"/>
          </a:solidFill>
          <a:ln>
            <a:noFill/>
          </a:ln>
        </p:spPr>
        <p:txBody>
          <a:bodyPr anchor="ctr"/>
          <a:lstStyle/>
          <a:p>
            <a:endParaRPr lang="en-US" sz="254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16C68-4893-29D3-9108-1F30E8D77EBE}"/>
              </a:ext>
            </a:extLst>
          </p:cNvPr>
          <p:cNvSpPr txBox="1"/>
          <p:nvPr userDrawn="1"/>
        </p:nvSpPr>
        <p:spPr>
          <a:xfrm>
            <a:off x="1" y="232094"/>
            <a:ext cx="10352405" cy="2492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20" b="1" spc="638" dirty="0">
                <a:solidFill>
                  <a:prstClr val="white"/>
                </a:solidFill>
                <a:latin typeface="Work Sans" panose="00000800000000000000" pitchFamily="50" charset="0"/>
                <a:ea typeface="PT Sans" panose="020B0503020203020204" pitchFamily="34" charset="0"/>
              </a:rPr>
              <a:t>IOWA DEPARTMENT OF TRANSPORTATION</a:t>
            </a:r>
          </a:p>
        </p:txBody>
      </p:sp>
      <p:pic>
        <p:nvPicPr>
          <p:cNvPr id="3" name="Picture 2" descr="A picture containing text, clipart">
            <a:extLst>
              <a:ext uri="{FF2B5EF4-FFF2-40B4-BE49-F238E27FC236}">
                <a16:creationId xmlns:a16="http://schemas.microsoft.com/office/drawing/2014/main" id="{494255D0-39F1-E3D9-A3B9-04BFE1651B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3" y="450773"/>
            <a:ext cx="2183861" cy="5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2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hdr="0" ftr="0" dt="0"/>
  <p:txStyles>
    <p:titleStyle>
      <a:lvl1pPr algn="l" defTabSz="7754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27" b="1" kern="1200">
          <a:solidFill>
            <a:schemeClr val="tx1"/>
          </a:solidFill>
          <a:latin typeface="Roboto Slab" pitchFamily="2" charset="0"/>
          <a:ea typeface="Roboto Slab" pitchFamily="2" charset="0"/>
          <a:cs typeface="Roboto Slab" pitchFamily="2" charset="0"/>
        </a:defRPr>
      </a:lvl1pPr>
      <a:lvl2pPr algn="l" defTabSz="7754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27" b="1">
          <a:solidFill>
            <a:schemeClr val="tx1"/>
          </a:solidFill>
          <a:latin typeface="Roboto Slab" pitchFamily="2" charset="0"/>
          <a:ea typeface="Roboto Slab" pitchFamily="2" charset="0"/>
          <a:cs typeface="Roboto Slab" pitchFamily="2" charset="0"/>
        </a:defRPr>
      </a:lvl2pPr>
      <a:lvl3pPr algn="l" defTabSz="7754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27" b="1">
          <a:solidFill>
            <a:schemeClr val="tx1"/>
          </a:solidFill>
          <a:latin typeface="Roboto Slab" pitchFamily="2" charset="0"/>
          <a:ea typeface="Roboto Slab" pitchFamily="2" charset="0"/>
          <a:cs typeface="Roboto Slab" pitchFamily="2" charset="0"/>
        </a:defRPr>
      </a:lvl3pPr>
      <a:lvl4pPr algn="l" defTabSz="7754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27" b="1">
          <a:solidFill>
            <a:schemeClr val="tx1"/>
          </a:solidFill>
          <a:latin typeface="Roboto Slab" pitchFamily="2" charset="0"/>
          <a:ea typeface="Roboto Slab" pitchFamily="2" charset="0"/>
          <a:cs typeface="Roboto Slab" pitchFamily="2" charset="0"/>
        </a:defRPr>
      </a:lvl4pPr>
      <a:lvl5pPr algn="l" defTabSz="7754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27" b="1">
          <a:solidFill>
            <a:schemeClr val="tx1"/>
          </a:solidFill>
          <a:latin typeface="Roboto Slab" pitchFamily="2" charset="0"/>
          <a:ea typeface="Roboto Slab" pitchFamily="2" charset="0"/>
          <a:cs typeface="Roboto Slab" pitchFamily="2" charset="0"/>
        </a:defRPr>
      </a:lvl5pPr>
      <a:lvl6pPr marL="194356" algn="l" defTabSz="776750" rtl="0" fontAlgn="base">
        <a:lnSpc>
          <a:spcPct val="90000"/>
        </a:lnSpc>
        <a:spcBef>
          <a:spcPct val="0"/>
        </a:spcBef>
        <a:spcAft>
          <a:spcPct val="0"/>
        </a:spcAft>
        <a:defRPr sz="3699">
          <a:solidFill>
            <a:schemeClr val="tx1"/>
          </a:solidFill>
          <a:latin typeface="Calibri Light" panose="020F0302020204030204" pitchFamily="34" charset="0"/>
        </a:defRPr>
      </a:lvl6pPr>
      <a:lvl7pPr marL="388713" algn="l" defTabSz="776750" rtl="0" fontAlgn="base">
        <a:lnSpc>
          <a:spcPct val="90000"/>
        </a:lnSpc>
        <a:spcBef>
          <a:spcPct val="0"/>
        </a:spcBef>
        <a:spcAft>
          <a:spcPct val="0"/>
        </a:spcAft>
        <a:defRPr sz="3699">
          <a:solidFill>
            <a:schemeClr val="tx1"/>
          </a:solidFill>
          <a:latin typeface="Calibri Light" panose="020F0302020204030204" pitchFamily="34" charset="0"/>
        </a:defRPr>
      </a:lvl7pPr>
      <a:lvl8pPr marL="583068" algn="l" defTabSz="776750" rtl="0" fontAlgn="base">
        <a:lnSpc>
          <a:spcPct val="90000"/>
        </a:lnSpc>
        <a:spcBef>
          <a:spcPct val="0"/>
        </a:spcBef>
        <a:spcAft>
          <a:spcPct val="0"/>
        </a:spcAft>
        <a:defRPr sz="3699">
          <a:solidFill>
            <a:schemeClr val="tx1"/>
          </a:solidFill>
          <a:latin typeface="Calibri Light" panose="020F0302020204030204" pitchFamily="34" charset="0"/>
        </a:defRPr>
      </a:lvl8pPr>
      <a:lvl9pPr marL="777425" algn="l" defTabSz="776750" rtl="0" fontAlgn="base">
        <a:lnSpc>
          <a:spcPct val="90000"/>
        </a:lnSpc>
        <a:spcBef>
          <a:spcPct val="0"/>
        </a:spcBef>
        <a:spcAft>
          <a:spcPct val="0"/>
        </a:spcAft>
        <a:defRPr sz="3699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92506" indent="-192506" algn="l" defTabSz="775419" rtl="0" eaLnBrk="0" fontAlgn="base" hangingPunct="0">
        <a:lnSpc>
          <a:spcPct val="90000"/>
        </a:lnSpc>
        <a:spcBef>
          <a:spcPts val="850"/>
        </a:spcBef>
        <a:spcAft>
          <a:spcPct val="0"/>
        </a:spcAft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PT Sans" panose="020B0503020203020204" pitchFamily="34" charset="0"/>
          <a:ea typeface="PT Sans" panose="020B0503020203020204" pitchFamily="34" charset="0"/>
          <a:cs typeface="PT Sans" panose="020B0503020203020204" pitchFamily="34" charset="0"/>
        </a:defRPr>
      </a:lvl1pPr>
      <a:lvl2pPr marL="581114" indent="-192506" algn="l" defTabSz="775419" rtl="0" eaLnBrk="0" fontAlgn="base" hangingPunct="0">
        <a:lnSpc>
          <a:spcPct val="90000"/>
        </a:lnSpc>
        <a:spcBef>
          <a:spcPts val="425"/>
        </a:spcBef>
        <a:spcAft>
          <a:spcPct val="0"/>
        </a:spcAft>
        <a:buFont typeface="Arial" panose="020B0604020202020204" pitchFamily="34" charset="0"/>
        <a:buChar char="•"/>
        <a:defRPr sz="1927" kern="1200">
          <a:solidFill>
            <a:schemeClr val="tx1"/>
          </a:solidFill>
          <a:latin typeface="PT Sans" panose="020B0503020203020204" pitchFamily="34" charset="0"/>
          <a:ea typeface="PT Sans" panose="020B0503020203020204" pitchFamily="34" charset="0"/>
          <a:cs typeface="PT Sans" panose="020B0503020203020204" pitchFamily="34" charset="0"/>
        </a:defRPr>
      </a:lvl2pPr>
      <a:lvl3pPr marL="969723" indent="-192506" algn="l" defTabSz="775419" rtl="0" eaLnBrk="0" fontAlgn="base" hangingPunct="0">
        <a:lnSpc>
          <a:spcPct val="90000"/>
        </a:lnSpc>
        <a:spcBef>
          <a:spcPts val="425"/>
        </a:spcBef>
        <a:spcAft>
          <a:spcPct val="0"/>
        </a:spcAft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PT Sans" panose="020B0503020203020204" pitchFamily="34" charset="0"/>
          <a:ea typeface="PT Sans" panose="020B0503020203020204" pitchFamily="34" charset="0"/>
          <a:cs typeface="PT Sans" panose="020B0503020203020204" pitchFamily="34" charset="0"/>
        </a:defRPr>
      </a:lvl3pPr>
      <a:lvl4pPr marL="1358331" indent="-192506" algn="l" defTabSz="775419" rtl="0" eaLnBrk="0" fontAlgn="base" hangingPunct="0">
        <a:lnSpc>
          <a:spcPct val="90000"/>
        </a:lnSpc>
        <a:spcBef>
          <a:spcPts val="425"/>
        </a:spcBef>
        <a:spcAft>
          <a:spcPct val="0"/>
        </a:spcAft>
        <a:buFont typeface="Arial" panose="020B0604020202020204" pitchFamily="34" charset="0"/>
        <a:buChar char="•"/>
        <a:defRPr sz="1473" kern="1200">
          <a:solidFill>
            <a:schemeClr val="tx1"/>
          </a:solidFill>
          <a:latin typeface="PT Sans" panose="020B0503020203020204" pitchFamily="34" charset="0"/>
          <a:ea typeface="PT Sans" panose="020B0503020203020204" pitchFamily="34" charset="0"/>
          <a:cs typeface="PT Sans" panose="020B0503020203020204" pitchFamily="34" charset="0"/>
        </a:defRPr>
      </a:lvl4pPr>
      <a:lvl5pPr marL="1746940" indent="-192506" algn="l" defTabSz="775419" rtl="0" eaLnBrk="0" fontAlgn="base" hangingPunct="0">
        <a:lnSpc>
          <a:spcPct val="90000"/>
        </a:lnSpc>
        <a:spcBef>
          <a:spcPts val="425"/>
        </a:spcBef>
        <a:spcAft>
          <a:spcPct val="0"/>
        </a:spcAft>
        <a:buFont typeface="Arial" panose="020B0604020202020204" pitchFamily="34" charset="0"/>
        <a:buChar char="•"/>
        <a:defRPr sz="1473" kern="1200">
          <a:solidFill>
            <a:schemeClr val="tx1"/>
          </a:solidFill>
          <a:latin typeface="PT Sans" panose="020B0503020203020204" pitchFamily="34" charset="0"/>
          <a:ea typeface="PT Sans" panose="020B0503020203020204" pitchFamily="34" charset="0"/>
          <a:cs typeface="PT Sans" panose="020B0503020203020204" pitchFamily="34" charset="0"/>
        </a:defRPr>
      </a:lvl5pPr>
      <a:lvl6pPr marL="2137383" indent="-194308" algn="l" defTabSz="777231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5998" indent="-194308" algn="l" defTabSz="777231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13" indent="-194308" algn="l" defTabSz="777231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28" indent="-194308" algn="l" defTabSz="777231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15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31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45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60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076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690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05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21" algn="l" defTabSz="777231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47" dirty="0"/>
              <a:t>Iowa Transportation Commission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Iowa Regional Transportation Planning Alliance (CIRTPA)/RPA-11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468120" y="5486400"/>
            <a:ext cx="8808720" cy="487054"/>
          </a:xfrm>
        </p:spPr>
        <p:txBody>
          <a:bodyPr/>
          <a:lstStyle/>
          <a:p>
            <a:r>
              <a:rPr lang="en-US" b="1" dirty="0"/>
              <a:t>June 10,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7C215-526D-4F1C-87C3-4A4EF428760C}"/>
              </a:ext>
            </a:extLst>
          </p:cNvPr>
          <p:cNvSpPr/>
          <p:nvPr/>
        </p:nvSpPr>
        <p:spPr>
          <a:xfrm>
            <a:off x="933548" y="6629400"/>
            <a:ext cx="9429652" cy="1219200"/>
          </a:xfrm>
          <a:prstGeom prst="rect">
            <a:avLst/>
          </a:prstGeom>
          <a:solidFill>
            <a:srgbClr val="789C4A"/>
          </a:solidFill>
          <a:ln>
            <a:solidFill>
              <a:srgbClr val="789C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6290"/>
            <a:endParaRPr lang="en-US" sz="204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E8BAF5-6FF5-4D90-8606-12A69C250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92" y="6820649"/>
            <a:ext cx="1468120" cy="7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4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D1904-5EE1-8370-B1C8-FF5750C41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B17E-99FB-A0E1-12A2-22CF1432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28600"/>
            <a:ext cx="9198929" cy="851207"/>
          </a:xfrm>
        </p:spPr>
        <p:txBody>
          <a:bodyPr/>
          <a:lstStyle/>
          <a:p>
            <a:r>
              <a:rPr lang="en-US" sz="2700" dirty="0"/>
              <a:t>Central Iowa Regional Transportation Planning Alliance (RPA-11) – Other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EAA7A-A90A-4C4E-C381-0F5BFD785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617" y="1676400"/>
            <a:ext cx="4244583" cy="4278748"/>
          </a:xfrm>
        </p:spPr>
        <p:txBody>
          <a:bodyPr/>
          <a:lstStyle/>
          <a:p>
            <a:pPr marL="377171" indent="-377171"/>
            <a:r>
              <a:rPr lang="en-US" sz="2200" dirty="0"/>
              <a:t>CIRTPA pays for InTrans pavement data collection every 4 years to support communities’ use of Pavement Management Programming. Staff also prepares Pavement Management Plans for requesting communities </a:t>
            </a:r>
          </a:p>
          <a:p>
            <a:pPr marL="377171" indent="-377171"/>
            <a:r>
              <a:rPr lang="en-US" sz="2200" dirty="0"/>
              <a:t>Supports grant applications for CIRTPA communities</a:t>
            </a:r>
          </a:p>
          <a:p>
            <a:pPr marL="817216" lvl="1" indent="-377171"/>
            <a:r>
              <a:rPr lang="en-US" sz="2200" dirty="0"/>
              <a:t>Safe Routes to School application for the City of Hartford – Approved for FFY 2026 funding</a:t>
            </a:r>
          </a:p>
          <a:p>
            <a:pPr marL="377171" indent="-377171"/>
            <a:r>
              <a:rPr lang="en-US" sz="2200" dirty="0"/>
              <a:t>Other transportation related projects as requested</a:t>
            </a:r>
          </a:p>
          <a:p>
            <a:pPr marL="377171" indent="-377171"/>
            <a:endParaRPr lang="en-US" sz="2100" dirty="0"/>
          </a:p>
          <a:p>
            <a:pPr marL="817216" lvl="1" indent="-377171"/>
            <a:endParaRPr lang="en-US" sz="2100" dirty="0"/>
          </a:p>
          <a:p>
            <a:pPr marL="817216" lvl="1" indent="-377171"/>
            <a:endParaRPr lang="en-US" sz="2100" dirty="0"/>
          </a:p>
          <a:p>
            <a:pPr marL="377171" indent="-377171"/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F4D1E-B582-6949-BEAF-EC219EB6E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543" y="2458548"/>
            <a:ext cx="5347375" cy="40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F36EE-74EF-4111-1FCD-A0A8A68AF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1A20-1A46-5FB4-2D22-B2DA8B0A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11262"/>
            <a:ext cx="9198929" cy="851207"/>
          </a:xfrm>
        </p:spPr>
        <p:txBody>
          <a:bodyPr/>
          <a:lstStyle/>
          <a:p>
            <a:r>
              <a:rPr lang="en-US" sz="3500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59601-FF9C-87C3-4154-B097D85F1E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617" y="1676400"/>
            <a:ext cx="3939783" cy="4278748"/>
          </a:xfrm>
        </p:spPr>
        <p:txBody>
          <a:bodyPr/>
          <a:lstStyle/>
          <a:p>
            <a:pPr marL="377171" indent="-377171"/>
            <a:r>
              <a:rPr lang="en-US" sz="2200" dirty="0"/>
              <a:t>Thank you for the support of MPOs and RPAs across the State</a:t>
            </a:r>
          </a:p>
          <a:p>
            <a:pPr marL="377171" indent="-377171"/>
            <a:r>
              <a:rPr lang="en-US" sz="2200" dirty="0"/>
              <a:t>Local communities making local decisions on how funding is allocated to best improve the performance of the surface transportation system</a:t>
            </a:r>
          </a:p>
          <a:p>
            <a:pPr marL="377171" indent="-377171"/>
            <a:r>
              <a:rPr lang="en-US" sz="2200" dirty="0"/>
              <a:t>CIRTPA serves over 200,000 rural Iowans and looks forward to continuing to serve as a conduit for transportation coordination, funding, and advocacy </a:t>
            </a:r>
          </a:p>
          <a:p>
            <a:pPr marL="377171" indent="-377171"/>
            <a:endParaRPr lang="en-US" sz="2100" dirty="0"/>
          </a:p>
          <a:p>
            <a:pPr marL="817216" lvl="1" indent="-377171"/>
            <a:endParaRPr lang="en-US" sz="2100" dirty="0"/>
          </a:p>
          <a:p>
            <a:pPr marL="817216" lvl="1" indent="-377171"/>
            <a:endParaRPr lang="en-US" sz="2100" dirty="0"/>
          </a:p>
          <a:p>
            <a:pPr marL="377171" indent="-377171"/>
            <a:endParaRPr lang="en-US" sz="2200" dirty="0"/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798C511-FD72-312F-1F7D-A76A24382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9800"/>
            <a:ext cx="5720125" cy="44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38A1-80F1-B92E-08F2-EF0BFED67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B31A-301D-E9C7-8C7A-38CE826AC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11262"/>
            <a:ext cx="9198929" cy="851207"/>
          </a:xfrm>
        </p:spPr>
        <p:txBody>
          <a:bodyPr/>
          <a:lstStyle/>
          <a:p>
            <a:r>
              <a:rPr lang="en-US" sz="3500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AE218-8236-ACEE-4ECF-C7BBDF115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0" y="2851726"/>
            <a:ext cx="5410200" cy="2068948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b="1" dirty="0"/>
              <a:t>Andrew Collings – Executive Director</a:t>
            </a:r>
          </a:p>
          <a:p>
            <a:pPr marL="0" indent="0" algn="ctr">
              <a:buNone/>
            </a:pPr>
            <a:r>
              <a:rPr lang="en-US" sz="2200" i="1" dirty="0"/>
              <a:t>Mid-Iowa Planning Alliance/Central Iowa Regional Transportation Planning Alliance</a:t>
            </a:r>
          </a:p>
          <a:p>
            <a:pPr marL="0" indent="0" algn="ctr">
              <a:buNone/>
            </a:pPr>
            <a:r>
              <a:rPr lang="en-US" sz="2200" dirty="0"/>
              <a:t>P: 515-304-3524</a:t>
            </a:r>
          </a:p>
          <a:p>
            <a:pPr marL="0" indent="0" algn="ctr">
              <a:buNone/>
            </a:pPr>
            <a:r>
              <a:rPr lang="en-US" sz="2200" dirty="0"/>
              <a:t>E: acollings@midiowaplanning.org</a:t>
            </a:r>
          </a:p>
          <a:p>
            <a:pPr marL="377171" indent="-377171" algn="ctr"/>
            <a:endParaRPr lang="en-US" sz="2100" dirty="0"/>
          </a:p>
          <a:p>
            <a:pPr marL="817216" lvl="1" indent="-377171"/>
            <a:endParaRPr lang="en-US" sz="2100" dirty="0"/>
          </a:p>
          <a:p>
            <a:pPr marL="817216" lvl="1" indent="-377171"/>
            <a:endParaRPr lang="en-US" sz="2100" dirty="0"/>
          </a:p>
          <a:p>
            <a:pPr marL="377171" indent="-37717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2579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8C104-15A8-A789-1391-0175DDBB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542B-B5B4-8ED6-F20A-C9FD0D71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28600"/>
            <a:ext cx="9326880" cy="851207"/>
          </a:xfrm>
        </p:spPr>
        <p:txBody>
          <a:bodyPr/>
          <a:lstStyle/>
          <a:p>
            <a:r>
              <a:rPr lang="en-US" sz="3000" dirty="0"/>
              <a:t>Mid-Iowa Planning Alliance for Community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114BF-BAF6-E992-D6A7-AF5B1AACB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621969"/>
            <a:ext cx="5293542" cy="5715617"/>
          </a:xfrm>
        </p:spPr>
        <p:txBody>
          <a:bodyPr/>
          <a:lstStyle/>
          <a:p>
            <a:pPr marL="377171" indent="-377171"/>
            <a:r>
              <a:rPr lang="en-US" sz="2200" dirty="0"/>
              <a:t>MIPA is the designated Economic Development District (EDD) and serves as the Council of Governments (COG) for Central Iowa</a:t>
            </a:r>
          </a:p>
          <a:p>
            <a:pPr marL="377171" indent="-377171"/>
            <a:r>
              <a:rPr lang="en-US" sz="2200" dirty="0"/>
              <a:t>MIPA works on behalf of and coordinates with its member governments (cities and counties) to implement infrastructure projects (vertical and horizontal) by facilitating federal, state, and local funding</a:t>
            </a:r>
          </a:p>
          <a:p>
            <a:pPr marL="377171" indent="-377171"/>
            <a:r>
              <a:rPr lang="en-US" sz="2200" dirty="0"/>
              <a:t>MIPA is the administrator of several stand-along organizations (see right) to ensure community development, transportation, and housing funding and activities are available to 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E99B1-41E6-9C24-9A13-0E86F36E0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588" y="1600199"/>
            <a:ext cx="4288445" cy="57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4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50C4-FEF4-45D3-88C6-52138678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15593"/>
            <a:ext cx="9198929" cy="851207"/>
          </a:xfrm>
        </p:spPr>
        <p:txBody>
          <a:bodyPr/>
          <a:lstStyle/>
          <a:p>
            <a:r>
              <a:rPr lang="en-US" sz="2700" dirty="0"/>
              <a:t>Central Iowa Regional Transportation Planning Alliance (RPA-11) -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031BB-F086-4718-83B7-D65ACFFA0C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617" y="1676400"/>
            <a:ext cx="4345244" cy="4278748"/>
          </a:xfrm>
        </p:spPr>
        <p:txBody>
          <a:bodyPr/>
          <a:lstStyle/>
          <a:p>
            <a:pPr marL="377171" indent="-377171"/>
            <a:r>
              <a:rPr lang="en-US" sz="2200" dirty="0"/>
              <a:t>The Central Iowa Regional Transportation Planning Alliance is the Regional Planning Affiliation (RPA-11) for the 7 counties surrounding Polk County</a:t>
            </a:r>
          </a:p>
          <a:p>
            <a:pPr marL="377171" indent="-377171"/>
            <a:r>
              <a:rPr lang="en-US" sz="2200" dirty="0"/>
              <a:t>RPAs must follow the same regulations and have the same functions as MPOs, but for less populated rural areas </a:t>
            </a:r>
          </a:p>
          <a:p>
            <a:pPr marL="377171" indent="-377171"/>
            <a:r>
              <a:rPr lang="en-US" sz="2200" dirty="0"/>
              <a:t>CIRTPA coordinates with communities, other MPOs, the Iowa DOT, and other stakeholders on a variety of transportation activities and projects</a:t>
            </a:r>
          </a:p>
          <a:p>
            <a:pPr marL="377171" indent="-377171"/>
            <a:endParaRPr lang="en-US" sz="22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E25840-54B2-4EDC-B89B-28D380E9323D}"/>
              </a:ext>
            </a:extLst>
          </p:cNvPr>
          <p:cNvGrpSpPr/>
          <p:nvPr/>
        </p:nvGrpSpPr>
        <p:grpSpPr>
          <a:xfrm>
            <a:off x="4791339" y="1905766"/>
            <a:ext cx="5377675" cy="5012635"/>
            <a:chOff x="4791339" y="1905766"/>
            <a:chExt cx="5377675" cy="50126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8FC197-BFAA-8CE8-15FE-B58B6BA0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4" b="14004"/>
            <a:stretch/>
          </p:blipFill>
          <p:spPr>
            <a:xfrm>
              <a:off x="4791339" y="1905766"/>
              <a:ext cx="5377675" cy="5012635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B2C88A4-D15E-B5BA-3DD9-2E8CD962AFC1}"/>
                </a:ext>
              </a:extLst>
            </p:cNvPr>
            <p:cNvGrpSpPr/>
            <p:nvPr/>
          </p:nvGrpSpPr>
          <p:grpSpPr>
            <a:xfrm>
              <a:off x="5181601" y="2089173"/>
              <a:ext cx="4257027" cy="4155897"/>
              <a:chOff x="5029200" y="2089172"/>
              <a:chExt cx="4257027" cy="4155897"/>
            </a:xfrm>
          </p:grpSpPr>
          <p:pic>
            <p:nvPicPr>
              <p:cNvPr id="1032" name="Picture 8" descr="Interstate 35 marker">
                <a:extLst>
                  <a:ext uri="{FF2B5EF4-FFF2-40B4-BE49-F238E27FC236}">
                    <a16:creationId xmlns:a16="http://schemas.microsoft.com/office/drawing/2014/main" id="{944C8F96-7BD7-4A51-CB28-268679EFE5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6637" y="2185184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8" descr="Interstate 35 marker">
                <a:extLst>
                  <a:ext uri="{FF2B5EF4-FFF2-40B4-BE49-F238E27FC236}">
                    <a16:creationId xmlns:a16="http://schemas.microsoft.com/office/drawing/2014/main" id="{0BF5970C-D06F-DADA-654D-7F8066F89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0468" y="5808753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Interstate 80 marker">
                <a:extLst>
                  <a:ext uri="{FF2B5EF4-FFF2-40B4-BE49-F238E27FC236}">
                    <a16:creationId xmlns:a16="http://schemas.microsoft.com/office/drawing/2014/main" id="{CE96380A-6EEC-9BE5-241B-EB22B44C91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4800600"/>
                <a:ext cx="190500" cy="19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U.S. Route 65 marker">
                <a:extLst>
                  <a:ext uri="{FF2B5EF4-FFF2-40B4-BE49-F238E27FC236}">
                    <a16:creationId xmlns:a16="http://schemas.microsoft.com/office/drawing/2014/main" id="{963DA7F4-723C-D76E-647E-4035F88ABE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5751" y="5141916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0" descr="U.S. Route 65 marker">
                <a:extLst>
                  <a:ext uri="{FF2B5EF4-FFF2-40B4-BE49-F238E27FC236}">
                    <a16:creationId xmlns:a16="http://schemas.microsoft.com/office/drawing/2014/main" id="{87D64A07-1A11-A6EE-6AFC-50F3BDEFFB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7775" y="6053045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Iowa Highway 92 marker">
                <a:extLst>
                  <a:ext uri="{FF2B5EF4-FFF2-40B4-BE49-F238E27FC236}">
                    <a16:creationId xmlns:a16="http://schemas.microsoft.com/office/drawing/2014/main" id="{68D43E3A-AEBA-5961-83AD-423463E27B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631" y="5550288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2" descr="Iowa Highway 92 marker">
                <a:extLst>
                  <a:ext uri="{FF2B5EF4-FFF2-40B4-BE49-F238E27FC236}">
                    <a16:creationId xmlns:a16="http://schemas.microsoft.com/office/drawing/2014/main" id="{19FBE10D-3FFE-5858-EC29-3458514C7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0016" y="5475201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U.S. Route 169 marker">
                <a:extLst>
                  <a:ext uri="{FF2B5EF4-FFF2-40B4-BE49-F238E27FC236}">
                    <a16:creationId xmlns:a16="http://schemas.microsoft.com/office/drawing/2014/main" id="{FF737E13-809E-4B0C-E93D-2DA6AEAB9B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6182" y="5045904"/>
                <a:ext cx="240030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4" descr="U.S. Route 169 marker">
                <a:extLst>
                  <a:ext uri="{FF2B5EF4-FFF2-40B4-BE49-F238E27FC236}">
                    <a16:creationId xmlns:a16="http://schemas.microsoft.com/office/drawing/2014/main" id="{DC89F3C3-D5D6-05B9-70FC-C7DA1F11DB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706" y="3848370"/>
                <a:ext cx="240030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Iowa Highway 5 marker">
                <a:extLst>
                  <a:ext uri="{FF2B5EF4-FFF2-40B4-BE49-F238E27FC236}">
                    <a16:creationId xmlns:a16="http://schemas.microsoft.com/office/drawing/2014/main" id="{E6917E4D-5007-D7F5-D750-D5ECAE66F1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8531" y="5251524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6" descr="Iowa Highway 5 marker">
                <a:extLst>
                  <a:ext uri="{FF2B5EF4-FFF2-40B4-BE49-F238E27FC236}">
                    <a16:creationId xmlns:a16="http://schemas.microsoft.com/office/drawing/2014/main" id="{A4FD7638-B2E7-1662-C32D-711EED32E6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1293" y="5998053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Iowa Highway 92 marker">
                <a:extLst>
                  <a:ext uri="{FF2B5EF4-FFF2-40B4-BE49-F238E27FC236}">
                    <a16:creationId xmlns:a16="http://schemas.microsoft.com/office/drawing/2014/main" id="{B2F12969-CD1E-60E9-9A56-A4FDEBC81F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4203" y="5734512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Iowa Highway 14 marker">
                <a:extLst>
                  <a:ext uri="{FF2B5EF4-FFF2-40B4-BE49-F238E27FC236}">
                    <a16:creationId xmlns:a16="http://schemas.microsoft.com/office/drawing/2014/main" id="{A031552E-6A1D-6DD7-C489-EBE5865785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1291" y="5237928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 descr="Interstate 80 marker">
                <a:extLst>
                  <a:ext uri="{FF2B5EF4-FFF2-40B4-BE49-F238E27FC236}">
                    <a16:creationId xmlns:a16="http://schemas.microsoft.com/office/drawing/2014/main" id="{38F59154-F73D-6760-8F9A-8BD6E12E29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8652" y="4060846"/>
                <a:ext cx="190500" cy="19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4" descr="U.S. Route 169 marker">
                <a:extLst>
                  <a:ext uri="{FF2B5EF4-FFF2-40B4-BE49-F238E27FC236}">
                    <a16:creationId xmlns:a16="http://schemas.microsoft.com/office/drawing/2014/main" id="{1D5EEAD2-9E19-6208-6E65-67ECFF6DD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706" y="2972950"/>
                <a:ext cx="240030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0" descr="Iowa Highway 141 marker">
                <a:extLst>
                  <a:ext uri="{FF2B5EF4-FFF2-40B4-BE49-F238E27FC236}">
                    <a16:creationId xmlns:a16="http://schemas.microsoft.com/office/drawing/2014/main" id="{CD0DCD4D-047A-5C78-40C4-6038DAE01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92024" cy="153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0" descr="Iowa Highway 141 marker">
                <a:extLst>
                  <a:ext uri="{FF2B5EF4-FFF2-40B4-BE49-F238E27FC236}">
                    <a16:creationId xmlns:a16="http://schemas.microsoft.com/office/drawing/2014/main" id="{5DD7D6E7-03B2-7441-5834-5414F52323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0321" y="3526963"/>
                <a:ext cx="192024" cy="153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U.S. Route 30 marker">
                <a:extLst>
                  <a:ext uri="{FF2B5EF4-FFF2-40B4-BE49-F238E27FC236}">
                    <a16:creationId xmlns:a16="http://schemas.microsoft.com/office/drawing/2014/main" id="{672F63A3-8BE1-D5A9-FA4A-8650DB75C6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2601546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2" descr="U.S. Route 30 marker">
                <a:extLst>
                  <a:ext uri="{FF2B5EF4-FFF2-40B4-BE49-F238E27FC236}">
                    <a16:creationId xmlns:a16="http://schemas.microsoft.com/office/drawing/2014/main" id="{866ECF84-D86A-926D-0958-3E5D78A07F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7318" y="2633029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4" descr="U.S. Route 169 marker">
                <a:extLst>
                  <a:ext uri="{FF2B5EF4-FFF2-40B4-BE49-F238E27FC236}">
                    <a16:creationId xmlns:a16="http://schemas.microsoft.com/office/drawing/2014/main" id="{DCADCF5C-4A46-31C1-F59B-48C97A4E98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7855" y="2089172"/>
                <a:ext cx="240030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2" descr="U.S. Route 30 marker">
                <a:extLst>
                  <a:ext uri="{FF2B5EF4-FFF2-40B4-BE49-F238E27FC236}">
                    <a16:creationId xmlns:a16="http://schemas.microsoft.com/office/drawing/2014/main" id="{6331B426-7976-29FD-C267-943666D70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4725" y="2697558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 descr="U.S. Route 65 marker">
                <a:extLst>
                  <a:ext uri="{FF2B5EF4-FFF2-40B4-BE49-F238E27FC236}">
                    <a16:creationId xmlns:a16="http://schemas.microsoft.com/office/drawing/2014/main" id="{E62ABE35-8E44-6F37-9B7D-4D6D9F0F5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0964" y="3532730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8" descr="Iowa Highway 14 marker">
                <a:extLst>
                  <a:ext uri="{FF2B5EF4-FFF2-40B4-BE49-F238E27FC236}">
                    <a16:creationId xmlns:a16="http://schemas.microsoft.com/office/drawing/2014/main" id="{12650172-1CE0-C0C6-A7CA-477658E77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1291" y="4483090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8" descr="Iowa Highway 14 marker">
                <a:extLst>
                  <a:ext uri="{FF2B5EF4-FFF2-40B4-BE49-F238E27FC236}">
                    <a16:creationId xmlns:a16="http://schemas.microsoft.com/office/drawing/2014/main" id="{83C60A4C-1F60-973A-9CED-8BE81A5FC2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4221" y="3526963"/>
                <a:ext cx="192024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4" descr="Iowa Highway 163 marker">
                <a:extLst>
                  <a:ext uri="{FF2B5EF4-FFF2-40B4-BE49-F238E27FC236}">
                    <a16:creationId xmlns:a16="http://schemas.microsoft.com/office/drawing/2014/main" id="{5BA7B9AA-FC59-3E7F-2E25-47D0792047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5113" y="4537807"/>
                <a:ext cx="240030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4" descr="Iowa Highway 163 marker">
                <a:extLst>
                  <a:ext uri="{FF2B5EF4-FFF2-40B4-BE49-F238E27FC236}">
                    <a16:creationId xmlns:a16="http://schemas.microsoft.com/office/drawing/2014/main" id="{CAA2AAD8-FC73-36F7-F773-1FCBE0C54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1293" y="5122713"/>
                <a:ext cx="240030" cy="192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1291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26A80-8901-17E7-0ED3-81A1071D1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0846-9A16-716E-AE61-1FE9F828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28600"/>
            <a:ext cx="9198929" cy="851207"/>
          </a:xfrm>
        </p:spPr>
        <p:txBody>
          <a:bodyPr/>
          <a:lstStyle/>
          <a:p>
            <a:r>
              <a:rPr lang="en-US" sz="2700" dirty="0"/>
              <a:t>Central Iowa Regional Transportation Planning Alliance (RPA-11) – FFY 2020-2024 Funding Expenditures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EF5D6-9ECE-2F8D-F5C1-AB81C837E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617" y="1676400"/>
            <a:ext cx="4345244" cy="4278748"/>
          </a:xfrm>
        </p:spPr>
        <p:txBody>
          <a:bodyPr/>
          <a:lstStyle/>
          <a:p>
            <a:pPr marL="377171" indent="-377171"/>
            <a:r>
              <a:rPr lang="en-US" sz="2200" i="1" dirty="0"/>
              <a:t>FFY 2020-2024 - </a:t>
            </a:r>
            <a:r>
              <a:rPr lang="en-US" sz="2200" b="1" dirty="0"/>
              <a:t>STBG</a:t>
            </a:r>
            <a:r>
              <a:rPr lang="en-US" sz="2200" dirty="0"/>
              <a:t> </a:t>
            </a:r>
            <a:r>
              <a:rPr lang="en-US" sz="2200" b="1" dirty="0"/>
              <a:t>$5.9 Million </a:t>
            </a:r>
            <a:r>
              <a:rPr lang="en-US" sz="2200" dirty="0"/>
              <a:t>average annual allocation</a:t>
            </a:r>
          </a:p>
          <a:p>
            <a:pPr marL="817216" lvl="1" indent="-377171"/>
            <a:r>
              <a:rPr lang="en-US" sz="2100" dirty="0"/>
              <a:t>$29,000,918 in road, bridge, and capital expenditures</a:t>
            </a:r>
          </a:p>
          <a:p>
            <a:pPr marL="817216" lvl="1" indent="-377171"/>
            <a:r>
              <a:rPr lang="en-US" sz="2100" dirty="0"/>
              <a:t>32 projects</a:t>
            </a:r>
          </a:p>
          <a:p>
            <a:pPr marL="817216" lvl="1" indent="-377171"/>
            <a:r>
              <a:rPr lang="en-US" sz="2100" dirty="0"/>
              <a:t>Average of $5.8 Million in spending per year</a:t>
            </a:r>
          </a:p>
          <a:p>
            <a:pPr marL="377171" indent="-377171"/>
            <a:r>
              <a:rPr lang="en-US" sz="2200" i="1" dirty="0"/>
              <a:t>FFY 2020-2024 - </a:t>
            </a:r>
            <a:r>
              <a:rPr lang="en-US" sz="2200" b="1" dirty="0"/>
              <a:t>TAP</a:t>
            </a:r>
            <a:r>
              <a:rPr lang="en-US" sz="2200" dirty="0"/>
              <a:t> </a:t>
            </a:r>
            <a:r>
              <a:rPr lang="en-US" sz="2200" b="1" dirty="0"/>
              <a:t>$417k </a:t>
            </a:r>
            <a:r>
              <a:rPr lang="en-US" sz="2200" dirty="0"/>
              <a:t>average annual allocation</a:t>
            </a:r>
          </a:p>
          <a:p>
            <a:pPr marL="817216" lvl="1" indent="-377171"/>
            <a:r>
              <a:rPr lang="en-US" sz="2100" dirty="0"/>
              <a:t>$2,737,461 in trail and other non-motorized transportation expenditures</a:t>
            </a:r>
          </a:p>
          <a:p>
            <a:pPr marL="817216" lvl="1" indent="-377171"/>
            <a:r>
              <a:rPr lang="en-US" sz="2100" dirty="0"/>
              <a:t>13 projects</a:t>
            </a:r>
          </a:p>
          <a:p>
            <a:pPr marL="817216" lvl="1" indent="-377171"/>
            <a:r>
              <a:rPr lang="en-US" sz="2100" dirty="0"/>
              <a:t>Average of $548k in spending per year</a:t>
            </a:r>
          </a:p>
          <a:p>
            <a:pPr marL="377171" indent="-377171"/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2F6E8-A2A8-B336-9377-F1003BC1B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5072">
            <a:off x="5743702" y="2227084"/>
            <a:ext cx="3363895" cy="4353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895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BDA36-6BD7-7594-F2DE-CF7CBFBC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C900-353D-AF8E-7E6A-563261D9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28600"/>
            <a:ext cx="9198929" cy="851207"/>
          </a:xfrm>
        </p:spPr>
        <p:txBody>
          <a:bodyPr/>
          <a:lstStyle/>
          <a:p>
            <a:r>
              <a:rPr lang="en-US" sz="2700" dirty="0"/>
              <a:t>Central Iowa Regional Transportation Planning Alliance (RPA-11) – Funded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B2AD4-4495-CF3E-00D7-4094CBFC4B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209" y="1600200"/>
            <a:ext cx="3912992" cy="2438400"/>
          </a:xfrm>
        </p:spPr>
        <p:txBody>
          <a:bodyPr/>
          <a:lstStyle/>
          <a:p>
            <a:pPr marL="377171" indent="-377171"/>
            <a:r>
              <a:rPr lang="en-US" sz="2200" i="1" dirty="0"/>
              <a:t>FFY 2020</a:t>
            </a:r>
            <a:r>
              <a:rPr lang="en-US" sz="2200" dirty="0"/>
              <a:t> </a:t>
            </a:r>
            <a:r>
              <a:rPr lang="en-US" sz="2200" b="1" dirty="0"/>
              <a:t>Story County Conservation </a:t>
            </a:r>
            <a:r>
              <a:rPr lang="en-US" sz="2200" dirty="0"/>
              <a:t>– </a:t>
            </a:r>
            <a:r>
              <a:rPr lang="en-US" sz="2200" u="sng" dirty="0"/>
              <a:t>Heart of Iowa Nature Trail Paving</a:t>
            </a:r>
          </a:p>
          <a:p>
            <a:pPr marL="817216" lvl="1" indent="-377171"/>
            <a:r>
              <a:rPr lang="en-US" sz="2100" dirty="0"/>
              <a:t>$1,077,000 Total Funding</a:t>
            </a:r>
          </a:p>
          <a:p>
            <a:pPr marL="817216" lvl="1" indent="-377171"/>
            <a:r>
              <a:rPr lang="en-US" sz="2100" dirty="0"/>
              <a:t>$200,000 TAP</a:t>
            </a:r>
          </a:p>
          <a:p>
            <a:pPr marL="377171" indent="-377171"/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A4980-185C-20AF-840D-D6CA1ED4E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02" y="3862184"/>
            <a:ext cx="5891396" cy="3859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9BD1C-F3E9-289D-5F6C-84F23677F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281" y="1378240"/>
            <a:ext cx="5699952" cy="3728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4B2FB-F575-6ECF-9B6D-AD00E28543BE}"/>
              </a:ext>
            </a:extLst>
          </p:cNvPr>
          <p:cNvSpPr txBox="1"/>
          <p:nvPr/>
        </p:nvSpPr>
        <p:spPr>
          <a:xfrm>
            <a:off x="7714765" y="5106958"/>
            <a:ext cx="990600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Before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7B213-1959-6D03-5B74-CE1DD0648B79}"/>
              </a:ext>
            </a:extLst>
          </p:cNvPr>
          <p:cNvSpPr txBox="1"/>
          <p:nvPr/>
        </p:nvSpPr>
        <p:spPr>
          <a:xfrm>
            <a:off x="2133600" y="3480917"/>
            <a:ext cx="990600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767125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1A54-392F-A2D9-34FA-DFAFC468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837C-D87B-5FA5-8BA0-E8FB48E9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28600"/>
            <a:ext cx="9198929" cy="851207"/>
          </a:xfrm>
        </p:spPr>
        <p:txBody>
          <a:bodyPr/>
          <a:lstStyle/>
          <a:p>
            <a:r>
              <a:rPr lang="en-US" sz="2700" dirty="0"/>
              <a:t>Central Iowa Regional Transportation Planning Alliance (RPA-11) – Funded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46E89-3264-5386-7485-BEDAFACF6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209" y="1600200"/>
            <a:ext cx="3912992" cy="2438400"/>
          </a:xfrm>
        </p:spPr>
        <p:txBody>
          <a:bodyPr/>
          <a:lstStyle/>
          <a:p>
            <a:pPr marL="377171" indent="-377171"/>
            <a:r>
              <a:rPr lang="en-US" sz="2200" i="1" dirty="0"/>
              <a:t>FFY 2023</a:t>
            </a:r>
            <a:r>
              <a:rPr lang="en-US" sz="2200" dirty="0"/>
              <a:t> </a:t>
            </a:r>
            <a:r>
              <a:rPr lang="en-US" sz="2200" b="1" dirty="0"/>
              <a:t>City of Indianola </a:t>
            </a:r>
            <a:r>
              <a:rPr lang="en-US" sz="2200" dirty="0"/>
              <a:t>– </a:t>
            </a:r>
            <a:r>
              <a:rPr lang="en-US" sz="2200" u="sng" dirty="0"/>
              <a:t>East Hillcrest Avenue Reconstruction</a:t>
            </a:r>
          </a:p>
          <a:p>
            <a:pPr marL="817216" lvl="1" indent="-377171"/>
            <a:r>
              <a:rPr lang="en-US" sz="2100" dirty="0"/>
              <a:t>$6,180,000 Total Funding</a:t>
            </a:r>
          </a:p>
          <a:p>
            <a:pPr marL="817216" lvl="1" indent="-377171"/>
            <a:r>
              <a:rPr lang="en-US" sz="2100" dirty="0"/>
              <a:t>$3,800,000 SWAP-STBG</a:t>
            </a:r>
          </a:p>
          <a:p>
            <a:pPr marL="377171" indent="-377171"/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43D88C-6E5E-4AE8-A122-2B107D060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35" y="3862184"/>
            <a:ext cx="5922331" cy="3859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DEA11-1AA8-C3BF-A0D7-330290FC5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281" y="1370439"/>
            <a:ext cx="5699952" cy="374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1102E-A121-2FFD-AEC5-3A3074FBA753}"/>
              </a:ext>
            </a:extLst>
          </p:cNvPr>
          <p:cNvSpPr txBox="1"/>
          <p:nvPr/>
        </p:nvSpPr>
        <p:spPr>
          <a:xfrm>
            <a:off x="7714765" y="5106958"/>
            <a:ext cx="990600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Before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FD257-4DC8-7F74-9948-200AACA54907}"/>
              </a:ext>
            </a:extLst>
          </p:cNvPr>
          <p:cNvSpPr txBox="1"/>
          <p:nvPr/>
        </p:nvSpPr>
        <p:spPr>
          <a:xfrm>
            <a:off x="2133600" y="3480917"/>
            <a:ext cx="990600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89490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4F6D6-783E-2A56-FE73-7FDCBC17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C5FD-616F-1071-941C-4B88D19F2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28600"/>
            <a:ext cx="9198929" cy="851207"/>
          </a:xfrm>
        </p:spPr>
        <p:txBody>
          <a:bodyPr/>
          <a:lstStyle/>
          <a:p>
            <a:r>
              <a:rPr lang="en-US" sz="2700" dirty="0"/>
              <a:t>Central Iowa Regional Transportation Planning Alliance (RPA-11) – Funded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9CE40-64D3-03B6-5A38-94F41AE46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209" y="1600200"/>
            <a:ext cx="3912992" cy="2438400"/>
          </a:xfrm>
        </p:spPr>
        <p:txBody>
          <a:bodyPr/>
          <a:lstStyle/>
          <a:p>
            <a:pPr marL="377171" indent="-377171"/>
            <a:r>
              <a:rPr lang="en-US" sz="2200" i="1" dirty="0"/>
              <a:t>FFY 2023</a:t>
            </a:r>
            <a:r>
              <a:rPr lang="en-US" sz="2200" dirty="0"/>
              <a:t> </a:t>
            </a:r>
            <a:r>
              <a:rPr lang="en-US" sz="2200" b="1" dirty="0"/>
              <a:t>Madison County </a:t>
            </a:r>
            <a:r>
              <a:rPr lang="en-US" sz="2200" dirty="0"/>
              <a:t>– </a:t>
            </a:r>
            <a:r>
              <a:rPr lang="en-US" sz="2200" u="sng" dirty="0"/>
              <a:t>G61 Pavement Rehabilitation</a:t>
            </a:r>
          </a:p>
          <a:p>
            <a:pPr marL="817216" lvl="1" indent="-377171"/>
            <a:r>
              <a:rPr lang="en-US" sz="2100" dirty="0"/>
              <a:t>$2,500,000 Total Funding</a:t>
            </a:r>
          </a:p>
          <a:p>
            <a:pPr marL="817216" lvl="1" indent="-377171"/>
            <a:r>
              <a:rPr lang="en-US" sz="2100" dirty="0"/>
              <a:t>$2,000,000 STBG</a:t>
            </a:r>
          </a:p>
          <a:p>
            <a:pPr marL="377171" indent="-377171"/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DBA8D-EA15-A4F4-7F23-DA690BA55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35" y="3843798"/>
            <a:ext cx="5922331" cy="3895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20E53-2A4F-E532-EF1F-92D76644E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151" y="1370439"/>
            <a:ext cx="5702212" cy="374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C6B613-3EED-8751-936C-AA8927DD159C}"/>
              </a:ext>
            </a:extLst>
          </p:cNvPr>
          <p:cNvSpPr txBox="1"/>
          <p:nvPr/>
        </p:nvSpPr>
        <p:spPr>
          <a:xfrm>
            <a:off x="7714765" y="5106958"/>
            <a:ext cx="990600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Before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F9AFF-4A2F-2CB2-94E2-FFB5CAEA88A8}"/>
              </a:ext>
            </a:extLst>
          </p:cNvPr>
          <p:cNvSpPr txBox="1"/>
          <p:nvPr/>
        </p:nvSpPr>
        <p:spPr>
          <a:xfrm>
            <a:off x="2133600" y="3480917"/>
            <a:ext cx="990600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56575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C430-D4BD-45C1-AF22-B51DC19B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60FF-6E14-3EDF-E7BD-2D9D33D2B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28600"/>
            <a:ext cx="9198929" cy="851207"/>
          </a:xfrm>
        </p:spPr>
        <p:txBody>
          <a:bodyPr/>
          <a:lstStyle/>
          <a:p>
            <a:r>
              <a:rPr lang="en-US" sz="2700" dirty="0"/>
              <a:t>Central Iowa Regional Transportation Planning Alliance (RPA-11) – Funded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284FA-5907-EB6E-2ACC-82F929CE6B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209" y="1600200"/>
            <a:ext cx="3912992" cy="2438400"/>
          </a:xfrm>
        </p:spPr>
        <p:txBody>
          <a:bodyPr/>
          <a:lstStyle/>
          <a:p>
            <a:pPr marL="377171" indent="-377171"/>
            <a:r>
              <a:rPr lang="en-US" sz="2200" i="1" dirty="0"/>
              <a:t>FFY 2024</a:t>
            </a:r>
            <a:r>
              <a:rPr lang="en-US" sz="2200" dirty="0"/>
              <a:t> </a:t>
            </a:r>
            <a:r>
              <a:rPr lang="en-US" sz="2200" b="1" dirty="0"/>
              <a:t>City of Dawson/Dallas County </a:t>
            </a:r>
            <a:r>
              <a:rPr lang="en-US" sz="2200" dirty="0"/>
              <a:t>– </a:t>
            </a:r>
            <a:r>
              <a:rPr lang="en-US" sz="2200" u="sng" dirty="0"/>
              <a:t>P46 Pavement Rehabilitation and Widening Project</a:t>
            </a:r>
          </a:p>
          <a:p>
            <a:pPr marL="817216" lvl="1" indent="-377171"/>
            <a:r>
              <a:rPr lang="en-US" sz="2100" dirty="0"/>
              <a:t>$2,000,000 Total Funding</a:t>
            </a:r>
          </a:p>
          <a:p>
            <a:pPr marL="817216" lvl="1" indent="-377171"/>
            <a:r>
              <a:rPr lang="en-US" sz="2100" dirty="0"/>
              <a:t>$240,000 SWAP-STBG</a:t>
            </a:r>
          </a:p>
          <a:p>
            <a:pPr marL="377171" indent="-377171"/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579AD9-5B91-01F1-FC5F-BBC1D9D4A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43798"/>
            <a:ext cx="5943601" cy="3895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E3180A-5478-9947-7946-FE74A75D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70439"/>
            <a:ext cx="5704114" cy="3744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3336E0-D337-9618-1BEE-458C72A500F2}"/>
              </a:ext>
            </a:extLst>
          </p:cNvPr>
          <p:cNvSpPr txBox="1"/>
          <p:nvPr/>
        </p:nvSpPr>
        <p:spPr>
          <a:xfrm>
            <a:off x="7714765" y="5106958"/>
            <a:ext cx="990600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FC5DF-78AD-EA9A-8B93-2641C272067D}"/>
              </a:ext>
            </a:extLst>
          </p:cNvPr>
          <p:cNvSpPr txBox="1"/>
          <p:nvPr/>
        </p:nvSpPr>
        <p:spPr>
          <a:xfrm>
            <a:off x="3771901" y="3448260"/>
            <a:ext cx="990600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509827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C4C21-FADB-F716-2CA5-5AEB3F507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F6254-BB31-E40C-8FDA-BA5717C6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28600"/>
            <a:ext cx="9198929" cy="851207"/>
          </a:xfrm>
        </p:spPr>
        <p:txBody>
          <a:bodyPr/>
          <a:lstStyle/>
          <a:p>
            <a:r>
              <a:rPr lang="en-US" sz="2700" dirty="0"/>
              <a:t>Central Iowa Regional Transportation Planning Alliance (RPA-11) – Comprehensive Safety Action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5211A-63B7-CD9E-84A5-F957553CD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617" y="1676400"/>
            <a:ext cx="4345244" cy="4278748"/>
          </a:xfrm>
        </p:spPr>
        <p:txBody>
          <a:bodyPr/>
          <a:lstStyle/>
          <a:p>
            <a:pPr marL="377171" indent="-377171"/>
            <a:r>
              <a:rPr lang="en-US" sz="1900" dirty="0"/>
              <a:t>CIRTPA received a $200k Safe Streets for All (SS4A) Planning Grant in 2023 to create a Safety Action Plan for the cities of CIRTPA</a:t>
            </a:r>
          </a:p>
          <a:p>
            <a:pPr marL="817216" lvl="1" indent="-377171"/>
            <a:r>
              <a:rPr lang="en-US" sz="1900" dirty="0"/>
              <a:t>Plan was adopted in May </a:t>
            </a:r>
          </a:p>
          <a:p>
            <a:pPr marL="377171" indent="-377171"/>
            <a:r>
              <a:rPr lang="en-US" sz="1900" dirty="0"/>
              <a:t>Preparing for an estimated $20 Million application for an SS4A Implementation Grant due in June</a:t>
            </a:r>
          </a:p>
          <a:p>
            <a:pPr marL="817216" lvl="1" indent="-377171"/>
            <a:r>
              <a:rPr lang="en-US" sz="1900" u="sng" dirty="0"/>
              <a:t>City of Adel </a:t>
            </a:r>
            <a:r>
              <a:rPr lang="en-US" sz="1900" dirty="0"/>
              <a:t>– Center Turn Lane on IA 92</a:t>
            </a:r>
          </a:p>
          <a:p>
            <a:pPr marL="817216" lvl="1" indent="-377171"/>
            <a:r>
              <a:rPr lang="en-US" sz="1900" u="sng"/>
              <a:t>City </a:t>
            </a:r>
            <a:r>
              <a:rPr lang="en-US" sz="1900" u="sng" dirty="0"/>
              <a:t>of Nevada </a:t>
            </a:r>
            <a:r>
              <a:rPr lang="en-US" sz="1900" dirty="0"/>
              <a:t>– Two to Three Lane Conversion on Washington St</a:t>
            </a:r>
          </a:p>
          <a:p>
            <a:pPr marL="817216" lvl="1" indent="-377171"/>
            <a:r>
              <a:rPr lang="en-US" sz="1900" u="sng" dirty="0"/>
              <a:t>City of Newton </a:t>
            </a:r>
            <a:r>
              <a:rPr lang="en-US" sz="1900" dirty="0"/>
              <a:t>– E 8</a:t>
            </a:r>
            <a:r>
              <a:rPr lang="en-US" sz="1900" baseline="30000" dirty="0"/>
              <a:t>th</a:t>
            </a:r>
            <a:r>
              <a:rPr lang="en-US" sz="1900" dirty="0"/>
              <a:t> Street Reconstruction</a:t>
            </a:r>
          </a:p>
          <a:p>
            <a:pPr marL="817216" lvl="1" indent="-377171"/>
            <a:r>
              <a:rPr lang="en-US" sz="1900" u="sng" dirty="0"/>
              <a:t>City of Pella </a:t>
            </a:r>
            <a:r>
              <a:rPr lang="en-US" sz="1900" dirty="0"/>
              <a:t>– Two to Three Lane Conversions on Washington St</a:t>
            </a:r>
          </a:p>
          <a:p>
            <a:pPr marL="377171" indent="-377171"/>
            <a:endParaRPr lang="en-US" sz="2200" dirty="0"/>
          </a:p>
        </p:txBody>
      </p:sp>
      <p:pic>
        <p:nvPicPr>
          <p:cNvPr id="5" name="Picture 4" descr="A poster of a safety plan&#10;&#10;AI-generated content may be incorrect.">
            <a:extLst>
              <a:ext uri="{FF2B5EF4-FFF2-40B4-BE49-F238E27FC236}">
                <a16:creationId xmlns:a16="http://schemas.microsoft.com/office/drawing/2014/main" id="{A5DFAF4A-2C23-F8B7-250F-81E1DF323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284">
            <a:off x="5885779" y="2266270"/>
            <a:ext cx="3709554" cy="480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737776"/>
      </p:ext>
    </p:extLst>
  </p:cSld>
  <p:clrMapOvr>
    <a:masterClrMapping/>
  </p:clrMapOvr>
</p:sld>
</file>

<file path=ppt/theme/theme1.xml><?xml version="1.0" encoding="utf-8"?>
<a:theme xmlns:a="http://schemas.openxmlformats.org/drawingml/2006/main" name="MPO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PO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Iowa DOT Colors">
      <a:dk1>
        <a:sysClr val="windowText" lastClr="000000"/>
      </a:dk1>
      <a:lt1>
        <a:sysClr val="window" lastClr="FFFFFF"/>
      </a:lt1>
      <a:dk2>
        <a:srgbClr val="03617A"/>
      </a:dk2>
      <a:lt2>
        <a:srgbClr val="E0A624"/>
      </a:lt2>
      <a:accent1>
        <a:srgbClr val="C6D667"/>
      </a:accent1>
      <a:accent2>
        <a:srgbClr val="19405B"/>
      </a:accent2>
      <a:accent3>
        <a:srgbClr val="70C8B8"/>
      </a:accent3>
      <a:accent4>
        <a:srgbClr val="2A6357"/>
      </a:accent4>
      <a:accent5>
        <a:srgbClr val="8E9A36"/>
      </a:accent5>
      <a:accent6>
        <a:srgbClr val="B86125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8db450-22c8-408e-bfa9-71f40a4a24c3">
      <Terms xmlns="http://schemas.microsoft.com/office/infopath/2007/PartnerControls"/>
    </lcf76f155ced4ddcb4097134ff3c332f>
    <TaxCatchAll xmlns="7b9fde40-322c-4f3d-b08b-bcf9e059ca6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7F60559A91834D98A3CFF56E5B787A" ma:contentTypeVersion="15" ma:contentTypeDescription="Create a new document." ma:contentTypeScope="" ma:versionID="fc08cdf409f3332e2865f77f44e4c7a5">
  <xsd:schema xmlns:xsd="http://www.w3.org/2001/XMLSchema" xmlns:xs="http://www.w3.org/2001/XMLSchema" xmlns:p="http://schemas.microsoft.com/office/2006/metadata/properties" xmlns:ns2="268db450-22c8-408e-bfa9-71f40a4a24c3" xmlns:ns3="7b9fde40-322c-4f3d-b08b-bcf9e059ca67" targetNamespace="http://schemas.microsoft.com/office/2006/metadata/properties" ma:root="true" ma:fieldsID="7fd295c6ebd2118a11c6be3f685aa47b" ns2:_="" ns3:_="">
    <xsd:import namespace="268db450-22c8-408e-bfa9-71f40a4a24c3"/>
    <xsd:import namespace="7b9fde40-322c-4f3d-b08b-bcf9e059ca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db450-22c8-408e-bfa9-71f40a4a24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512f154-a0bc-4b9a-90d3-452fbb46c0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9fde40-322c-4f3d-b08b-bcf9e059ca6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8dc1820-4ad3-45fc-b34b-371e0ed52da9}" ma:internalName="TaxCatchAll" ma:showField="CatchAllData" ma:web="7b9fde40-322c-4f3d-b08b-bcf9e059ca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11C3-B9ED-4F28-B18B-E7BAE3037541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268db450-22c8-408e-bfa9-71f40a4a24c3"/>
    <ds:schemaRef ds:uri="http://purl.org/dc/elements/1.1/"/>
    <ds:schemaRef ds:uri="7b9fde40-322c-4f3d-b08b-bcf9e059ca67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6A0B39C-6362-4874-A42F-B142D6E4E1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1F3EF5-17BA-4BCF-8D62-A2D8A446CF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db450-22c8-408e-bfa9-71f40a4a24c3"/>
    <ds:schemaRef ds:uri="7b9fde40-322c-4f3d-b08b-bcf9e059ca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25325</TotalTime>
  <Words>647</Words>
  <Application>Microsoft Office PowerPoint</Application>
  <PresentationFormat>Custom</PresentationFormat>
  <Paragraphs>73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PT Sans</vt:lpstr>
      <vt:lpstr>PT Sans Pro</vt:lpstr>
      <vt:lpstr>Roboto Slab</vt:lpstr>
      <vt:lpstr>Work Sans</vt:lpstr>
      <vt:lpstr>MPO Template</vt:lpstr>
      <vt:lpstr>2_Office Theme</vt:lpstr>
      <vt:lpstr>1_MPO Template</vt:lpstr>
      <vt:lpstr>1_Office Theme</vt:lpstr>
      <vt:lpstr>Iowa Transportation Commission</vt:lpstr>
      <vt:lpstr>Mid-Iowa Planning Alliance for Community Development</vt:lpstr>
      <vt:lpstr>Central Iowa Regional Transportation Planning Alliance (RPA-11) - Overview</vt:lpstr>
      <vt:lpstr>Central Iowa Regional Transportation Planning Alliance (RPA-11) – FFY 2020-2024 Funding Expenditures</vt:lpstr>
      <vt:lpstr>Central Iowa Regional Transportation Planning Alliance (RPA-11) – Funded Projects</vt:lpstr>
      <vt:lpstr>Central Iowa Regional Transportation Planning Alliance (RPA-11) – Funded Projects</vt:lpstr>
      <vt:lpstr>Central Iowa Regional Transportation Planning Alliance (RPA-11) – Funded Projects</vt:lpstr>
      <vt:lpstr>Central Iowa Regional Transportation Planning Alliance (RPA-11) – Funded Projects</vt:lpstr>
      <vt:lpstr>Central Iowa Regional Transportation Planning Alliance (RPA-11) – Comprehensive Safety Action Plan</vt:lpstr>
      <vt:lpstr>Central Iowa Regional Transportation Planning Alliance (RPA-11) – Other Projects</vt:lpstr>
      <vt:lpstr>Thank You!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Bartling</dc:creator>
  <cp:lastModifiedBy>Bitting, Zachary</cp:lastModifiedBy>
  <cp:revision>1787</cp:revision>
  <cp:lastPrinted>2025-05-06T18:29:34Z</cp:lastPrinted>
  <dcterms:created xsi:type="dcterms:W3CDTF">2015-03-05T21:27:04Z</dcterms:created>
  <dcterms:modified xsi:type="dcterms:W3CDTF">2025-06-03T11:59:44Z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0x010100D47F60559A91834D98A3CFF56E5B787A</vt:lpwstr>
  </property>
  <property fmtid="{D5CDD505-2E9C-101B-9397-08002B2CF9AE}" pid="3" name="MediaServiceImageTags">
    <vt:lpwstr/>
  </property>
  <property fmtid="{D5CDD505-2E9C-101B-9397-08002B2CF9AE}" pid="4" name="MSIP_Label_0faac733-ded1-41e0-8ea6-961193f81247_Enabled">
    <vt:lpwstr>true</vt:lpwstr>
  </property>
  <property fmtid="{D5CDD505-2E9C-101B-9397-08002B2CF9AE}" pid="5" name="MSIP_Label_0faac733-ded1-41e0-8ea6-961193f81247_SetDate">
    <vt:lpwstr>2025-06-03T11:59:42Z</vt:lpwstr>
  </property>
  <property fmtid="{D5CDD505-2E9C-101B-9397-08002B2CF9AE}" pid="6" name="MSIP_Label_0faac733-ded1-41e0-8ea6-961193f81247_Method">
    <vt:lpwstr>Standard</vt:lpwstr>
  </property>
  <property fmtid="{D5CDD505-2E9C-101B-9397-08002B2CF9AE}" pid="7" name="MSIP_Label_0faac733-ded1-41e0-8ea6-961193f81247_Name">
    <vt:lpwstr>defa4170-0d19-0005-0004-bc88714345d2</vt:lpwstr>
  </property>
  <property fmtid="{D5CDD505-2E9C-101B-9397-08002B2CF9AE}" pid="8" name="MSIP_Label_0faac733-ded1-41e0-8ea6-961193f81247_SiteId">
    <vt:lpwstr>a1e65fcc-32fa-4fdd-8692-0cc2eb06676e</vt:lpwstr>
  </property>
  <property fmtid="{D5CDD505-2E9C-101B-9397-08002B2CF9AE}" pid="9" name="MSIP_Label_0faac733-ded1-41e0-8ea6-961193f81247_ActionId">
    <vt:lpwstr>463b9c40-b933-4667-a3a0-fb0600049e98</vt:lpwstr>
  </property>
  <property fmtid="{D5CDD505-2E9C-101B-9397-08002B2CF9AE}" pid="10" name="MSIP_Label_0faac733-ded1-41e0-8ea6-961193f81247_ContentBits">
    <vt:lpwstr>0</vt:lpwstr>
  </property>
</Properties>
</file>