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2" r:id="rId6"/>
    <p:sldId id="261" r:id="rId7"/>
    <p:sldId id="267" r:id="rId8"/>
    <p:sldId id="269" r:id="rId9"/>
    <p:sldId id="264" r:id="rId10"/>
    <p:sldId id="263" r:id="rId11"/>
    <p:sldId id="270" r:id="rId12"/>
    <p:sldId id="271" r:id="rId13"/>
    <p:sldId id="265" r:id="rId14"/>
    <p:sldId id="266" r:id="rId15"/>
    <p:sldId id="268" r:id="rId16"/>
  </p:sldIdLst>
  <p:sldSz cx="9144000" cy="6858000" type="screen4x3"/>
  <p:notesSz cx="6954838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108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3227B-620D-41A2-A641-44ACD31C6A2C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40DFA-02F5-4ED4-95C6-C9F4DFE89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384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3227B-620D-41A2-A641-44ACD31C6A2C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40DFA-02F5-4ED4-95C6-C9F4DFE89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648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3227B-620D-41A2-A641-44ACD31C6A2C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40DFA-02F5-4ED4-95C6-C9F4DFE89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02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3227B-620D-41A2-A641-44ACD31C6A2C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40DFA-02F5-4ED4-95C6-C9F4DFE89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606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3227B-620D-41A2-A641-44ACD31C6A2C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40DFA-02F5-4ED4-95C6-C9F4DFE89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289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3227B-620D-41A2-A641-44ACD31C6A2C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40DFA-02F5-4ED4-95C6-C9F4DFE89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59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3227B-620D-41A2-A641-44ACD31C6A2C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40DFA-02F5-4ED4-95C6-C9F4DFE89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710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3227B-620D-41A2-A641-44ACD31C6A2C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40DFA-02F5-4ED4-95C6-C9F4DFE89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0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3227B-620D-41A2-A641-44ACD31C6A2C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40DFA-02F5-4ED4-95C6-C9F4DFE89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576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3227B-620D-41A2-A641-44ACD31C6A2C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40DFA-02F5-4ED4-95C6-C9F4DFE89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118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3227B-620D-41A2-A641-44ACD31C6A2C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40DFA-02F5-4ED4-95C6-C9F4DFE89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963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3227B-620D-41A2-A641-44ACD31C6A2C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D40DFA-02F5-4ED4-95C6-C9F4DFE89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330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647D6-59F8-414A-BD82-EDBDD7747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7E481-8F47-43EF-BE95-0684B23E7A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36506F-481F-43D6-A5AF-D06871944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898" y="879501"/>
            <a:ext cx="6699040" cy="5143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B8D2FE-FAA1-4D0D-ABA6-E04B3A56A56F}"/>
              </a:ext>
            </a:extLst>
          </p:cNvPr>
          <p:cNvSpPr txBox="1"/>
          <p:nvPr/>
        </p:nvSpPr>
        <p:spPr>
          <a:xfrm>
            <a:off x="4716710" y="3090819"/>
            <a:ext cx="2424419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     Ankeny Regional Airport</a:t>
            </a:r>
          </a:p>
          <a:p>
            <a:r>
              <a:rPr lang="en-US" sz="1050" dirty="0">
                <a:solidFill>
                  <a:schemeClr val="bg1"/>
                </a:solidFill>
              </a:rPr>
              <a:t>       </a:t>
            </a:r>
            <a:r>
              <a:rPr lang="en-US" sz="1200" dirty="0">
                <a:solidFill>
                  <a:schemeClr val="bg1"/>
                </a:solidFill>
              </a:rPr>
              <a:t>Polk County Aviation Authority</a:t>
            </a:r>
          </a:p>
          <a:p>
            <a:endParaRPr lang="en-US" sz="600" dirty="0">
              <a:solidFill>
                <a:schemeClr val="bg1"/>
              </a:solidFill>
            </a:endParaRPr>
          </a:p>
          <a:p>
            <a:r>
              <a:rPr lang="en-US" sz="825" dirty="0">
                <a:solidFill>
                  <a:schemeClr val="bg1"/>
                </a:solidFill>
              </a:rPr>
              <a:t>                                  Paul Moritz, PE</a:t>
            </a:r>
          </a:p>
          <a:p>
            <a:r>
              <a:rPr lang="en-US" sz="825" dirty="0">
                <a:solidFill>
                  <a:schemeClr val="bg1"/>
                </a:solidFill>
              </a:rPr>
              <a:t>                             Airport Board Manager</a:t>
            </a:r>
          </a:p>
        </p:txBody>
      </p:sp>
    </p:spTree>
    <p:extLst>
      <p:ext uri="{BB962C8B-B14F-4D97-AF65-F5344CB8AC3E}">
        <p14:creationId xmlns:p14="http://schemas.microsoft.com/office/powerpoint/2010/main" val="3659639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60FBC3E9-D34A-4031-AB19-FB5799B0A2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4249257"/>
              </p:ext>
            </p:extLst>
          </p:nvPr>
        </p:nvGraphicFramePr>
        <p:xfrm>
          <a:off x="597548" y="920750"/>
          <a:ext cx="7948904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1658513" imgH="7543568" progId="AcroExch.Document.DC">
                  <p:embed/>
                </p:oleObj>
              </mc:Choice>
              <mc:Fallback>
                <p:oleObj name="Acrobat Document" r:id="rId2" imgW="11658513" imgH="754356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97548" y="920750"/>
                        <a:ext cx="7948904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C867478-AE99-4AED-8410-DE55F485028B}"/>
              </a:ext>
            </a:extLst>
          </p:cNvPr>
          <p:cNvSpPr txBox="1"/>
          <p:nvPr/>
        </p:nvSpPr>
        <p:spPr>
          <a:xfrm>
            <a:off x="1028830" y="4081495"/>
            <a:ext cx="3168650" cy="14196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50" dirty="0"/>
              <a:t>Taxiway D Private Box Hangar Development</a:t>
            </a:r>
          </a:p>
          <a:p>
            <a:endParaRPr lang="en-US" sz="675" dirty="0"/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n-US" sz="1050" dirty="0"/>
              <a:t>Aprons, access roadway and utilities completed in four phases.  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n-US" sz="1050" dirty="0"/>
              <a:t>1,170’ of hangar frontage, 80’ deep – offered for private hangar development (50-year land leases).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n-US" sz="1050" dirty="0"/>
              <a:t>All leased except 73’.  All built or building now. </a:t>
            </a:r>
          </a:p>
        </p:txBody>
      </p:sp>
    </p:spTree>
    <p:extLst>
      <p:ext uri="{BB962C8B-B14F-4D97-AF65-F5344CB8AC3E}">
        <p14:creationId xmlns:p14="http://schemas.microsoft.com/office/powerpoint/2010/main" val="4253178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AD3964-BE33-4D3F-8A57-4EF33D464D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9" y="857250"/>
            <a:ext cx="794010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4480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D798C29-AF60-4DA4-9F00-C47D294EC3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77" y="2195102"/>
            <a:ext cx="6479459" cy="36446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235EC8-12B4-4F9C-9E42-6C08089C0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2403" y="1018203"/>
            <a:ext cx="924525" cy="104599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4AE12CC-4AA1-488A-8581-7CF3E1F1EDC0}"/>
              </a:ext>
            </a:extLst>
          </p:cNvPr>
          <p:cNvSpPr/>
          <p:nvPr/>
        </p:nvSpPr>
        <p:spPr>
          <a:xfrm>
            <a:off x="3762231" y="1469146"/>
            <a:ext cx="276979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North Row Box Hangar Development</a:t>
            </a:r>
          </a:p>
        </p:txBody>
      </p:sp>
    </p:spTree>
    <p:extLst>
      <p:ext uri="{BB962C8B-B14F-4D97-AF65-F5344CB8AC3E}">
        <p14:creationId xmlns:p14="http://schemas.microsoft.com/office/powerpoint/2010/main" val="17602461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62D9176-FCA0-4019-AD55-95F53AC019E6}"/>
              </a:ext>
            </a:extLst>
          </p:cNvPr>
          <p:cNvSpPr txBox="1"/>
          <p:nvPr/>
        </p:nvSpPr>
        <p:spPr>
          <a:xfrm>
            <a:off x="4360177" y="1285090"/>
            <a:ext cx="35674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South Corporate Terminal Area Development Concept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53A214E6-CCBF-46EF-B078-50CA47EA17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4738228"/>
              </p:ext>
            </p:extLst>
          </p:nvPr>
        </p:nvGraphicFramePr>
        <p:xfrm>
          <a:off x="2107410" y="857250"/>
          <a:ext cx="6656294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543540" imgH="5829184" progId="AcroExch.Document.DC">
                  <p:embed/>
                </p:oleObj>
              </mc:Choice>
              <mc:Fallback>
                <p:oleObj name="Acrobat Document" r:id="rId2" imgW="7543540" imgH="582918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107410" y="857250"/>
                        <a:ext cx="6656294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6ADA3736-2A94-4AEB-B138-3470DC85BB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763" y="1539005"/>
            <a:ext cx="924525" cy="10459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785B2B-9642-4100-A5E4-74D63F919399}"/>
              </a:ext>
            </a:extLst>
          </p:cNvPr>
          <p:cNvSpPr txBox="1"/>
          <p:nvPr/>
        </p:nvSpPr>
        <p:spPr>
          <a:xfrm>
            <a:off x="265924" y="2784658"/>
            <a:ext cx="163752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South Corporate Terminal </a:t>
            </a:r>
          </a:p>
          <a:p>
            <a:r>
              <a:rPr lang="en-US" sz="1050" dirty="0"/>
              <a:t> Proposed Development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89679F-CB87-4B35-BFEF-8F204ECCA769}"/>
              </a:ext>
            </a:extLst>
          </p:cNvPr>
          <p:cNvSpPr txBox="1"/>
          <p:nvPr/>
        </p:nvSpPr>
        <p:spPr>
          <a:xfrm>
            <a:off x="174949" y="3429000"/>
            <a:ext cx="17634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900" dirty="0"/>
              <a:t>SE Convenience Boulevard constructed using RISE Funding.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endParaRPr lang="en-US" sz="900" dirty="0"/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900" dirty="0"/>
              <a:t>Access from SE Corporate Woods/I-35 Interchange.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endParaRPr lang="en-US" sz="900" dirty="0"/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900" dirty="0"/>
              <a:t>First phase:  Earthwork, paving and two T-hangar buildings.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346398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0609CE6-6438-4DDB-8C65-2C965E91C8CF}"/>
              </a:ext>
            </a:extLst>
          </p:cNvPr>
          <p:cNvSpPr txBox="1"/>
          <p:nvPr/>
        </p:nvSpPr>
        <p:spPr>
          <a:xfrm>
            <a:off x="2993650" y="1055463"/>
            <a:ext cx="298260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u="sng" dirty="0"/>
              <a:t>Iowa DOT Funding Utilization</a:t>
            </a:r>
          </a:p>
          <a:p>
            <a:endParaRPr lang="en-US" sz="1200" dirty="0"/>
          </a:p>
          <a:p>
            <a:r>
              <a:rPr lang="en-US" sz="1050" dirty="0"/>
              <a:t>Airport Improvement Program (AIP)</a:t>
            </a:r>
          </a:p>
          <a:p>
            <a:r>
              <a:rPr lang="en-US" sz="1050" dirty="0"/>
              <a:t>General Aviation Vertical Infrastructure (GAVI)</a:t>
            </a:r>
          </a:p>
          <a:p>
            <a:endParaRPr lang="en-US" sz="1050" dirty="0"/>
          </a:p>
          <a:p>
            <a:r>
              <a:rPr lang="en-US" sz="1050" dirty="0"/>
              <a:t>Taxiway D – Phase 1 (2019)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00" dirty="0"/>
              <a:t>Total Cost = $ 970,000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00" dirty="0"/>
              <a:t>AIP Grant = $ 225,000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050" dirty="0"/>
          </a:p>
          <a:p>
            <a:r>
              <a:rPr lang="en-US" sz="1050" dirty="0"/>
              <a:t>Taxiway D – Phase 2 (2020)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00" dirty="0"/>
              <a:t>Total Cost = $ 826,000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00" dirty="0"/>
              <a:t>AIP Grant = $ 357,000</a:t>
            </a:r>
          </a:p>
          <a:p>
            <a:endParaRPr lang="en-US" sz="1050" dirty="0"/>
          </a:p>
          <a:p>
            <a:r>
              <a:rPr lang="en-US" sz="1050" dirty="0"/>
              <a:t>Taxiway D – Phase 3 (2022)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00" dirty="0"/>
              <a:t>Total Cost = $ 699,000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00" dirty="0"/>
              <a:t>AIP Grant = $ 313,000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050" dirty="0"/>
          </a:p>
          <a:p>
            <a:r>
              <a:rPr lang="en-US" sz="1050" dirty="0"/>
              <a:t>Taxiway D – Phase 4 (2024)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00" dirty="0"/>
              <a:t>Total Cost = $ 659,000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00" dirty="0"/>
              <a:t>AIP Grant = $ 297,000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050" dirty="0"/>
          </a:p>
          <a:p>
            <a:r>
              <a:rPr lang="en-US" sz="1050" dirty="0"/>
              <a:t>North Box Hangars – Phase 1 (2023)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00" dirty="0"/>
              <a:t>Total Cost = $ 1,518,000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00" dirty="0"/>
              <a:t>AIP and GAVI Grants = $ 465,000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050" dirty="0"/>
          </a:p>
          <a:p>
            <a:r>
              <a:rPr lang="en-US" sz="1050" dirty="0"/>
              <a:t>North Box Hangars – Phase 2 (2025)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00" dirty="0"/>
              <a:t>Total Cost = $ 884,000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00" dirty="0"/>
              <a:t>AIP and GAVI Grants = $ 300,000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05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050" dirty="0"/>
          </a:p>
          <a:p>
            <a:endParaRPr lang="en-US" sz="1050" dirty="0"/>
          </a:p>
          <a:p>
            <a:endParaRPr lang="en-US" sz="1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8D03D6-5F3C-4119-8FB1-14EA40DCE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474" y="1055462"/>
            <a:ext cx="2164864" cy="28831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8FC82F-24E6-4627-BFA8-807DD12A91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20" y="1055462"/>
            <a:ext cx="2164864" cy="28831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7E7AFCD-1C13-4446-A0B6-C21F03063765}"/>
              </a:ext>
            </a:extLst>
          </p:cNvPr>
          <p:cNvSpPr txBox="1"/>
          <p:nvPr/>
        </p:nvSpPr>
        <p:spPr>
          <a:xfrm>
            <a:off x="6300496" y="4375984"/>
            <a:ext cx="24348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/>
              <a:t>Funding Summary</a:t>
            </a:r>
            <a:r>
              <a:rPr lang="en-US" sz="1200" dirty="0"/>
              <a:t>: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n-US" sz="1050" dirty="0"/>
              <a:t>Total Investment =   $ 5,556,000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n-US" sz="1050" dirty="0"/>
              <a:t>DOT Participation = $ 1,957,000 (35%)</a:t>
            </a:r>
          </a:p>
          <a:p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5685492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2163CF-5858-4F95-BC8A-B49A910AF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608" y="928366"/>
            <a:ext cx="1283516" cy="14521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1337F2-26C9-4520-8228-8E52C69FBB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851" y="2356018"/>
            <a:ext cx="6338515" cy="35094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551F72-710E-400F-8C90-98DC208C86B4}"/>
              </a:ext>
            </a:extLst>
          </p:cNvPr>
          <p:cNvSpPr txBox="1"/>
          <p:nvPr/>
        </p:nvSpPr>
        <p:spPr>
          <a:xfrm>
            <a:off x="4013608" y="2607022"/>
            <a:ext cx="1457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Questions?</a:t>
            </a:r>
          </a:p>
          <a:p>
            <a:r>
              <a:rPr lang="en-US" dirty="0">
                <a:solidFill>
                  <a:schemeClr val="bg1"/>
                </a:solidFill>
              </a:rPr>
              <a:t> Thank You</a:t>
            </a:r>
          </a:p>
        </p:txBody>
      </p:sp>
    </p:spTree>
    <p:extLst>
      <p:ext uri="{BB962C8B-B14F-4D97-AF65-F5344CB8AC3E}">
        <p14:creationId xmlns:p14="http://schemas.microsoft.com/office/powerpoint/2010/main" val="1193605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037339-617F-415C-ABF4-919386F5ED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133" y="1012184"/>
            <a:ext cx="3788372" cy="48336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BCC194-EBBC-4E10-AF89-86CF1E4F85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556" y="1139724"/>
            <a:ext cx="1318121" cy="16239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ED140B-06CF-4D7B-BED6-C1D41DE19C45}"/>
              </a:ext>
            </a:extLst>
          </p:cNvPr>
          <p:cNvSpPr txBox="1"/>
          <p:nvPr/>
        </p:nvSpPr>
        <p:spPr>
          <a:xfrm>
            <a:off x="566257" y="3078236"/>
            <a:ext cx="4481993" cy="2643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8" indent="-128588">
              <a:buFont typeface="Wingdings" panose="05000000000000000000" pitchFamily="2" charset="2"/>
              <a:buChar char="Ø"/>
            </a:pPr>
            <a:r>
              <a:rPr lang="en-US" sz="975" dirty="0"/>
              <a:t>Polk County Aviation Authority – 5 Board Members from Polk County and Ankeny</a:t>
            </a:r>
          </a:p>
          <a:p>
            <a:pPr marL="128588" indent="-128588">
              <a:buFont typeface="Wingdings" panose="05000000000000000000" pitchFamily="2" charset="2"/>
              <a:buChar char="Ø"/>
            </a:pPr>
            <a:endParaRPr lang="en-US" sz="975" dirty="0"/>
          </a:p>
          <a:p>
            <a:pPr marL="128588" indent="-128588">
              <a:buFont typeface="Wingdings" panose="05000000000000000000" pitchFamily="2" charset="2"/>
              <a:buChar char="Ø"/>
            </a:pPr>
            <a:r>
              <a:rPr lang="en-US" sz="975" dirty="0"/>
              <a:t>Within Ankeny City Limits, adjacent to Interstate 35 and SE </a:t>
            </a:r>
            <a:r>
              <a:rPr lang="en-US" sz="975" dirty="0" err="1"/>
              <a:t>Oralabor</a:t>
            </a:r>
            <a:r>
              <a:rPr lang="en-US" sz="975" dirty="0"/>
              <a:t> Road</a:t>
            </a:r>
          </a:p>
          <a:p>
            <a:endParaRPr lang="en-US" sz="975" dirty="0"/>
          </a:p>
          <a:p>
            <a:pPr marL="128588" indent="-128588">
              <a:buFont typeface="Wingdings" panose="05000000000000000000" pitchFamily="2" charset="2"/>
              <a:buChar char="Ø"/>
            </a:pPr>
            <a:r>
              <a:rPr lang="en-US" sz="975" dirty="0"/>
              <a:t>Initial Construction in early 1990’s, numerous expansion projects</a:t>
            </a:r>
          </a:p>
          <a:p>
            <a:pPr marL="128588" indent="-128588">
              <a:buFont typeface="Wingdings" panose="05000000000000000000" pitchFamily="2" charset="2"/>
              <a:buChar char="Ø"/>
            </a:pPr>
            <a:endParaRPr lang="en-US" sz="975" dirty="0"/>
          </a:p>
          <a:p>
            <a:pPr marL="128588" indent="-128588">
              <a:buFont typeface="Wingdings" panose="05000000000000000000" pitchFamily="2" charset="2"/>
              <a:buChar char="Ø"/>
            </a:pPr>
            <a:r>
              <a:rPr lang="en-US" sz="975" dirty="0"/>
              <a:t>Designated Reliever Airport for Des Moines International</a:t>
            </a:r>
          </a:p>
          <a:p>
            <a:endParaRPr lang="en-US" sz="975" dirty="0"/>
          </a:p>
          <a:p>
            <a:pPr marL="128588" indent="-128588">
              <a:buFont typeface="Wingdings" panose="05000000000000000000" pitchFamily="2" charset="2"/>
              <a:buChar char="Ø"/>
            </a:pPr>
            <a:r>
              <a:rPr lang="en-US" sz="975" dirty="0"/>
              <a:t>Ankeny:  Current Population = 74,600, 18</a:t>
            </a:r>
            <a:r>
              <a:rPr lang="en-US" sz="975" baseline="30000" dirty="0"/>
              <a:t>th</a:t>
            </a:r>
            <a:r>
              <a:rPr lang="en-US" sz="975" dirty="0"/>
              <a:t> Best City Nationwide</a:t>
            </a:r>
          </a:p>
          <a:p>
            <a:pPr marL="128588" indent="-128588">
              <a:buFont typeface="Wingdings" panose="05000000000000000000" pitchFamily="2" charset="2"/>
              <a:buChar char="Ø"/>
            </a:pPr>
            <a:endParaRPr lang="en-US" sz="975" dirty="0"/>
          </a:p>
          <a:p>
            <a:pPr marL="128588" indent="-128588">
              <a:buFont typeface="Wingdings" panose="05000000000000000000" pitchFamily="2" charset="2"/>
              <a:buChar char="Ø"/>
            </a:pPr>
            <a:r>
              <a:rPr lang="en-US" sz="975" dirty="0"/>
              <a:t>Busiest General Aviation Airport in Iowa</a:t>
            </a:r>
          </a:p>
          <a:p>
            <a:endParaRPr lang="en-US" sz="975" dirty="0"/>
          </a:p>
          <a:p>
            <a:pPr marL="128588" indent="-128588">
              <a:buFont typeface="Wingdings" panose="05000000000000000000" pitchFamily="2" charset="2"/>
              <a:buChar char="Ø"/>
            </a:pPr>
            <a:r>
              <a:rPr lang="en-US" sz="975" dirty="0"/>
              <a:t>Administration by City of Ankeny Staff</a:t>
            </a:r>
          </a:p>
          <a:p>
            <a:pPr marL="128588" indent="-128588">
              <a:buFont typeface="Wingdings" panose="05000000000000000000" pitchFamily="2" charset="2"/>
              <a:buChar char="Ø"/>
            </a:pPr>
            <a:endParaRPr lang="en-US" sz="975" dirty="0"/>
          </a:p>
          <a:p>
            <a:pPr marL="128588" indent="-128588">
              <a:buFont typeface="Wingdings" panose="05000000000000000000" pitchFamily="2" charset="2"/>
              <a:buChar char="Ø"/>
            </a:pPr>
            <a:r>
              <a:rPr lang="en-US" sz="975" dirty="0"/>
              <a:t>On-Site Management – Exec 1 Aviation</a:t>
            </a:r>
          </a:p>
          <a:p>
            <a:pPr marL="128588" indent="-128588">
              <a:buFont typeface="Wingdings" panose="05000000000000000000" pitchFamily="2" charset="2"/>
              <a:buChar char="Ø"/>
            </a:pPr>
            <a:endParaRPr lang="en-US" sz="975" dirty="0"/>
          </a:p>
          <a:p>
            <a:endParaRPr lang="en-US" sz="975" dirty="0"/>
          </a:p>
        </p:txBody>
      </p:sp>
    </p:spTree>
    <p:extLst>
      <p:ext uri="{BB962C8B-B14F-4D97-AF65-F5344CB8AC3E}">
        <p14:creationId xmlns:p14="http://schemas.microsoft.com/office/powerpoint/2010/main" val="3158389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079E51-5670-4157-BFF5-85C325E8B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373"/>
            <a:ext cx="9144000" cy="51403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93A293-A4F4-4908-8204-293D366371F2}"/>
              </a:ext>
            </a:extLst>
          </p:cNvPr>
          <p:cNvSpPr txBox="1"/>
          <p:nvPr/>
        </p:nvSpPr>
        <p:spPr>
          <a:xfrm>
            <a:off x="5590213" y="1348006"/>
            <a:ext cx="2960266" cy="1442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75" dirty="0"/>
              <a:t>Main Terminal Building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75" dirty="0"/>
              <a:t>84 Tee Hangars and 2 New Box Hangars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75" dirty="0"/>
              <a:t>2 FBO-owned Large Box Hangars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75" dirty="0"/>
              <a:t>8 Privately Owned Box Hangars (6 New)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75" dirty="0"/>
              <a:t>FAA – FSDO Building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75" dirty="0"/>
              <a:t>Aircraft Maintenance Shop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75" dirty="0"/>
              <a:t>Fueling Facility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75" dirty="0"/>
              <a:t>Museum</a:t>
            </a:r>
          </a:p>
          <a:p>
            <a:endParaRPr lang="en-US" sz="975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336B6B-8182-4832-8F67-1CD1CED7B05C}"/>
              </a:ext>
            </a:extLst>
          </p:cNvPr>
          <p:cNvSpPr txBox="1"/>
          <p:nvPr/>
        </p:nvSpPr>
        <p:spPr>
          <a:xfrm>
            <a:off x="1730229" y="1473841"/>
            <a:ext cx="1887524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75" dirty="0"/>
              <a:t>5,500-foot Main Runway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75" dirty="0"/>
              <a:t>4,200-foot Secondary Runway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75" dirty="0"/>
              <a:t>Taxiways and Aprons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75" dirty="0"/>
              <a:t>Lighting System</a:t>
            </a:r>
          </a:p>
          <a:p>
            <a:endParaRPr lang="en-US" sz="975" dirty="0"/>
          </a:p>
        </p:txBody>
      </p:sp>
    </p:spTree>
    <p:extLst>
      <p:ext uri="{BB962C8B-B14F-4D97-AF65-F5344CB8AC3E}">
        <p14:creationId xmlns:p14="http://schemas.microsoft.com/office/powerpoint/2010/main" val="4042394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45A0C6-C580-48F1-AC40-705134EC4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815" y="3862726"/>
            <a:ext cx="1408629" cy="15937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2B9F5F-4131-4C47-9016-48597C91F0FA}"/>
              </a:ext>
            </a:extLst>
          </p:cNvPr>
          <p:cNvSpPr txBox="1"/>
          <p:nvPr/>
        </p:nvSpPr>
        <p:spPr>
          <a:xfrm>
            <a:off x="4138681" y="2148416"/>
            <a:ext cx="5549318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u="sng" dirty="0"/>
              <a:t>Exec 1 Aviation – Long-term Airport FBO Operator</a:t>
            </a:r>
          </a:p>
          <a:p>
            <a:endParaRPr lang="en-US" sz="6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dirty="0"/>
              <a:t>Aircraft Maintenance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dirty="0"/>
              <a:t>Hangar Leases and Short-term Indoor Storage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dirty="0"/>
              <a:t>Vegetation, Runway and Lighting Maintenance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dirty="0"/>
              <a:t>Snow and Ice Control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dirty="0"/>
              <a:t>Fuel Sales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dirty="0"/>
              <a:t>Courtesy Cars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dirty="0"/>
              <a:t>Flight Lessons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dirty="0"/>
              <a:t>Nationwide Flight Chartering – 10 Jets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050" dirty="0"/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n-US" sz="1050" dirty="0"/>
              <a:t>General Aviation: No Commercial Flights, No Tower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n-US" sz="1050" dirty="0"/>
              <a:t>105 Based Aircraft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n-US" sz="1050" dirty="0"/>
              <a:t>Heavy Business/Commuter Flights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n-US" sz="1050" dirty="0"/>
              <a:t>3,000 Business Class Itinerant Operations Annually 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n-US" sz="1050" dirty="0"/>
              <a:t>Tee Hangar Waiting List – 80+</a:t>
            </a:r>
          </a:p>
          <a:p>
            <a:endParaRPr lang="en-US" sz="105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33AFA4-1179-41CE-8F0C-B436F9F0EE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601" y="2048402"/>
            <a:ext cx="1862855" cy="103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86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5E96FF-A0BC-4162-B7A2-8029B8CB16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737" y="1328667"/>
            <a:ext cx="4625660" cy="40005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B3C688-AE26-4C68-B7F4-FBA9BF5BD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783" y="1412419"/>
            <a:ext cx="1094417" cy="12382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C7FEAB-FF5C-4A04-96EC-1545FA10F3C4}"/>
              </a:ext>
            </a:extLst>
          </p:cNvPr>
          <p:cNvSpPr txBox="1"/>
          <p:nvPr/>
        </p:nvSpPr>
        <p:spPr>
          <a:xfrm>
            <a:off x="638176" y="2905918"/>
            <a:ext cx="3136106" cy="1373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Development Strategy – ACIP Program</a:t>
            </a:r>
          </a:p>
          <a:p>
            <a:endParaRPr lang="en-US" sz="1050" dirty="0"/>
          </a:p>
          <a:p>
            <a:r>
              <a:rPr lang="en-US" sz="1050" dirty="0"/>
              <a:t>Current three-prong strategy for addressing growth and development:</a:t>
            </a:r>
          </a:p>
          <a:p>
            <a:endParaRPr lang="en-US" sz="675" dirty="0"/>
          </a:p>
          <a:p>
            <a:pPr marL="257175" indent="-257175">
              <a:buFont typeface="+mj-lt"/>
              <a:buAutoNum type="arabicPeriod"/>
            </a:pPr>
            <a:r>
              <a:rPr lang="en-US" sz="1050" dirty="0"/>
              <a:t>Replace our Deteriorated Main Runway.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1050" dirty="0"/>
              <a:t>Address Need for Additional Hangar Space.</a:t>
            </a:r>
          </a:p>
          <a:p>
            <a:pPr marL="257175" indent="-257175">
              <a:buAutoNum type="arabicPeriod"/>
            </a:pPr>
            <a:r>
              <a:rPr lang="en-US" sz="1050" dirty="0"/>
              <a:t>Develop South Terminal Area.</a:t>
            </a:r>
          </a:p>
        </p:txBody>
      </p:sp>
    </p:spTree>
    <p:extLst>
      <p:ext uri="{BB962C8B-B14F-4D97-AF65-F5344CB8AC3E}">
        <p14:creationId xmlns:p14="http://schemas.microsoft.com/office/powerpoint/2010/main" val="572691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8AC336-107B-4751-A13B-83D74AC24D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19" y="1013623"/>
            <a:ext cx="8790404" cy="478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061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138DA9-594A-420D-8BD7-A52140623E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648" y="884037"/>
            <a:ext cx="3811780" cy="51167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AB6F87-CAC9-4A5F-A07C-86BD6E588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727" y="4196916"/>
            <a:ext cx="1408629" cy="15937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CDE036-B467-4865-A54E-11365AE79849}"/>
              </a:ext>
            </a:extLst>
          </p:cNvPr>
          <p:cNvSpPr txBox="1"/>
          <p:nvPr/>
        </p:nvSpPr>
        <p:spPr>
          <a:xfrm>
            <a:off x="692092" y="2103015"/>
            <a:ext cx="3277998" cy="1188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                        </a:t>
            </a:r>
            <a:r>
              <a:rPr lang="en-US" sz="1050" u="sng" dirty="0"/>
              <a:t>Runway 18/36 – Main Runway</a:t>
            </a:r>
          </a:p>
          <a:p>
            <a:endParaRPr lang="en-US" sz="675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00" dirty="0"/>
              <a:t>5,500 feet long, 100 feet wide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00" dirty="0"/>
              <a:t>Deteriorated Conditions – Joint Spalls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00" dirty="0"/>
              <a:t>Emergency Patching and Repairs needed regularly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00" dirty="0"/>
              <a:t>Full Reconstruction:  Final Design in 2024, Construction in 2026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00" dirty="0"/>
              <a:t>500-foot Extension:  Attempting Same Schedule </a:t>
            </a:r>
          </a:p>
        </p:txBody>
      </p:sp>
    </p:spTree>
    <p:extLst>
      <p:ext uri="{BB962C8B-B14F-4D97-AF65-F5344CB8AC3E}">
        <p14:creationId xmlns:p14="http://schemas.microsoft.com/office/powerpoint/2010/main" val="646502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EE6356-9A2E-4572-8469-81B9B263A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38" y="1017831"/>
            <a:ext cx="7865262" cy="485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3285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A228D1D-C0A4-4B44-9E5F-72B808782379}"/>
              </a:ext>
            </a:extLst>
          </p:cNvPr>
          <p:cNvSpPr txBox="1"/>
          <p:nvPr/>
        </p:nvSpPr>
        <p:spPr>
          <a:xfrm>
            <a:off x="861572" y="2366536"/>
            <a:ext cx="2740509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North Row Box Hangar Development</a:t>
            </a:r>
          </a:p>
          <a:p>
            <a:r>
              <a:rPr lang="en-US" sz="1200" dirty="0"/>
              <a:t>                   (PCAA ownership)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CA12E7-1407-4601-912C-D8AF2A6B3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564" y="1135093"/>
            <a:ext cx="924525" cy="10459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AAECCD-016D-42AE-BD79-8C1ADD4831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82" y="3500011"/>
            <a:ext cx="3951817" cy="22228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827BAD-9320-4B9E-92B8-6F7CCF434F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186" y="1233061"/>
            <a:ext cx="4030133" cy="22669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C6B3B6B-D326-46FC-842F-892CF50AC6EA}"/>
              </a:ext>
            </a:extLst>
          </p:cNvPr>
          <p:cNvSpPr txBox="1"/>
          <p:nvPr/>
        </p:nvSpPr>
        <p:spPr>
          <a:xfrm>
            <a:off x="4813300" y="4260850"/>
            <a:ext cx="39518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Ø"/>
            </a:pPr>
            <a:r>
              <a:rPr lang="en-US" sz="1050" dirty="0"/>
              <a:t>Phase 1 completed in 2024 – Both 64’ by 50’ hangars now leased.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n-US" sz="1050" dirty="0"/>
              <a:t>Phase 2 construction underway – two more hangars.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n-US" sz="1050" dirty="0"/>
              <a:t>Utilized AIP and GAVI grants.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n-US" sz="1050" dirty="0"/>
              <a:t>Phase 3 scheduled for after proposed maintenance hangar. </a:t>
            </a:r>
          </a:p>
        </p:txBody>
      </p:sp>
    </p:spTree>
    <p:extLst>
      <p:ext uri="{BB962C8B-B14F-4D97-AF65-F5344CB8AC3E}">
        <p14:creationId xmlns:p14="http://schemas.microsoft.com/office/powerpoint/2010/main" val="36985097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410</TotalTime>
  <Words>571</Words>
  <Application>Microsoft Office PowerPoint</Application>
  <PresentationFormat>On-screen Show (4:3)</PresentationFormat>
  <Paragraphs>117</Paragraphs>
  <Slides>15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Wingdings</vt:lpstr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Moritz</dc:creator>
  <cp:lastModifiedBy>Bitting, Zachary</cp:lastModifiedBy>
  <cp:revision>40</cp:revision>
  <cp:lastPrinted>2023-06-12T20:15:21Z</cp:lastPrinted>
  <dcterms:created xsi:type="dcterms:W3CDTF">2023-06-12T18:25:24Z</dcterms:created>
  <dcterms:modified xsi:type="dcterms:W3CDTF">2025-06-02T15:20:24Z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faac733-ded1-41e0-8ea6-961193f81247_Enabled">
    <vt:lpwstr>true</vt:lpwstr>
  </property>
  <property fmtid="{D5CDD505-2E9C-101B-9397-08002B2CF9AE}" pid="3" name="MSIP_Label_0faac733-ded1-41e0-8ea6-961193f81247_SetDate">
    <vt:lpwstr>2025-06-02T15:18:59Z</vt:lpwstr>
  </property>
  <property fmtid="{D5CDD505-2E9C-101B-9397-08002B2CF9AE}" pid="4" name="MSIP_Label_0faac733-ded1-41e0-8ea6-961193f81247_Method">
    <vt:lpwstr>Standard</vt:lpwstr>
  </property>
  <property fmtid="{D5CDD505-2E9C-101B-9397-08002B2CF9AE}" pid="5" name="MSIP_Label_0faac733-ded1-41e0-8ea6-961193f81247_Name">
    <vt:lpwstr>defa4170-0d19-0005-0004-bc88714345d2</vt:lpwstr>
  </property>
  <property fmtid="{D5CDD505-2E9C-101B-9397-08002B2CF9AE}" pid="6" name="MSIP_Label_0faac733-ded1-41e0-8ea6-961193f81247_SiteId">
    <vt:lpwstr>a1e65fcc-32fa-4fdd-8692-0cc2eb06676e</vt:lpwstr>
  </property>
  <property fmtid="{D5CDD505-2E9C-101B-9397-08002B2CF9AE}" pid="7" name="MSIP_Label_0faac733-ded1-41e0-8ea6-961193f81247_ActionId">
    <vt:lpwstr>bd90ab0d-73ed-4d9f-9e86-78cde8796502</vt:lpwstr>
  </property>
  <property fmtid="{D5CDD505-2E9C-101B-9397-08002B2CF9AE}" pid="8" name="MSIP_Label_0faac733-ded1-41e0-8ea6-961193f81247_ContentBits">
    <vt:lpwstr>0</vt:lpwstr>
  </property>
</Properties>
</file>