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479" r:id="rId2"/>
    <p:sldId id="480" r:id="rId3"/>
    <p:sldId id="476" r:id="rId4"/>
    <p:sldId id="260" r:id="rId5"/>
    <p:sldId id="481" r:id="rId6"/>
    <p:sldId id="346" r:id="rId7"/>
    <p:sldId id="465" r:id="rId8"/>
    <p:sldId id="477" r:id="rId9"/>
    <p:sldId id="467" r:id="rId10"/>
    <p:sldId id="468" r:id="rId11"/>
    <p:sldId id="469" r:id="rId12"/>
    <p:sldId id="478" r:id="rId13"/>
    <p:sldId id="472" r:id="rId14"/>
    <p:sldId id="350" r:id="rId15"/>
    <p:sldId id="352" r:id="rId16"/>
    <p:sldId id="4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FE23D-B5CE-4A4A-BE78-796230D04D22}" v="38" dt="2025-06-03T21:39:46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7836A-AEEE-45E1-91C9-926E3390BB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51B77-E92F-4983-93F8-9A58F24F0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9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AC940-5634-43EE-A1EB-670517D4ABD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5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AC940-5634-43EE-A1EB-670517D4ABD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6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6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34223-284E-4087-A1FA-8DDC4EB869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0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4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1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9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23E5E-5404-4B46-B237-3A9D5C5A16E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981AD-4ACD-49C6-822B-3F3F7120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0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ty News | West Des Moines, IA">
            <a:extLst>
              <a:ext uri="{FF2B5EF4-FFF2-40B4-BE49-F238E27FC236}">
                <a16:creationId xmlns:a16="http://schemas.microsoft.com/office/drawing/2014/main" id="{62CF8501-4FD1-A678-7F9D-B4D359D22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2" y="1742992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1871F-884F-7313-2A72-605C1015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186" y="2242972"/>
            <a:ext cx="2550675" cy="1186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D61F8-A4D8-BA1F-F7F1-B1E6BEAFF97D}"/>
              </a:ext>
            </a:extLst>
          </p:cNvPr>
          <p:cNvSpPr txBox="1"/>
          <p:nvPr/>
        </p:nvSpPr>
        <p:spPr>
          <a:xfrm>
            <a:off x="2344317" y="4195277"/>
            <a:ext cx="4401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City of West Des Moines</a:t>
            </a:r>
          </a:p>
          <a:p>
            <a:pPr algn="ctr"/>
            <a:r>
              <a:rPr lang="en-US" sz="2400" dirty="0"/>
              <a:t>Transportation Update</a:t>
            </a:r>
          </a:p>
          <a:p>
            <a:pPr algn="ctr"/>
            <a:r>
              <a:rPr lang="en-US" sz="2400" dirty="0"/>
              <a:t>June 10, 2025</a:t>
            </a:r>
          </a:p>
          <a:p>
            <a:pPr algn="ctr"/>
            <a:r>
              <a:rPr lang="en-US" sz="2400" dirty="0"/>
              <a:t>Mayor Russ Trimble</a:t>
            </a:r>
          </a:p>
        </p:txBody>
      </p:sp>
    </p:spTree>
    <p:extLst>
      <p:ext uri="{BB962C8B-B14F-4D97-AF65-F5344CB8AC3E}">
        <p14:creationId xmlns:p14="http://schemas.microsoft.com/office/powerpoint/2010/main" val="3888764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9275A-911D-4217-AF84-14493AD3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146"/>
            <a:ext cx="9144000" cy="4303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7FF79-EF86-5BF8-36CE-2F93F29CF9E7}"/>
              </a:ext>
            </a:extLst>
          </p:cNvPr>
          <p:cNvSpPr txBox="1"/>
          <p:nvPr/>
        </p:nvSpPr>
        <p:spPr>
          <a:xfrm>
            <a:off x="1712933" y="857250"/>
            <a:ext cx="571813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Reconstruction - COMPLETED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495FD-5022-48BC-5B9F-9215C47238B2}"/>
              </a:ext>
            </a:extLst>
          </p:cNvPr>
          <p:cNvSpPr txBox="1"/>
          <p:nvPr/>
        </p:nvSpPr>
        <p:spPr>
          <a:xfrm>
            <a:off x="117189" y="3328987"/>
            <a:ext cx="2968911" cy="21698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Added a median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Decreased conflict points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Added left turn lanes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Added a shared use path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Improved Storm Water Drainage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80/20 STBG funded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Reduced crashes by </a:t>
            </a:r>
            <a:r>
              <a:rPr lang="en-US" sz="1500" b="1" dirty="0">
                <a:solidFill>
                  <a:srgbClr val="FF0000"/>
                </a:solidFill>
              </a:rPr>
              <a:t>??%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Decreased crash-related injuries by </a:t>
            </a:r>
            <a:r>
              <a:rPr lang="en-US" sz="1500" b="1" dirty="0">
                <a:solidFill>
                  <a:srgbClr val="FF0000"/>
                </a:solidFill>
              </a:rPr>
              <a:t>??%</a:t>
            </a:r>
          </a:p>
        </p:txBody>
      </p:sp>
    </p:spTree>
    <p:extLst>
      <p:ext uri="{BB962C8B-B14F-4D97-AF65-F5344CB8AC3E}">
        <p14:creationId xmlns:p14="http://schemas.microsoft.com/office/powerpoint/2010/main" val="326745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4235E-EDB8-6CEA-644E-4F09A218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77" y="857250"/>
            <a:ext cx="819424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F8018-CA68-9021-0BDA-0A3CA85C6E0D}"/>
              </a:ext>
            </a:extLst>
          </p:cNvPr>
          <p:cNvSpPr txBox="1"/>
          <p:nvPr/>
        </p:nvSpPr>
        <p:spPr>
          <a:xfrm>
            <a:off x="2851852" y="857250"/>
            <a:ext cx="344029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Southwest Loop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32E52-B357-DDB7-1EE1-E9390334D1EC}"/>
              </a:ext>
            </a:extLst>
          </p:cNvPr>
          <p:cNvSpPr txBox="1"/>
          <p:nvPr/>
        </p:nvSpPr>
        <p:spPr>
          <a:xfrm>
            <a:off x="3429000" y="2951128"/>
            <a:ext cx="2144949" cy="5078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3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350" dirty="0"/>
              <a:t>South Grand Prairie Parkway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FA7D12-2C70-69B7-0262-8AEDFF23911E}"/>
              </a:ext>
            </a:extLst>
          </p:cNvPr>
          <p:cNvCxnSpPr>
            <a:cxnSpLocks/>
          </p:cNvCxnSpPr>
          <p:nvPr/>
        </p:nvCxnSpPr>
        <p:spPr>
          <a:xfrm flipH="1">
            <a:off x="2633764" y="3097043"/>
            <a:ext cx="787940" cy="408801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D4B734-6AB4-A658-8106-2E021423C078}"/>
              </a:ext>
            </a:extLst>
          </p:cNvPr>
          <p:cNvSpPr txBox="1"/>
          <p:nvPr/>
        </p:nvSpPr>
        <p:spPr>
          <a:xfrm>
            <a:off x="5136204" y="3629873"/>
            <a:ext cx="1524811" cy="3000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3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Veterans Parkway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843B32-659F-6D52-282C-7FC4993FC28A}"/>
              </a:ext>
            </a:extLst>
          </p:cNvPr>
          <p:cNvCxnSpPr>
            <a:cxnSpLocks/>
          </p:cNvCxnSpPr>
          <p:nvPr/>
        </p:nvCxnSpPr>
        <p:spPr>
          <a:xfrm>
            <a:off x="6686549" y="3768373"/>
            <a:ext cx="397619" cy="401145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34673B-5C22-FE91-8D8B-6FA80ACA4EA9}"/>
              </a:ext>
            </a:extLst>
          </p:cNvPr>
          <p:cNvCxnSpPr>
            <a:cxnSpLocks/>
          </p:cNvCxnSpPr>
          <p:nvPr/>
        </p:nvCxnSpPr>
        <p:spPr>
          <a:xfrm>
            <a:off x="2633764" y="3968946"/>
            <a:ext cx="58366" cy="27353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C97611-6B8B-D276-D7E2-E382A7E0BEB4}"/>
              </a:ext>
            </a:extLst>
          </p:cNvPr>
          <p:cNvSpPr txBox="1"/>
          <p:nvPr/>
        </p:nvSpPr>
        <p:spPr>
          <a:xfrm>
            <a:off x="3128097" y="3768373"/>
            <a:ext cx="1029566" cy="71558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Missing Link</a:t>
            </a:r>
          </a:p>
          <a:p>
            <a:pPr algn="ctr"/>
            <a:r>
              <a:rPr lang="en-US" sz="1350" b="1" dirty="0"/>
              <a:t>NOW OPEN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0BDB3A-E819-DFD8-BE3D-2E8B72E030B1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717665" y="4105710"/>
            <a:ext cx="410432" cy="20454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34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555B3-8559-6081-5824-2381AD587AC0}"/>
              </a:ext>
            </a:extLst>
          </p:cNvPr>
          <p:cNvSpPr/>
          <p:nvPr/>
        </p:nvSpPr>
        <p:spPr>
          <a:xfrm>
            <a:off x="600368" y="1452235"/>
            <a:ext cx="7943265" cy="318548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Upcoming Projects of Note</a:t>
            </a:r>
            <a:b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Ashworth Road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EP True Parkway &amp;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Bridgewood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Blvd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Mills Civic Parkway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Grand Avenue</a:t>
            </a:r>
          </a:p>
        </p:txBody>
      </p:sp>
    </p:spTree>
    <p:extLst>
      <p:ext uri="{BB962C8B-B14F-4D97-AF65-F5344CB8AC3E}">
        <p14:creationId xmlns:p14="http://schemas.microsoft.com/office/powerpoint/2010/main" val="344470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3C5FD-8265-8E66-7AB6-7B80C3A7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276"/>
            <a:ext cx="9144000" cy="4777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C88E0-C6CF-CD59-430D-E2EFA779E16E}"/>
              </a:ext>
            </a:extLst>
          </p:cNvPr>
          <p:cNvSpPr txBox="1"/>
          <p:nvPr/>
        </p:nvSpPr>
        <p:spPr>
          <a:xfrm>
            <a:off x="1712933" y="857250"/>
            <a:ext cx="571813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Ashworth Road – 1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to 50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ADE9-93FA-8C63-24BD-B8F79AC3FD6B}"/>
              </a:ext>
            </a:extLst>
          </p:cNvPr>
          <p:cNvSpPr txBox="1"/>
          <p:nvPr/>
        </p:nvSpPr>
        <p:spPr>
          <a:xfrm>
            <a:off x="179360" y="3319588"/>
            <a:ext cx="3779268" cy="24006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Reconstruction Necessary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10+ Year Project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Four to Three Lane Conversion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Successful Pilot from 1</a:t>
            </a:r>
            <a:r>
              <a:rPr lang="en-US" sz="1500" b="1" baseline="30000" dirty="0"/>
              <a:t>st</a:t>
            </a:r>
            <a:r>
              <a:rPr lang="en-US" sz="1500" b="1" dirty="0"/>
              <a:t> to 19</a:t>
            </a:r>
            <a:r>
              <a:rPr lang="en-US" sz="1500" b="1" baseline="30000" dirty="0"/>
              <a:t>th</a:t>
            </a:r>
            <a:endParaRPr lang="en-US" sz="1500" b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b="1" dirty="0"/>
              <a:t>Positive Public Comment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b="1" dirty="0"/>
              <a:t>Crashes and Speeds are both down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Design of 19</a:t>
            </a:r>
            <a:r>
              <a:rPr lang="en-US" sz="1500" b="1" baseline="30000" dirty="0"/>
              <a:t>th</a:t>
            </a:r>
            <a:r>
              <a:rPr lang="en-US" sz="1500" b="1" dirty="0"/>
              <a:t> to 23</a:t>
            </a:r>
            <a:r>
              <a:rPr lang="en-US" sz="1500" b="1" baseline="30000" dirty="0"/>
              <a:t>rd</a:t>
            </a:r>
            <a:endParaRPr lang="en-US" sz="1500" b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b="1" dirty="0"/>
              <a:t>Starting Now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b="1" dirty="0"/>
              <a:t>Construction Planned for 2026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$4.5M in STBG secured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755B7C-E080-C8E1-2AF6-E1D4C6421F57}"/>
              </a:ext>
            </a:extLst>
          </p:cNvPr>
          <p:cNvCxnSpPr>
            <a:cxnSpLocks/>
          </p:cNvCxnSpPr>
          <p:nvPr/>
        </p:nvCxnSpPr>
        <p:spPr>
          <a:xfrm>
            <a:off x="1548143" y="3064033"/>
            <a:ext cx="6695038" cy="39044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5EDDF-9FA0-3956-3E11-5F98C34F07FF}"/>
              </a:ext>
            </a:extLst>
          </p:cNvPr>
          <p:cNvCxnSpPr>
            <a:cxnSpLocks/>
          </p:cNvCxnSpPr>
          <p:nvPr/>
        </p:nvCxnSpPr>
        <p:spPr>
          <a:xfrm>
            <a:off x="5395913" y="3086101"/>
            <a:ext cx="2847268" cy="1697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59CA57-B023-7EB1-9616-2CEB8D09981C}"/>
              </a:ext>
            </a:extLst>
          </p:cNvPr>
          <p:cNvCxnSpPr>
            <a:cxnSpLocks/>
          </p:cNvCxnSpPr>
          <p:nvPr/>
        </p:nvCxnSpPr>
        <p:spPr>
          <a:xfrm>
            <a:off x="4810125" y="3083554"/>
            <a:ext cx="585788" cy="0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77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DDEE1B-253D-C29A-C97C-FFE39106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054894"/>
            <a:ext cx="8721090" cy="451370"/>
          </a:xfrm>
        </p:spPr>
        <p:txBody>
          <a:bodyPr>
            <a:noAutofit/>
          </a:bodyPr>
          <a:lstStyle/>
          <a:p>
            <a:pPr algn="ctr"/>
            <a:r>
              <a:rPr lang="en-US" sz="3300" dirty="0">
                <a:solidFill>
                  <a:srgbClr val="1A9C5C"/>
                </a:solidFill>
                <a:latin typeface="Brandon Grotesque Bold" panose="020B0803020203060202" pitchFamily="34" charset="0"/>
              </a:rPr>
              <a:t>EP True &amp; </a:t>
            </a:r>
            <a:r>
              <a:rPr lang="en-US" sz="3300" dirty="0" err="1">
                <a:solidFill>
                  <a:srgbClr val="1A9C5C"/>
                </a:solidFill>
                <a:latin typeface="Brandon Grotesque Bold" panose="020B0803020203060202" pitchFamily="34" charset="0"/>
              </a:rPr>
              <a:t>Bridgewood</a:t>
            </a:r>
            <a:endParaRPr lang="en-US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D96D3-226E-F95C-6F8D-4CC7D223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D61E-FB0A-432E-8357-27ED54473857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C565DB5-9D00-45E4-DBC1-4ABF32437D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095025"/>
              </p:ext>
            </p:extLst>
          </p:nvPr>
        </p:nvGraphicFramePr>
        <p:xfrm>
          <a:off x="2076423" y="1495364"/>
          <a:ext cx="6911368" cy="4472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447" imgH="7543800" progId="Acrobat.Document.DC">
                  <p:embed/>
                </p:oleObj>
              </mc:Choice>
              <mc:Fallback>
                <p:oleObj name="Acrobat Document" r:id="rId2" imgW="11658447" imgH="75438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C565DB5-9D00-45E4-DBC1-4ABF32437D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76423" y="1495364"/>
                        <a:ext cx="6911368" cy="4472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521BDC-E261-2C73-0388-53249EE52020}"/>
              </a:ext>
            </a:extLst>
          </p:cNvPr>
          <p:cNvSpPr txBox="1"/>
          <p:nvPr/>
        </p:nvSpPr>
        <p:spPr>
          <a:xfrm>
            <a:off x="156211" y="1495364"/>
            <a:ext cx="2969561" cy="24006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EP True Parkway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Design Fall 2024-Spring 2025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Construction Spring 2025-Summer 2026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 err="1"/>
              <a:t>Bridgewood</a:t>
            </a:r>
            <a:r>
              <a:rPr lang="en-US" sz="1500" b="1" dirty="0"/>
              <a:t> Boulevard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Design Fall 2024-Spring 2025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Permitting 2025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Construction ?</a:t>
            </a:r>
          </a:p>
        </p:txBody>
      </p:sp>
    </p:spTree>
    <p:extLst>
      <p:ext uri="{BB962C8B-B14F-4D97-AF65-F5344CB8AC3E}">
        <p14:creationId xmlns:p14="http://schemas.microsoft.com/office/powerpoint/2010/main" val="248929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DDEE1B-253D-C29A-C97C-FFE39106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054894"/>
            <a:ext cx="8721090" cy="451370"/>
          </a:xfrm>
        </p:spPr>
        <p:txBody>
          <a:bodyPr>
            <a:noAutofit/>
          </a:bodyPr>
          <a:lstStyle/>
          <a:p>
            <a:pPr algn="ctr"/>
            <a:r>
              <a:rPr lang="en-US" sz="3300" dirty="0">
                <a:solidFill>
                  <a:srgbClr val="1A9C5C"/>
                </a:solidFill>
                <a:latin typeface="Brandon Grotesque Bold" panose="020B0803020203060202" pitchFamily="34" charset="0"/>
              </a:rPr>
              <a:t>Mills Civic Parkway - Reconstruction</a:t>
            </a:r>
            <a:endParaRPr lang="en-US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99ECB-DFEC-AB5C-BC90-62810529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D61E-FB0A-432E-8357-27ED54473857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0A238BA-BFF8-649B-EB2F-0F3E9770B5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460825"/>
              </p:ext>
            </p:extLst>
          </p:nvPr>
        </p:nvGraphicFramePr>
        <p:xfrm>
          <a:off x="2191660" y="1399703"/>
          <a:ext cx="6952340" cy="4498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447" imgH="7543800" progId="Acrobat.Document.DC">
                  <p:embed/>
                </p:oleObj>
              </mc:Choice>
              <mc:Fallback>
                <p:oleObj name="Acrobat Document" r:id="rId3" imgW="11658447" imgH="75438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0A238BA-BFF8-649B-EB2F-0F3E9770B5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1660" y="1399703"/>
                        <a:ext cx="6952340" cy="4498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57B4FC-9F6B-96CF-CC57-9D1384E92359}"/>
              </a:ext>
            </a:extLst>
          </p:cNvPr>
          <p:cNvSpPr txBox="1"/>
          <p:nvPr/>
        </p:nvSpPr>
        <p:spPr>
          <a:xfrm>
            <a:off x="0" y="2013626"/>
            <a:ext cx="2936842" cy="21698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Mills Civic Parkway Sugar Creek and Fox Creek Crossings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Construction Complete Fall 2025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Mills Widening – SGPP to S 91</a:t>
            </a:r>
            <a:r>
              <a:rPr lang="en-US" sz="1500" b="1" baseline="30000" dirty="0"/>
              <a:t>st</a:t>
            </a:r>
            <a:endParaRPr lang="en-US" sz="1500" b="1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Design Complete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Right of Way Spring 2025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Construction Fall 2025- End 2026</a:t>
            </a:r>
          </a:p>
        </p:txBody>
      </p:sp>
    </p:spTree>
    <p:extLst>
      <p:ext uri="{BB962C8B-B14F-4D97-AF65-F5344CB8AC3E}">
        <p14:creationId xmlns:p14="http://schemas.microsoft.com/office/powerpoint/2010/main" val="39727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DDEE1B-253D-C29A-C97C-FFE39106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054894"/>
            <a:ext cx="8721090" cy="451370"/>
          </a:xfrm>
        </p:spPr>
        <p:txBody>
          <a:bodyPr>
            <a:noAutofit/>
          </a:bodyPr>
          <a:lstStyle/>
          <a:p>
            <a:pPr algn="ctr"/>
            <a:r>
              <a:rPr lang="en-US" sz="3300" dirty="0">
                <a:solidFill>
                  <a:srgbClr val="1A9C5C"/>
                </a:solidFill>
                <a:latin typeface="Brandon Grotesque Bold" panose="020B0803020203060202" pitchFamily="34" charset="0"/>
              </a:rPr>
              <a:t>Grand Avenue Widening – I-35 to 60</a:t>
            </a:r>
            <a:r>
              <a:rPr lang="en-US" sz="3300" baseline="30000" dirty="0">
                <a:solidFill>
                  <a:srgbClr val="1A9C5C"/>
                </a:solidFill>
                <a:latin typeface="Brandon Grotesque Bold" panose="020B0803020203060202" pitchFamily="34" charset="0"/>
              </a:rPr>
              <a:t>th</a:t>
            </a:r>
            <a:r>
              <a:rPr lang="en-US" sz="3300" dirty="0">
                <a:solidFill>
                  <a:srgbClr val="1A9C5C"/>
                </a:solidFill>
                <a:latin typeface="Brandon Grotesque Bold" panose="020B0803020203060202" pitchFamily="34" charset="0"/>
              </a:rPr>
              <a:t> Street</a:t>
            </a:r>
            <a:endParaRPr lang="en-US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99ECB-DFEC-AB5C-BC90-62810529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D61E-FB0A-432E-8357-27ED54473857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1254B-BB7B-DEFA-4427-B0B806E2C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9"/>
          <a:stretch/>
        </p:blipFill>
        <p:spPr>
          <a:xfrm>
            <a:off x="0" y="1740812"/>
            <a:ext cx="9144000" cy="3882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2C46C-4236-8254-8AD5-AE7AF08735BE}"/>
              </a:ext>
            </a:extLst>
          </p:cNvPr>
          <p:cNvSpPr txBox="1"/>
          <p:nvPr/>
        </p:nvSpPr>
        <p:spPr>
          <a:xfrm>
            <a:off x="5807869" y="4400028"/>
            <a:ext cx="2936842" cy="12464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Grand Avenue Widening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Design and ROW Complete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Bidding Nov 2024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/>
              <a:t>Construction Spring 2025-Summer 2026</a:t>
            </a:r>
          </a:p>
        </p:txBody>
      </p:sp>
    </p:spTree>
    <p:extLst>
      <p:ext uri="{BB962C8B-B14F-4D97-AF65-F5344CB8AC3E}">
        <p14:creationId xmlns:p14="http://schemas.microsoft.com/office/powerpoint/2010/main" val="1477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1560EE-BC6E-4B26-24AC-B07FBD31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563" y="2538564"/>
            <a:ext cx="5006874" cy="32394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50DA50-086C-8EFA-2EF0-5519066EEEF7}"/>
              </a:ext>
            </a:extLst>
          </p:cNvPr>
          <p:cNvSpPr/>
          <p:nvPr/>
        </p:nvSpPr>
        <p:spPr>
          <a:xfrm>
            <a:off x="2097058" y="1079994"/>
            <a:ext cx="4949881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Southwest Mixmaster</a:t>
            </a:r>
            <a:b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</a:t>
            </a:r>
          </a:p>
          <a:p>
            <a:pPr algn="ctr"/>
            <a:endParaRPr lang="en-US" sz="405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4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555B3-8559-6081-5824-2381AD587AC0}"/>
              </a:ext>
            </a:extLst>
          </p:cNvPr>
          <p:cNvSpPr/>
          <p:nvPr/>
        </p:nvSpPr>
        <p:spPr>
          <a:xfrm>
            <a:off x="1879468" y="2459504"/>
            <a:ext cx="5385064" cy="256224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Success Story</a:t>
            </a:r>
            <a:b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Grand Avenue Widening</a:t>
            </a:r>
            <a:b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405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Street to 4</a:t>
            </a:r>
            <a:r>
              <a:rPr lang="en-US" sz="405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Street</a:t>
            </a:r>
          </a:p>
          <a:p>
            <a:pPr algn="ctr"/>
            <a:endParaRPr lang="en-US" sz="405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60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>
            <a:extLst>
              <a:ext uri="{FF2B5EF4-FFF2-40B4-BE49-F238E27FC236}">
                <a16:creationId xmlns:a16="http://schemas.microsoft.com/office/drawing/2014/main" id="{E6C825A9-5A60-B41B-D5D2-83B1E43B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11203" r="3622" b="10992"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5D9E3A2-02E6-6DCA-9C53-37CDD59CE6B4}"/>
              </a:ext>
            </a:extLst>
          </p:cNvPr>
          <p:cNvCxnSpPr/>
          <p:nvPr/>
        </p:nvCxnSpPr>
        <p:spPr>
          <a:xfrm rot="-360000" flipH="1">
            <a:off x="1943100" y="2800351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B3B516-AAA4-67E8-8CBE-2623D1AC6688}"/>
              </a:ext>
            </a:extLst>
          </p:cNvPr>
          <p:cNvCxnSpPr/>
          <p:nvPr/>
        </p:nvCxnSpPr>
        <p:spPr>
          <a:xfrm rot="-360000" flipH="1">
            <a:off x="2328863" y="280987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9CDC4D-75DF-4A01-9638-8D4972C8DFAD}"/>
              </a:ext>
            </a:extLst>
          </p:cNvPr>
          <p:cNvCxnSpPr/>
          <p:nvPr/>
        </p:nvCxnSpPr>
        <p:spPr>
          <a:xfrm rot="-360000" flipH="1">
            <a:off x="2586038" y="280987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61A9C-10BA-4FA6-B164-4D7EDE0AA7E8}"/>
              </a:ext>
            </a:extLst>
          </p:cNvPr>
          <p:cNvCxnSpPr/>
          <p:nvPr/>
        </p:nvCxnSpPr>
        <p:spPr>
          <a:xfrm rot="-360000" flipH="1">
            <a:off x="3100388" y="2802732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DE8FF8-B549-A3AF-8FE8-D693EB5A7C70}"/>
              </a:ext>
            </a:extLst>
          </p:cNvPr>
          <p:cNvCxnSpPr/>
          <p:nvPr/>
        </p:nvCxnSpPr>
        <p:spPr>
          <a:xfrm rot="-360000" flipH="1">
            <a:off x="3843338" y="280987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3E13B0-0F47-B696-801B-B7887533EF86}"/>
              </a:ext>
            </a:extLst>
          </p:cNvPr>
          <p:cNvCxnSpPr/>
          <p:nvPr/>
        </p:nvCxnSpPr>
        <p:spPr>
          <a:xfrm rot="-360000" flipH="1">
            <a:off x="4300538" y="280987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0EED65-701A-4CCE-4CBD-A4EDA76BA323}"/>
              </a:ext>
            </a:extLst>
          </p:cNvPr>
          <p:cNvCxnSpPr/>
          <p:nvPr/>
        </p:nvCxnSpPr>
        <p:spPr>
          <a:xfrm rot="-360000" flipH="1">
            <a:off x="5072063" y="2839642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06CB7C-125C-BD80-8D24-05AC4770DD7A}"/>
              </a:ext>
            </a:extLst>
          </p:cNvPr>
          <p:cNvCxnSpPr/>
          <p:nvPr/>
        </p:nvCxnSpPr>
        <p:spPr>
          <a:xfrm rot="-360000" flipH="1">
            <a:off x="5329238" y="2838451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3A2C2F-CACA-B4ED-EA7C-B5D61D40C328}"/>
              </a:ext>
            </a:extLst>
          </p:cNvPr>
          <p:cNvCxnSpPr/>
          <p:nvPr/>
        </p:nvCxnSpPr>
        <p:spPr>
          <a:xfrm rot="-360000" flipH="1">
            <a:off x="5843588" y="2832498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7F9D4D-FB1E-D9C3-7B66-C10E414301E1}"/>
              </a:ext>
            </a:extLst>
          </p:cNvPr>
          <p:cNvCxnSpPr/>
          <p:nvPr/>
        </p:nvCxnSpPr>
        <p:spPr>
          <a:xfrm rot="-360000" flipH="1">
            <a:off x="6043613" y="2832498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B419FB-5955-B13C-BF14-A504E4814EE6}"/>
              </a:ext>
            </a:extLst>
          </p:cNvPr>
          <p:cNvCxnSpPr/>
          <p:nvPr/>
        </p:nvCxnSpPr>
        <p:spPr>
          <a:xfrm rot="-360000" flipH="1">
            <a:off x="6672263" y="2824164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B194B4-E2E2-E372-0D04-FDC018A34A44}"/>
              </a:ext>
            </a:extLst>
          </p:cNvPr>
          <p:cNvCxnSpPr/>
          <p:nvPr/>
        </p:nvCxnSpPr>
        <p:spPr>
          <a:xfrm rot="-11160000" flipH="1">
            <a:off x="2521744" y="339923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09EE5-3D2B-7A54-C846-70875AF4E07A}"/>
              </a:ext>
            </a:extLst>
          </p:cNvPr>
          <p:cNvCxnSpPr/>
          <p:nvPr/>
        </p:nvCxnSpPr>
        <p:spPr>
          <a:xfrm rot="-11160000" flipH="1">
            <a:off x="2978944" y="3384948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9EB17F-55D8-9727-ECB9-E82D3358D0C3}"/>
              </a:ext>
            </a:extLst>
          </p:cNvPr>
          <p:cNvCxnSpPr/>
          <p:nvPr/>
        </p:nvCxnSpPr>
        <p:spPr>
          <a:xfrm rot="-11160000" flipH="1">
            <a:off x="3314700" y="3392092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D26B04-7B83-C8CE-4B4A-505E1B1D89DF}"/>
              </a:ext>
            </a:extLst>
          </p:cNvPr>
          <p:cNvCxnSpPr/>
          <p:nvPr/>
        </p:nvCxnSpPr>
        <p:spPr>
          <a:xfrm rot="-11160000" flipH="1">
            <a:off x="3614738" y="3384948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73D96D6-8036-E4CE-510F-B733DAE3F15B}"/>
              </a:ext>
            </a:extLst>
          </p:cNvPr>
          <p:cNvCxnSpPr/>
          <p:nvPr/>
        </p:nvCxnSpPr>
        <p:spPr>
          <a:xfrm rot="-11160000" flipH="1">
            <a:off x="4007644" y="339923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A9C3BE-35A8-3B76-6AD4-DA27E9FE3834}"/>
              </a:ext>
            </a:extLst>
          </p:cNvPr>
          <p:cNvCxnSpPr/>
          <p:nvPr/>
        </p:nvCxnSpPr>
        <p:spPr>
          <a:xfrm rot="-11160000" flipH="1">
            <a:off x="4350544" y="3377805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B1A3FF-A691-7741-F4B4-910A219E9841}"/>
              </a:ext>
            </a:extLst>
          </p:cNvPr>
          <p:cNvCxnSpPr/>
          <p:nvPr/>
        </p:nvCxnSpPr>
        <p:spPr>
          <a:xfrm rot="-11160000" flipH="1">
            <a:off x="4644629" y="339923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D288FE-9AE6-F50E-88C8-16672947E528}"/>
              </a:ext>
            </a:extLst>
          </p:cNvPr>
          <p:cNvCxnSpPr/>
          <p:nvPr/>
        </p:nvCxnSpPr>
        <p:spPr>
          <a:xfrm rot="-11160000" flipH="1">
            <a:off x="5243513" y="339923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DD978E-CAA7-0261-12D2-330CC0837745}"/>
              </a:ext>
            </a:extLst>
          </p:cNvPr>
          <p:cNvCxnSpPr/>
          <p:nvPr/>
        </p:nvCxnSpPr>
        <p:spPr>
          <a:xfrm rot="-11160000" flipH="1">
            <a:off x="5672138" y="3402807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6" name="Text Box 3">
            <a:extLst>
              <a:ext uri="{FF2B5EF4-FFF2-40B4-BE49-F238E27FC236}">
                <a16:creationId xmlns:a16="http://schemas.microsoft.com/office/drawing/2014/main" id="{B8EBBA7D-F9ED-97F7-A391-EA46F214C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3151585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Grand Ave</a:t>
            </a:r>
          </a:p>
        </p:txBody>
      </p:sp>
      <p:sp>
        <p:nvSpPr>
          <p:cNvPr id="10267" name="Text Box 3">
            <a:extLst>
              <a:ext uri="{FF2B5EF4-FFF2-40B4-BE49-F238E27FC236}">
                <a16:creationId xmlns:a16="http://schemas.microsoft.com/office/drawing/2014/main" id="{7929204A-1916-30B5-005A-3F357072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128713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Ashworth Rd</a:t>
            </a:r>
          </a:p>
        </p:txBody>
      </p:sp>
      <p:sp>
        <p:nvSpPr>
          <p:cNvPr id="10268" name="Text Box 3">
            <a:extLst>
              <a:ext uri="{FF2B5EF4-FFF2-40B4-BE49-F238E27FC236}">
                <a16:creationId xmlns:a16="http://schemas.microsoft.com/office/drawing/2014/main" id="{3F1BD0D5-F031-BF0A-4BB3-F7DAA9F77ADD}"/>
              </a:ext>
            </a:extLst>
          </p:cNvPr>
          <p:cNvSpPr txBox="1">
            <a:spLocks noChangeArrowheads="1"/>
          </p:cNvSpPr>
          <p:nvPr/>
        </p:nvSpPr>
        <p:spPr bwMode="auto">
          <a:xfrm rot="-5153351">
            <a:off x="1013818" y="3777564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4</a:t>
            </a:r>
            <a:r>
              <a:rPr lang="en-US" altLang="en-US" sz="75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 St</a:t>
            </a:r>
          </a:p>
        </p:txBody>
      </p:sp>
      <p:sp>
        <p:nvSpPr>
          <p:cNvPr id="10269" name="Text Box 3">
            <a:extLst>
              <a:ext uri="{FF2B5EF4-FFF2-40B4-BE49-F238E27FC236}">
                <a16:creationId xmlns:a16="http://schemas.microsoft.com/office/drawing/2014/main" id="{77BE0926-D6D5-17DE-443F-D7DEB735DF6F}"/>
              </a:ext>
            </a:extLst>
          </p:cNvPr>
          <p:cNvSpPr txBox="1">
            <a:spLocks noChangeArrowheads="1"/>
          </p:cNvSpPr>
          <p:nvPr/>
        </p:nvSpPr>
        <p:spPr bwMode="auto">
          <a:xfrm rot="4817032">
            <a:off x="6931224" y="3962112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1</a:t>
            </a:r>
            <a:r>
              <a:rPr lang="en-US" altLang="en-US" sz="75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 St / 63</a:t>
            </a:r>
            <a:r>
              <a:rPr lang="en-US" altLang="en-US" sz="750" baseline="30000">
                <a:solidFill>
                  <a:srgbClr val="FFFF00"/>
                </a:solidFill>
                <a:latin typeface="Arial Rounded MT Bold" panose="020F0704030504030204" pitchFamily="34" charset="0"/>
              </a:rPr>
              <a:t>rd</a:t>
            </a:r>
            <a:r>
              <a:rPr lang="en-US" altLang="en-US" sz="750">
                <a:solidFill>
                  <a:srgbClr val="FFFF00"/>
                </a:solidFill>
                <a:latin typeface="Arial Rounded MT Bold" panose="020F0704030504030204" pitchFamily="34" charset="0"/>
              </a:rPr>
              <a:t> St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DCEDFB1-068C-89EC-3844-8410C5B5A6EB}"/>
              </a:ext>
            </a:extLst>
          </p:cNvPr>
          <p:cNvCxnSpPr/>
          <p:nvPr/>
        </p:nvCxnSpPr>
        <p:spPr>
          <a:xfrm rot="10440000" flipH="1">
            <a:off x="2757279" y="3384949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C5C439-C3AC-D91B-CB21-314304AE8560}"/>
              </a:ext>
            </a:extLst>
          </p:cNvPr>
          <p:cNvCxnSpPr/>
          <p:nvPr/>
        </p:nvCxnSpPr>
        <p:spPr>
          <a:xfrm rot="21240000" flipH="1">
            <a:off x="3591209" y="2816920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4C4C02A-8A51-6367-E37C-FDB15EF952BE}"/>
              </a:ext>
            </a:extLst>
          </p:cNvPr>
          <p:cNvSpPr/>
          <p:nvPr/>
        </p:nvSpPr>
        <p:spPr>
          <a:xfrm>
            <a:off x="1280220" y="1137719"/>
            <a:ext cx="1498634" cy="715581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2025" b="1" dirty="0">
                <a:solidFill>
                  <a:srgbClr val="FFFF00"/>
                </a:solidFill>
              </a:rPr>
              <a:t>15 years ago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4493E73-6BFA-F95F-6152-C30AF46A8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851" y="4929162"/>
            <a:ext cx="2233175" cy="924887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22 access points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4-lane undivided street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No left-turn lane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4EFFB3-EFD7-3A8D-010A-29B6BCC7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562"/>
          <a:stretch/>
        </p:blipFill>
        <p:spPr>
          <a:xfrm>
            <a:off x="1142342" y="917188"/>
            <a:ext cx="6636497" cy="502362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5D9E3A2-02E6-6DCA-9C53-37CDD59CE6B4}"/>
              </a:ext>
            </a:extLst>
          </p:cNvPr>
          <p:cNvCxnSpPr/>
          <p:nvPr/>
        </p:nvCxnSpPr>
        <p:spPr>
          <a:xfrm rot="-360000" flipH="1">
            <a:off x="4215076" y="4197506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61A9C-10BA-4FA6-B164-4D7EDE0AA7E8}"/>
              </a:ext>
            </a:extLst>
          </p:cNvPr>
          <p:cNvCxnSpPr/>
          <p:nvPr/>
        </p:nvCxnSpPr>
        <p:spPr>
          <a:xfrm rot="-360000" flipH="1">
            <a:off x="2486343" y="4192227"/>
            <a:ext cx="57150" cy="273844"/>
          </a:xfrm>
          <a:prstGeom prst="straightConnector1">
            <a:avLst/>
          </a:prstGeom>
          <a:ln w="34925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06CB7C-125C-BD80-8D24-05AC4770DD7A}"/>
              </a:ext>
            </a:extLst>
          </p:cNvPr>
          <p:cNvCxnSpPr/>
          <p:nvPr/>
        </p:nvCxnSpPr>
        <p:spPr>
          <a:xfrm rot="-360000" flipH="1">
            <a:off x="5316844" y="4197879"/>
            <a:ext cx="57150" cy="273844"/>
          </a:xfrm>
          <a:prstGeom prst="straightConnector1">
            <a:avLst/>
          </a:prstGeom>
          <a:ln w="34925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9EB17F-55D8-9727-ECB9-E82D3358D0C3}"/>
              </a:ext>
            </a:extLst>
          </p:cNvPr>
          <p:cNvCxnSpPr/>
          <p:nvPr/>
        </p:nvCxnSpPr>
        <p:spPr>
          <a:xfrm rot="-11160000" flipH="1">
            <a:off x="3059224" y="4792239"/>
            <a:ext cx="57150" cy="273844"/>
          </a:xfrm>
          <a:prstGeom prst="straightConnector1">
            <a:avLst/>
          </a:prstGeom>
          <a:ln w="34925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D26B04-7B83-C8CE-4B4A-505E1B1D89DF}"/>
              </a:ext>
            </a:extLst>
          </p:cNvPr>
          <p:cNvCxnSpPr/>
          <p:nvPr/>
        </p:nvCxnSpPr>
        <p:spPr>
          <a:xfrm rot="-11160000" flipH="1">
            <a:off x="2643056" y="4756656"/>
            <a:ext cx="57150" cy="273844"/>
          </a:xfrm>
          <a:prstGeom prst="straightConnector1">
            <a:avLst/>
          </a:prstGeom>
          <a:ln w="34925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A9C3BE-35A8-3B76-6AD4-DA27E9FE3834}"/>
              </a:ext>
            </a:extLst>
          </p:cNvPr>
          <p:cNvCxnSpPr/>
          <p:nvPr/>
        </p:nvCxnSpPr>
        <p:spPr>
          <a:xfrm rot="-11160000" flipH="1">
            <a:off x="4215076" y="4792240"/>
            <a:ext cx="57150" cy="273844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D288FE-9AE6-F50E-88C8-16672947E528}"/>
              </a:ext>
            </a:extLst>
          </p:cNvPr>
          <p:cNvCxnSpPr/>
          <p:nvPr/>
        </p:nvCxnSpPr>
        <p:spPr>
          <a:xfrm rot="-11160000" flipH="1">
            <a:off x="5231382" y="4810390"/>
            <a:ext cx="57150" cy="273844"/>
          </a:xfrm>
          <a:prstGeom prst="straightConnector1">
            <a:avLst/>
          </a:prstGeom>
          <a:ln w="34925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6" name="Text Box 3">
            <a:extLst>
              <a:ext uri="{FF2B5EF4-FFF2-40B4-BE49-F238E27FC236}">
                <a16:creationId xmlns:a16="http://schemas.microsoft.com/office/drawing/2014/main" id="{B8EBBA7D-F9ED-97F7-A391-EA46F214C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590" y="4468308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Grand Ave</a:t>
            </a:r>
          </a:p>
        </p:txBody>
      </p:sp>
      <p:sp>
        <p:nvSpPr>
          <p:cNvPr id="10267" name="Text Box 3">
            <a:extLst>
              <a:ext uri="{FF2B5EF4-FFF2-40B4-BE49-F238E27FC236}">
                <a16:creationId xmlns:a16="http://schemas.microsoft.com/office/drawing/2014/main" id="{7929204A-1916-30B5-005A-3F357072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50" y="1329609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Ashworth Rd</a:t>
            </a:r>
          </a:p>
        </p:txBody>
      </p:sp>
      <p:sp>
        <p:nvSpPr>
          <p:cNvPr id="10268" name="Text Box 3">
            <a:extLst>
              <a:ext uri="{FF2B5EF4-FFF2-40B4-BE49-F238E27FC236}">
                <a16:creationId xmlns:a16="http://schemas.microsoft.com/office/drawing/2014/main" id="{3F1BD0D5-F031-BF0A-4BB3-F7DAA9F77AD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10350" y="3574551"/>
            <a:ext cx="10287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4</a:t>
            </a:r>
            <a:r>
              <a:rPr lang="en-US" altLang="en-US" sz="750" baseline="30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St</a:t>
            </a:r>
          </a:p>
        </p:txBody>
      </p:sp>
      <p:sp>
        <p:nvSpPr>
          <p:cNvPr id="10269" name="Text Box 3">
            <a:extLst>
              <a:ext uri="{FF2B5EF4-FFF2-40B4-BE49-F238E27FC236}">
                <a16:creationId xmlns:a16="http://schemas.microsoft.com/office/drawing/2014/main" id="{77BE0926-D6D5-17DE-443F-D7DEB735DF6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449311" y="3714291"/>
            <a:ext cx="1133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</a:t>
            </a:r>
            <a:r>
              <a:rPr lang="en-US" altLang="en-US" sz="750" baseline="30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St / 63</a:t>
            </a:r>
            <a:r>
              <a:rPr lang="en-US" altLang="en-US" sz="750" baseline="30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rd</a:t>
            </a:r>
            <a:r>
              <a:rPr lang="en-US" altLang="en-US" sz="75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C4C02A-8A51-6367-E37C-FDB15EF952BE}"/>
              </a:ext>
            </a:extLst>
          </p:cNvPr>
          <p:cNvSpPr/>
          <p:nvPr/>
        </p:nvSpPr>
        <p:spPr>
          <a:xfrm>
            <a:off x="1280220" y="1137719"/>
            <a:ext cx="1498634" cy="403957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25" b="1" dirty="0">
                <a:solidFill>
                  <a:srgbClr val="FFFF00"/>
                </a:solidFill>
              </a:rPr>
              <a:t>TODAY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4493E73-6BFA-F95F-6152-C30AF46A8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276" y="1250661"/>
            <a:ext cx="2307125" cy="1411696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8 access points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5-lane divided street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Dedicated left-turn lane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Dual Lefts at 1</a:t>
            </a:r>
            <a:r>
              <a:rPr lang="en-US" altLang="en-US" sz="1500" baseline="30000" dirty="0"/>
              <a:t>st</a:t>
            </a:r>
            <a:r>
              <a:rPr lang="en-US" altLang="en-US" sz="1500" dirty="0"/>
              <a:t> St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500" dirty="0"/>
              <a:t>Right Turn Lane at 1</a:t>
            </a:r>
            <a:r>
              <a:rPr lang="en-US" altLang="en-US" sz="1500" baseline="30000" dirty="0"/>
              <a:t>st</a:t>
            </a:r>
            <a:r>
              <a:rPr lang="en-US" altLang="en-US" sz="1500" dirty="0"/>
              <a:t> St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23CC5A-A6FA-EF06-46D6-5EF150CC9660}"/>
              </a:ext>
            </a:extLst>
          </p:cNvPr>
          <p:cNvCxnSpPr>
            <a:cxnSpLocks/>
          </p:cNvCxnSpPr>
          <p:nvPr/>
        </p:nvCxnSpPr>
        <p:spPr>
          <a:xfrm>
            <a:off x="1967948" y="4652855"/>
            <a:ext cx="70368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3DEFC5-29B5-7A98-FE6B-9DD6BA7CEBDB}"/>
              </a:ext>
            </a:extLst>
          </p:cNvPr>
          <p:cNvCxnSpPr>
            <a:cxnSpLocks/>
          </p:cNvCxnSpPr>
          <p:nvPr/>
        </p:nvCxnSpPr>
        <p:spPr>
          <a:xfrm>
            <a:off x="3397194" y="4606140"/>
            <a:ext cx="70368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A7A1E1-BFCC-6140-721C-B1AE8AD6E259}"/>
              </a:ext>
            </a:extLst>
          </p:cNvPr>
          <p:cNvCxnSpPr>
            <a:cxnSpLocks/>
          </p:cNvCxnSpPr>
          <p:nvPr/>
        </p:nvCxnSpPr>
        <p:spPr>
          <a:xfrm flipV="1">
            <a:off x="2671632" y="4606140"/>
            <a:ext cx="725563" cy="467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2DB783-DAFA-B79F-5CAD-44BF8E81C16E}"/>
              </a:ext>
            </a:extLst>
          </p:cNvPr>
          <p:cNvCxnSpPr>
            <a:cxnSpLocks/>
          </p:cNvCxnSpPr>
          <p:nvPr/>
        </p:nvCxnSpPr>
        <p:spPr>
          <a:xfrm>
            <a:off x="4419756" y="4652855"/>
            <a:ext cx="70368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02CF9E-B301-6E17-271B-DFBF8B2BFCB1}"/>
              </a:ext>
            </a:extLst>
          </p:cNvPr>
          <p:cNvCxnSpPr>
            <a:cxnSpLocks/>
          </p:cNvCxnSpPr>
          <p:nvPr/>
        </p:nvCxnSpPr>
        <p:spPr>
          <a:xfrm>
            <a:off x="5849002" y="4606140"/>
            <a:ext cx="70368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6A8C18-7756-87E3-D56B-5B5847FCA562}"/>
              </a:ext>
            </a:extLst>
          </p:cNvPr>
          <p:cNvCxnSpPr>
            <a:cxnSpLocks/>
          </p:cNvCxnSpPr>
          <p:nvPr/>
        </p:nvCxnSpPr>
        <p:spPr>
          <a:xfrm flipV="1">
            <a:off x="5123439" y="4606140"/>
            <a:ext cx="725563" cy="467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F9B0F6-0813-846F-1893-EDD152C48A5D}"/>
              </a:ext>
            </a:extLst>
          </p:cNvPr>
          <p:cNvCxnSpPr/>
          <p:nvPr/>
        </p:nvCxnSpPr>
        <p:spPr>
          <a:xfrm rot="-11160000" flipH="1">
            <a:off x="3321083" y="4805601"/>
            <a:ext cx="57150" cy="273844"/>
          </a:xfrm>
          <a:prstGeom prst="straightConnector1">
            <a:avLst/>
          </a:prstGeom>
          <a:ln w="34925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07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07A683C-89C7-5FA4-4FF3-880194A4A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401997"/>
              </p:ext>
            </p:extLst>
          </p:nvPr>
        </p:nvGraphicFramePr>
        <p:xfrm>
          <a:off x="1280220" y="3836062"/>
          <a:ext cx="2431214" cy="137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953022" imgH="2247832" progId="Excel.Sheet.12">
                  <p:embed/>
                </p:oleObj>
              </mc:Choice>
              <mc:Fallback>
                <p:oleObj name="Worksheet" r:id="rId2" imgW="3953022" imgH="2247832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07A683C-89C7-5FA4-4FF3-880194A4AC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220" y="3836062"/>
                        <a:ext cx="2431214" cy="1373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1BE0C547-24A2-716F-EDDE-9666F7641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95" y="1725511"/>
            <a:ext cx="2847039" cy="1903514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350" dirty="0"/>
              <a:t> Improved traffic flow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350" dirty="0"/>
              <a:t> Fewer conflict points and crashes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altLang="en-US" sz="1350" dirty="0"/>
              <a:t> Added left and right turn lanes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sz="1350" dirty="0"/>
              <a:t> 80/20 STBG and TSIP funded 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sz="1350" dirty="0"/>
              <a:t> Won ICPA Award</a:t>
            </a:r>
          </a:p>
          <a:p>
            <a:pPr marL="86916" indent="-86916">
              <a:tabLst>
                <a:tab pos="126206" algn="l"/>
              </a:tabLst>
              <a:defRPr/>
            </a:pPr>
            <a:r>
              <a:rPr lang="en-US" sz="1350" dirty="0"/>
              <a:t> Won MOVITE Award</a:t>
            </a:r>
          </a:p>
          <a:p>
            <a:pPr marL="86916" indent="-86916">
              <a:tabLst>
                <a:tab pos="126206" algn="l"/>
              </a:tabLst>
              <a:defRPr/>
            </a:pPr>
            <a:endParaRPr lang="en-US" altLang="en-US" sz="1050" dirty="0"/>
          </a:p>
          <a:p>
            <a:pPr marL="0" indent="0">
              <a:buNone/>
              <a:tabLst>
                <a:tab pos="126206" algn="l"/>
              </a:tabLst>
              <a:defRPr/>
            </a:pPr>
            <a:endParaRPr lang="en-US" alt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C1958-F7A9-31D5-426F-C999E5C3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65" y="1137718"/>
            <a:ext cx="4026716" cy="46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26BDF-7773-42B2-9DF2-86031697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22" y="857250"/>
            <a:ext cx="8134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4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555B3-8559-6081-5824-2381AD587AC0}"/>
              </a:ext>
            </a:extLst>
          </p:cNvPr>
          <p:cNvSpPr/>
          <p:nvPr/>
        </p:nvSpPr>
        <p:spPr>
          <a:xfrm>
            <a:off x="1471504" y="2459504"/>
            <a:ext cx="6200993" cy="256224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Completed Projects of Note</a:t>
            </a:r>
            <a:b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r>
              <a:rPr lang="en-US" sz="405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Street Widening</a:t>
            </a:r>
            <a:b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Southwest Loop</a:t>
            </a:r>
          </a:p>
          <a:p>
            <a:pPr algn="ctr"/>
            <a:endParaRPr lang="en-US" sz="405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40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34D58-7408-F06E-DDC2-4A0A636C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415"/>
            <a:ext cx="9144000" cy="4739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E7FC8-3545-6FE3-A864-549B4F97A954}"/>
              </a:ext>
            </a:extLst>
          </p:cNvPr>
          <p:cNvSpPr txBox="1"/>
          <p:nvPr/>
        </p:nvSpPr>
        <p:spPr>
          <a:xfrm>
            <a:off x="1712933" y="857250"/>
            <a:ext cx="571813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Reconstruction - BEFORE</a:t>
            </a:r>
          </a:p>
        </p:txBody>
      </p:sp>
    </p:spTree>
    <p:extLst>
      <p:ext uri="{BB962C8B-B14F-4D97-AF65-F5344CB8AC3E}">
        <p14:creationId xmlns:p14="http://schemas.microsoft.com/office/powerpoint/2010/main" val="1365945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6184</TotalTime>
  <Words>338</Words>
  <Application>Microsoft Office PowerPoint</Application>
  <PresentationFormat>On-screen Show (4:3)</PresentationFormat>
  <Paragraphs>86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Rounded MT Bold</vt:lpstr>
      <vt:lpstr>Brandon Grotesque Bold</vt:lpstr>
      <vt:lpstr>Calibri</vt:lpstr>
      <vt:lpstr>Calibri Light</vt:lpstr>
      <vt:lpstr>Office 2013 - 2022 Theme</vt:lpstr>
      <vt:lpstr>Worksheet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 True &amp; Bridgewood</vt:lpstr>
      <vt:lpstr>Mills Civic Parkway - Reconstruction</vt:lpstr>
      <vt:lpstr>Grand Avenue Widening – I-35 to 60th Street</vt:lpstr>
    </vt:vector>
  </TitlesOfParts>
  <Company>The City of West Des Moines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Hemesath</dc:creator>
  <cp:lastModifiedBy>Bitting, Zachary</cp:lastModifiedBy>
  <cp:revision>6</cp:revision>
  <dcterms:created xsi:type="dcterms:W3CDTF">2024-06-10T15:47:46Z</dcterms:created>
  <dcterms:modified xsi:type="dcterms:W3CDTF">2025-06-04T20:28:26Z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2025-06-04T20:28:26Z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3e5018a4-5c58-460a-9dec-ecb4e5b8fea8</vt:lpwstr>
  </property>
  <property fmtid="{D5CDD505-2E9C-101B-9397-08002B2CF9AE}" pid="8" name="MSIP_Label_0faac733-ded1-41e0-8ea6-961193f81247_ContentBits">
    <vt:lpwstr>0</vt:lpwstr>
  </property>
</Properties>
</file>