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3"/>
    <p:sldMasterId id="2147483919" r:id="rId4"/>
    <p:sldMasterId id="2147483870" r:id="rId5"/>
    <p:sldMasterId id="2147483856" r:id="rId6"/>
  </p:sldMasterIdLst>
  <p:notesMasterIdLst>
    <p:notesMasterId r:id="rId23"/>
  </p:notesMasterIdLst>
  <p:handoutMasterIdLst>
    <p:handoutMasterId r:id="rId24"/>
  </p:handoutMasterIdLst>
  <p:sldIdLst>
    <p:sldId id="306" r:id="rId7"/>
    <p:sldId id="316" r:id="rId8"/>
    <p:sldId id="1425" r:id="rId9"/>
    <p:sldId id="1426" r:id="rId10"/>
    <p:sldId id="1427" r:id="rId11"/>
    <p:sldId id="1437" r:id="rId12"/>
    <p:sldId id="1432" r:id="rId13"/>
    <p:sldId id="1433" r:id="rId14"/>
    <p:sldId id="1434" r:id="rId15"/>
    <p:sldId id="1435" r:id="rId16"/>
    <p:sldId id="1431" r:id="rId17"/>
    <p:sldId id="1440" r:id="rId18"/>
    <p:sldId id="1441" r:id="rId19"/>
    <p:sldId id="1438" r:id="rId20"/>
    <p:sldId id="1439" r:id="rId21"/>
    <p:sldId id="315" r:id="rId22"/>
  </p:sldIdLst>
  <p:sldSz cx="18288000" cy="13716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4D"/>
    <a:srgbClr val="429C5E"/>
    <a:srgbClr val="BA383E"/>
    <a:srgbClr val="2E74DA"/>
    <a:srgbClr val="FF9966"/>
    <a:srgbClr val="FF7C80"/>
    <a:srgbClr val="A2D6EE"/>
    <a:srgbClr val="F4D99E"/>
    <a:srgbClr val="97D4DE"/>
    <a:srgbClr val="D09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56" d="100"/>
          <a:sy n="56" d="100"/>
        </p:scale>
        <p:origin x="1614" y="96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58DDB-4291-541B-D59A-B65B23B04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2947E-D789-E4EF-A05B-B72F0AA75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748E4F-E13F-45A6-9130-787BC9D350C1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49F90-99FC-18F9-45A0-1921A2A54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18473-9A4A-A036-DA03-7A646C8C71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DD2711-5FDB-4C55-941C-5823EDED6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CA817-BCE4-297C-BFC1-E3E95A8CA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B802-50C9-BD91-126F-9C30720FE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E6D5B68-CD51-41D9-A00C-DF6A1E5E5746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BAFB04-52D6-F492-95FD-32700B3E2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9B9810-F55D-C012-C837-BBFF35258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06E68-F1D1-1F94-7C2F-C8BE5ADDFD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08578-3EAE-5221-8ED6-A66BF396B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5908201-2175-4816-B4BA-FECF13231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9869971-BC8C-BFDF-610F-368616941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9F8875B-F1C2-32EA-A3E0-3881C243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D6BD4D5-73E9-0855-618C-684A4BB53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EB8783-69CD-4A41-B868-4EBCE39F17E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08201-2175-4816-B4BA-FECF132317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3217DA-CD4D-DFAC-7350-00B390068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F1F9-C93B-40F9-9D8A-AA6C735AF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8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365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8" y="2226366"/>
            <a:ext cx="3695732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6"/>
            <a:ext cx="3695732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2" y="2226366"/>
            <a:ext cx="3695732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8" y="7712766"/>
            <a:ext cx="3695732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2" y="7712766"/>
            <a:ext cx="3695732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A1F325C-30F3-8BBD-2CDE-4649B95BB9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021C-F9B0-449B-9230-D22C6756A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2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59070"/>
            <a:ext cx="18288000" cy="10674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FDD7E70-28DA-24D0-C8C6-97F4666B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6C95-0FB0-4283-9E0E-94890F76B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6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17BA6EE-4FBD-0F81-41E9-E3D9ADC89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1055-8AE0-45A5-A920-E2D2C72D9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1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CA5ECB-35B9-067B-E7B3-1E3643A68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71DE-D95D-4243-8F60-FA1E6A50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33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3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5ABA3C-C93F-FE76-436E-02AE28B1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5817-C4E2-4BB7-AA1B-84EBCF1AA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43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2146855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629557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350650"/>
            <a:ext cx="10951012" cy="3482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1938E8-60DB-FEF7-7056-45A8959F1F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31E3-288C-40B0-81C0-0ACC06A5D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4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165350"/>
            <a:ext cx="5712916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2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FFC00D-D899-83DA-58F2-3024957535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98AC-C970-4250-93CB-E01E519C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4" y="2679700"/>
            <a:ext cx="3401312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D74FDE-3AE0-6BAD-C2AF-7CA32C9FC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DA98-BD0C-49B1-9AED-A779FD6C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9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521297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4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4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88" y="2681537"/>
            <a:ext cx="15773400" cy="193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88" y="4882456"/>
            <a:ext cx="15773400" cy="845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2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7881"/>
            <a:ext cx="18288000" cy="1108527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81208E-EA9E-DBC1-D568-80ADD8C1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106A-1D99-4789-9FB6-A323D728F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01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399-C288-A949-36AF-7BB413EFF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FB13-0B93-D107-FDB0-D96D0ED7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47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9" y="2804737"/>
            <a:ext cx="15772746" cy="2651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9" y="4824037"/>
            <a:ext cx="15772746" cy="7832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87EF05-3351-6A9B-9ADC-40731C02E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A525-37A0-4C03-AE54-FF4723AD6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2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5073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A6A46-FA2D-C9B7-30C4-94F6ABF25679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D5441ADF-2DB5-D7A7-8466-1A2043B268CE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16473615 w 2841466"/>
              <a:gd name="T1" fmla="*/ 13702578 h 13705350"/>
              <a:gd name="T2" fmla="*/ 31372813 w 2841466"/>
              <a:gd name="T3" fmla="*/ 7313876 h 13705350"/>
              <a:gd name="T4" fmla="*/ 32290265 w 2841466"/>
              <a:gd name="T5" fmla="*/ 6921073 h 13705350"/>
              <a:gd name="T6" fmla="*/ 32290265 w 2841466"/>
              <a:gd name="T7" fmla="*/ 6921073 h 13705350"/>
              <a:gd name="T8" fmla="*/ 32377086 w 2841466"/>
              <a:gd name="T9" fmla="*/ 6883263 h 13705350"/>
              <a:gd name="T10" fmla="*/ 32385767 w 2841466"/>
              <a:gd name="T11" fmla="*/ 6823124 h 13705350"/>
              <a:gd name="T12" fmla="*/ 32290265 w 2841466"/>
              <a:gd name="T13" fmla="*/ 6781760 h 13705350"/>
              <a:gd name="T14" fmla="*/ 1647361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3615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AEDAD3E3-F2E0-4D8C-5E1B-7563BD490547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16479128 w 2841466"/>
              <a:gd name="T1" fmla="*/ 13702578 h 13705350"/>
              <a:gd name="T2" fmla="*/ 31383301 w 2841466"/>
              <a:gd name="T3" fmla="*/ 7313876 h 13705350"/>
              <a:gd name="T4" fmla="*/ 32301063 w 2841466"/>
              <a:gd name="T5" fmla="*/ 6921073 h 13705350"/>
              <a:gd name="T6" fmla="*/ 32301063 w 2841466"/>
              <a:gd name="T7" fmla="*/ 6921073 h 13705350"/>
              <a:gd name="T8" fmla="*/ 32387917 w 2841466"/>
              <a:gd name="T9" fmla="*/ 6883263 h 13705350"/>
              <a:gd name="T10" fmla="*/ 32396597 w 2841466"/>
              <a:gd name="T11" fmla="*/ 6823124 h 13705350"/>
              <a:gd name="T12" fmla="*/ 32301063 w 2841466"/>
              <a:gd name="T13" fmla="*/ 6781760 h 13705350"/>
              <a:gd name="T14" fmla="*/ 16479128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9128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A6BFBF-9BB3-84EC-8F82-80F94C94C6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C275A-0160-0789-FDFA-C9E2E7788CB5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rgbClr val="D09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BE86571-C8A9-CCBC-F8A8-3E2E095284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53315377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D8C40-250B-4264-9433-2F836C0CADEE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E74CE0A-EDA4-7B1C-3BB9-934E8F9F3D3F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16473615 w 2841466"/>
              <a:gd name="T1" fmla="*/ 13702578 h 13705350"/>
              <a:gd name="T2" fmla="*/ 31372813 w 2841466"/>
              <a:gd name="T3" fmla="*/ 7313876 h 13705350"/>
              <a:gd name="T4" fmla="*/ 32290265 w 2841466"/>
              <a:gd name="T5" fmla="*/ 6921073 h 13705350"/>
              <a:gd name="T6" fmla="*/ 32290265 w 2841466"/>
              <a:gd name="T7" fmla="*/ 6921073 h 13705350"/>
              <a:gd name="T8" fmla="*/ 32377086 w 2841466"/>
              <a:gd name="T9" fmla="*/ 6883263 h 13705350"/>
              <a:gd name="T10" fmla="*/ 32385767 w 2841466"/>
              <a:gd name="T11" fmla="*/ 6823124 h 13705350"/>
              <a:gd name="T12" fmla="*/ 32290265 w 2841466"/>
              <a:gd name="T13" fmla="*/ 6781760 h 13705350"/>
              <a:gd name="T14" fmla="*/ 1647361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3615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F33D2763-180C-1539-3B3F-4EB181564BA4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16479128 w 2841466"/>
              <a:gd name="T1" fmla="*/ 13702578 h 13705350"/>
              <a:gd name="T2" fmla="*/ 31383301 w 2841466"/>
              <a:gd name="T3" fmla="*/ 7313876 h 13705350"/>
              <a:gd name="T4" fmla="*/ 32301063 w 2841466"/>
              <a:gd name="T5" fmla="*/ 6921073 h 13705350"/>
              <a:gd name="T6" fmla="*/ 32301063 w 2841466"/>
              <a:gd name="T7" fmla="*/ 6921073 h 13705350"/>
              <a:gd name="T8" fmla="*/ 32387917 w 2841466"/>
              <a:gd name="T9" fmla="*/ 6883263 h 13705350"/>
              <a:gd name="T10" fmla="*/ 32396597 w 2841466"/>
              <a:gd name="T11" fmla="*/ 6823124 h 13705350"/>
              <a:gd name="T12" fmla="*/ 32301063 w 2841466"/>
              <a:gd name="T13" fmla="*/ 6781760 h 13705350"/>
              <a:gd name="T14" fmla="*/ 16479128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578 h 13705350"/>
              <a:gd name="T20" fmla="*/ 16479128 w 2841466"/>
              <a:gd name="T21" fmla="*/ 13702578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3960A4-EF41-E8AF-B797-A509FAEDF3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A165A-7365-7BF6-DD2F-16F0F9B5555D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B5FB57A-114C-27D3-FC03-D1B56B562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2022483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426526-D240-99F8-559E-C49353857080}"/>
              </a:ext>
            </a:extLst>
          </p:cNvPr>
          <p:cNvSpPr/>
          <p:nvPr userDrawn="1"/>
        </p:nvSpPr>
        <p:spPr>
          <a:xfrm>
            <a:off x="0" y="0"/>
            <a:ext cx="5935664" cy="13704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1B52612F-18FC-DF49-19C3-A99588863C66}"/>
              </a:ext>
            </a:extLst>
          </p:cNvPr>
          <p:cNvSpPr/>
          <p:nvPr userDrawn="1"/>
        </p:nvSpPr>
        <p:spPr>
          <a:xfrm>
            <a:off x="6300788" y="0"/>
            <a:ext cx="3556000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E980FB10-977E-C0ED-3E26-83251589654A}"/>
              </a:ext>
            </a:extLst>
          </p:cNvPr>
          <p:cNvSpPr/>
          <p:nvPr userDrawn="1"/>
        </p:nvSpPr>
        <p:spPr>
          <a:xfrm>
            <a:off x="4521200" y="0"/>
            <a:ext cx="3557588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/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97EE50-D1A2-5769-3720-793DDE6D7C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6" y="6781801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453F6-1178-0EE2-E3E8-AA49D93BCC74}"/>
              </a:ext>
            </a:extLst>
          </p:cNvPr>
          <p:cNvCxnSpPr/>
          <p:nvPr userDrawn="1"/>
        </p:nvCxnSpPr>
        <p:spPr>
          <a:xfrm>
            <a:off x="1420814" y="6408738"/>
            <a:ext cx="1209676" cy="0"/>
          </a:xfrm>
          <a:prstGeom prst="line">
            <a:avLst/>
          </a:prstGeom>
          <a:ln w="190500">
            <a:solidFill>
              <a:srgbClr val="AED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CAF0CA-4927-1C73-CD35-6DF9782794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7" y="4202115"/>
            <a:ext cx="5632450" cy="26511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8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06458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165350"/>
            <a:ext cx="5712916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2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553E31-3484-F0E6-2B3A-D6A9AEE96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42B4-E934-475C-88BF-8BB68AD93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80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4" y="2679700"/>
            <a:ext cx="3401312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4F03BB-CA05-A232-6654-AFD11ACFF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CDB1-4CAD-4BA3-B55F-69604B140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1750347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411071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112255"/>
            <a:ext cx="10951012" cy="3721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4DFCE1-C30E-B085-10A1-E20C7ACFE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060B-8699-4DBD-B2AD-C2A48068D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546885-748A-6609-9413-8232EBEEF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D232-2478-4D5C-B937-E41AA2AF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CDE3A9-A9D3-0FDA-F1E5-D2B962162E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C9D2-B751-41FD-A907-332AC1B34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6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3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10AC40-4A5B-9456-10EF-997214A1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4D01-9EEE-4889-97FC-CD6CD8CDD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9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8" y="2226366"/>
            <a:ext cx="3695732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6"/>
            <a:ext cx="3695732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2" y="2226366"/>
            <a:ext cx="3695732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8" y="7712766"/>
            <a:ext cx="3695732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2" y="7712766"/>
            <a:ext cx="3695732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C328A0-D9A2-A219-FFDD-67FD1B8BA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7BA2-F134-4D2D-8DE6-2455398E2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6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A9C7E-09C9-5E98-1D08-C7F808A16279}"/>
              </a:ext>
            </a:extLst>
          </p:cNvPr>
          <p:cNvSpPr/>
          <p:nvPr userDrawn="1"/>
        </p:nvSpPr>
        <p:spPr>
          <a:xfrm>
            <a:off x="0" y="0"/>
            <a:ext cx="18303876" cy="1741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BC548B98-4C69-081A-E1A9-229B644153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17463" y="-15875"/>
            <a:ext cx="5446714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F317F8-F035-9AA3-B662-990355701B9B}"/>
              </a:ext>
            </a:extLst>
          </p:cNvPr>
          <p:cNvSpPr/>
          <p:nvPr userDrawn="1"/>
        </p:nvSpPr>
        <p:spPr>
          <a:xfrm>
            <a:off x="-17464" y="12834938"/>
            <a:ext cx="18303876" cy="892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5698312A-5B20-9532-71E2-61C2FC1E3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5"/>
            <a:ext cx="1577340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6CDD8934-6090-0BF9-60ED-F473D3E4A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5"/>
            <a:ext cx="15773400" cy="783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E0631E18-67FA-08AE-FD20-8F239F54FDCD}"/>
              </a:ext>
            </a:extLst>
          </p:cNvPr>
          <p:cNvSpPr/>
          <p:nvPr userDrawn="1"/>
        </p:nvSpPr>
        <p:spPr>
          <a:xfrm>
            <a:off x="0" y="12834939"/>
            <a:ext cx="18265776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B299-2FBA-CB16-A53B-662AE5978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1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D3F96801-8F59-47A7-AF7B-BCF1ED732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FB18E-491B-1CB5-6823-6F1645876EAB}"/>
              </a:ext>
            </a:extLst>
          </p:cNvPr>
          <p:cNvSpPr txBox="1"/>
          <p:nvPr userDrawn="1"/>
        </p:nvSpPr>
        <p:spPr>
          <a:xfrm>
            <a:off x="1" y="407988"/>
            <a:ext cx="18268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203A017A-06AD-E674-A544-C665C784C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2873038" y="-33337"/>
            <a:ext cx="5448300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F8DA3217-EF24-0825-615F-9E64D53212B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7" y="1030288"/>
            <a:ext cx="18283238" cy="711200"/>
          </a:xfrm>
          <a:custGeom>
            <a:avLst/>
            <a:gdLst>
              <a:gd name="T0" fmla="*/ 3838785 w 24406104"/>
              <a:gd name="T1" fmla="*/ 0 h 2853262"/>
              <a:gd name="T2" fmla="*/ 0 w 24406104"/>
              <a:gd name="T3" fmla="*/ 0 h 2853262"/>
              <a:gd name="T4" fmla="*/ 0 w 24406104"/>
              <a:gd name="T5" fmla="*/ 87 h 2853262"/>
              <a:gd name="T6" fmla="*/ 3816737 w 24406104"/>
              <a:gd name="T7" fmla="*/ 682 h 2853262"/>
              <a:gd name="T8" fmla="*/ 3816737 w 24406104"/>
              <a:gd name="T9" fmla="*/ 682 h 2853262"/>
              <a:gd name="T10" fmla="*/ 3828683 w 24406104"/>
              <a:gd name="T11" fmla="*/ 684 h 2853262"/>
              <a:gd name="T12" fmla="*/ 3847685 w 24406104"/>
              <a:gd name="T13" fmla="*/ 684 h 2853262"/>
              <a:gd name="T14" fmla="*/ 3860753 w 24406104"/>
              <a:gd name="T15" fmla="*/ 682 h 2853262"/>
              <a:gd name="T16" fmla="*/ 3860753 w 24406104"/>
              <a:gd name="T17" fmla="*/ 682 h 2853262"/>
              <a:gd name="T18" fmla="*/ 7677570 w 24406104"/>
              <a:gd name="T19" fmla="*/ 87 h 2853262"/>
              <a:gd name="T20" fmla="*/ 7677570 w 24406104"/>
              <a:gd name="T21" fmla="*/ 0 h 2853262"/>
              <a:gd name="T22" fmla="*/ 3838785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4AA39-BC33-DFBC-1BD5-7696000902A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226873" y="534488"/>
            <a:ext cx="5730737" cy="1432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24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31" r:id="rId19"/>
  </p:sldLayoutIdLst>
  <p:hf hdr="0" ftr="0" dt="0"/>
  <p:txStyles>
    <p:titleStyle>
      <a:lvl1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2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6pPr>
      <a:lvl7pPr marL="68598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4" indent="-341314" algn="l" defTabSz="1370014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8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5DAFB47-1A56-43E5-2B34-8C2275394BD5}"/>
              </a:ext>
            </a:extLst>
          </p:cNvPr>
          <p:cNvSpPr/>
          <p:nvPr userDrawn="1"/>
        </p:nvSpPr>
        <p:spPr>
          <a:xfrm>
            <a:off x="-17464" y="12834938"/>
            <a:ext cx="18303876" cy="892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59C85-51E2-B668-97A5-6796462E0BFB}"/>
              </a:ext>
            </a:extLst>
          </p:cNvPr>
          <p:cNvSpPr/>
          <p:nvPr userDrawn="1"/>
        </p:nvSpPr>
        <p:spPr>
          <a:xfrm>
            <a:off x="0" y="6351"/>
            <a:ext cx="18303876" cy="2139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FA2A1E67-0E7C-DA7E-E9F7-5BB1D7430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5"/>
            <a:ext cx="1577340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A57AD871-5609-FF14-8347-AD57B157B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5"/>
            <a:ext cx="15773400" cy="783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26979B3A-A676-9C5E-DBA2-3948E8958C63}"/>
              </a:ext>
            </a:extLst>
          </p:cNvPr>
          <p:cNvSpPr/>
          <p:nvPr userDrawn="1"/>
        </p:nvSpPr>
        <p:spPr>
          <a:xfrm>
            <a:off x="-3175" y="12834939"/>
            <a:ext cx="18268950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76F04-F092-6CFB-4B73-57FAB8AC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1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9A330C51-24DF-45AA-A6AC-0AB9B5D5B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D7DA0A-6C26-EF0F-07CF-06F818251D79}"/>
              </a:ext>
            </a:extLst>
          </p:cNvPr>
          <p:cNvSpPr txBox="1"/>
          <p:nvPr userDrawn="1"/>
        </p:nvSpPr>
        <p:spPr>
          <a:xfrm>
            <a:off x="1" y="407988"/>
            <a:ext cx="18268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2058" name="Picture 23">
            <a:extLst>
              <a:ext uri="{FF2B5EF4-FFF2-40B4-BE49-F238E27FC236}">
                <a16:creationId xmlns:a16="http://schemas.microsoft.com/office/drawing/2014/main" id="{161F4675-B8FA-19FE-38BA-98CBAA0D2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0" y="6351"/>
            <a:ext cx="6569076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6">
            <a:extLst>
              <a:ext uri="{FF2B5EF4-FFF2-40B4-BE49-F238E27FC236}">
                <a16:creationId xmlns:a16="http://schemas.microsoft.com/office/drawing/2014/main" id="{AD8FB425-C4F2-7742-65C3-D5C1AA38FA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1734800" y="6351"/>
            <a:ext cx="6569076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Graphic 13">
            <a:extLst>
              <a:ext uri="{FF2B5EF4-FFF2-40B4-BE49-F238E27FC236}">
                <a16:creationId xmlns:a16="http://schemas.microsoft.com/office/drawing/2014/main" id="{2A48F16E-B4C8-8DAF-31F8-2CFC87891C2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6" y="1435100"/>
            <a:ext cx="18300700" cy="711200"/>
          </a:xfrm>
          <a:custGeom>
            <a:avLst/>
            <a:gdLst>
              <a:gd name="T0" fmla="*/ 3853556 w 24406104"/>
              <a:gd name="T1" fmla="*/ 0 h 2853262"/>
              <a:gd name="T2" fmla="*/ 0 w 24406104"/>
              <a:gd name="T3" fmla="*/ 0 h 2853262"/>
              <a:gd name="T4" fmla="*/ 0 w 24406104"/>
              <a:gd name="T5" fmla="*/ 87 h 2853262"/>
              <a:gd name="T6" fmla="*/ 3831424 w 24406104"/>
              <a:gd name="T7" fmla="*/ 682 h 2853262"/>
              <a:gd name="T8" fmla="*/ 3831424 w 24406104"/>
              <a:gd name="T9" fmla="*/ 682 h 2853262"/>
              <a:gd name="T10" fmla="*/ 3843416 w 24406104"/>
              <a:gd name="T11" fmla="*/ 684 h 2853262"/>
              <a:gd name="T12" fmla="*/ 3862491 w 24406104"/>
              <a:gd name="T13" fmla="*/ 684 h 2853262"/>
              <a:gd name="T14" fmla="*/ 3875610 w 24406104"/>
              <a:gd name="T15" fmla="*/ 682 h 2853262"/>
              <a:gd name="T16" fmla="*/ 3875610 w 24406104"/>
              <a:gd name="T17" fmla="*/ 682 h 2853262"/>
              <a:gd name="T18" fmla="*/ 7707114 w 24406104"/>
              <a:gd name="T19" fmla="*/ 87 h 2853262"/>
              <a:gd name="T20" fmla="*/ 7707114 w 24406104"/>
              <a:gd name="T21" fmla="*/ 0 h 2853262"/>
              <a:gd name="T22" fmla="*/ 3853556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DD16BB-902C-A57C-4FA9-D7487E643C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4" y="889686"/>
            <a:ext cx="3657607" cy="91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</p:sldLayoutIdLst>
  <p:hf hdr="0" ftr="0" dt="0"/>
  <p:txStyles>
    <p:titleStyle>
      <a:lvl1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2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6pPr>
      <a:lvl7pPr marL="68598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6" rtl="0" fontAlgn="base">
        <a:lnSpc>
          <a:spcPct val="90000"/>
        </a:lnSpc>
        <a:spcBef>
          <a:spcPct val="0"/>
        </a:spcBef>
        <a:spcAft>
          <a:spcPct val="0"/>
        </a:spcAft>
        <a:defRPr sz="652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4" indent="-341314" algn="l" defTabSz="1370014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4" indent="-341314" algn="l" defTabSz="13700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8" indent="-342906" algn="l" defTabSz="13716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2" algn="l" defTabSz="13716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5" r:id="rId2"/>
    <p:sldLayoutId id="2147484026" r:id="rId3"/>
    <p:sldLayoutId id="214748402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92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6pPr>
      <a:lvl7pPr marL="685984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2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4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8" indent="-171496" algn="l" defTabSz="68598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2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4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8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5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EF9DE93-C8C1-9DAA-43E0-18F8B1040E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r="28867"/>
          <a:stretch>
            <a:fillRect/>
          </a:stretch>
        </p:blipFill>
        <p:spPr/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481DC47F-B87E-B52A-7D9F-1A39A942EF5A}"/>
              </a:ext>
            </a:extLst>
          </p:cNvPr>
          <p:cNvSpPr>
            <a:spLocks/>
          </p:cNvSpPr>
          <p:nvPr/>
        </p:nvSpPr>
        <p:spPr bwMode="auto">
          <a:xfrm>
            <a:off x="-74614" y="7970839"/>
            <a:ext cx="18484852" cy="5507038"/>
          </a:xfrm>
          <a:custGeom>
            <a:avLst/>
            <a:gdLst>
              <a:gd name="T0" fmla="*/ 9533188 w 18294857"/>
              <a:gd name="T1" fmla="*/ 1465475 h 5362670"/>
              <a:gd name="T2" fmla="*/ 9533188 w 18294857"/>
              <a:gd name="T3" fmla="*/ 1475220 h 5362670"/>
              <a:gd name="T4" fmla="*/ 0 w 18294857"/>
              <a:gd name="T5" fmla="*/ 9850 h 5362670"/>
              <a:gd name="T6" fmla="*/ 0 w 18294857"/>
              <a:gd name="T7" fmla="*/ 4531047 h 5362670"/>
              <a:gd name="T8" fmla="*/ 9533188 w 18294857"/>
              <a:gd name="T9" fmla="*/ 5963265 h 5362670"/>
              <a:gd name="T10" fmla="*/ 9533188 w 18294857"/>
              <a:gd name="T11" fmla="*/ 5953413 h 5362670"/>
              <a:gd name="T12" fmla="*/ 19066375 w 18294857"/>
              <a:gd name="T13" fmla="*/ 4521196 h 5362670"/>
              <a:gd name="T14" fmla="*/ 19066375 w 18294857"/>
              <a:gd name="T15" fmla="*/ 0 h 5362670"/>
              <a:gd name="T16" fmla="*/ 9533188 w 18294857"/>
              <a:gd name="T17" fmla="*/ 1465475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98" tIns="34300" rIns="68598" bIns="34300" anchor="ctr"/>
          <a:lstStyle/>
          <a:p>
            <a:endParaRPr lang="en-US"/>
          </a:p>
        </p:txBody>
      </p:sp>
      <p:pic>
        <p:nvPicPr>
          <p:cNvPr id="9220" name="Graphic 38">
            <a:extLst>
              <a:ext uri="{FF2B5EF4-FFF2-40B4-BE49-F238E27FC236}">
                <a16:creationId xmlns:a16="http://schemas.microsoft.com/office/drawing/2014/main" id="{DBEDE53C-0EA6-37B6-7D2A-8AE8D53E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4" y="12066588"/>
            <a:ext cx="18495964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3C03B678-AC52-4010-EBEF-BF1C306C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1"/>
            <a:ext cx="18330862" cy="7318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6528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Secondary Road Fund Distribution Committee Update – FY 2026 Distribution Factors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8D2EC580-4ABA-8AFE-C9C1-713B1BB5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6" y="11267149"/>
            <a:ext cx="18405476" cy="593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en-US" sz="4126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Iowa Transportation Commission – July 8,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966BFF-007B-4B14-69A7-98F889642A8E}"/>
              </a:ext>
            </a:extLst>
          </p:cNvPr>
          <p:cNvCxnSpPr/>
          <p:nvPr/>
        </p:nvCxnSpPr>
        <p:spPr>
          <a:xfrm>
            <a:off x="8390777" y="11118042"/>
            <a:ext cx="1209676" cy="0"/>
          </a:xfrm>
          <a:prstGeom prst="line">
            <a:avLst/>
          </a:prstGeom>
          <a:ln w="190500">
            <a:solidFill>
              <a:srgbClr val="9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E5FF-5D7E-FE5C-BFD2-61B04F31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70" y="12752172"/>
            <a:ext cx="5437245" cy="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4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Stuart Anderson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C486BA-7C67-68DF-F586-600F43A23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48" y="12420638"/>
            <a:ext cx="5733538" cy="143338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B14257-850F-E125-05C7-8E0C9299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7007" y="12749297"/>
            <a:ext cx="5437245" cy="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altLang="en-US" sz="4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Brian Moore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4F85F-FB40-AF2A-7651-DB29B3FE5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930" y="12111318"/>
            <a:ext cx="1721224" cy="1604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Commission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Rescinded Chapter 102 – Secondary Road Fund Distribution Committee</a:t>
            </a:r>
          </a:p>
          <a:p>
            <a:r>
              <a:rPr lang="en-US" sz="4800" dirty="0"/>
              <a:t>Adopted new Chapter 103 – Secondary Road Fund Distribution Methodology</a:t>
            </a:r>
          </a:p>
          <a:p>
            <a:pPr lvl="1"/>
            <a:r>
              <a:rPr lang="en-US" sz="4200" dirty="0"/>
              <a:t>Establish and utilize SRFDC as an ad hoc advisory committee to the Transportation Commission</a:t>
            </a:r>
          </a:p>
          <a:p>
            <a:pPr lvl="1"/>
            <a:r>
              <a:rPr lang="en-US" sz="4200" dirty="0"/>
              <a:t>Retain current distribution formula</a:t>
            </a:r>
          </a:p>
          <a:p>
            <a:pPr lvl="1"/>
            <a:r>
              <a:rPr lang="en-US" sz="4200" dirty="0"/>
              <a:t>Retain current process for considering changes to the formula and requirements for executive boards and counties to approve, with final consideration and approval by the Transportation Commission.</a:t>
            </a:r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19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SRFDC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3800" dirty="0"/>
              <a:t>SRFDC meets 2 Times per Year, March and August</a:t>
            </a:r>
          </a:p>
          <a:p>
            <a:pPr marL="0" indent="0">
              <a:buNone/>
            </a:pPr>
            <a:endParaRPr lang="en-US" sz="3800" dirty="0"/>
          </a:p>
          <a:p>
            <a:pPr lvl="1"/>
            <a:r>
              <a:rPr lang="en-US" sz="3200" dirty="0"/>
              <a:t>March 2024 - Discussed Review of Proposed changes to IAC 102, SRFDC Formula Factor Updates, and Update on Road Use Tax Fund Projections.</a:t>
            </a:r>
          </a:p>
          <a:p>
            <a:pPr lvl="1"/>
            <a:r>
              <a:rPr lang="en-US" sz="3200" dirty="0"/>
              <a:t>August 2024 – Review of Draft IAC Chapter 103 and report on new FY25 SRFDC Factors.</a:t>
            </a:r>
          </a:p>
          <a:p>
            <a:pPr lvl="1"/>
            <a:r>
              <a:rPr lang="en-US" sz="3200" dirty="0"/>
              <a:t>March 2025 – No meeting</a:t>
            </a:r>
          </a:p>
          <a:p>
            <a:pPr marL="6858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No concerns with existing formula and no requests for consideration of changes to formula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73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SRFDC Factor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New Fiscal Year Factors</a:t>
            </a:r>
          </a:p>
          <a:p>
            <a:pPr lvl="1"/>
            <a:r>
              <a:rPr lang="en-US" sz="3200" dirty="0"/>
              <a:t>Iowa DOT provides updated data by last week of June</a:t>
            </a:r>
          </a:p>
          <a:p>
            <a:pPr lvl="1"/>
            <a:r>
              <a:rPr lang="en-US" sz="3200" dirty="0"/>
              <a:t>ICEASB calculates updated factors</a:t>
            </a:r>
          </a:p>
          <a:p>
            <a:pPr lvl="1"/>
            <a:r>
              <a:rPr lang="en-US" sz="3200" dirty="0"/>
              <a:t>ICEASB distributes NEW FY SRFDC factors by July 1</a:t>
            </a:r>
            <a:r>
              <a:rPr lang="en-US" sz="3200" baseline="30000" dirty="0"/>
              <a:t>st</a:t>
            </a:r>
            <a:r>
              <a:rPr lang="en-US" sz="3200" dirty="0"/>
              <a:t> (Secondary Road Fund Factors and Farm-to-Market Factors)</a:t>
            </a:r>
            <a:endParaRPr lang="en-US" sz="2600" dirty="0"/>
          </a:p>
          <a:p>
            <a:pPr lvl="2"/>
            <a:r>
              <a:rPr lang="en-US" sz="2600" dirty="0"/>
              <a:t>Iowa County Engineers</a:t>
            </a:r>
          </a:p>
          <a:p>
            <a:pPr lvl="2"/>
            <a:r>
              <a:rPr lang="en-US" sz="2600" dirty="0"/>
              <a:t>SRFDC Committee</a:t>
            </a:r>
          </a:p>
          <a:p>
            <a:pPr lvl="2"/>
            <a:r>
              <a:rPr lang="en-US" sz="2600" dirty="0"/>
              <a:t>State of Iowa Treasurer</a:t>
            </a:r>
          </a:p>
          <a:p>
            <a:pPr lvl="2"/>
            <a:r>
              <a:rPr lang="en-US" sz="2600" dirty="0"/>
              <a:t>Iowa DOT</a:t>
            </a:r>
          </a:p>
          <a:p>
            <a:r>
              <a:rPr lang="en-US" sz="3800" dirty="0"/>
              <a:t>Updated FY Factors for Budgeting</a:t>
            </a:r>
          </a:p>
          <a:p>
            <a:pPr lvl="1"/>
            <a:r>
              <a:rPr lang="en-US" sz="3200" dirty="0"/>
              <a:t>Updated RUTF Revenue projections provided by Iowa DOT mid October</a:t>
            </a:r>
          </a:p>
          <a:p>
            <a:pPr lvl="1"/>
            <a:r>
              <a:rPr lang="en-US" sz="3200" dirty="0"/>
              <a:t>ICEASB applies current FY factors to updated revenue for next FY budgets</a:t>
            </a:r>
          </a:p>
          <a:p>
            <a:pPr lvl="1"/>
            <a:r>
              <a:rPr lang="en-US" sz="3200" dirty="0"/>
              <a:t>ICEASB distributes updated budget projections by late October</a:t>
            </a:r>
          </a:p>
          <a:p>
            <a:pPr lvl="2"/>
            <a:r>
              <a:rPr lang="en-US" sz="2600" dirty="0"/>
              <a:t>Iowa County Engineers</a:t>
            </a:r>
          </a:p>
          <a:p>
            <a:pPr lvl="1"/>
            <a:endParaRPr lang="en-US" sz="3200" dirty="0"/>
          </a:p>
          <a:p>
            <a:r>
              <a:rPr lang="en-US" sz="3800" dirty="0"/>
              <a:t>No Action required by the Commission</a:t>
            </a:r>
          </a:p>
        </p:txBody>
      </p:sp>
    </p:spTree>
    <p:extLst>
      <p:ext uri="{BB962C8B-B14F-4D97-AF65-F5344CB8AC3E}">
        <p14:creationId xmlns:p14="http://schemas.microsoft.com/office/powerpoint/2010/main" val="9134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D5D9-369E-4D7C-9B55-91A1C843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2026 SRFDC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2AEE-08AC-4920-B1FD-7085F818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88" y="4882456"/>
            <a:ext cx="15252263" cy="6856463"/>
          </a:xfrm>
        </p:spPr>
        <p:txBody>
          <a:bodyPr/>
          <a:lstStyle/>
          <a:p>
            <a:r>
              <a:rPr lang="en-US" dirty="0"/>
              <a:t>Secondary Road Fund Factors</a:t>
            </a:r>
          </a:p>
          <a:p>
            <a:pPr lvl="1"/>
            <a:r>
              <a:rPr lang="en-US" dirty="0"/>
              <a:t>Range	-0.746% (Mills County) to 2.179% (Polk County)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Changes result of Traffic Count up/down and increase in bridge area</a:t>
            </a:r>
          </a:p>
          <a:p>
            <a:pPr lvl="1"/>
            <a:endParaRPr lang="en-US" dirty="0"/>
          </a:p>
          <a:p>
            <a:r>
              <a:rPr lang="en-US" dirty="0"/>
              <a:t>Farm to Market Fund Factors</a:t>
            </a:r>
          </a:p>
          <a:p>
            <a:pPr lvl="1"/>
            <a:r>
              <a:rPr lang="en-US" dirty="0"/>
              <a:t>Range	-1.351% (Lee County) to 2.928% (Dallas County)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Changes result of Traffic Count up/down and decrease of bridge area</a:t>
            </a:r>
          </a:p>
        </p:txBody>
      </p:sp>
    </p:spTree>
    <p:extLst>
      <p:ext uri="{BB962C8B-B14F-4D97-AF65-F5344CB8AC3E}">
        <p14:creationId xmlns:p14="http://schemas.microsoft.com/office/powerpoint/2010/main" val="245162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D5D9-369E-4D7C-9B55-91A1C843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SRFDC Factor History - Stability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EBF2E0-FCEB-4029-9D31-E68F2A69F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" y="4612582"/>
            <a:ext cx="17001204" cy="7488801"/>
          </a:xfrm>
        </p:spPr>
      </p:pic>
    </p:spTree>
    <p:extLst>
      <p:ext uri="{BB962C8B-B14F-4D97-AF65-F5344CB8AC3E}">
        <p14:creationId xmlns:p14="http://schemas.microsoft.com/office/powerpoint/2010/main" val="26694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D5D9-369E-4D7C-9B55-91A1C843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SRFDC Factor History - Stability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6116A0-87BE-46C7-828E-6CAA988E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7" y="4399122"/>
            <a:ext cx="11994365" cy="8311056"/>
          </a:xfrm>
        </p:spPr>
      </p:pic>
    </p:spTree>
    <p:extLst>
      <p:ext uri="{BB962C8B-B14F-4D97-AF65-F5344CB8AC3E}">
        <p14:creationId xmlns:p14="http://schemas.microsoft.com/office/powerpoint/2010/main" val="336028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>
            <a:extLst>
              <a:ext uri="{FF2B5EF4-FFF2-40B4-BE49-F238E27FC236}">
                <a16:creationId xmlns:a16="http://schemas.microsoft.com/office/drawing/2014/main" id="{BB407DA4-99CD-9F16-2B43-D03D3B342711}"/>
              </a:ext>
            </a:extLst>
          </p:cNvPr>
          <p:cNvGrpSpPr>
            <a:grpSpLocks/>
          </p:cNvGrpSpPr>
          <p:nvPr/>
        </p:nvGrpSpPr>
        <p:grpSpPr bwMode="auto">
          <a:xfrm>
            <a:off x="0" y="2173288"/>
            <a:ext cx="18288000" cy="9663112"/>
            <a:chOff x="0" y="20638"/>
            <a:chExt cx="24377650" cy="128809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935CF-4147-1A69-576E-974C94F4A291}"/>
                </a:ext>
              </a:extLst>
            </p:cNvPr>
            <p:cNvSpPr/>
            <p:nvPr/>
          </p:nvSpPr>
          <p:spPr>
            <a:xfrm rot="5400000">
              <a:off x="7089974" y="-7069336"/>
              <a:ext cx="10197703" cy="24377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93F8FF1D-40E5-86AB-DE45-4D7D4E75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636"/>
              <a:ext cx="24377650" cy="2932977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20" name="TextBox 14">
            <a:extLst>
              <a:ext uri="{FF2B5EF4-FFF2-40B4-BE49-F238E27FC236}">
                <a16:creationId xmlns:a16="http://schemas.microsoft.com/office/drawing/2014/main" id="{40EF14B5-715E-F894-6419-658A80F2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9" y="8909328"/>
            <a:ext cx="4149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D2DA6B-B053-D0C9-C9BF-9B00E4658F70}"/>
              </a:ext>
            </a:extLst>
          </p:cNvPr>
          <p:cNvCxnSpPr>
            <a:cxnSpLocks/>
          </p:cNvCxnSpPr>
          <p:nvPr/>
        </p:nvCxnSpPr>
        <p:spPr>
          <a:xfrm>
            <a:off x="3059114" y="8410576"/>
            <a:ext cx="12169776" cy="0"/>
          </a:xfrm>
          <a:prstGeom prst="line">
            <a:avLst/>
          </a:prstGeom>
          <a:ln w="19050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Graphic 10">
            <a:extLst>
              <a:ext uri="{FF2B5EF4-FFF2-40B4-BE49-F238E27FC236}">
                <a16:creationId xmlns:a16="http://schemas.microsoft.com/office/drawing/2014/main" id="{3C851EA5-2DE1-6DC7-143E-786DF2A2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832601"/>
            <a:ext cx="4495800" cy="19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7A6993B3-42CB-7F7D-FFBC-BEE223F5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1" y="13155953"/>
            <a:ext cx="5378450" cy="5081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2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stuart.anderson@iowadot.us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2C1EA6C1-C3F1-B7B3-0889-2CD08C92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6015" y="13155951"/>
            <a:ext cx="5378450" cy="5081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2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515-239-1661</a:t>
            </a:r>
          </a:p>
        </p:txBody>
      </p:sp>
      <p:grpSp>
        <p:nvGrpSpPr>
          <p:cNvPr id="34825" name="Group 20">
            <a:extLst>
              <a:ext uri="{FF2B5EF4-FFF2-40B4-BE49-F238E27FC236}">
                <a16:creationId xmlns:a16="http://schemas.microsoft.com/office/drawing/2014/main" id="{35C6FC4B-33E9-0177-605D-6F2B09A7FD29}"/>
              </a:ext>
            </a:extLst>
          </p:cNvPr>
          <p:cNvGrpSpPr>
            <a:grpSpLocks/>
          </p:cNvGrpSpPr>
          <p:nvPr/>
        </p:nvGrpSpPr>
        <p:grpSpPr bwMode="auto">
          <a:xfrm>
            <a:off x="14273214" y="12982989"/>
            <a:ext cx="714376" cy="714376"/>
            <a:chOff x="18077921" y="12102198"/>
            <a:chExt cx="952500" cy="9525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7E26D1-FEFA-C062-302E-E08584288E1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4831" name="Graphic 5">
              <a:extLst>
                <a:ext uri="{FF2B5EF4-FFF2-40B4-BE49-F238E27FC236}">
                  <a16:creationId xmlns:a16="http://schemas.microsoft.com/office/drawing/2014/main" id="{84234667-0714-D000-F43A-8326A77CC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6" name="Group 18">
            <a:extLst>
              <a:ext uri="{FF2B5EF4-FFF2-40B4-BE49-F238E27FC236}">
                <a16:creationId xmlns:a16="http://schemas.microsoft.com/office/drawing/2014/main" id="{DF34D38C-1B07-1DF6-BD56-94371478C4B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2982989"/>
            <a:ext cx="714376" cy="714376"/>
            <a:chOff x="941388" y="12102198"/>
            <a:chExt cx="952500" cy="9525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9EAC73-FCAD-770D-C33E-6D8EA5186A81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4829" name="Graphic 17">
              <a:extLst>
                <a:ext uri="{FF2B5EF4-FFF2-40B4-BE49-F238E27FC236}">
                  <a16:creationId xmlns:a16="http://schemas.microsoft.com/office/drawing/2014/main" id="{25540FA6-3403-4BCD-4A5F-47D398D3C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C701B3D-5597-CE02-7A2B-82BC0632DDAD}"/>
              </a:ext>
            </a:extLst>
          </p:cNvPr>
          <p:cNvSpPr/>
          <p:nvPr/>
        </p:nvSpPr>
        <p:spPr>
          <a:xfrm>
            <a:off x="0" y="0"/>
            <a:ext cx="18288000" cy="3675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D8C9A48D-5C17-0B26-7FEA-81411EA345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4448"/>
          <a:stretch>
            <a:fillRect/>
          </a:stretch>
        </p:blipFill>
        <p:spPr>
          <a:xfrm>
            <a:off x="0" y="1751013"/>
            <a:ext cx="18288000" cy="111109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577D7-ED1F-78A0-5147-00B6345CC5DB}"/>
              </a:ext>
            </a:extLst>
          </p:cNvPr>
          <p:cNvSpPr/>
          <p:nvPr/>
        </p:nvSpPr>
        <p:spPr>
          <a:xfrm>
            <a:off x="11968165" y="1751014"/>
            <a:ext cx="6319838" cy="111109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05B44-4E56-7E0E-AB28-C4B51BCB6E53}"/>
              </a:ext>
            </a:extLst>
          </p:cNvPr>
          <p:cNvSpPr txBox="1"/>
          <p:nvPr/>
        </p:nvSpPr>
        <p:spPr bwMode="auto">
          <a:xfrm>
            <a:off x="12084908" y="3292746"/>
            <a:ext cx="5684108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State Road Fund Distribution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Secondary Road Fund Distribution Committee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Past Administrative Rule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Boards and Commissions Changes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Commission 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450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50" dirty="0">
                <a:latin typeface="PT Sans" panose="020B0503020203020204" pitchFamily="34" charset="0"/>
                <a:ea typeface="PT Sans" panose="020B0503020203020204" pitchFamily="34" charset="0"/>
              </a:rPr>
              <a:t>FY 2026 Distribution Factors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spc="226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11271" name="Graphic 30">
            <a:extLst>
              <a:ext uri="{FF2B5EF4-FFF2-40B4-BE49-F238E27FC236}">
                <a16:creationId xmlns:a16="http://schemas.microsoft.com/office/drawing/2014/main" id="{FF5063BF-1E79-DCFF-5B0F-F44167C7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156" y="2337160"/>
            <a:ext cx="928688" cy="5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Placeholder 1">
            <a:extLst>
              <a:ext uri="{FF2B5EF4-FFF2-40B4-BE49-F238E27FC236}">
                <a16:creationId xmlns:a16="http://schemas.microsoft.com/office/drawing/2014/main" id="{486CB661-6DCA-753D-6F15-50C949E9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2620" y="2386375"/>
            <a:ext cx="2273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Agenda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C9FB83-95E9-8760-B717-DF41B194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7" y="13076239"/>
            <a:ext cx="4113214" cy="412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E501A74D-7C24-4D15-B173-F97ABD6CEE29}" type="slidenum">
              <a:rPr lang="en-US" altLang="en-US" sz="1726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2</a:t>
            </a:fld>
            <a:endParaRPr lang="en-US" altLang="en-US" sz="1726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48" y="1989559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State Road Fund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C07E2-6D26-4D73-58E0-594715F0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3807219"/>
            <a:ext cx="18288000" cy="71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48" y="1989559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Road Use Tax Fund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74" y="3671494"/>
            <a:ext cx="15773400" cy="8456264"/>
          </a:xfrm>
        </p:spPr>
        <p:txBody>
          <a:bodyPr>
            <a:normAutofit/>
          </a:bodyPr>
          <a:lstStyle/>
          <a:p>
            <a:r>
              <a:rPr lang="en-US" sz="5400" dirty="0"/>
              <a:t>DOT: Primary Road Fund (47.5 percent)</a:t>
            </a:r>
          </a:p>
          <a:p>
            <a:r>
              <a:rPr lang="en-US" sz="5400" dirty="0"/>
              <a:t>Cities: Street Construction Fund (20 percent)</a:t>
            </a:r>
          </a:p>
          <a:p>
            <a:pPr lvl="1"/>
            <a:r>
              <a:rPr lang="en-US" sz="4800" dirty="0"/>
              <a:t>Allocated to individual cities based on each city’s share of total state municipal population.</a:t>
            </a:r>
          </a:p>
          <a:p>
            <a:r>
              <a:rPr lang="en-US" sz="5400" dirty="0"/>
              <a:t>Counties (32.5 percent):</a:t>
            </a:r>
          </a:p>
          <a:p>
            <a:pPr lvl="1"/>
            <a:r>
              <a:rPr lang="en-US" sz="4200" dirty="0"/>
              <a:t>Secondary Road Fund (24.5 percent)</a:t>
            </a:r>
          </a:p>
          <a:p>
            <a:pPr lvl="2"/>
            <a:r>
              <a:rPr lang="en-US" sz="3600" dirty="0"/>
              <a:t>Allocated to individual counties based on a formula</a:t>
            </a:r>
          </a:p>
          <a:p>
            <a:pPr lvl="1"/>
            <a:r>
              <a:rPr lang="en-US" sz="4200" dirty="0"/>
              <a:t>Farm-to-Market Fund (8 percent)</a:t>
            </a:r>
          </a:p>
          <a:p>
            <a:pPr lvl="2"/>
            <a:r>
              <a:rPr lang="en-US" sz="3600" dirty="0"/>
              <a:t>Allocated to individual counties based on a formula</a:t>
            </a:r>
          </a:p>
        </p:txBody>
      </p:sp>
    </p:spTree>
    <p:extLst>
      <p:ext uri="{BB962C8B-B14F-4D97-AF65-F5344CB8AC3E}">
        <p14:creationId xmlns:p14="http://schemas.microsoft.com/office/powerpoint/2010/main" val="15917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County Road Fund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48" y="3284071"/>
            <a:ext cx="16972450" cy="9206978"/>
          </a:xfrm>
        </p:spPr>
        <p:txBody>
          <a:bodyPr>
            <a:normAutofit fontScale="92500"/>
          </a:bodyPr>
          <a:lstStyle/>
          <a:p>
            <a:r>
              <a:rPr lang="en-US" sz="4200" dirty="0"/>
              <a:t>Legislature established a Secondary Road Fund Distribution Advisory Committee (SRFDAC) in 2002 to consider new methodologies for fund distribution among counties and make recommendations to the general assembly</a:t>
            </a:r>
          </a:p>
          <a:p>
            <a:r>
              <a:rPr lang="en-US" sz="4200" dirty="0"/>
              <a:t>Committee met extensively from 2002 through 2004</a:t>
            </a:r>
          </a:p>
          <a:p>
            <a:pPr lvl="1"/>
            <a:r>
              <a:rPr lang="en-US" sz="3400" dirty="0"/>
              <a:t>Assessed options to improve the need study process</a:t>
            </a:r>
          </a:p>
          <a:p>
            <a:pPr lvl="1"/>
            <a:r>
              <a:rPr lang="en-US" sz="3400" dirty="0"/>
              <a:t>Reviewed past studies</a:t>
            </a:r>
          </a:p>
          <a:p>
            <a:pPr lvl="1"/>
            <a:r>
              <a:rPr lang="en-US" sz="3400" dirty="0"/>
              <a:t>Reviewed other state methodologies</a:t>
            </a:r>
          </a:p>
          <a:p>
            <a:pPr marL="341314" marR="0" lvl="0" indent="-341314" algn="l" defTabSz="1370014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SRFDAC Recommendation submitted to the general assembly in January 2005</a:t>
            </a:r>
          </a:p>
          <a:p>
            <a:pPr marL="341314" marR="0" lvl="0" indent="-341314" algn="l" defTabSz="1370014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Legislature passed House File 674 in the 2005 Session</a:t>
            </a:r>
          </a:p>
          <a:p>
            <a:pPr marL="1027114" marR="0" lvl="1" indent="-341314" algn="l" defTabSz="1370014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Renamed the Secondary Road Fund Distribution Advisory Committee to the Secondary Road Fund Distribution Committee (SRFDC)</a:t>
            </a:r>
          </a:p>
          <a:p>
            <a:pPr marL="1027114" marR="0" lvl="1" indent="-341314" algn="l" defTabSz="1370014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Empowered SRFDC to determine the formula for distributing county road funds</a:t>
            </a:r>
          </a:p>
          <a:p>
            <a:pPr marL="1027114" marR="0" lvl="1" indent="-341314" algn="l" defTabSz="1370014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Directed SRFDC to adopt rules to govern the determination and modification of the formula for distribution of county road funds.</a:t>
            </a:r>
          </a:p>
          <a:p>
            <a:pPr marL="1027114" marR="0" lvl="1" indent="-341314" algn="l" defTabSz="1370014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Directed new methodology be phased-in over five-years beginning July 1, 2006 (FY 2007)</a:t>
            </a:r>
          </a:p>
          <a:p>
            <a:endParaRPr lang="en-US" sz="48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189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Past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284070"/>
            <a:ext cx="15143151" cy="8456264"/>
          </a:xfrm>
        </p:spPr>
        <p:txBody>
          <a:bodyPr>
            <a:normAutofit/>
          </a:bodyPr>
          <a:lstStyle/>
          <a:p>
            <a:r>
              <a:rPr lang="en-US" sz="4000" dirty="0"/>
              <a:t>Iowa County Engineers Association Service Bureau annually calculates Secondary Road Fund and Farm-to-Market Fund distribution allocations using data from Iowa DOT.</a:t>
            </a:r>
            <a:endParaRPr lang="en-US" sz="3000" dirty="0"/>
          </a:p>
          <a:p>
            <a:pPr lvl="2"/>
            <a:endParaRPr lang="en-US" sz="2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E99C30-FC16-5BE4-4399-C889DD516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8576"/>
              </p:ext>
            </p:extLst>
          </p:nvPr>
        </p:nvGraphicFramePr>
        <p:xfrm>
          <a:off x="2238369" y="5241109"/>
          <a:ext cx="12019719" cy="6720335"/>
        </p:xfrm>
        <a:graphic>
          <a:graphicData uri="http://schemas.openxmlformats.org/drawingml/2006/table">
            <a:tbl>
              <a:tblPr/>
              <a:tblGrid>
                <a:gridCol w="1795855">
                  <a:extLst>
                    <a:ext uri="{9D8B030D-6E8A-4147-A177-3AD203B41FA5}">
                      <a16:colId xmlns:a16="http://schemas.microsoft.com/office/drawing/2014/main" val="2539930402"/>
                    </a:ext>
                  </a:extLst>
                </a:gridCol>
                <a:gridCol w="2326653">
                  <a:extLst>
                    <a:ext uri="{9D8B030D-6E8A-4147-A177-3AD203B41FA5}">
                      <a16:colId xmlns:a16="http://schemas.microsoft.com/office/drawing/2014/main" val="2588870538"/>
                    </a:ext>
                  </a:extLst>
                </a:gridCol>
                <a:gridCol w="2326653">
                  <a:extLst>
                    <a:ext uri="{9D8B030D-6E8A-4147-A177-3AD203B41FA5}">
                      <a16:colId xmlns:a16="http://schemas.microsoft.com/office/drawing/2014/main" val="4038697464"/>
                    </a:ext>
                  </a:extLst>
                </a:gridCol>
                <a:gridCol w="5570558">
                  <a:extLst>
                    <a:ext uri="{9D8B030D-6E8A-4147-A177-3AD203B41FA5}">
                      <a16:colId xmlns:a16="http://schemas.microsoft.com/office/drawing/2014/main" val="1755021747"/>
                    </a:ext>
                  </a:extLst>
                </a:gridCol>
              </a:tblGrid>
              <a:tr h="1490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Factor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Secondary Road Fund Weighting 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Farm-to-Market Road Fund Weighting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Factor explanation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82589"/>
                  </a:ext>
                </a:extLst>
              </a:tr>
              <a:tr h="762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Area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30%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30%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Total area of each county, including urban areas – serves as measure of system size and extent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3309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Pop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15%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Rural population living outside incorporated areas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88690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VMT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12.5%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"Vehicle Miles of Travel per day"  -- a measure of total traffic 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53996"/>
                  </a:ext>
                </a:extLst>
              </a:tr>
              <a:tr h="57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Dirt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0.5%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un-surfaced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762699"/>
                  </a:ext>
                </a:extLst>
              </a:tr>
              <a:tr h="372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Granular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20%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9%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granular surfaced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71587"/>
                  </a:ext>
                </a:extLst>
              </a:tr>
              <a:tr h="745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Paved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23%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Miles of paved, seal-coated or otherwise weatherproofed roads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71307"/>
                  </a:ext>
                </a:extLst>
              </a:tr>
              <a:tr h="917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-LFBD-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14%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13%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Total lineal feet of bridge deck of all structures included in National Bridge Inventory [Span &gt;= 20 ft]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8291"/>
                  </a:ext>
                </a:extLst>
              </a:tr>
              <a:tr h="372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100%</a:t>
                      </a:r>
                      <a:endParaRPr lang="en-US" sz="240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T Sans" panose="020B0503020203020204" pitchFamily="34" charset="0"/>
                          <a:ea typeface="PT Sans" panose="020B0503020203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PT Sans" panose="020B0503020203020204" pitchFamily="34" charset="0"/>
                        <a:ea typeface="PT Sans" panose="020B0503020203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83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5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Past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Secondary Road Fund Distribution Committee</a:t>
            </a:r>
          </a:p>
          <a:p>
            <a:pPr lvl="1"/>
            <a:r>
              <a:rPr lang="en-US" sz="4000" dirty="0"/>
              <a:t>Membership (twelve members)</a:t>
            </a:r>
          </a:p>
          <a:p>
            <a:pPr lvl="2"/>
            <a:r>
              <a:rPr lang="en-US" sz="3200" dirty="0"/>
              <a:t>Six county engineers appointed by Iowa County Engineers Association</a:t>
            </a:r>
          </a:p>
          <a:p>
            <a:pPr lvl="2"/>
            <a:r>
              <a:rPr lang="en-US" sz="3200" dirty="0"/>
              <a:t>Six county supervisors appointed by the Iowa State Association of County Supervisors</a:t>
            </a:r>
          </a:p>
          <a:p>
            <a:pPr lvl="2"/>
            <a:r>
              <a:rPr lang="en-US" sz="3200" dirty="0"/>
              <a:t>Equal distribution of members from large, medium, and small counties with geographic diversity and no county having more than one member.</a:t>
            </a:r>
          </a:p>
          <a:p>
            <a:pPr lvl="2"/>
            <a:r>
              <a:rPr lang="en-US" sz="3200" dirty="0"/>
              <a:t>Six-year staggered terms</a:t>
            </a:r>
          </a:p>
          <a:p>
            <a:pPr lvl="1"/>
            <a:r>
              <a:rPr lang="en-US" sz="4000" dirty="0"/>
              <a:t>Meetings - at least once a year</a:t>
            </a:r>
          </a:p>
          <a:p>
            <a:pPr lvl="1"/>
            <a:r>
              <a:rPr lang="en-US" sz="4000" dirty="0"/>
              <a:t>Resolution to propose a new or modified formula requires 10 affirmative votes</a:t>
            </a:r>
          </a:p>
          <a:p>
            <a:pPr lvl="1"/>
            <a:r>
              <a:rPr lang="en-US" sz="4000" dirty="0"/>
              <a:t>Resolution to adopt, amend, or rescind administrative rules requires 10 affirmative votes</a:t>
            </a:r>
          </a:p>
          <a:p>
            <a:pPr lvl="2"/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83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Past Administrative Rule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Changes to the distribution formula</a:t>
            </a:r>
          </a:p>
          <a:p>
            <a:pPr lvl="1"/>
            <a:r>
              <a:rPr lang="en-US" sz="4000" dirty="0"/>
              <a:t>Can be proposed by committee or executive board of Iowa County Engineers Association or Iowa State Association of County Supervisors</a:t>
            </a:r>
          </a:p>
          <a:p>
            <a:pPr lvl="1"/>
            <a:r>
              <a:rPr lang="en-US" sz="4000" dirty="0"/>
              <a:t>With a new proposal, committee will establish a work plan and schedule to complete a report within 18 months of request</a:t>
            </a:r>
          </a:p>
          <a:p>
            <a:pPr lvl="1"/>
            <a:r>
              <a:rPr lang="en-US" sz="4000" dirty="0"/>
              <a:t>Report provided to all county engineers and supervisors for comment.</a:t>
            </a:r>
          </a:p>
          <a:p>
            <a:pPr lvl="1"/>
            <a:r>
              <a:rPr lang="en-US" sz="4000" dirty="0"/>
              <a:t>After receipt of comment, the committee may adopt a resolution that formally proposes a distribution formula (10 affirmative votes)</a:t>
            </a:r>
          </a:p>
          <a:p>
            <a:pPr lvl="1"/>
            <a:r>
              <a:rPr lang="en-US" sz="4000" dirty="0"/>
              <a:t>Both executive boards shall consider a request to endorse.</a:t>
            </a:r>
          </a:p>
          <a:p>
            <a:pPr lvl="1"/>
            <a:r>
              <a:rPr lang="en-US" sz="4000" dirty="0"/>
              <a:t>With executive boards endorsement, each county considers and adopts a resolution in favor or in opposition.</a:t>
            </a:r>
          </a:p>
          <a:p>
            <a:pPr lvl="1"/>
            <a:r>
              <a:rPr lang="en-US" sz="4000" dirty="0"/>
              <a:t>If at least 66 counties adopt resolutions in support, the new distribution formula is adopted. </a:t>
            </a:r>
          </a:p>
          <a:p>
            <a:pPr lvl="2"/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92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1CCC-DF4F-4D6D-874B-25D0F230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6" y="1620181"/>
            <a:ext cx="15773400" cy="1931046"/>
          </a:xfrm>
        </p:spPr>
        <p:txBody>
          <a:bodyPr>
            <a:normAutofit/>
          </a:bodyPr>
          <a:lstStyle/>
          <a:p>
            <a:r>
              <a:rPr lang="en-US" dirty="0"/>
              <a:t>Boards and Commissions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EAF7-6192-4EDD-B382-8A188B7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06" y="3629127"/>
            <a:ext cx="15143151" cy="8456264"/>
          </a:xfrm>
        </p:spPr>
        <p:txBody>
          <a:bodyPr>
            <a:normAutofit/>
          </a:bodyPr>
          <a:lstStyle/>
          <a:p>
            <a:r>
              <a:rPr lang="en-US" sz="4800" dirty="0"/>
              <a:t>Senate File 2385 – Passed in the 2024 Session</a:t>
            </a:r>
          </a:p>
          <a:p>
            <a:r>
              <a:rPr lang="en-US" sz="4800" dirty="0"/>
              <a:t>Eliminates SRFDC from Iowa Code</a:t>
            </a:r>
          </a:p>
          <a:p>
            <a:r>
              <a:rPr lang="en-US" sz="4800" dirty="0"/>
              <a:t>Requires Transportation Commission to adopt county road fund distribution formulas through administrative rules</a:t>
            </a:r>
          </a:p>
          <a:p>
            <a:r>
              <a:rPr lang="en-US" sz="4800" dirty="0"/>
              <a:t>Transportation Commission empowered to establish and utilize ad hoc advisory committees</a:t>
            </a:r>
            <a:endParaRPr lang="en-US" sz="1800" dirty="0"/>
          </a:p>
          <a:p>
            <a:endParaRPr lang="en-US" sz="30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22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OT 2023 Purple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5E366E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A00A048AC0D429A85C51A62FECD2D" ma:contentTypeVersion="13" ma:contentTypeDescription="Create a new document." ma:contentTypeScope="" ma:versionID="34f317088c6075aa9bc4a7db90ddac7b">
  <xsd:schema xmlns:xsd="http://www.w3.org/2001/XMLSchema" xmlns:xs="http://www.w3.org/2001/XMLSchema" xmlns:p="http://schemas.microsoft.com/office/2006/metadata/properties" xmlns:ns2="f48c015b-9737-41c0-a66b-fb1abee3a169" xmlns:ns3="82817e06-30b9-43cf-b958-ceb9ef3b381f" targetNamespace="http://schemas.microsoft.com/office/2006/metadata/properties" ma:root="true" ma:fieldsID="921dda7d39cee6c4c2bd5b2c8e09483e" ns2:_="" ns3:_="">
    <xsd:import namespace="f48c015b-9737-41c0-a66b-fb1abee3a169"/>
    <xsd:import namespace="82817e06-30b9-43cf-b958-ceb9ef3b3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c015b-9737-41c0-a66b-fb1abee3a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0afd9-6291-4e56-89b9-b5a4bc592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17e06-30b9-43cf-b958-ceb9ef3b381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48469a-dc9b-4541-b7bc-869bef27e63d}" ma:internalName="TaxCatchAll" ma:showField="CatchAllData" ma:web="82817e06-30b9-43cf-b958-ceb9ef3b3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879CC6-4303-4FCA-AF99-C3715E2C3D69}">
  <ds:schemaRefs>
    <ds:schemaRef ds:uri="82817e06-30b9-43cf-b958-ceb9ef3b381f"/>
    <ds:schemaRef ds:uri="f48c015b-9737-41c0-a66b-fb1abee3a1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99A820-BB24-49FF-8C2C-7AD80327E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1015</Words>
  <Application>Microsoft Office PowerPoint</Application>
  <PresentationFormat>Custom</PresentationFormat>
  <Paragraphs>150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PT Sans</vt:lpstr>
      <vt:lpstr>Roboto Slab</vt:lpstr>
      <vt:lpstr>1_Office Theme</vt:lpstr>
      <vt:lpstr>1_Custom Design</vt:lpstr>
      <vt:lpstr>2_Office Theme</vt:lpstr>
      <vt:lpstr>Custom Design</vt:lpstr>
      <vt:lpstr>PowerPoint Presentation</vt:lpstr>
      <vt:lpstr>PowerPoint Presentation</vt:lpstr>
      <vt:lpstr>State Road Fund Distribution</vt:lpstr>
      <vt:lpstr>Road Use Tax Fund Distribution</vt:lpstr>
      <vt:lpstr>County Road Fund Distribution</vt:lpstr>
      <vt:lpstr>Past Administrative Rule Process</vt:lpstr>
      <vt:lpstr>Past Administrative Rule Process</vt:lpstr>
      <vt:lpstr>Past Administrative Rule Process</vt:lpstr>
      <vt:lpstr>Boards and Commissions Changes</vt:lpstr>
      <vt:lpstr>Commission Action</vt:lpstr>
      <vt:lpstr>SRFDC Meetings</vt:lpstr>
      <vt:lpstr>SRFDC Factor Schedules</vt:lpstr>
      <vt:lpstr>FY 2026 SRFDC Factors</vt:lpstr>
      <vt:lpstr>SRFDC Factor History - Stability</vt:lpstr>
      <vt:lpstr>SRFDC Factor History - Stability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WOWOK</dc:creator>
  <cp:lastModifiedBy>Anderson, Stuart</cp:lastModifiedBy>
  <cp:revision>72</cp:revision>
  <cp:lastPrinted>2024-04-15T13:07:47Z</cp:lastPrinted>
  <dcterms:created xsi:type="dcterms:W3CDTF">2018-10-22T12:05:56Z</dcterms:created>
  <dcterms:modified xsi:type="dcterms:W3CDTF">2025-06-30T13:30:30Z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2025-06-23T15:57:52Z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5b82b1e3-b65a-461c-a4f7-1ac907ce9fb6</vt:lpwstr>
  </property>
  <property fmtid="{D5CDD505-2E9C-101B-9397-08002B2CF9AE}" pid="8" name="MSIP_Label_0faac733-ded1-41e0-8ea6-961193f81247_ContentBits">
    <vt:lpwstr>0</vt:lpwstr>
  </property>
</Properties>
</file>