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300" r:id="rId6"/>
    <p:sldId id="301" r:id="rId7"/>
    <p:sldId id="298" r:id="rId8"/>
    <p:sldId id="270" r:id="rId9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2"/>
      <p:bold r:id="rId13"/>
      <p:italic r:id="rId14"/>
      <p:boldItalic r:id="rId15"/>
    </p:embeddedFont>
    <p:embeddedFont>
      <p:font typeface="Roboto Slab" pitchFamily="50" charset="0"/>
      <p:regular r:id="rId16"/>
      <p:bold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717" autoAdjust="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8/10/relationships/authors" Target="authors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25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98.4</c:v>
                </c:pt>
                <c:pt idx="1">
                  <c:v>PRF Receipts 0.5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900.3</c:v>
                </c:pt>
                <c:pt idx="1">
                  <c:v>891.2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98.4</c:v>
                </c:pt>
                <c:pt idx="1">
                  <c:v>PRF Receipts 0.5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998.7</c:v>
                </c:pt>
                <c:pt idx="1">
                  <c:v>890.7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  <c:max val="1010"/>
          <c:min val="850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110792601723195E-7"/>
                  <c:y val="3.11414988181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dLbl>
              <c:idx val="3"/>
              <c:layout>
                <c:manualLayout>
                  <c:x val="8.4664239625129711E-3"/>
                  <c:y val="8.65666438196539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5D-456D-888F-78E43BADE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(August 2024)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(June 2025)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-45.2</c:v>
                </c:pt>
                <c:pt idx="1">
                  <c:v>0.5</c:v>
                </c:pt>
                <c:pt idx="2">
                  <c:v>98.4</c:v>
                </c:pt>
                <c:pt idx="3">
                  <c:v>53.7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2025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9433" y="148387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 2025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July 8,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1" y="6448430"/>
            <a:ext cx="2387600" cy="273050"/>
          </a:xfrm>
        </p:spPr>
        <p:txBody>
          <a:bodyPr/>
          <a:lstStyle/>
          <a:p>
            <a:r>
              <a:rPr lang="en-US" dirty="0"/>
              <a:t>FY 2025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971489"/>
              </p:ext>
            </p:extLst>
          </p:nvPr>
        </p:nvGraphicFramePr>
        <p:xfrm>
          <a:off x="3770488" y="1559681"/>
          <a:ext cx="5195711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(May)             $890.7m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(May)             $891.2m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(June)            $998.7m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(June)            $900.3m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78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171907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852496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Program Balance (August 2024)           ($45.2m)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PRF Receipts    Difference                     $0.5m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Project Letting Difference                   $98.4m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(June 2025)          $53.7m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$53.6m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6" y="6538917"/>
            <a:ext cx="23876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FY 2025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388992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2025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577791" cy="923330"/>
            <a:chOff x="6019135" y="4581063"/>
            <a:chExt cx="5027181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581063"/>
              <a:ext cx="456171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One-hundred percent of the FY 2025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June letting was approximately $12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July 15, 2025.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3710</TotalTime>
  <Words>160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Roboto Slab</vt:lpstr>
      <vt:lpstr>PT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77</cp:revision>
  <cp:lastPrinted>2025-04-21T15:12:45Z</cp:lastPrinted>
  <dcterms:created xsi:type="dcterms:W3CDTF">2023-12-21T16:39:01Z</dcterms:created>
  <dcterms:modified xsi:type="dcterms:W3CDTF">2025-06-27T13:41:15Z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2025-05-26T15:55:58Z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6f6ceed3-6441-4f13-b9e3-3c5fd9fafd1e</vt:lpwstr>
  </property>
  <property fmtid="{D5CDD505-2E9C-101B-9397-08002B2CF9AE}" pid="12" name="MSIP_Label_0faac733-ded1-41e0-8ea6-961193f81247_ContentBits">
    <vt:lpwstr>0</vt:lpwstr>
  </property>
</Properties>
</file>