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256" r:id="rId5"/>
    <p:sldId id="300" r:id="rId6"/>
    <p:sldId id="302" r:id="rId7"/>
    <p:sldId id="303" r:id="rId8"/>
    <p:sldId id="304" r:id="rId9"/>
    <p:sldId id="270" r:id="rId10"/>
    <p:sldId id="301" r:id="rId11"/>
    <p:sldId id="308" r:id="rId12"/>
    <p:sldId id="310" r:id="rId13"/>
    <p:sldId id="309" r:id="rId14"/>
    <p:sldId id="307" r:id="rId15"/>
  </p:sldIdLst>
  <p:sldSz cx="9144000" cy="6858000" type="screen4x3"/>
  <p:notesSz cx="7010400" cy="9296400"/>
  <p:embeddedFontLst>
    <p:embeddedFont>
      <p:font typeface="PT Sans" panose="020B0503020203020204" pitchFamily="34" charset="0"/>
      <p:regular r:id="rId18"/>
      <p:bold r:id="rId19"/>
      <p:italic r:id="rId20"/>
      <p:boldItalic r:id="rId21"/>
    </p:embeddedFont>
    <p:embeddedFont>
      <p:font typeface="Roboto Slab" pitchFamily="50" charset="0"/>
      <p:regular r:id="rId22"/>
      <p:bold r:id="rId23"/>
    </p:embeddedFont>
  </p:embeddedFontLst>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04" autoAdjust="0"/>
    <p:restoredTop sz="95260" autoAdjust="0"/>
  </p:normalViewPr>
  <p:slideViewPr>
    <p:cSldViewPr snapToGrid="0">
      <p:cViewPr varScale="1">
        <p:scale>
          <a:sx n="85" d="100"/>
          <a:sy n="85" d="100"/>
        </p:scale>
        <p:origin x="432"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75" d="100"/>
          <a:sy n="75" d="100"/>
        </p:scale>
        <p:origin x="313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BE6205E-B305-4B90-9534-3C5E99A0275E}" type="datetimeFigureOut">
              <a:rPr lang="en-US" smtClean="0"/>
              <a:t>6/24/2025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3722F1-E430-42A1-A473-1759336AECCE}" type="datetimeFigureOut">
              <a:rPr lang="en-US" smtClean="0"/>
              <a:t>6/24/2025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1103164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DART will replace the original automated revolving doors, installed when the building was constructed in 2012. These doors are costly to maintain and have frequent issues:</a:t>
            </a:r>
          </a:p>
          <a:p>
            <a:pPr algn="l"/>
            <a:r>
              <a:rPr lang="en-US" dirty="0"/>
              <a:t>• Temperature control challenges due to inadequate door sealing and constant</a:t>
            </a:r>
          </a:p>
          <a:p>
            <a:pPr algn="l"/>
            <a:r>
              <a:rPr lang="en-US" dirty="0"/>
              <a:t>rotation</a:t>
            </a:r>
          </a:p>
          <a:p>
            <a:pPr algn="l"/>
            <a:r>
              <a:rPr lang="en-US" dirty="0"/>
              <a:t>• Mechanical failures, including axle damage</a:t>
            </a:r>
          </a:p>
          <a:p>
            <a:pPr algn="l"/>
            <a:r>
              <a:rPr lang="en-US" dirty="0"/>
              <a:t>• Extended periods of non-operation, especially during extreme cold</a:t>
            </a:r>
          </a:p>
          <a:p>
            <a:pPr algn="l"/>
            <a:r>
              <a:rPr lang="en-US" dirty="0"/>
              <a:t>• Physical abuse and misuse from pedestrians pushing or forcing the doors</a:t>
            </a:r>
          </a:p>
          <a:p>
            <a:pPr algn="l"/>
            <a:r>
              <a:rPr lang="en-US" dirty="0"/>
              <a:t>• Foreign objects and debris becoming lodged under the doors, causing damage to both the doors and flooring</a:t>
            </a: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2921531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Sioux City will replace and upgrade the elevator controller, door operator, traveling cable, hoist way wiring, and other items to both elevators in Martin Luther King Jr. Transportation Center, which provides transit and parking facilities with skywalk accessibility to downtown buildings in the skywalk system.</a:t>
            </a:r>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2662620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Public Transit Infrastructure Grant Program (PTIG) was created in 2006 by the General Assembly. This program funds vertical infrastructure projects for public transit. All 35 transit systems are eligible. Projects can involve new construction, reconstruction or remodeling.</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180250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this program, no more than 40-percent of the appropriation can be awarded to an individual transit system. The PTIG share is up to 80 percent of the project cost. The structural integrity of existing facilities, potential safety enhancements to existing facilities, as well as new facilities that will enhance the life of the transit fleet or optimize service are project considerations. Projects should be “shovel ready” and capable of completion within 18 months. Projects may include but are not limited to facilities for the administration of public transit operations, facilities for servicing, maintenance or storage of public transit vehicles, transit vehicle fueling facilities, bus wash bays, passenger waiting facilities.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1169469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PTIG annual appropriation for FY26 is $1.2 million. There is $215,240 in underrun/withdrawal funds to add to the annual appropriation totaling $1,415,240 in available funding. Four projects were submitted totaling $13,271,183 in federal, state, and local project costs. The total amount of PTIG requested is $1,560,000. </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287379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Four projects are recommended for award. The first project is Maintenance Facility Expansion and Modernization at the University of Iowa Cambus. It has a total project cost of $12,067,590, with a requested amount of $600,000 and recommended funding amount of $566,096. The second project is In-Ground Hoist Replacement for Ames Transit Agency, </a:t>
            </a:r>
            <a:r>
              <a:rPr lang="en-US" dirty="0" err="1"/>
              <a:t>Cyride</a:t>
            </a:r>
            <a:r>
              <a:rPr lang="en-US" dirty="0"/>
              <a:t>. The total project cost is $750,000, with a requested amount of $600,000 and recommended funding amount of $566,096. The third project is Revolving Door Replacement for Des Moines Area Regional Transit Authority. The total project cost is $153,593 with a requested and recommended amount of $120,000. The fourth project is Passenger Elevator Replacement for Sioux City Transit. The total project costs is $300,000 with a requested amount of $240,000 and recommended amount of $163,048. </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2784193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63643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69050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Cambus will construct a 25,000 sqft expansion and modernization of the CAMBUS Maintenance Facility, located at 517 S. Madison Street in Iowa City. The expansion will create new dedicated maintenance bays to replace maintenance bays that have several safety deficiencies and return the existing maintenance bays to bus storage. The new maintenance bays will also support alternatively fueled buses, including battery-electric buses, hybrid, and fuel cell. CAMBUS plans to purchase its first six battery-electric buses in fall 2025. The modernization and rehabilitation portion of the project will include new maintenance offices, and adding operations offices, meeting rooms, and classrooms to the facility. The support spaces will improve operational efficiency of the transit system. </a:t>
            </a:r>
          </a:p>
          <a:p>
            <a:pPr algn="l"/>
            <a:endParaRPr lang="en-US" dirty="0"/>
          </a:p>
          <a:p>
            <a:pPr algn="l"/>
            <a:r>
              <a:rPr lang="en-US" dirty="0" err="1"/>
              <a:t>Cambus</a:t>
            </a:r>
            <a:r>
              <a:rPr lang="en-US" dirty="0"/>
              <a:t> was awarded $16,376,765 in FTA FY24 Low/No Emissions Program funding for the transit portion of the facility project and battery electric bus procurement. The project was based on cost estimates from April 2024. The total project cost of the transit portion (53%) and non-transit portion (47%) of the facility submitted in the Low/No application was $18,855,206, and as of April 2025 was $22,769,038, an increase of 21%. The transit use only cost estimate of the building increased from $9,993,259 to $12,067,590 ($2,074,331 additional). The PTIG funds will offset a portion of the increased local match for the FTA Low/No Emission project. </a:t>
            </a:r>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1391113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Cyride</a:t>
            </a:r>
            <a:r>
              <a:rPr lang="en-US" dirty="0"/>
              <a:t> will replace the current in-ground bus hoist in Steam Clean Bay with two new in-ground hoists capable of lifting two 40-foot buses independently or operating in sync to lift one 60-foot articulated bus. The existing hoist, installed in 2010, is past its useful life and cannot accommodate lifting an articulated bus which CyRide began purchasing in 2012 to accommodate increased passenger demand. These new hoists will allow CyRide to remove sand, oil and debris from bus engines and transmissions of its entire fleet prior to working on the vehicle to keep them in a state of good repair. </a:t>
            </a:r>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235548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4120690" y="1833508"/>
            <a:ext cx="903803" cy="9145186"/>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754380" y="1920240"/>
            <a:ext cx="7610952" cy="3752963"/>
          </a:xfrm>
          <a:prstGeom prst="rect">
            <a:avLst/>
          </a:prstGeom>
        </p:spPr>
        <p:txBody>
          <a:bodyPr/>
          <a:lstStyle>
            <a:lvl1pPr marL="214308" indent="-214308">
              <a:lnSpc>
                <a:spcPct val="100000"/>
              </a:lnSpc>
              <a:spcBef>
                <a:spcPts val="900"/>
              </a:spcBef>
              <a:spcAft>
                <a:spcPts val="0"/>
              </a:spcAft>
              <a:buFont typeface="Arial" panose="020B0604020202020204" pitchFamily="34" charset="0"/>
              <a:buChar char="•"/>
              <a:defRPr sz="1800" spc="38" baseline="0">
                <a:solidFill>
                  <a:schemeClr val="tx1"/>
                </a:solidFill>
                <a:latin typeface="Calibri" panose="020F0502020204030204" pitchFamily="34" charset="0"/>
                <a:cs typeface="Calibri" panose="020F0502020204030204" pitchFamily="34" charset="0"/>
              </a:defRPr>
            </a:lvl1pPr>
            <a:lvl2pPr marL="427424" indent="-169065">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2pPr>
            <a:lvl3pPr marL="601251" indent="-173827">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754383" y="1005840"/>
            <a:ext cx="7610951" cy="574222"/>
          </a:xfrm>
          <a:prstGeom prst="rect">
            <a:avLst/>
          </a:prstGeom>
        </p:spPr>
        <p:txBody>
          <a:bodyPr anchor="b"/>
          <a:lstStyle>
            <a:lvl1pPr marL="0" indent="0">
              <a:buNone/>
              <a:defRPr sz="2400" b="1" spc="38" baseline="0">
                <a:solidFill>
                  <a:schemeClr val="accent1"/>
                </a:solidFill>
                <a:latin typeface="+mj-lt"/>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Headline Here</a:t>
            </a:r>
          </a:p>
        </p:txBody>
      </p:sp>
      <p:sp>
        <p:nvSpPr>
          <p:cNvPr id="5" name="Rectangle 4">
            <a:extLst>
              <a:ext uri="{FF2B5EF4-FFF2-40B4-BE49-F238E27FC236}">
                <a16:creationId xmlns:a16="http://schemas.microsoft.com/office/drawing/2014/main" id="{C05A17F4-8DD1-4400-C949-ADC6D5E12907}"/>
              </a:ext>
            </a:extLst>
          </p:cNvPr>
          <p:cNvSpPr/>
          <p:nvPr userDrawn="1"/>
        </p:nvSpPr>
        <p:spPr>
          <a:xfrm>
            <a:off x="378622" y="631627"/>
            <a:ext cx="8386760"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377410" y="6356355"/>
            <a:ext cx="3424970"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spc="113" baseline="0" dirty="0">
                <a:latin typeface="Calibri" panose="020F0502020204030204" pitchFamily="34" charset="0"/>
                <a:cs typeface="Calibri" panose="020F0502020204030204" pitchFamily="34" charset="0"/>
              </a:rPr>
              <a:t>FY 2026 Public Transit Infrastructure Grant Program</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7882759" y="6356355"/>
            <a:ext cx="883814"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z="600" spc="113" baseline="0" smtClean="0">
                <a:latin typeface="Calibri" panose="020F0502020204030204" pitchFamily="34" charset="0"/>
                <a:cs typeface="Calibri" panose="020F0502020204030204" pitchFamily="34" charset="0"/>
              </a:rPr>
              <a:pPr/>
              <a:t>‹#›</a:t>
            </a:fld>
            <a:endParaRPr lang="en-US" sz="600" spc="113"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3515710" y="0"/>
            <a:ext cx="562829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BE0F35FA-4C2D-7DE9-0605-69F5174A887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3515710" y="0"/>
            <a:ext cx="5628084"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3515710" y="0"/>
            <a:ext cx="562808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96C1EB37-8D59-DED8-DBB7-CB8BAB82B1C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3515710" y="0"/>
            <a:ext cx="562808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C9E0B674-D7D1-CC13-680A-E1945A0AFFA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377410" y="6356355"/>
            <a:ext cx="2191106" cy="365125"/>
          </a:xfrm>
          <a:prstGeom prst="rect">
            <a:avLst/>
          </a:prstGeom>
        </p:spPr>
        <p:txBody>
          <a:bodyPr lIns="0" rIns="0" anchor="ctr"/>
          <a:lstStyle>
            <a:lvl1pPr algn="l">
              <a:defRPr sz="600" spc="113"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7882759" y="6356355"/>
            <a:ext cx="883814" cy="365125"/>
          </a:xfrm>
          <a:prstGeom prst="rect">
            <a:avLst/>
          </a:prstGeom>
        </p:spPr>
        <p:txBody>
          <a:bodyPr lIns="0" rIns="0" anchor="ctr"/>
          <a:lstStyle>
            <a:lvl1pPr algn="r">
              <a:defRPr sz="600" spc="113" baseline="0">
                <a:solidFill>
                  <a:schemeClr val="bg1"/>
                </a:solidFill>
              </a:defRPr>
            </a:lvl1pPr>
          </a:lstStyle>
          <a:p>
            <a:fld id="{18D65601-5AE2-46FC-B138-694DDD2B510D}"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C6DC42EE-F50F-A0F2-4A16-29C98B968ECC}"/>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7077810" y="148931"/>
            <a:ext cx="1815614" cy="455416"/>
          </a:xfrm>
          <a:prstGeom prst="rect">
            <a:avLst/>
          </a:prstGeom>
        </p:spPr>
      </p:pic>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Lst>
  <p:hf hd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iowadot.gov/transit"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E4B82-5BBB-B56B-382A-1B9685A09A2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294"/>
          <a:stretch/>
        </p:blipFill>
        <p:spPr>
          <a:xfrm rot="5400000">
            <a:off x="1186854" y="-1198252"/>
            <a:ext cx="6785837" cy="9182339"/>
          </a:xfrm>
          <a:prstGeom prst="rect">
            <a:avLst/>
          </a:prstGeom>
        </p:spPr>
      </p:pic>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17511" y="4253802"/>
            <a:ext cx="9161510" cy="2455811"/>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sz="1350" dirty="0"/>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704811" y="5359754"/>
            <a:ext cx="11139167" cy="48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a:r>
              <a:rPr lang="en-US" sz="3600" dirty="0">
                <a:solidFill>
                  <a:schemeClr val="bg1"/>
                </a:solidFill>
                <a:latin typeface="PT Sans" panose="020B0503020203020204" pitchFamily="34" charset="0"/>
              </a:rPr>
              <a:t>FY 2026 Public Transit Infrastructure </a:t>
            </a:r>
          </a:p>
          <a:p>
            <a:pPr algn="ctr"/>
            <a:r>
              <a:rPr lang="en-US" sz="3600" dirty="0">
                <a:solidFill>
                  <a:schemeClr val="bg1"/>
                </a:solidFill>
                <a:latin typeface="PT Sans" panose="020B0503020203020204" pitchFamily="34" charset="0"/>
              </a:rPr>
              <a:t>Grant Program</a:t>
            </a:r>
          </a:p>
          <a:p>
            <a:pPr algn="ctr" eaLnBrk="1" hangingPunct="1">
              <a:lnSpc>
                <a:spcPct val="90000"/>
              </a:lnSpc>
            </a:pPr>
            <a:endParaRPr lang="en-US" altLang="en-US" sz="3300" b="1" dirty="0">
              <a:solidFill>
                <a:schemeClr val="bg1"/>
              </a:solidFill>
              <a:latin typeface="+mj-lt"/>
              <a:ea typeface="Roboto Slab" pitchFamily="2" charset="0"/>
              <a:cs typeface="Roboto Slab" pitchFamily="2" charset="0"/>
            </a:endParaRP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1396" y="5490431"/>
            <a:ext cx="9161510" cy="36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spcBef>
                <a:spcPts val="1500"/>
              </a:spcBef>
            </a:pPr>
            <a:endParaRPr lang="en-US" altLang="en-US" sz="2100" b="1" dirty="0">
              <a:solidFill>
                <a:schemeClr val="bg1"/>
              </a:solidFill>
              <a:latin typeface="Roboto Slab" pitchFamily="2" charset="0"/>
              <a:ea typeface="Roboto Slab" pitchFamily="2" charset="0"/>
              <a:cs typeface="PT Sans" panose="020B0503020203020204" pitchFamily="34" charset="0"/>
            </a:endParaRP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4258958" y="5964416"/>
            <a:ext cx="605815"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5A0B7E08-2A36-D1A7-ED69-6D2568EEEFA8}"/>
              </a:ext>
            </a:extLst>
          </p:cNvPr>
          <p:cNvSpPr txBox="1">
            <a:spLocks noChangeArrowheads="1"/>
          </p:cNvSpPr>
          <p:nvPr/>
        </p:nvSpPr>
        <p:spPr bwMode="auto">
          <a:xfrm>
            <a:off x="16767573" y="5551711"/>
            <a:ext cx="642188" cy="15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pPr>
            <a:r>
              <a:rPr lang="en-US" altLang="en-US" dirty="0">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512" y="6099977"/>
            <a:ext cx="9167626" cy="754861"/>
          </a:xfrm>
          <a:prstGeom prst="rect">
            <a:avLst/>
          </a:prstGeom>
        </p:spPr>
      </p:pic>
      <p:sp>
        <p:nvSpPr>
          <p:cNvPr id="22" name="Text Placeholder 2">
            <a:extLst>
              <a:ext uri="{FF2B5EF4-FFF2-40B4-BE49-F238E27FC236}">
                <a16:creationId xmlns:a16="http://schemas.microsoft.com/office/drawing/2014/main" id="{59AF3B16-3FC2-FE84-6EFE-7C8664AE9746}"/>
              </a:ext>
            </a:extLst>
          </p:cNvPr>
          <p:cNvSpPr txBox="1">
            <a:spLocks noChangeArrowheads="1"/>
          </p:cNvSpPr>
          <p:nvPr/>
        </p:nvSpPr>
        <p:spPr bwMode="auto">
          <a:xfrm>
            <a:off x="374797" y="6329576"/>
            <a:ext cx="1604022" cy="45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ts val="1500"/>
              </a:spcBef>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Brent Paulsen</a:t>
            </a:r>
          </a:p>
          <a:p>
            <a:pPr>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Transit Programs Manager</a:t>
            </a:r>
          </a:p>
        </p:txBody>
      </p:sp>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79612" y="6099552"/>
            <a:ext cx="1764509" cy="441128"/>
          </a:xfrm>
          <a:prstGeom prst="rect">
            <a:avLst/>
          </a:prstGeom>
        </p:spPr>
      </p:pic>
      <p:sp>
        <p:nvSpPr>
          <p:cNvPr id="2" name="Text Placeholder 2">
            <a:extLst>
              <a:ext uri="{FF2B5EF4-FFF2-40B4-BE49-F238E27FC236}">
                <a16:creationId xmlns:a16="http://schemas.microsoft.com/office/drawing/2014/main" id="{81C0747B-1E0F-1C17-3F2A-F9A51F93016E}"/>
              </a:ext>
            </a:extLst>
          </p:cNvPr>
          <p:cNvSpPr txBox="1">
            <a:spLocks noChangeArrowheads="1"/>
          </p:cNvSpPr>
          <p:nvPr/>
        </p:nvSpPr>
        <p:spPr bwMode="auto">
          <a:xfrm>
            <a:off x="6685139" y="6290822"/>
            <a:ext cx="2206171" cy="56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 Commission Workshop   July 8, 2025</a:t>
            </a:r>
          </a:p>
        </p:txBody>
      </p:sp>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9C2A9-D8AD-4883-7A7D-E9CD22EE2E80}"/>
              </a:ext>
            </a:extLst>
          </p:cNvPr>
          <p:cNvSpPr>
            <a:spLocks noGrp="1"/>
          </p:cNvSpPr>
          <p:nvPr>
            <p:ph sz="quarter" idx="16"/>
          </p:nvPr>
        </p:nvSpPr>
        <p:spPr>
          <a:xfrm>
            <a:off x="754380" y="1920240"/>
            <a:ext cx="3817620" cy="3752963"/>
          </a:xfrm>
        </p:spPr>
        <p:txBody>
          <a:bodyPr/>
          <a:lstStyle/>
          <a:p>
            <a:pPr marL="0" indent="0">
              <a:buNone/>
            </a:pPr>
            <a:r>
              <a:rPr lang="en-US" b="1" kern="1200" dirty="0">
                <a:solidFill>
                  <a:schemeClr val="dk1"/>
                </a:solidFill>
              </a:rPr>
              <a:t>Des Moines Area Regional Transit Authority</a:t>
            </a:r>
          </a:p>
          <a:p>
            <a:pPr marL="0" indent="0">
              <a:buNone/>
            </a:pPr>
            <a:r>
              <a:rPr lang="en-US" b="1" kern="1200" dirty="0">
                <a:solidFill>
                  <a:schemeClr val="dk1"/>
                </a:solidFill>
              </a:rPr>
              <a:t>Revolving Door Replacement</a:t>
            </a:r>
          </a:p>
          <a:p>
            <a:pPr marL="0" indent="0">
              <a:buNone/>
            </a:pPr>
            <a:r>
              <a:rPr lang="en-US" dirty="0">
                <a:solidFill>
                  <a:schemeClr val="dk1"/>
                </a:solidFill>
              </a:rPr>
              <a:t>Replacement of two revolving door systems and surrounding flooring at primary customer facility, DART Central Station.</a:t>
            </a:r>
            <a:endParaRPr lang="en-US" kern="1200" dirty="0">
              <a:solidFill>
                <a:schemeClr val="dk1"/>
              </a:solidFill>
            </a:endParaRPr>
          </a:p>
          <a:p>
            <a:pPr marL="0" indent="0">
              <a:buNone/>
            </a:pPr>
            <a:endParaRPr lang="en-US" kern="1200" dirty="0">
              <a:solidFill>
                <a:schemeClr val="dk1"/>
              </a:solidFill>
            </a:endParaRPr>
          </a:p>
          <a:p>
            <a:pPr marL="0" indent="0">
              <a:buNone/>
            </a:pPr>
            <a:r>
              <a:rPr lang="en-US" dirty="0">
                <a:solidFill>
                  <a:schemeClr val="dk1"/>
                </a:solidFill>
              </a:rPr>
              <a:t>Funding Request: 	$153,593</a:t>
            </a:r>
          </a:p>
          <a:p>
            <a:pPr marL="0" indent="0">
              <a:buNone/>
            </a:pPr>
            <a:r>
              <a:rPr lang="en-US" dirty="0">
                <a:solidFill>
                  <a:schemeClr val="dk1"/>
                </a:solidFill>
              </a:rPr>
              <a:t>Recommended:	$120,000 (80%)</a:t>
            </a:r>
          </a:p>
          <a:p>
            <a:pPr marL="0" indent="0">
              <a:buNone/>
            </a:pPr>
            <a:r>
              <a:rPr lang="en-US" sz="1400" dirty="0">
                <a:solidFill>
                  <a:schemeClr val="dk1"/>
                </a:solidFill>
                <a:hlinkClick r:id="rId3" action="ppaction://hlinksldjump"/>
              </a:rPr>
              <a:t>Return to Table of Projects Recommended for Award</a:t>
            </a:r>
            <a:endParaRPr lang="en-US" sz="1400" dirty="0"/>
          </a:p>
          <a:p>
            <a:pPr marL="0" indent="0">
              <a:buNone/>
            </a:pPr>
            <a:endParaRPr lang="en-US" sz="1400" kern="1200" dirty="0">
              <a:solidFill>
                <a:schemeClr val="dk1"/>
              </a:solidFill>
              <a:hlinkClick r:id="rId3" action="ppaction://hlinksldjump"/>
            </a:endParaRPr>
          </a:p>
        </p:txBody>
      </p:sp>
      <p:sp>
        <p:nvSpPr>
          <p:cNvPr id="3" name="Text Placeholder 2">
            <a:extLst>
              <a:ext uri="{FF2B5EF4-FFF2-40B4-BE49-F238E27FC236}">
                <a16:creationId xmlns:a16="http://schemas.microsoft.com/office/drawing/2014/main" id="{9103D62A-F4AE-DD52-11FF-263B69EAF93A}"/>
              </a:ext>
            </a:extLst>
          </p:cNvPr>
          <p:cNvSpPr>
            <a:spLocks noGrp="1"/>
          </p:cNvSpPr>
          <p:nvPr>
            <p:ph type="body" sz="quarter" idx="18"/>
          </p:nvPr>
        </p:nvSpPr>
        <p:spPr/>
        <p:txBody>
          <a:bodyPr/>
          <a:lstStyle/>
          <a:p>
            <a:r>
              <a:rPr lang="en-US" dirty="0"/>
              <a:t>Project Recommended </a:t>
            </a:r>
          </a:p>
          <a:p>
            <a:r>
              <a:rPr lang="en-US" dirty="0"/>
              <a:t>for Award</a:t>
            </a:r>
          </a:p>
        </p:txBody>
      </p:sp>
      <p:pic>
        <p:nvPicPr>
          <p:cNvPr id="6" name="Picture 5">
            <a:extLst>
              <a:ext uri="{FF2B5EF4-FFF2-40B4-BE49-F238E27FC236}">
                <a16:creationId xmlns:a16="http://schemas.microsoft.com/office/drawing/2014/main" id="{9BB5A953-CB0B-C42B-09AB-EBC75E01128F}"/>
              </a:ext>
            </a:extLst>
          </p:cNvPr>
          <p:cNvPicPr>
            <a:picLocks noChangeAspect="1"/>
          </p:cNvPicPr>
          <p:nvPr/>
        </p:nvPicPr>
        <p:blipFill>
          <a:blip r:embed="rId4"/>
          <a:stretch>
            <a:fillRect/>
          </a:stretch>
        </p:blipFill>
        <p:spPr>
          <a:xfrm>
            <a:off x="5205984" y="857270"/>
            <a:ext cx="3500818" cy="2571730"/>
          </a:xfrm>
          <a:prstGeom prst="rect">
            <a:avLst/>
          </a:prstGeom>
        </p:spPr>
      </p:pic>
      <p:pic>
        <p:nvPicPr>
          <p:cNvPr id="8" name="Picture 7">
            <a:extLst>
              <a:ext uri="{FF2B5EF4-FFF2-40B4-BE49-F238E27FC236}">
                <a16:creationId xmlns:a16="http://schemas.microsoft.com/office/drawing/2014/main" id="{2D95A828-6909-3D79-E904-B1952B32227E}"/>
              </a:ext>
            </a:extLst>
          </p:cNvPr>
          <p:cNvPicPr>
            <a:picLocks noChangeAspect="1"/>
          </p:cNvPicPr>
          <p:nvPr/>
        </p:nvPicPr>
        <p:blipFill>
          <a:blip r:embed="rId5"/>
          <a:stretch>
            <a:fillRect/>
          </a:stretch>
        </p:blipFill>
        <p:spPr>
          <a:xfrm>
            <a:off x="5205984" y="3312126"/>
            <a:ext cx="3500818" cy="2540034"/>
          </a:xfrm>
          <a:prstGeom prst="rect">
            <a:avLst/>
          </a:prstGeom>
        </p:spPr>
      </p:pic>
    </p:spTree>
    <p:extLst>
      <p:ext uri="{BB962C8B-B14F-4D97-AF65-F5344CB8AC3E}">
        <p14:creationId xmlns:p14="http://schemas.microsoft.com/office/powerpoint/2010/main" val="112283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9C2A9-D8AD-4883-7A7D-E9CD22EE2E80}"/>
              </a:ext>
            </a:extLst>
          </p:cNvPr>
          <p:cNvSpPr>
            <a:spLocks noGrp="1"/>
          </p:cNvSpPr>
          <p:nvPr>
            <p:ph sz="quarter" idx="16"/>
          </p:nvPr>
        </p:nvSpPr>
        <p:spPr>
          <a:xfrm>
            <a:off x="754380" y="1920240"/>
            <a:ext cx="3817620" cy="3752963"/>
          </a:xfrm>
        </p:spPr>
        <p:txBody>
          <a:bodyPr/>
          <a:lstStyle/>
          <a:p>
            <a:pPr marL="0" indent="0">
              <a:buNone/>
            </a:pPr>
            <a:r>
              <a:rPr lang="en-US" b="1" kern="1200" dirty="0">
                <a:solidFill>
                  <a:schemeClr val="dk1"/>
                </a:solidFill>
              </a:rPr>
              <a:t>Sioux City Transit</a:t>
            </a:r>
          </a:p>
          <a:p>
            <a:pPr marL="0" indent="0">
              <a:buNone/>
            </a:pPr>
            <a:r>
              <a:rPr lang="en-US" b="1" kern="1200" dirty="0">
                <a:solidFill>
                  <a:schemeClr val="dk1"/>
                </a:solidFill>
              </a:rPr>
              <a:t>Passenger Elevator Replacement</a:t>
            </a:r>
          </a:p>
          <a:p>
            <a:pPr marL="0" indent="0">
              <a:buNone/>
            </a:pPr>
            <a:endParaRPr lang="en-US" b="1" kern="1200" dirty="0">
              <a:solidFill>
                <a:schemeClr val="dk1"/>
              </a:solidFill>
            </a:endParaRPr>
          </a:p>
          <a:p>
            <a:pPr marL="0" indent="0" algn="l">
              <a:buNone/>
            </a:pPr>
            <a:r>
              <a:rPr lang="en-US" dirty="0">
                <a:solidFill>
                  <a:schemeClr val="dk1"/>
                </a:solidFill>
              </a:rPr>
              <a:t>This project will provide </a:t>
            </a:r>
            <a:r>
              <a:rPr lang="en-US" sz="1800" b="0" i="0" u="none" strike="noStrike" baseline="0" dirty="0">
                <a:solidFill>
                  <a:srgbClr val="060606"/>
                </a:solidFill>
                <a:latin typeface="*Microsoft Sans Serif-31720-Identity-H"/>
              </a:rPr>
              <a:t>replacement and upgrade for two elevators in the Martin Luther King Jr. Transportation Center</a:t>
            </a:r>
          </a:p>
          <a:p>
            <a:pPr marL="0" indent="0">
              <a:buNone/>
            </a:pPr>
            <a:endParaRPr lang="en-US" kern="1200" dirty="0">
              <a:solidFill>
                <a:schemeClr val="dk1"/>
              </a:solidFill>
            </a:endParaRPr>
          </a:p>
          <a:p>
            <a:pPr marL="0" indent="0">
              <a:buNone/>
            </a:pPr>
            <a:r>
              <a:rPr lang="en-US" dirty="0">
                <a:solidFill>
                  <a:schemeClr val="dk1"/>
                </a:solidFill>
              </a:rPr>
              <a:t>Funding Request:	$240,000</a:t>
            </a:r>
            <a:endParaRPr lang="en-US" kern="1200" dirty="0">
              <a:solidFill>
                <a:schemeClr val="dk1"/>
              </a:solidFill>
            </a:endParaRPr>
          </a:p>
          <a:p>
            <a:pPr marL="0" indent="0">
              <a:buNone/>
            </a:pPr>
            <a:r>
              <a:rPr lang="en-US" dirty="0">
                <a:solidFill>
                  <a:schemeClr val="dk1"/>
                </a:solidFill>
              </a:rPr>
              <a:t>Recommended:	$163,048 (80%)</a:t>
            </a:r>
            <a:endParaRPr lang="en-US" sz="1400" dirty="0">
              <a:solidFill>
                <a:schemeClr val="dk1"/>
              </a:solidFill>
            </a:endParaRPr>
          </a:p>
          <a:p>
            <a:pPr marL="0" indent="0">
              <a:buNone/>
            </a:pPr>
            <a:r>
              <a:rPr lang="en-US" sz="1400" dirty="0">
                <a:solidFill>
                  <a:schemeClr val="dk1"/>
                </a:solidFill>
                <a:hlinkClick r:id="rId3" action="ppaction://hlinksldjump"/>
              </a:rPr>
              <a:t>Return to Table of Projects Recommended for Award</a:t>
            </a:r>
            <a:endParaRPr lang="en-US" dirty="0"/>
          </a:p>
        </p:txBody>
      </p:sp>
      <p:sp>
        <p:nvSpPr>
          <p:cNvPr id="3" name="Text Placeholder 2">
            <a:extLst>
              <a:ext uri="{FF2B5EF4-FFF2-40B4-BE49-F238E27FC236}">
                <a16:creationId xmlns:a16="http://schemas.microsoft.com/office/drawing/2014/main" id="{9103D62A-F4AE-DD52-11FF-263B69EAF93A}"/>
              </a:ext>
            </a:extLst>
          </p:cNvPr>
          <p:cNvSpPr>
            <a:spLocks noGrp="1"/>
          </p:cNvSpPr>
          <p:nvPr>
            <p:ph type="body" sz="quarter" idx="18"/>
          </p:nvPr>
        </p:nvSpPr>
        <p:spPr/>
        <p:txBody>
          <a:bodyPr/>
          <a:lstStyle/>
          <a:p>
            <a:r>
              <a:rPr lang="en-US" dirty="0"/>
              <a:t>Project Recommended </a:t>
            </a:r>
          </a:p>
          <a:p>
            <a:r>
              <a:rPr lang="en-US" dirty="0"/>
              <a:t>for Award</a:t>
            </a:r>
          </a:p>
        </p:txBody>
      </p:sp>
      <p:pic>
        <p:nvPicPr>
          <p:cNvPr id="8" name="Picture 7" descr="A picture containing indoor&#10;&#10;AI-generated content may be incorrect.">
            <a:extLst>
              <a:ext uri="{FF2B5EF4-FFF2-40B4-BE49-F238E27FC236}">
                <a16:creationId xmlns:a16="http://schemas.microsoft.com/office/drawing/2014/main" id="{3EF3CCFB-1CDC-C7E3-79C1-D2709BCDD37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400000">
            <a:off x="4329122" y="1314560"/>
            <a:ext cx="4981307" cy="3735980"/>
          </a:xfrm>
          <a:prstGeom prst="rect">
            <a:avLst/>
          </a:prstGeom>
        </p:spPr>
      </p:pic>
    </p:spTree>
    <p:extLst>
      <p:ext uri="{BB962C8B-B14F-4D97-AF65-F5344CB8AC3E}">
        <p14:creationId xmlns:p14="http://schemas.microsoft.com/office/powerpoint/2010/main" val="13284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754380" y="1611631"/>
            <a:ext cx="7635240" cy="2814722"/>
          </a:xfrm>
          <a:prstGeom prst="rect">
            <a:avLst/>
          </a:prstGeom>
        </p:spPr>
        <p:txBody>
          <a:bodyPr lIns="0"/>
          <a:lstStyle/>
          <a:p>
            <a:pPr marL="0" indent="0">
              <a:lnSpc>
                <a:spcPct val="90000"/>
              </a:lnSpc>
              <a:spcBef>
                <a:spcPts val="750"/>
              </a:spcBef>
              <a:spcAft>
                <a:spcPts val="1800"/>
              </a:spcAft>
              <a:buNone/>
            </a:pPr>
            <a:r>
              <a:rPr lang="fr-FR" sz="2400" b="1" dirty="0">
                <a:solidFill>
                  <a:schemeClr val="accent1"/>
                </a:solidFill>
                <a:latin typeface="+mj-lt"/>
              </a:rPr>
              <a:t>Public Transit Infrastructure Grant Program</a:t>
            </a:r>
          </a:p>
          <a:p>
            <a:pPr>
              <a:lnSpc>
                <a:spcPct val="90000"/>
              </a:lnSpc>
              <a:spcBef>
                <a:spcPts val="750"/>
              </a:spcBef>
              <a:spcAft>
                <a:spcPts val="1800"/>
              </a:spcAft>
            </a:pPr>
            <a:r>
              <a:rPr lang="en-US" sz="1800" dirty="0"/>
              <a:t>Program created by 2006 General Assembly</a:t>
            </a:r>
          </a:p>
          <a:p>
            <a:pPr>
              <a:lnSpc>
                <a:spcPct val="90000"/>
              </a:lnSpc>
              <a:spcBef>
                <a:spcPts val="750"/>
              </a:spcBef>
              <a:spcAft>
                <a:spcPts val="1800"/>
              </a:spcAft>
            </a:pPr>
            <a:r>
              <a:rPr lang="en-US" sz="1800" dirty="0"/>
              <a:t>Funds vertical infrastructure projects for public transit</a:t>
            </a:r>
          </a:p>
          <a:p>
            <a:pPr>
              <a:lnSpc>
                <a:spcPct val="90000"/>
              </a:lnSpc>
              <a:spcBef>
                <a:spcPts val="750"/>
              </a:spcBef>
              <a:spcAft>
                <a:spcPts val="1800"/>
              </a:spcAft>
            </a:pPr>
            <a:r>
              <a:rPr lang="en-US" sz="1800" dirty="0"/>
              <a:t>All 35 public transit systems are eligible </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754380" y="211577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80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754380" y="1611631"/>
            <a:ext cx="7635240" cy="2814722"/>
          </a:xfrm>
          <a:prstGeom prst="rect">
            <a:avLst/>
          </a:prstGeom>
        </p:spPr>
        <p:txBody>
          <a:bodyPr lIns="0"/>
          <a:lstStyle/>
          <a:p>
            <a:pPr marL="0" indent="0">
              <a:lnSpc>
                <a:spcPct val="90000"/>
              </a:lnSpc>
              <a:spcBef>
                <a:spcPts val="750"/>
              </a:spcBef>
              <a:spcAft>
                <a:spcPts val="1800"/>
              </a:spcAft>
              <a:buNone/>
            </a:pPr>
            <a:r>
              <a:rPr lang="en-US" sz="2400" b="1" dirty="0">
                <a:solidFill>
                  <a:schemeClr val="accent1"/>
                </a:solidFill>
                <a:latin typeface="+mj-lt"/>
              </a:rPr>
              <a:t>Project Evaluation Criteria</a:t>
            </a:r>
          </a:p>
          <a:p>
            <a:pPr>
              <a:lnSpc>
                <a:spcPct val="90000"/>
              </a:lnSpc>
              <a:spcBef>
                <a:spcPts val="750"/>
              </a:spcBef>
              <a:spcAft>
                <a:spcPts val="1800"/>
              </a:spcAft>
            </a:pPr>
            <a:r>
              <a:rPr lang="en-US" sz="1800" dirty="0"/>
              <a:t>No more than 40-percent of the funds available can be awarded to an individual transit system</a:t>
            </a:r>
          </a:p>
          <a:p>
            <a:pPr>
              <a:lnSpc>
                <a:spcPct val="90000"/>
              </a:lnSpc>
              <a:spcBef>
                <a:spcPts val="750"/>
              </a:spcBef>
              <a:spcAft>
                <a:spcPts val="1800"/>
              </a:spcAft>
            </a:pPr>
            <a:r>
              <a:rPr lang="en-US" sz="1800" dirty="0"/>
              <a:t>Structural integrity of existing facilities</a:t>
            </a:r>
          </a:p>
          <a:p>
            <a:pPr>
              <a:lnSpc>
                <a:spcPct val="90000"/>
              </a:lnSpc>
              <a:spcBef>
                <a:spcPts val="750"/>
              </a:spcBef>
              <a:spcAft>
                <a:spcPts val="1800"/>
              </a:spcAft>
            </a:pPr>
            <a:r>
              <a:rPr lang="en-US" sz="1800" dirty="0"/>
              <a:t>Safety enhancements to existing facilities</a:t>
            </a:r>
          </a:p>
          <a:p>
            <a:pPr>
              <a:lnSpc>
                <a:spcPct val="90000"/>
              </a:lnSpc>
              <a:spcBef>
                <a:spcPts val="750"/>
              </a:spcBef>
              <a:spcAft>
                <a:spcPts val="1800"/>
              </a:spcAft>
            </a:pPr>
            <a:r>
              <a:rPr lang="en-US" sz="1800" dirty="0"/>
              <a:t>New facilities that enhance the life of the transit fleet or optimize transit service</a:t>
            </a:r>
          </a:p>
          <a:p>
            <a:pPr>
              <a:lnSpc>
                <a:spcPct val="90000"/>
              </a:lnSpc>
              <a:spcBef>
                <a:spcPts val="750"/>
              </a:spcBef>
              <a:spcAft>
                <a:spcPts val="1800"/>
              </a:spcAft>
            </a:pPr>
            <a:r>
              <a:rPr lang="en-US" sz="1800" dirty="0"/>
              <a:t>Projects should be “shovel ready” and capable of completion in 18 months</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754380" y="211577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58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754380" y="1611631"/>
            <a:ext cx="7635240" cy="2814722"/>
          </a:xfrm>
          <a:prstGeom prst="rect">
            <a:avLst/>
          </a:prstGeom>
        </p:spPr>
        <p:txBody>
          <a:bodyPr lIns="0"/>
          <a:lstStyle/>
          <a:p>
            <a:pPr marL="0" indent="0">
              <a:lnSpc>
                <a:spcPct val="90000"/>
              </a:lnSpc>
              <a:spcBef>
                <a:spcPts val="750"/>
              </a:spcBef>
              <a:spcAft>
                <a:spcPts val="1800"/>
              </a:spcAft>
              <a:buNone/>
            </a:pPr>
            <a:r>
              <a:rPr lang="en-US" sz="2400" b="1" dirty="0">
                <a:solidFill>
                  <a:schemeClr val="accent1"/>
                </a:solidFill>
                <a:latin typeface="+mj-lt"/>
              </a:rPr>
              <a:t>Available Funding and Application Summary</a:t>
            </a:r>
          </a:p>
          <a:p>
            <a:pPr>
              <a:spcBef>
                <a:spcPts val="750"/>
              </a:spcBef>
              <a:spcAft>
                <a:spcPts val="1800"/>
              </a:spcAft>
            </a:pPr>
            <a:r>
              <a:rPr lang="en-US" sz="1800" dirty="0"/>
              <a:t>Annual appropriation:		$1,200,000</a:t>
            </a:r>
          </a:p>
          <a:p>
            <a:pPr>
              <a:spcBef>
                <a:spcPts val="750"/>
              </a:spcBef>
              <a:spcAft>
                <a:spcPts val="1800"/>
              </a:spcAft>
            </a:pPr>
            <a:r>
              <a:rPr lang="en-US" sz="1800" dirty="0"/>
              <a:t>Underrun/withdrawals:		$215,240</a:t>
            </a:r>
          </a:p>
          <a:p>
            <a:pPr>
              <a:spcBef>
                <a:spcPts val="750"/>
              </a:spcBef>
              <a:spcAft>
                <a:spcPts val="1800"/>
              </a:spcAft>
            </a:pPr>
            <a:r>
              <a:rPr lang="en-US" sz="1800" dirty="0"/>
              <a:t>Funds available: 			$1,415,240</a:t>
            </a:r>
          </a:p>
          <a:p>
            <a:pPr>
              <a:spcBef>
                <a:spcPts val="750"/>
              </a:spcBef>
              <a:spcAft>
                <a:spcPts val="1800"/>
              </a:spcAft>
            </a:pPr>
            <a:r>
              <a:rPr lang="en-US" sz="1800" dirty="0"/>
              <a:t>Total number of projects:  	4</a:t>
            </a:r>
          </a:p>
          <a:p>
            <a:pPr>
              <a:spcBef>
                <a:spcPts val="750"/>
              </a:spcBef>
              <a:spcAft>
                <a:spcPts val="1800"/>
              </a:spcAft>
            </a:pPr>
            <a:r>
              <a:rPr lang="en-US" sz="1800" dirty="0"/>
              <a:t>Total project costs:  		$13,271,183	</a:t>
            </a:r>
          </a:p>
          <a:p>
            <a:pPr>
              <a:spcBef>
                <a:spcPts val="750"/>
              </a:spcBef>
              <a:spcAft>
                <a:spcPts val="1800"/>
              </a:spcAft>
            </a:pPr>
            <a:r>
              <a:rPr lang="en-US" sz="1800" dirty="0"/>
              <a:t>Total PTIG requested:  		$1,560,000	</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754380" y="211577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233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74BC878-3EE4-4755-7510-64C278D724E9}"/>
              </a:ext>
            </a:extLst>
          </p:cNvPr>
          <p:cNvGraphicFramePr>
            <a:graphicFrameLocks noGrp="1"/>
          </p:cNvGraphicFramePr>
          <p:nvPr>
            <p:ph sz="quarter" idx="16"/>
            <p:extLst>
              <p:ext uri="{D42A27DB-BD31-4B8C-83A1-F6EECF244321}">
                <p14:modId xmlns:p14="http://schemas.microsoft.com/office/powerpoint/2010/main" val="553962859"/>
              </p:ext>
            </p:extLst>
          </p:nvPr>
        </p:nvGraphicFramePr>
        <p:xfrm>
          <a:off x="754063" y="1920874"/>
          <a:ext cx="7612060" cy="3764428"/>
        </p:xfrm>
        <a:graphic>
          <a:graphicData uri="http://schemas.openxmlformats.org/drawingml/2006/table">
            <a:tbl>
              <a:tblPr firstRow="1" bandRow="1">
                <a:tableStyleId>{5C22544A-7EE6-4342-B048-85BDC9FD1C3A}</a:tableStyleId>
              </a:tblPr>
              <a:tblGrid>
                <a:gridCol w="2557548">
                  <a:extLst>
                    <a:ext uri="{9D8B030D-6E8A-4147-A177-3AD203B41FA5}">
                      <a16:colId xmlns:a16="http://schemas.microsoft.com/office/drawing/2014/main" val="1291386817"/>
                    </a:ext>
                  </a:extLst>
                </a:gridCol>
                <a:gridCol w="1425489">
                  <a:extLst>
                    <a:ext uri="{9D8B030D-6E8A-4147-A177-3AD203B41FA5}">
                      <a16:colId xmlns:a16="http://schemas.microsoft.com/office/drawing/2014/main" val="1038420412"/>
                    </a:ext>
                  </a:extLst>
                </a:gridCol>
                <a:gridCol w="1143000">
                  <a:extLst>
                    <a:ext uri="{9D8B030D-6E8A-4147-A177-3AD203B41FA5}">
                      <a16:colId xmlns:a16="http://schemas.microsoft.com/office/drawing/2014/main" val="64477779"/>
                    </a:ext>
                  </a:extLst>
                </a:gridCol>
                <a:gridCol w="1193800">
                  <a:extLst>
                    <a:ext uri="{9D8B030D-6E8A-4147-A177-3AD203B41FA5}">
                      <a16:colId xmlns:a16="http://schemas.microsoft.com/office/drawing/2014/main" val="1102733517"/>
                    </a:ext>
                  </a:extLst>
                </a:gridCol>
                <a:gridCol w="1292223">
                  <a:extLst>
                    <a:ext uri="{9D8B030D-6E8A-4147-A177-3AD203B41FA5}">
                      <a16:colId xmlns:a16="http://schemas.microsoft.com/office/drawing/2014/main" val="3498347228"/>
                    </a:ext>
                  </a:extLst>
                </a:gridCol>
              </a:tblGrid>
              <a:tr h="704760">
                <a:tc>
                  <a:txBody>
                    <a:bodyPr/>
                    <a:lstStyle/>
                    <a:p>
                      <a:r>
                        <a:rPr lang="en-US" dirty="0"/>
                        <a:t>Project Name</a:t>
                      </a:r>
                    </a:p>
                  </a:txBody>
                  <a:tcPr anchor="ctr" anchorCtr="1"/>
                </a:tc>
                <a:tc>
                  <a:txBody>
                    <a:bodyPr/>
                    <a:lstStyle/>
                    <a:p>
                      <a:r>
                        <a:rPr lang="en-US" dirty="0"/>
                        <a:t>Sponsor</a:t>
                      </a:r>
                    </a:p>
                  </a:txBody>
                  <a:tcPr anchor="ctr" anchorCtr="1"/>
                </a:tc>
                <a:tc>
                  <a:txBody>
                    <a:bodyPr/>
                    <a:lstStyle/>
                    <a:p>
                      <a:r>
                        <a:rPr lang="en-US" dirty="0"/>
                        <a:t>Total Project Cost</a:t>
                      </a:r>
                    </a:p>
                  </a:txBody>
                  <a:tcPr anchor="ctr" anchorCtr="1"/>
                </a:tc>
                <a:tc>
                  <a:txBody>
                    <a:bodyPr/>
                    <a:lstStyle/>
                    <a:p>
                      <a:r>
                        <a:rPr lang="en-US" dirty="0"/>
                        <a:t>Requested Amount    </a:t>
                      </a:r>
                    </a:p>
                    <a:p>
                      <a:r>
                        <a:rPr lang="en-US" dirty="0"/>
                        <a:t>(% of Total Project Cost)</a:t>
                      </a:r>
                    </a:p>
                  </a:txBody>
                  <a:tcPr anchor="ctr" anchorCtr="1"/>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Recommended Amount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 of Total Project Cost)</a:t>
                      </a:r>
                    </a:p>
                  </a:txBody>
                  <a:tcPr anchor="ctr" anchorCtr="1"/>
                </a:tc>
                <a:extLst>
                  <a:ext uri="{0D108BD9-81ED-4DB2-BD59-A6C34878D82A}">
                    <a16:rowId xmlns:a16="http://schemas.microsoft.com/office/drawing/2014/main" val="1565050295"/>
                  </a:ext>
                </a:extLst>
              </a:tr>
              <a:tr h="558848">
                <a:tc>
                  <a:txBody>
                    <a:bodyPr/>
                    <a:lstStyle/>
                    <a:p>
                      <a:pPr algn="ctr" fontAlgn="b"/>
                      <a:endParaRPr lang="en-US" sz="1350" kern="1200" dirty="0">
                        <a:solidFill>
                          <a:schemeClr val="dk1"/>
                        </a:solidFill>
                        <a:latin typeface="+mn-lt"/>
                        <a:ea typeface="+mn-ea"/>
                        <a:cs typeface="+mn-cs"/>
                      </a:endParaRPr>
                    </a:p>
                    <a:p>
                      <a:pPr algn="ctr" fontAlgn="b"/>
                      <a:r>
                        <a:rPr lang="en-US" sz="1350" kern="1200" dirty="0">
                          <a:solidFill>
                            <a:schemeClr val="dk1"/>
                          </a:solidFill>
                          <a:latin typeface="+mn-lt"/>
                          <a:ea typeface="+mn-ea"/>
                          <a:cs typeface="+mn-cs"/>
                        </a:rPr>
                        <a:t>Maintenance Facility Expansion and Modernization</a:t>
                      </a:r>
                    </a:p>
                    <a:p>
                      <a:pPr algn="ctr" fontAlgn="b"/>
                      <a:endParaRPr lang="en-US" sz="1350" kern="1200" dirty="0">
                        <a:solidFill>
                          <a:schemeClr val="dk1"/>
                        </a:solidFill>
                        <a:latin typeface="+mn-lt"/>
                        <a:ea typeface="+mn-ea"/>
                        <a:cs typeface="+mn-cs"/>
                      </a:endParaRPr>
                    </a:p>
                  </a:txBody>
                  <a:tcPr marL="9525" marR="9525" marT="9525" marB="0" anchor="ctr" anchorCtr="1"/>
                </a:tc>
                <a:tc>
                  <a:txBody>
                    <a:bodyPr/>
                    <a:lstStyle/>
                    <a:p>
                      <a:pPr marL="0" marR="0" lvl="0" indent="0" algn="ctr" defTabSz="685783" rtl="0" eaLnBrk="1" fontAlgn="b" latinLnBrk="0" hangingPunct="1">
                        <a:lnSpc>
                          <a:spcPct val="100000"/>
                        </a:lnSpc>
                        <a:spcBef>
                          <a:spcPts val="0"/>
                        </a:spcBef>
                        <a:spcAft>
                          <a:spcPts val="0"/>
                        </a:spcAft>
                        <a:buClrTx/>
                        <a:buSzTx/>
                        <a:buFontTx/>
                        <a:buNone/>
                        <a:tabLst/>
                        <a:defRPr/>
                      </a:pPr>
                      <a:r>
                        <a:rPr lang="en-US" sz="1350" kern="1200" dirty="0">
                          <a:solidFill>
                            <a:schemeClr val="dk1"/>
                          </a:solidFill>
                          <a:latin typeface="+mn-lt"/>
                          <a:ea typeface="+mn-ea"/>
                          <a:cs typeface="+mn-cs"/>
                        </a:rPr>
                        <a:t>University of Iowa, Cambus</a:t>
                      </a:r>
                    </a:p>
                  </a:txBody>
                  <a:tcPr marL="9525" marR="9525" marT="9525" marB="0" anchor="ctr" anchorCtr="1"/>
                </a:tc>
                <a:tc>
                  <a:txBody>
                    <a:bodyPr/>
                    <a:lstStyle/>
                    <a:p>
                      <a:pPr algn="ctr" fontAlgn="b"/>
                      <a:r>
                        <a:rPr lang="en-US" sz="1350" kern="1200" dirty="0">
                          <a:solidFill>
                            <a:schemeClr val="dk1"/>
                          </a:solidFill>
                          <a:latin typeface="+mn-lt"/>
                          <a:ea typeface="+mn-ea"/>
                          <a:cs typeface="+mn-cs"/>
                        </a:rPr>
                        <a:t>$12,067,590</a:t>
                      </a:r>
                    </a:p>
                  </a:txBody>
                  <a:tcPr marL="9525" marR="9525" marT="9525" marB="0" anchor="ctr" anchorCtr="1"/>
                </a:tc>
                <a:tc>
                  <a:txBody>
                    <a:bodyPr/>
                    <a:lstStyle/>
                    <a:p>
                      <a:pPr algn="ctr" fontAlgn="b"/>
                      <a:r>
                        <a:rPr lang="en-US" sz="1350" kern="1200" dirty="0">
                          <a:solidFill>
                            <a:schemeClr val="dk1"/>
                          </a:solidFill>
                          <a:latin typeface="+mn-lt"/>
                          <a:ea typeface="+mn-ea"/>
                          <a:cs typeface="+mn-cs"/>
                        </a:rPr>
                        <a:t>$600,000</a:t>
                      </a:r>
                    </a:p>
                    <a:p>
                      <a:pPr algn="ctr" fontAlgn="b"/>
                      <a:r>
                        <a:rPr lang="en-US" sz="1350" kern="1200" dirty="0">
                          <a:solidFill>
                            <a:schemeClr val="dk1"/>
                          </a:solidFill>
                          <a:latin typeface="+mn-lt"/>
                          <a:ea typeface="+mn-ea"/>
                          <a:cs typeface="+mn-cs"/>
                        </a:rPr>
                        <a:t>(4.97%)</a:t>
                      </a:r>
                    </a:p>
                  </a:txBody>
                  <a:tcPr marL="9525" marR="9525" marT="9525" marB="0" anchor="ctr" anchorCtr="1"/>
                </a:tc>
                <a:tc>
                  <a:txBody>
                    <a:bodyPr/>
                    <a:lstStyle/>
                    <a:p>
                      <a:pPr algn="ctr" fontAlgn="b"/>
                      <a:r>
                        <a:rPr lang="en-US" sz="1350" kern="1200" dirty="0">
                          <a:solidFill>
                            <a:schemeClr val="dk1"/>
                          </a:solidFill>
                          <a:latin typeface="+mn-lt"/>
                          <a:ea typeface="+mn-ea"/>
                          <a:cs typeface="+mn-cs"/>
                        </a:rPr>
                        <a:t>$566,096</a:t>
                      </a:r>
                    </a:p>
                    <a:p>
                      <a:pPr algn="ctr" fontAlgn="b"/>
                      <a:r>
                        <a:rPr lang="en-US" sz="1350" kern="1200" dirty="0">
                          <a:solidFill>
                            <a:schemeClr val="dk1"/>
                          </a:solidFill>
                          <a:latin typeface="+mn-lt"/>
                          <a:ea typeface="+mn-ea"/>
                          <a:cs typeface="+mn-cs"/>
                        </a:rPr>
                        <a:t>(4.69%)</a:t>
                      </a:r>
                    </a:p>
                  </a:txBody>
                  <a:tcPr marL="9525" marR="9525" marT="9525" marB="0" anchor="ctr" anchorCtr="1"/>
                </a:tc>
                <a:extLst>
                  <a:ext uri="{0D108BD9-81ED-4DB2-BD59-A6C34878D82A}">
                    <a16:rowId xmlns:a16="http://schemas.microsoft.com/office/drawing/2014/main" val="44340887"/>
                  </a:ext>
                </a:extLst>
              </a:tr>
              <a:tr h="831950">
                <a:tc>
                  <a:txBody>
                    <a:bodyPr/>
                    <a:lstStyle/>
                    <a:p>
                      <a:pPr algn="ctr" fontAlgn="b"/>
                      <a:r>
                        <a:rPr lang="en-US" dirty="0"/>
                        <a:t>In-Ground Hoist Replacement</a:t>
                      </a:r>
                      <a:endParaRPr lang="en-US" sz="1350" kern="1200" dirty="0">
                        <a:solidFill>
                          <a:schemeClr val="dk1"/>
                        </a:solidFill>
                        <a:latin typeface="+mn-lt"/>
                        <a:ea typeface="+mn-ea"/>
                        <a:cs typeface="+mn-cs"/>
                      </a:endParaRPr>
                    </a:p>
                  </a:txBody>
                  <a:tcPr marL="9525" marR="9525" marT="9525" marB="0" anchor="ctr" anchorCtr="1"/>
                </a:tc>
                <a:tc>
                  <a:txBody>
                    <a:bodyPr/>
                    <a:lstStyle/>
                    <a:p>
                      <a:pPr algn="ctr" fontAlgn="b"/>
                      <a:r>
                        <a:rPr lang="en-US" sz="1350" kern="1200" dirty="0">
                          <a:solidFill>
                            <a:schemeClr val="dk1"/>
                          </a:solidFill>
                          <a:latin typeface="+mn-lt"/>
                          <a:ea typeface="+mn-ea"/>
                          <a:cs typeface="+mn-cs"/>
                        </a:rPr>
                        <a:t>Ames Transit Agency, </a:t>
                      </a:r>
                      <a:r>
                        <a:rPr lang="en-US" sz="1350" kern="1200" dirty="0" err="1">
                          <a:solidFill>
                            <a:schemeClr val="dk1"/>
                          </a:solidFill>
                          <a:latin typeface="+mn-lt"/>
                          <a:ea typeface="+mn-ea"/>
                          <a:cs typeface="+mn-cs"/>
                        </a:rPr>
                        <a:t>Cyride</a:t>
                      </a:r>
                      <a:endParaRPr lang="en-US" sz="1350" kern="1200" dirty="0">
                        <a:solidFill>
                          <a:schemeClr val="dk1"/>
                        </a:solidFill>
                        <a:latin typeface="+mn-lt"/>
                        <a:ea typeface="+mn-ea"/>
                        <a:cs typeface="+mn-cs"/>
                      </a:endParaRPr>
                    </a:p>
                  </a:txBody>
                  <a:tcPr marL="9525" marR="9525" marT="9525" marB="0" anchor="ctr" anchorCtr="1"/>
                </a:tc>
                <a:tc>
                  <a:txBody>
                    <a:bodyPr/>
                    <a:lstStyle/>
                    <a:p>
                      <a:pPr algn="ctr" fontAlgn="b"/>
                      <a:r>
                        <a:rPr lang="en-US" sz="1350" kern="1200" dirty="0">
                          <a:solidFill>
                            <a:schemeClr val="dk1"/>
                          </a:solidFill>
                          <a:latin typeface="+mn-lt"/>
                          <a:ea typeface="+mn-ea"/>
                          <a:cs typeface="+mn-cs"/>
                        </a:rPr>
                        <a:t>$750,000</a:t>
                      </a:r>
                    </a:p>
                  </a:txBody>
                  <a:tcPr marL="9525" marR="9525" marT="9525" marB="0" anchor="ctr" anchorCtr="1"/>
                </a:tc>
                <a:tc>
                  <a:txBody>
                    <a:bodyPr/>
                    <a:lstStyle/>
                    <a:p>
                      <a:pPr algn="ctr" fontAlgn="b"/>
                      <a:r>
                        <a:rPr lang="en-US" sz="1350" kern="1200" dirty="0">
                          <a:solidFill>
                            <a:schemeClr val="dk1"/>
                          </a:solidFill>
                          <a:latin typeface="+mn-lt"/>
                          <a:ea typeface="+mn-ea"/>
                          <a:cs typeface="+mn-cs"/>
                        </a:rPr>
                        <a:t>$600,000</a:t>
                      </a:r>
                    </a:p>
                    <a:p>
                      <a:pPr algn="ctr" fontAlgn="b"/>
                      <a:r>
                        <a:rPr lang="en-US" sz="1350" kern="1200" dirty="0">
                          <a:solidFill>
                            <a:schemeClr val="dk1"/>
                          </a:solidFill>
                          <a:latin typeface="+mn-lt"/>
                          <a:ea typeface="+mn-ea"/>
                          <a:cs typeface="+mn-cs"/>
                        </a:rPr>
                        <a:t>(80.00%)</a:t>
                      </a:r>
                    </a:p>
                  </a:txBody>
                  <a:tcPr marL="9525" marR="9525" marT="9525" marB="0" anchor="ctr" anchorCtr="1"/>
                </a:tc>
                <a:tc>
                  <a:txBody>
                    <a:bodyPr/>
                    <a:lstStyle/>
                    <a:p>
                      <a:pPr algn="ctr" fontAlgn="b"/>
                      <a:r>
                        <a:rPr lang="en-US" sz="1350" kern="1200" dirty="0">
                          <a:solidFill>
                            <a:schemeClr val="dk1"/>
                          </a:solidFill>
                          <a:latin typeface="+mn-lt"/>
                          <a:ea typeface="+mn-ea"/>
                          <a:cs typeface="+mn-cs"/>
                        </a:rPr>
                        <a:t>$566,096</a:t>
                      </a:r>
                    </a:p>
                    <a:p>
                      <a:pPr marL="0" marR="0" lvl="0" indent="0" algn="ctr" defTabSz="685783" rtl="0" eaLnBrk="1" fontAlgn="b" latinLnBrk="0" hangingPunct="1">
                        <a:lnSpc>
                          <a:spcPct val="100000"/>
                        </a:lnSpc>
                        <a:spcBef>
                          <a:spcPts val="0"/>
                        </a:spcBef>
                        <a:spcAft>
                          <a:spcPts val="0"/>
                        </a:spcAft>
                        <a:buClrTx/>
                        <a:buSzTx/>
                        <a:buFontTx/>
                        <a:buNone/>
                        <a:tabLst/>
                        <a:defRPr/>
                      </a:pPr>
                      <a:r>
                        <a:rPr lang="en-US" sz="1350" kern="1200" dirty="0">
                          <a:solidFill>
                            <a:schemeClr val="dk1"/>
                          </a:solidFill>
                          <a:latin typeface="+mn-lt"/>
                          <a:ea typeface="+mn-ea"/>
                          <a:cs typeface="+mn-cs"/>
                        </a:rPr>
                        <a:t>(75.48%)</a:t>
                      </a:r>
                    </a:p>
                  </a:txBody>
                  <a:tcPr marL="9525" marR="9525" marT="9525" marB="0" anchor="ctr" anchorCtr="1"/>
                </a:tc>
                <a:extLst>
                  <a:ext uri="{0D108BD9-81ED-4DB2-BD59-A6C34878D82A}">
                    <a16:rowId xmlns:a16="http://schemas.microsoft.com/office/drawing/2014/main" val="3558273023"/>
                  </a:ext>
                </a:extLst>
              </a:tr>
              <a:tr h="558848">
                <a:tc>
                  <a:txBody>
                    <a:bodyPr/>
                    <a:lstStyle/>
                    <a:p>
                      <a:pPr algn="ctr" fontAlgn="b"/>
                      <a:r>
                        <a:rPr lang="en-US" sz="1350" kern="1200" dirty="0">
                          <a:solidFill>
                            <a:schemeClr val="dk1"/>
                          </a:solidFill>
                          <a:latin typeface="+mn-lt"/>
                          <a:ea typeface="+mn-ea"/>
                          <a:cs typeface="+mn-cs"/>
                        </a:rPr>
                        <a:t>Revolving Door Replacement</a:t>
                      </a:r>
                    </a:p>
                  </a:txBody>
                  <a:tcPr marL="9525" marR="9525" marT="9525" marB="0" anchor="ctr" anchorCtr="1"/>
                </a:tc>
                <a:tc>
                  <a:txBody>
                    <a:bodyPr/>
                    <a:lstStyle/>
                    <a:p>
                      <a:pPr algn="ctr" fontAlgn="b"/>
                      <a:r>
                        <a:rPr lang="en-US" sz="1350" kern="1200" dirty="0">
                          <a:solidFill>
                            <a:schemeClr val="dk1"/>
                          </a:solidFill>
                          <a:latin typeface="+mn-lt"/>
                          <a:ea typeface="+mn-ea"/>
                          <a:cs typeface="+mn-cs"/>
                        </a:rPr>
                        <a:t>Des Moines Area Regional Transit Authority</a:t>
                      </a:r>
                    </a:p>
                  </a:txBody>
                  <a:tcPr marL="9525" marR="9525" marT="9525" marB="0" anchor="ctr" anchorCtr="1"/>
                </a:tc>
                <a:tc>
                  <a:txBody>
                    <a:bodyPr/>
                    <a:lstStyle/>
                    <a:p>
                      <a:pPr algn="ctr" fontAlgn="b"/>
                      <a:r>
                        <a:rPr lang="en-US" sz="1350" kern="1200" dirty="0">
                          <a:solidFill>
                            <a:schemeClr val="dk1"/>
                          </a:solidFill>
                          <a:latin typeface="+mn-lt"/>
                          <a:ea typeface="+mn-ea"/>
                          <a:cs typeface="+mn-cs"/>
                        </a:rPr>
                        <a:t>$153,593</a:t>
                      </a:r>
                    </a:p>
                  </a:txBody>
                  <a:tcPr marL="9525" marR="9525" marT="9525" marB="0" anchor="ctr" anchorCtr="1"/>
                </a:tc>
                <a:tc>
                  <a:txBody>
                    <a:bodyPr/>
                    <a:lstStyle/>
                    <a:p>
                      <a:pPr algn="ctr" fontAlgn="b"/>
                      <a:r>
                        <a:rPr lang="en-US" sz="1350" kern="1200" dirty="0">
                          <a:solidFill>
                            <a:schemeClr val="dk1"/>
                          </a:solidFill>
                          <a:latin typeface="+mn-lt"/>
                          <a:ea typeface="+mn-ea"/>
                          <a:cs typeface="+mn-cs"/>
                        </a:rPr>
                        <a:t>$120,000</a:t>
                      </a:r>
                    </a:p>
                    <a:p>
                      <a:pPr marL="0" marR="0" lvl="0" indent="0" algn="ctr" defTabSz="685783" rtl="0" eaLnBrk="1" fontAlgn="b" latinLnBrk="0" hangingPunct="1">
                        <a:lnSpc>
                          <a:spcPct val="100000"/>
                        </a:lnSpc>
                        <a:spcBef>
                          <a:spcPts val="0"/>
                        </a:spcBef>
                        <a:spcAft>
                          <a:spcPts val="0"/>
                        </a:spcAft>
                        <a:buClrTx/>
                        <a:buSzTx/>
                        <a:buFontTx/>
                        <a:buNone/>
                        <a:tabLst/>
                        <a:defRPr/>
                      </a:pPr>
                      <a:r>
                        <a:rPr lang="en-US" sz="1350" kern="1200" dirty="0">
                          <a:solidFill>
                            <a:schemeClr val="dk1"/>
                          </a:solidFill>
                          <a:latin typeface="+mn-lt"/>
                          <a:ea typeface="+mn-ea"/>
                          <a:cs typeface="+mn-cs"/>
                        </a:rPr>
                        <a:t>(78.13%)</a:t>
                      </a:r>
                    </a:p>
                  </a:txBody>
                  <a:tcPr marL="9525" marR="9525" marT="9525" marB="0" anchor="ctr" anchorCtr="1"/>
                </a:tc>
                <a:tc>
                  <a:txBody>
                    <a:bodyPr/>
                    <a:lstStyle/>
                    <a:p>
                      <a:pPr algn="ctr" fontAlgn="b"/>
                      <a:r>
                        <a:rPr lang="en-US" sz="1350" kern="1200" dirty="0">
                          <a:solidFill>
                            <a:schemeClr val="dk1"/>
                          </a:solidFill>
                          <a:latin typeface="+mn-lt"/>
                          <a:ea typeface="+mn-ea"/>
                          <a:cs typeface="+mn-cs"/>
                        </a:rPr>
                        <a:t>$120,000</a:t>
                      </a:r>
                    </a:p>
                    <a:p>
                      <a:pPr marL="0" marR="0" lvl="0" indent="0" algn="ctr" defTabSz="685783" rtl="0" eaLnBrk="1" fontAlgn="b" latinLnBrk="0" hangingPunct="1">
                        <a:lnSpc>
                          <a:spcPct val="100000"/>
                        </a:lnSpc>
                        <a:spcBef>
                          <a:spcPts val="0"/>
                        </a:spcBef>
                        <a:spcAft>
                          <a:spcPts val="0"/>
                        </a:spcAft>
                        <a:buClrTx/>
                        <a:buSzTx/>
                        <a:buFontTx/>
                        <a:buNone/>
                        <a:tabLst/>
                        <a:defRPr/>
                      </a:pPr>
                      <a:r>
                        <a:rPr lang="en-US" sz="1350" kern="1200" dirty="0">
                          <a:solidFill>
                            <a:schemeClr val="dk1"/>
                          </a:solidFill>
                          <a:latin typeface="+mn-lt"/>
                          <a:ea typeface="+mn-ea"/>
                          <a:cs typeface="+mn-cs"/>
                        </a:rPr>
                        <a:t>(78.13%)</a:t>
                      </a:r>
                    </a:p>
                  </a:txBody>
                  <a:tcPr marL="9525" marR="9525" marT="9525" marB="0" anchor="ctr" anchorCtr="1"/>
                </a:tc>
                <a:extLst>
                  <a:ext uri="{0D108BD9-81ED-4DB2-BD59-A6C34878D82A}">
                    <a16:rowId xmlns:a16="http://schemas.microsoft.com/office/drawing/2014/main" val="232708994"/>
                  </a:ext>
                </a:extLst>
              </a:tr>
              <a:tr h="558848">
                <a:tc>
                  <a:txBody>
                    <a:bodyPr/>
                    <a:lstStyle/>
                    <a:p>
                      <a:pPr algn="ctr" fontAlgn="b"/>
                      <a:r>
                        <a:rPr lang="en-US" sz="1350" kern="1200" dirty="0">
                          <a:solidFill>
                            <a:schemeClr val="dk1"/>
                          </a:solidFill>
                          <a:latin typeface="+mn-lt"/>
                          <a:ea typeface="+mn-ea"/>
                          <a:cs typeface="+mn-cs"/>
                        </a:rPr>
                        <a:t>Passenger Elevator Replacement</a:t>
                      </a:r>
                    </a:p>
                  </a:txBody>
                  <a:tcPr marL="9525" marR="9525" marT="9525" marB="0" anchor="ctr" anchorCtr="1"/>
                </a:tc>
                <a:tc>
                  <a:txBody>
                    <a:bodyPr/>
                    <a:lstStyle/>
                    <a:p>
                      <a:pPr algn="ctr" fontAlgn="b"/>
                      <a:r>
                        <a:rPr lang="en-US" sz="1350" kern="1200" dirty="0">
                          <a:solidFill>
                            <a:schemeClr val="dk1"/>
                          </a:solidFill>
                          <a:latin typeface="+mn-lt"/>
                          <a:ea typeface="+mn-ea"/>
                          <a:cs typeface="+mn-cs"/>
                        </a:rPr>
                        <a:t>Sioux City Transit</a:t>
                      </a:r>
                    </a:p>
                  </a:txBody>
                  <a:tcPr marL="9525" marR="9525" marT="9525" marB="0" anchor="ctr" anchorCtr="1"/>
                </a:tc>
                <a:tc>
                  <a:txBody>
                    <a:bodyPr/>
                    <a:lstStyle/>
                    <a:p>
                      <a:pPr algn="ctr" fontAlgn="b"/>
                      <a:r>
                        <a:rPr lang="en-US" sz="1350" kern="1200" dirty="0">
                          <a:solidFill>
                            <a:schemeClr val="dk1"/>
                          </a:solidFill>
                          <a:latin typeface="+mn-lt"/>
                          <a:ea typeface="+mn-ea"/>
                          <a:cs typeface="+mn-cs"/>
                        </a:rPr>
                        <a:t>$300,000</a:t>
                      </a:r>
                    </a:p>
                  </a:txBody>
                  <a:tcPr marL="9525" marR="9525" marT="9525" marB="0" anchor="ctr" anchorCtr="1"/>
                </a:tc>
                <a:tc>
                  <a:txBody>
                    <a:bodyPr/>
                    <a:lstStyle/>
                    <a:p>
                      <a:pPr algn="ctr" fontAlgn="b"/>
                      <a:r>
                        <a:rPr lang="en-US" sz="1350" kern="1200" dirty="0">
                          <a:solidFill>
                            <a:schemeClr val="dk1"/>
                          </a:solidFill>
                          <a:latin typeface="+mn-lt"/>
                          <a:ea typeface="+mn-ea"/>
                          <a:cs typeface="+mn-cs"/>
                        </a:rPr>
                        <a:t>$240,000</a:t>
                      </a:r>
                    </a:p>
                    <a:p>
                      <a:pPr algn="ctr" fontAlgn="b"/>
                      <a:r>
                        <a:rPr lang="en-US" sz="1350" kern="1200" dirty="0">
                          <a:solidFill>
                            <a:schemeClr val="dk1"/>
                          </a:solidFill>
                          <a:latin typeface="+mn-lt"/>
                          <a:ea typeface="+mn-ea"/>
                          <a:cs typeface="+mn-cs"/>
                        </a:rPr>
                        <a:t>(80.00%)</a:t>
                      </a:r>
                    </a:p>
                  </a:txBody>
                  <a:tcPr marL="9525" marR="9525" marT="9525" marB="0" anchor="ctr" anchorCtr="1"/>
                </a:tc>
                <a:tc>
                  <a:txBody>
                    <a:bodyPr/>
                    <a:lstStyle/>
                    <a:p>
                      <a:pPr algn="ctr" fontAlgn="b"/>
                      <a:r>
                        <a:rPr lang="en-US" sz="1350" kern="1200" dirty="0">
                          <a:solidFill>
                            <a:schemeClr val="dk1"/>
                          </a:solidFill>
                          <a:latin typeface="+mn-lt"/>
                          <a:ea typeface="+mn-ea"/>
                          <a:cs typeface="+mn-cs"/>
                        </a:rPr>
                        <a:t>$163,048</a:t>
                      </a:r>
                    </a:p>
                    <a:p>
                      <a:pPr marL="0" marR="0" lvl="0" indent="0" algn="ctr" defTabSz="685783" rtl="0" eaLnBrk="1" fontAlgn="b" latinLnBrk="0" hangingPunct="1">
                        <a:lnSpc>
                          <a:spcPct val="100000"/>
                        </a:lnSpc>
                        <a:spcBef>
                          <a:spcPts val="0"/>
                        </a:spcBef>
                        <a:spcAft>
                          <a:spcPts val="0"/>
                        </a:spcAft>
                        <a:buClrTx/>
                        <a:buSzTx/>
                        <a:buFontTx/>
                        <a:buNone/>
                        <a:tabLst/>
                        <a:defRPr/>
                      </a:pPr>
                      <a:r>
                        <a:rPr lang="en-US" sz="1350" kern="1200" dirty="0">
                          <a:solidFill>
                            <a:schemeClr val="dk1"/>
                          </a:solidFill>
                          <a:latin typeface="+mn-lt"/>
                          <a:ea typeface="+mn-ea"/>
                          <a:cs typeface="+mn-cs"/>
                        </a:rPr>
                        <a:t>(54.35%)</a:t>
                      </a:r>
                    </a:p>
                  </a:txBody>
                  <a:tcPr marL="9525" marR="9525" marT="9525" marB="0" anchor="ctr" anchorCtr="1"/>
                </a:tc>
                <a:extLst>
                  <a:ext uri="{0D108BD9-81ED-4DB2-BD59-A6C34878D82A}">
                    <a16:rowId xmlns:a16="http://schemas.microsoft.com/office/drawing/2014/main" val="2013036934"/>
                  </a:ext>
                </a:extLst>
              </a:tr>
            </a:tbl>
          </a:graphicData>
        </a:graphic>
      </p:graphicFrame>
      <p:sp>
        <p:nvSpPr>
          <p:cNvPr id="3" name="Text Placeholder 2">
            <a:extLst>
              <a:ext uri="{FF2B5EF4-FFF2-40B4-BE49-F238E27FC236}">
                <a16:creationId xmlns:a16="http://schemas.microsoft.com/office/drawing/2014/main" id="{E5ED6AE1-31C7-7F07-E4E9-194D7DB1DB29}"/>
              </a:ext>
            </a:extLst>
          </p:cNvPr>
          <p:cNvSpPr>
            <a:spLocks noGrp="1"/>
          </p:cNvSpPr>
          <p:nvPr>
            <p:ph type="body" sz="quarter" idx="18"/>
          </p:nvPr>
        </p:nvSpPr>
        <p:spPr/>
        <p:txBody>
          <a:bodyPr/>
          <a:lstStyle/>
          <a:p>
            <a:pPr algn="ctr"/>
            <a:r>
              <a:rPr lang="en-US" dirty="0"/>
              <a:t>Table of Projects Recommended For Award</a:t>
            </a:r>
          </a:p>
        </p:txBody>
      </p:sp>
      <p:sp>
        <p:nvSpPr>
          <p:cNvPr id="7" name="TextBox 6">
            <a:hlinkClick r:id="" action="ppaction://noaction"/>
            <a:extLst>
              <a:ext uri="{FF2B5EF4-FFF2-40B4-BE49-F238E27FC236}">
                <a16:creationId xmlns:a16="http://schemas.microsoft.com/office/drawing/2014/main" id="{CDB8671B-428F-F359-A785-93685F4B705D}"/>
              </a:ext>
            </a:extLst>
          </p:cNvPr>
          <p:cNvSpPr txBox="1"/>
          <p:nvPr/>
        </p:nvSpPr>
        <p:spPr>
          <a:xfrm>
            <a:off x="754063" y="5667494"/>
            <a:ext cx="600030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hlinkClick r:id="" action="ppaction://noaction"/>
              </a:rPr>
              <a:t>Jump to Projects Not Recommended For Award</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127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1283668" y="3186029"/>
            <a:ext cx="4936331" cy="1343109"/>
          </a:xfrm>
          <a:prstGeom prst="rect">
            <a:avLst/>
          </a:prstGeom>
        </p:spPr>
        <p:txBody>
          <a:bodyPr/>
          <a:lstStyle/>
          <a:p>
            <a:pPr marL="0" indent="0">
              <a:buNone/>
            </a:pPr>
            <a:r>
              <a:rPr lang="en-US" b="1" spc="150" dirty="0">
                <a:latin typeface="Calibri" panose="020F0502020204030204" pitchFamily="34" charset="0"/>
                <a:cs typeface="Calibri" panose="020F0502020204030204" pitchFamily="34" charset="0"/>
              </a:rPr>
              <a:t>CONTACT NAME</a:t>
            </a:r>
          </a:p>
          <a:p>
            <a:pPr marL="0" indent="0">
              <a:buNone/>
            </a:pPr>
            <a:r>
              <a:rPr lang="en-US" spc="0" dirty="0">
                <a:latin typeface="Calibri" panose="020F0502020204030204" pitchFamily="34" charset="0"/>
                <a:cs typeface="Calibri" panose="020F0502020204030204" pitchFamily="34" charset="0"/>
              </a:rPr>
              <a:t>###-###-####</a:t>
            </a:r>
          </a:p>
          <a:p>
            <a:pPr marL="0" indent="0">
              <a:buNone/>
            </a:pPr>
            <a:r>
              <a:rPr lang="en-US" spc="0" dirty="0">
                <a:latin typeface="Calibri" panose="020F0502020204030204" pitchFamily="34" charset="0"/>
                <a:cs typeface="Calibri" panose="020F0502020204030204" pitchFamily="34" charset="0"/>
              </a:rPr>
              <a:t>email@iowadot.gov​</a:t>
            </a:r>
          </a:p>
          <a:p>
            <a:pPr marL="0" indent="0">
              <a:buNone/>
            </a:pPr>
            <a:r>
              <a:rPr lang="en-US" spc="0" dirty="0">
                <a:latin typeface="Calibri" panose="020F0502020204030204" pitchFamily="34" charset="0"/>
                <a:cs typeface="Calibri" panose="020F0502020204030204" pitchFamily="34" charset="0"/>
              </a:rPr>
              <a:t>iowadot.gov</a:t>
            </a:r>
          </a:p>
        </p:txBody>
      </p:sp>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283666" y="2389801"/>
            <a:ext cx="2569702" cy="3583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sz="2400" dirty="0"/>
              <a:t>Questions?</a:t>
            </a:r>
          </a:p>
        </p:txBody>
      </p:sp>
      <p:cxnSp>
        <p:nvCxnSpPr>
          <p:cNvPr id="9" name="Straight Connector 8">
            <a:extLst>
              <a:ext uri="{FF2B5EF4-FFF2-40B4-BE49-F238E27FC236}">
                <a16:creationId xmlns:a16="http://schemas.microsoft.com/office/drawing/2014/main" id="{7176BF94-91AA-0F1D-0CEE-F51BD8940908}"/>
              </a:ext>
            </a:extLst>
          </p:cNvPr>
          <p:cNvCxnSpPr/>
          <p:nvPr/>
        </p:nvCxnSpPr>
        <p:spPr>
          <a:xfrm>
            <a:off x="1350169" y="296296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E06F803-C70C-B08D-7C23-019C1845E8C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73027" y="745414"/>
            <a:ext cx="6587305" cy="5090765"/>
          </a:xfrm>
          <a:prstGeom prst="rect">
            <a:avLst/>
          </a:prstGeom>
        </p:spPr>
      </p:pic>
      <p:sp>
        <p:nvSpPr>
          <p:cNvPr id="7" name="5-Point Star 17">
            <a:extLst>
              <a:ext uri="{FF2B5EF4-FFF2-40B4-BE49-F238E27FC236}">
                <a16:creationId xmlns:a16="http://schemas.microsoft.com/office/drawing/2014/main" id="{048CB3D4-3222-CC94-E292-E6EE205D966F}"/>
              </a:ext>
            </a:extLst>
          </p:cNvPr>
          <p:cNvSpPr/>
          <p:nvPr/>
        </p:nvSpPr>
        <p:spPr>
          <a:xfrm>
            <a:off x="5841109" y="3487612"/>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5-Point Star 17">
            <a:extLst>
              <a:ext uri="{FF2B5EF4-FFF2-40B4-BE49-F238E27FC236}">
                <a16:creationId xmlns:a16="http://schemas.microsoft.com/office/drawing/2014/main" id="{854E7323-477D-0102-83C2-7ED1EAED5E55}"/>
              </a:ext>
            </a:extLst>
          </p:cNvPr>
          <p:cNvSpPr/>
          <p:nvPr/>
        </p:nvSpPr>
        <p:spPr>
          <a:xfrm>
            <a:off x="1608940" y="2280958"/>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5-Point Star 17">
            <a:extLst>
              <a:ext uri="{FF2B5EF4-FFF2-40B4-BE49-F238E27FC236}">
                <a16:creationId xmlns:a16="http://schemas.microsoft.com/office/drawing/2014/main" id="{6EA7BB75-6DC6-62DE-A94A-97535CD49D09}"/>
              </a:ext>
            </a:extLst>
          </p:cNvPr>
          <p:cNvSpPr/>
          <p:nvPr/>
        </p:nvSpPr>
        <p:spPr>
          <a:xfrm>
            <a:off x="4066136" y="3306850"/>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7">
            <a:extLst>
              <a:ext uri="{FF2B5EF4-FFF2-40B4-BE49-F238E27FC236}">
                <a16:creationId xmlns:a16="http://schemas.microsoft.com/office/drawing/2014/main" id="{1CDD0261-B787-9D17-5934-570605D7AE7E}"/>
              </a:ext>
            </a:extLst>
          </p:cNvPr>
          <p:cNvSpPr/>
          <p:nvPr/>
        </p:nvSpPr>
        <p:spPr>
          <a:xfrm>
            <a:off x="4086254" y="2892656"/>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061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1283668" y="3186029"/>
            <a:ext cx="4936331" cy="1343109"/>
          </a:xfrm>
          <a:prstGeom prst="rect">
            <a:avLst/>
          </a:prstGeom>
        </p:spPr>
        <p:txBody>
          <a:bodyPr/>
          <a:lstStyle/>
          <a:p>
            <a:pPr marL="0" indent="0">
              <a:buNone/>
            </a:pPr>
            <a:r>
              <a:rPr lang="en-US" b="1" spc="150" dirty="0">
                <a:latin typeface="Calibri" panose="020F0502020204030204" pitchFamily="34" charset="0"/>
                <a:cs typeface="Calibri" panose="020F0502020204030204" pitchFamily="34" charset="0"/>
              </a:rPr>
              <a:t>Brent Paulsen</a:t>
            </a:r>
          </a:p>
          <a:p>
            <a:pPr marL="0" indent="0">
              <a:buNone/>
            </a:pPr>
            <a:r>
              <a:rPr lang="en-US" spc="0" dirty="0">
                <a:latin typeface="Calibri" panose="020F0502020204030204" pitchFamily="34" charset="0"/>
                <a:cs typeface="Calibri" panose="020F0502020204030204" pitchFamily="34" charset="0"/>
              </a:rPr>
              <a:t>515-239-1132</a:t>
            </a:r>
          </a:p>
          <a:p>
            <a:pPr marL="0" indent="0">
              <a:buNone/>
            </a:pPr>
            <a:r>
              <a:rPr lang="en-US" spc="0" dirty="0"/>
              <a:t>Brent.Paulsen</a:t>
            </a:r>
            <a:r>
              <a:rPr lang="en-US" spc="0" dirty="0">
                <a:latin typeface="Calibri" panose="020F0502020204030204" pitchFamily="34" charset="0"/>
                <a:cs typeface="Calibri" panose="020F0502020204030204" pitchFamily="34" charset="0"/>
              </a:rPr>
              <a:t>@iowadot.gov​</a:t>
            </a:r>
          </a:p>
          <a:p>
            <a:pPr marL="0" indent="0">
              <a:buNone/>
            </a:pPr>
            <a:r>
              <a:rPr lang="en-US" spc="0" dirty="0">
                <a:latin typeface="Calibri" panose="020F0502020204030204" pitchFamily="34" charset="0"/>
                <a:cs typeface="Calibri" panose="020F0502020204030204" pitchFamily="34" charset="0"/>
              </a:rPr>
              <a:t>iowadot.gov</a:t>
            </a:r>
          </a:p>
        </p:txBody>
      </p:sp>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283666" y="2389801"/>
            <a:ext cx="2569702" cy="3583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sz="2400" dirty="0"/>
              <a:t>Questions?</a:t>
            </a:r>
          </a:p>
        </p:txBody>
      </p:sp>
      <p:cxnSp>
        <p:nvCxnSpPr>
          <p:cNvPr id="9" name="Straight Connector 8">
            <a:extLst>
              <a:ext uri="{FF2B5EF4-FFF2-40B4-BE49-F238E27FC236}">
                <a16:creationId xmlns:a16="http://schemas.microsoft.com/office/drawing/2014/main" id="{7176BF94-91AA-0F1D-0CEE-F51BD8940908}"/>
              </a:ext>
            </a:extLst>
          </p:cNvPr>
          <p:cNvCxnSpPr/>
          <p:nvPr/>
        </p:nvCxnSpPr>
        <p:spPr>
          <a:xfrm>
            <a:off x="1350169" y="296296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77F8E23-F652-8E43-0883-72B5ACD03B51}"/>
              </a:ext>
            </a:extLst>
          </p:cNvPr>
          <p:cNvSpPr txBox="1"/>
          <p:nvPr/>
        </p:nvSpPr>
        <p:spPr>
          <a:xfrm>
            <a:off x="1283666" y="5207017"/>
            <a:ext cx="7477428" cy="646331"/>
          </a:xfrm>
          <a:prstGeom prst="rect">
            <a:avLst/>
          </a:prstGeom>
          <a:noFill/>
        </p:spPr>
        <p:txBody>
          <a:bodyPr wrap="square">
            <a:spAutoFit/>
          </a:bodyPr>
          <a:lstStyle/>
          <a:p>
            <a:pPr algn="ctr"/>
            <a:r>
              <a:rPr lang="en-US" sz="1800" dirty="0">
                <a:latin typeface="Calibri" panose="020F0502020204030204" pitchFamily="34" charset="0"/>
                <a:cs typeface="Calibri" panose="020F0502020204030204" pitchFamily="34" charset="0"/>
              </a:rPr>
              <a:t>For more information on Iowa’s public transit and intercity bus programs, visit</a:t>
            </a:r>
          </a:p>
          <a:p>
            <a:pPr algn="ctr">
              <a:buNone/>
            </a:pPr>
            <a:r>
              <a:rPr lang="en-US" sz="1800" dirty="0">
                <a:solidFill>
                  <a:srgbClr val="FF0000"/>
                </a:solidFill>
                <a:latin typeface="Calibri" panose="020F0502020204030204" pitchFamily="34" charset="0"/>
                <a:cs typeface="Calibri" panose="020F0502020204030204" pitchFamily="34" charset="0"/>
                <a:hlinkClick r:id="rId3"/>
              </a:rPr>
              <a:t>www.iowadot.gov/transit</a:t>
            </a:r>
            <a:endParaRPr lang="en-US" sz="1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5058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8CC136-FC4A-F953-F458-E3516995C5AE}"/>
              </a:ext>
            </a:extLst>
          </p:cNvPr>
          <p:cNvPicPr>
            <a:picLocks noChangeAspect="1"/>
          </p:cNvPicPr>
          <p:nvPr/>
        </p:nvPicPr>
        <p:blipFill>
          <a:blip r:embed="rId3">
            <a:lum contrast="40000"/>
          </a:blip>
          <a:stretch>
            <a:fillRect/>
          </a:stretch>
        </p:blipFill>
        <p:spPr>
          <a:xfrm>
            <a:off x="3773346" y="642420"/>
            <a:ext cx="5107358" cy="5325487"/>
          </a:xfrm>
          <a:prstGeom prst="rect">
            <a:avLst/>
          </a:prstGeom>
        </p:spPr>
      </p:pic>
      <p:sp>
        <p:nvSpPr>
          <p:cNvPr id="2" name="Content Placeholder 1">
            <a:extLst>
              <a:ext uri="{FF2B5EF4-FFF2-40B4-BE49-F238E27FC236}">
                <a16:creationId xmlns:a16="http://schemas.microsoft.com/office/drawing/2014/main" id="{F969C2A9-D8AD-4883-7A7D-E9CD22EE2E80}"/>
              </a:ext>
            </a:extLst>
          </p:cNvPr>
          <p:cNvSpPr>
            <a:spLocks noGrp="1"/>
          </p:cNvSpPr>
          <p:nvPr>
            <p:ph sz="quarter" idx="16"/>
          </p:nvPr>
        </p:nvSpPr>
        <p:spPr>
          <a:xfrm>
            <a:off x="754380" y="1920240"/>
            <a:ext cx="3551402" cy="4133319"/>
          </a:xfrm>
        </p:spPr>
        <p:txBody>
          <a:bodyPr/>
          <a:lstStyle/>
          <a:p>
            <a:pPr marL="0" indent="0">
              <a:buNone/>
            </a:pPr>
            <a:r>
              <a:rPr lang="en-US" b="1" dirty="0">
                <a:solidFill>
                  <a:schemeClr val="dk1"/>
                </a:solidFill>
              </a:rPr>
              <a:t>University of Iowa Cambus </a:t>
            </a:r>
          </a:p>
          <a:p>
            <a:pPr marL="0" indent="0">
              <a:buNone/>
            </a:pPr>
            <a:r>
              <a:rPr lang="en-US" b="1" kern="1200" dirty="0">
                <a:solidFill>
                  <a:schemeClr val="dk1"/>
                </a:solidFill>
              </a:rPr>
              <a:t>Maintenance Facility Expansion and Modernization</a:t>
            </a:r>
          </a:p>
          <a:p>
            <a:pPr marL="0" indent="0">
              <a:buNone/>
            </a:pPr>
            <a:r>
              <a:rPr lang="en-US" dirty="0">
                <a:solidFill>
                  <a:schemeClr val="dk1"/>
                </a:solidFill>
              </a:rPr>
              <a:t>Construct a 25,000 square foot expansion and modernization of the CAMBUS Maintenance Facility</a:t>
            </a:r>
          </a:p>
          <a:p>
            <a:pPr marL="0" indent="0">
              <a:buNone/>
            </a:pPr>
            <a:endParaRPr lang="en-US" dirty="0">
              <a:solidFill>
                <a:schemeClr val="dk1"/>
              </a:solidFill>
            </a:endParaRPr>
          </a:p>
          <a:p>
            <a:pPr marL="0" indent="0">
              <a:buNone/>
            </a:pPr>
            <a:r>
              <a:rPr lang="en-US" dirty="0">
                <a:solidFill>
                  <a:schemeClr val="dk1"/>
                </a:solidFill>
              </a:rPr>
              <a:t>Funding Request: 	$600,000</a:t>
            </a:r>
            <a:endParaRPr lang="en-US" kern="1200" dirty="0">
              <a:solidFill>
                <a:schemeClr val="dk1"/>
              </a:solidFill>
            </a:endParaRPr>
          </a:p>
          <a:p>
            <a:pPr marL="0" indent="0">
              <a:buNone/>
            </a:pPr>
            <a:r>
              <a:rPr lang="en-US" dirty="0">
                <a:solidFill>
                  <a:schemeClr val="dk1"/>
                </a:solidFill>
              </a:rPr>
              <a:t>Recommended:	$566,096 (80%)</a:t>
            </a:r>
          </a:p>
          <a:p>
            <a:pPr marL="0" indent="0">
              <a:buNone/>
            </a:pPr>
            <a:r>
              <a:rPr lang="en-US" sz="1400" dirty="0">
                <a:solidFill>
                  <a:schemeClr val="dk1"/>
                </a:solidFill>
                <a:hlinkClick r:id="rId4" action="ppaction://hlinksldjump"/>
              </a:rPr>
              <a:t>Return to Table of Projects Recommended for Award</a:t>
            </a:r>
            <a:endParaRPr lang="en-US" sz="1400" dirty="0"/>
          </a:p>
          <a:p>
            <a:pPr marL="0" indent="0">
              <a:buNone/>
            </a:pPr>
            <a:endParaRPr lang="en-US" sz="1400" kern="1200" dirty="0">
              <a:solidFill>
                <a:schemeClr val="dk1"/>
              </a:solidFill>
              <a:hlinkClick r:id="rId4" action="ppaction://hlinksldjump"/>
            </a:endParaRPr>
          </a:p>
        </p:txBody>
      </p:sp>
      <p:sp>
        <p:nvSpPr>
          <p:cNvPr id="3" name="Text Placeholder 2">
            <a:extLst>
              <a:ext uri="{FF2B5EF4-FFF2-40B4-BE49-F238E27FC236}">
                <a16:creationId xmlns:a16="http://schemas.microsoft.com/office/drawing/2014/main" id="{9103D62A-F4AE-DD52-11FF-263B69EAF93A}"/>
              </a:ext>
            </a:extLst>
          </p:cNvPr>
          <p:cNvSpPr>
            <a:spLocks noGrp="1"/>
          </p:cNvSpPr>
          <p:nvPr>
            <p:ph type="body" sz="quarter" idx="18"/>
          </p:nvPr>
        </p:nvSpPr>
        <p:spPr/>
        <p:txBody>
          <a:bodyPr/>
          <a:lstStyle/>
          <a:p>
            <a:r>
              <a:rPr lang="en-US" dirty="0"/>
              <a:t>Project Recommended </a:t>
            </a:r>
          </a:p>
          <a:p>
            <a:r>
              <a:rPr lang="en-US" dirty="0"/>
              <a:t>for Award</a:t>
            </a:r>
          </a:p>
        </p:txBody>
      </p:sp>
    </p:spTree>
    <p:extLst>
      <p:ext uri="{BB962C8B-B14F-4D97-AF65-F5344CB8AC3E}">
        <p14:creationId xmlns:p14="http://schemas.microsoft.com/office/powerpoint/2010/main" val="3598161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9C2A9-D8AD-4883-7A7D-E9CD22EE2E80}"/>
              </a:ext>
            </a:extLst>
          </p:cNvPr>
          <p:cNvSpPr>
            <a:spLocks noGrp="1"/>
          </p:cNvSpPr>
          <p:nvPr>
            <p:ph sz="quarter" idx="16"/>
          </p:nvPr>
        </p:nvSpPr>
        <p:spPr>
          <a:xfrm>
            <a:off x="754380" y="1920240"/>
            <a:ext cx="3720084" cy="3752963"/>
          </a:xfrm>
        </p:spPr>
        <p:txBody>
          <a:bodyPr/>
          <a:lstStyle/>
          <a:p>
            <a:pPr marL="0" indent="0">
              <a:buNone/>
            </a:pPr>
            <a:r>
              <a:rPr lang="en-US" b="1" kern="1200" dirty="0">
                <a:solidFill>
                  <a:schemeClr val="dk1"/>
                </a:solidFill>
              </a:rPr>
              <a:t>Ames Transit Agency</a:t>
            </a:r>
            <a:r>
              <a:rPr lang="en-US" b="1" dirty="0">
                <a:solidFill>
                  <a:schemeClr val="dk1"/>
                </a:solidFill>
              </a:rPr>
              <a:t>, CyRide</a:t>
            </a:r>
            <a:endParaRPr lang="en-US" b="1" kern="1200" dirty="0">
              <a:solidFill>
                <a:schemeClr val="dk1"/>
              </a:solidFill>
            </a:endParaRPr>
          </a:p>
          <a:p>
            <a:pPr marL="0" indent="0">
              <a:buNone/>
            </a:pPr>
            <a:r>
              <a:rPr lang="en-US" b="1" kern="1200" dirty="0">
                <a:solidFill>
                  <a:schemeClr val="dk1"/>
                </a:solidFill>
              </a:rPr>
              <a:t>In-Ground Hoist Replacement</a:t>
            </a:r>
          </a:p>
          <a:p>
            <a:pPr marL="0" indent="0">
              <a:buNone/>
            </a:pPr>
            <a:r>
              <a:rPr lang="en-US" dirty="0">
                <a:solidFill>
                  <a:schemeClr val="dk1"/>
                </a:solidFill>
              </a:rPr>
              <a:t>Replace in-ground bus hoist with two new in-ground hoists capable of lifting two 40-foot buses independently or operating in sync to lift one 60-foot articulated bus.</a:t>
            </a:r>
            <a:endParaRPr lang="en-US" kern="1200" dirty="0">
              <a:solidFill>
                <a:schemeClr val="dk1"/>
              </a:solidFill>
            </a:endParaRPr>
          </a:p>
          <a:p>
            <a:pPr marL="0" indent="0">
              <a:buNone/>
            </a:pPr>
            <a:r>
              <a:rPr lang="en-US" dirty="0">
                <a:solidFill>
                  <a:schemeClr val="dk1"/>
                </a:solidFill>
              </a:rPr>
              <a:t>Funding Request: 	$600,000</a:t>
            </a:r>
            <a:endParaRPr lang="en-US" kern="1200" dirty="0">
              <a:solidFill>
                <a:schemeClr val="dk1"/>
              </a:solidFill>
            </a:endParaRPr>
          </a:p>
          <a:p>
            <a:pPr marL="0" indent="0">
              <a:buNone/>
            </a:pPr>
            <a:r>
              <a:rPr lang="en-US" dirty="0">
                <a:solidFill>
                  <a:schemeClr val="dk1"/>
                </a:solidFill>
              </a:rPr>
              <a:t>Recommended:	$566,096 (80%)</a:t>
            </a:r>
          </a:p>
          <a:p>
            <a:pPr marL="0" indent="0">
              <a:buNone/>
            </a:pPr>
            <a:r>
              <a:rPr lang="en-US" sz="1400" dirty="0">
                <a:solidFill>
                  <a:schemeClr val="dk1"/>
                </a:solidFill>
                <a:hlinkClick r:id="rId3" action="ppaction://hlinksldjump"/>
              </a:rPr>
              <a:t>Return to Table of Projects Recommended for Award</a:t>
            </a:r>
            <a:endParaRPr lang="en-US" sz="1400" dirty="0"/>
          </a:p>
          <a:p>
            <a:pPr marL="0" indent="0">
              <a:buNone/>
            </a:pPr>
            <a:endParaRPr lang="en-US" sz="1400" kern="1200" dirty="0">
              <a:solidFill>
                <a:schemeClr val="dk1"/>
              </a:solidFill>
              <a:hlinkClick r:id="rId3" action="ppaction://hlinksldjump"/>
            </a:endParaRPr>
          </a:p>
        </p:txBody>
      </p:sp>
      <p:sp>
        <p:nvSpPr>
          <p:cNvPr id="3" name="Text Placeholder 2">
            <a:extLst>
              <a:ext uri="{FF2B5EF4-FFF2-40B4-BE49-F238E27FC236}">
                <a16:creationId xmlns:a16="http://schemas.microsoft.com/office/drawing/2014/main" id="{9103D62A-F4AE-DD52-11FF-263B69EAF93A}"/>
              </a:ext>
            </a:extLst>
          </p:cNvPr>
          <p:cNvSpPr>
            <a:spLocks noGrp="1"/>
          </p:cNvSpPr>
          <p:nvPr>
            <p:ph type="body" sz="quarter" idx="18"/>
          </p:nvPr>
        </p:nvSpPr>
        <p:spPr/>
        <p:txBody>
          <a:bodyPr/>
          <a:lstStyle/>
          <a:p>
            <a:r>
              <a:rPr lang="en-US" dirty="0"/>
              <a:t>Project Recommended </a:t>
            </a:r>
          </a:p>
          <a:p>
            <a:r>
              <a:rPr lang="en-US" dirty="0"/>
              <a:t>for Award</a:t>
            </a:r>
          </a:p>
        </p:txBody>
      </p:sp>
      <p:pic>
        <p:nvPicPr>
          <p:cNvPr id="5" name="Picture 4">
            <a:extLst>
              <a:ext uri="{FF2B5EF4-FFF2-40B4-BE49-F238E27FC236}">
                <a16:creationId xmlns:a16="http://schemas.microsoft.com/office/drawing/2014/main" id="{EF0DEC3A-7754-731C-2BBE-CE5EECA4D27E}"/>
              </a:ext>
            </a:extLst>
          </p:cNvPr>
          <p:cNvPicPr>
            <a:picLocks noChangeAspect="1"/>
          </p:cNvPicPr>
          <p:nvPr/>
        </p:nvPicPr>
        <p:blipFill>
          <a:blip r:embed="rId4"/>
          <a:srcRect l="17294" r="4048" b="7115"/>
          <a:stretch/>
        </p:blipFill>
        <p:spPr>
          <a:xfrm>
            <a:off x="4474464" y="790031"/>
            <a:ext cx="4157472" cy="4883172"/>
          </a:xfrm>
          <a:prstGeom prst="rect">
            <a:avLst/>
          </a:prstGeom>
        </p:spPr>
      </p:pic>
    </p:spTree>
    <p:extLst>
      <p:ext uri="{BB962C8B-B14F-4D97-AF65-F5344CB8AC3E}">
        <p14:creationId xmlns:p14="http://schemas.microsoft.com/office/powerpoint/2010/main" val="2469015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059B3369-3F0F-499C-9EE7-8EC46B6E8A79}">
  <ds:schemaRefs>
    <ds:schemaRef ds:uri="230e9df3-be65-4c73-a93b-d1236ebd677e"/>
    <ds:schemaRef ds:uri="http://purl.org/dc/elements/1.1/"/>
    <ds:schemaRef ds:uri="http://schemas.microsoft.com/office/2006/metadata/properties"/>
    <ds:schemaRef ds:uri="http://schemas.microsoft.com/office/infopath/2007/PartnerControls"/>
    <ds:schemaRef ds:uri="http://schemas.microsoft.com/sharepoint/v3"/>
    <ds:schemaRef ds:uri="http://schemas.microsoft.com/office/2006/documentManagement/types"/>
    <ds:schemaRef ds:uri="http://purl.org/dc/terms/"/>
    <ds:schemaRef ds:uri="16c05727-aa75-4e4a-9b5f-8a80a1165891"/>
    <ds:schemaRef ds:uri="http://purl.org/dc/dcmitype/"/>
    <ds:schemaRef ds:uri="http://schemas.openxmlformats.org/package/2006/metadata/core-properties"/>
    <ds:schemaRef ds:uri="71af3243-3dd4-4a8d-8c0d-dd76da1f02a5"/>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3697</TotalTime>
  <Words>1423</Words>
  <Application>Microsoft Office PowerPoint</Application>
  <PresentationFormat>On-screen Show (4:3)</PresentationFormat>
  <Paragraphs>136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Roboto Slab</vt:lpstr>
      <vt:lpstr>Arial</vt:lpstr>
      <vt:lpstr>PT Sans</vt:lpstr>
      <vt:lpstr>Calibri</vt:lpstr>
      <vt:lpstr>*Microsoft Sans Serif-31720-Identity-H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Paulsen, Brent</cp:lastModifiedBy>
  <cp:revision>86</cp:revision>
  <cp:lastPrinted>2025-06-24T15:37:48Z</cp:lastPrinted>
  <dcterms:created xsi:type="dcterms:W3CDTF">2023-12-21T16:39:01Z</dcterms:created>
  <dcterms:modified xsi:type="dcterms:W3CDTF">2025-06-24T16:14:09Z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ArticulateGUID">
    <vt:lpwstr>9DFC2674-CBAD-4243-8E3F-A62D1A9F64C9</vt:lpwstr>
  </property>
  <property fmtid="{D5CDD505-2E9C-101B-9397-08002B2CF9AE}" pid="5" name="ArticulatePath">
    <vt:lpwstr>Iowa-DOT-PPT-Template-Standard</vt:lpwstr>
  </property>
  <property fmtid="{D5CDD505-2E9C-101B-9397-08002B2CF9AE}" pid="6" name="MSIP_Label_0faac733-ded1-41e0-8ea6-961193f81247_Enabled">
    <vt:lpwstr>true</vt:lpwstr>
  </property>
  <property fmtid="{D5CDD505-2E9C-101B-9397-08002B2CF9AE}" pid="7" name="MSIP_Label_0faac733-ded1-41e0-8ea6-961193f81247_SetDate">
    <vt:lpwstr>2025-06-19T18:52:14Z</vt:lpwstr>
  </property>
  <property fmtid="{D5CDD505-2E9C-101B-9397-08002B2CF9AE}" pid="8" name="MSIP_Label_0faac733-ded1-41e0-8ea6-961193f81247_Method">
    <vt:lpwstr>Standard</vt:lpwstr>
  </property>
  <property fmtid="{D5CDD505-2E9C-101B-9397-08002B2CF9AE}" pid="9" name="MSIP_Label_0faac733-ded1-41e0-8ea6-961193f81247_Name">
    <vt:lpwstr>defa4170-0d19-0005-0004-bc88714345d2</vt:lpwstr>
  </property>
  <property fmtid="{D5CDD505-2E9C-101B-9397-08002B2CF9AE}" pid="10" name="MSIP_Label_0faac733-ded1-41e0-8ea6-961193f81247_SiteId">
    <vt:lpwstr>a1e65fcc-32fa-4fdd-8692-0cc2eb06676e</vt:lpwstr>
  </property>
  <property fmtid="{D5CDD505-2E9C-101B-9397-08002B2CF9AE}" pid="11" name="MSIP_Label_0faac733-ded1-41e0-8ea6-961193f81247_ActionId">
    <vt:lpwstr>d8d1a8b9-25cc-4071-8d91-beab1688da78</vt:lpwstr>
  </property>
  <property fmtid="{D5CDD505-2E9C-101B-9397-08002B2CF9AE}" pid="12" name="MSIP_Label_0faac733-ded1-41e0-8ea6-961193f81247_ContentBits">
    <vt:lpwstr>0</vt:lpwstr>
  </property>
</Properties>
</file>