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2" r:id="rId2"/>
  </p:sldMasterIdLst>
  <p:notesMasterIdLst>
    <p:notesMasterId r:id="rId20"/>
  </p:notesMasterIdLst>
  <p:sldIdLst>
    <p:sldId id="306" r:id="rId3"/>
    <p:sldId id="385" r:id="rId4"/>
    <p:sldId id="332" r:id="rId5"/>
    <p:sldId id="347" r:id="rId6"/>
    <p:sldId id="349" r:id="rId7"/>
    <p:sldId id="337" r:id="rId8"/>
    <p:sldId id="374" r:id="rId9"/>
    <p:sldId id="375" r:id="rId10"/>
    <p:sldId id="376" r:id="rId11"/>
    <p:sldId id="377" r:id="rId12"/>
    <p:sldId id="380" r:id="rId13"/>
    <p:sldId id="382" r:id="rId14"/>
    <p:sldId id="383" r:id="rId15"/>
    <p:sldId id="384" r:id="rId16"/>
    <p:sldId id="315" r:id="rId17"/>
    <p:sldId id="373" r:id="rId18"/>
    <p:sldId id="379" r:id="rId1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Shane" initials="WS" lastIdx="2" clrIdx="0">
    <p:extLst>
      <p:ext uri="{19B8F6BF-5375-455C-9EA6-DF929625EA0E}">
        <p15:presenceInfo xmlns:p15="http://schemas.microsoft.com/office/powerpoint/2012/main" userId="S-1-5-21-133048727-1090477886-634672238-50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50" autoAdjust="0"/>
  </p:normalViewPr>
  <p:slideViewPr>
    <p:cSldViewPr>
      <p:cViewPr varScale="1">
        <p:scale>
          <a:sx n="95" d="100"/>
          <a:sy n="95" d="100"/>
        </p:scale>
        <p:origin x="3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1" indent="-2857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5" indent="-2285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2" indent="-228567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64" indent="-228567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98" indent="-228567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30" indent="-228567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472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3">
            <a:extLst>
              <a:ext uri="{FF2B5EF4-FFF2-40B4-BE49-F238E27FC236}">
                <a16:creationId xmlns:a16="http://schemas.microsoft.com/office/drawing/2014/main" id="{DD921E67-AAD7-66D3-949F-B61EB2D6FAB7}"/>
              </a:ext>
            </a:extLst>
          </p:cNvPr>
          <p:cNvSpPr/>
          <p:nvPr userDrawn="1"/>
        </p:nvSpPr>
        <p:spPr>
          <a:xfrm>
            <a:off x="755577" y="6430994"/>
            <a:ext cx="7704855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lvl="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CAD2CC8-3F92-4FF7-B46A-885A3C180BB7}" type="slidenum">
              <a:rPr lang="en-US" altLang="en-US" sz="900" baseline="0" smtClean="0">
                <a:solidFill>
                  <a:schemeClr val="bg1"/>
                </a:solidFill>
              </a:rPr>
              <a:pPr lvl="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71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9581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512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92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238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76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225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8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08284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2079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</p:sldLayoutIdLst>
  <p:txStyles>
    <p:titleStyle>
      <a:lvl1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70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grass, outdoor, scene&#10;&#10;Description automatically generated">
            <a:extLst>
              <a:ext uri="{FF2B5EF4-FFF2-40B4-BE49-F238E27FC236}">
                <a16:creationId xmlns:a16="http://schemas.microsoft.com/office/drawing/2014/main" id="{B180149F-BB38-5027-0DF5-8DD4D2AE4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5"/>
            <a:ext cx="9164638" cy="366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FY2026 State Aviation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763" y="6526213"/>
            <a:ext cx="6413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7/8/2025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1597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Shane Wright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Aviation Program Manager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96752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25459"/>
              </p:ext>
            </p:extLst>
          </p:nvPr>
        </p:nvGraphicFramePr>
        <p:xfrm>
          <a:off x="88599" y="1844824"/>
          <a:ext cx="8659865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22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8791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44561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6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155538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944287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Box Hangar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 Bluffs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(30%)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(30%)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Maintenance Storage Facility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1,661,000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(18%)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(18%)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993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526,400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(57%)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(57%)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GA Terminal Building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Creston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135,720 (60%)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135,720 (60%)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756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2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0915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CSVI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2200" dirty="0"/>
              <a:t>The Commercial Service Vertical Infrastructure (CSVI) program provides funding for landside development and renovation of terminals, hangars, maintenance buildings, and fuel facilities at commercial service airports. </a:t>
            </a:r>
          </a:p>
          <a:p>
            <a:pPr lvl="0"/>
            <a:r>
              <a:rPr lang="en-US" sz="2200" dirty="0"/>
              <a:t>Appropriated funds are distributed to the commercial service airports formula with no local match required.</a:t>
            </a:r>
          </a:p>
          <a:p>
            <a:pPr lvl="2"/>
            <a:r>
              <a:rPr lang="en-US" sz="1600" dirty="0"/>
              <a:t>50% evenly split between the airports</a:t>
            </a:r>
          </a:p>
          <a:p>
            <a:pPr lvl="2"/>
            <a:r>
              <a:rPr lang="en-US" sz="1600" dirty="0"/>
              <a:t>40% based on enplanements</a:t>
            </a:r>
          </a:p>
          <a:p>
            <a:pPr lvl="2"/>
            <a:r>
              <a:rPr lang="en-US" sz="1600" dirty="0"/>
              <a:t>10% based on cargo activity</a:t>
            </a:r>
          </a:p>
        </p:txBody>
      </p:sp>
    </p:spTree>
    <p:extLst>
      <p:ext uri="{BB962C8B-B14F-4D97-AF65-F5344CB8AC3E}">
        <p14:creationId xmlns:p14="http://schemas.microsoft.com/office/powerpoint/2010/main" val="364133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FY26 Funds Appropriated: 		$1,900,000</a:t>
            </a:r>
          </a:p>
          <a:p>
            <a:pPr marL="457200" lvl="1" indent="0">
              <a:buNone/>
            </a:pPr>
            <a:r>
              <a:rPr lang="en-US" b="1" dirty="0"/>
              <a:t>Funds available for projects: 	$1,900,000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8</a:t>
            </a:r>
          </a:p>
          <a:p>
            <a:pPr lvl="1"/>
            <a:r>
              <a:rPr lang="en-US" b="1" dirty="0"/>
              <a:t>Total project costs:  $33,993,307</a:t>
            </a:r>
          </a:p>
          <a:p>
            <a:pPr lvl="1"/>
            <a:r>
              <a:rPr lang="en-US" b="1" dirty="0"/>
              <a:t>Total amount requested:  $1,900,000</a:t>
            </a:r>
          </a:p>
          <a:p>
            <a:r>
              <a:rPr lang="en-US" b="1" dirty="0"/>
              <a:t>Unused funds will be carried forward to current approved projects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404081" y="692696"/>
            <a:ext cx="833583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65563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04" y="1166674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CSVI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08078"/>
              </p:ext>
            </p:extLst>
          </p:nvPr>
        </p:nvGraphicFramePr>
        <p:xfrm>
          <a:off x="178604" y="1628800"/>
          <a:ext cx="8786792" cy="380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Facility Expansion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$1,314,000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$718,040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$718,040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 Building, Exitlane, Hangar Improvements, Fuel Farm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$124,238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$124,238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 Equipment Building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Iowa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$31,513,261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$445,250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$445,250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and Hangar Renovations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$120,812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$120,812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Utility Building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$360,650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$120,674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$120,674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Improvements - Roof, Boilers, Doors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$127,776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$127,776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$127,776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Improvements, Expand Hold Area, Covered Walkway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$120,107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$120,107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Renovations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Waterloo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$127,620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$123,103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$123,103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2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CAA7D1-8B91-3467-E0B0-B22888BF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27" y="908720"/>
            <a:ext cx="77023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6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shane.wright@iowadot.us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515-239-1048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55109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AIP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71479"/>
              </p:ext>
            </p:extLst>
          </p:nvPr>
        </p:nvGraphicFramePr>
        <p:xfrm>
          <a:off x="158303" y="1800372"/>
          <a:ext cx="8788608" cy="4436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70235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 Building Site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Muscatine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350,000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262,500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679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Site Work and Facilities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Cherokee County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395,643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276,950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941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Building Site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405,000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283,500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655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Taxilane Row B/C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357,143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11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Apron Pavement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476,190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948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 - AVGAS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Belle Plaine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350,000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262,500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0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Airport Water Service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Greenfield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 Fuel System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520,000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Building Flooding Mitigation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Falls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120,750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84,525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Farm Paving Reconstruction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320,000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240,000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Hangar Area paving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276,250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234,812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 Rehabilitation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Ottumwa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468,350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398,097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Taxilanes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472,730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401,820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Drainage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375,000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Approach and Parking Lot Paving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 City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314,600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251,680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Reconstruction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Osage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1,700,000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1,445,000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38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Lighting Replacement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Osage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992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Fence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Sheldon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110,300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93,755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90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Parking Lot and Entrance Road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Falls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554,500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415,875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325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 Existing Gravel Surfaces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Osceola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144,700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122,955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8222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2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463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79" y="1268760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32549"/>
              </p:ext>
            </p:extLst>
          </p:nvPr>
        </p:nvGraphicFramePr>
        <p:xfrm>
          <a:off x="175879" y="1844824"/>
          <a:ext cx="8788608" cy="268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Rehab and Building Removal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City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214,263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149,984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364,880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Snow Removal Equipment Building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Muscatine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Hangar Door Components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Exterior and Septic Rehabilitation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Mathews Memorial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644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2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4070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4536-0DFC-4144-9061-9B50ED49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8719"/>
            <a:ext cx="7886700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Aviation Programs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3206-50CB-40A4-B7F9-15163A507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16" y="1412776"/>
            <a:ext cx="8694568" cy="5112568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Three state programs for review</a:t>
            </a:r>
          </a:p>
          <a:p>
            <a:pPr lvl="1"/>
            <a:r>
              <a:rPr lang="en-US" sz="2200" dirty="0"/>
              <a:t>Airport Improvement Program (AIP)</a:t>
            </a:r>
          </a:p>
          <a:p>
            <a:pPr lvl="2"/>
            <a:r>
              <a:rPr lang="en-US" sz="1900" dirty="0"/>
              <a:t>Funded through Aviation Fuel Taxes and Aircraft Registration fees deposited into the State Aviation Fund</a:t>
            </a:r>
          </a:p>
          <a:p>
            <a:pPr lvl="1"/>
            <a:r>
              <a:rPr lang="en-US" sz="2200" dirty="0"/>
              <a:t>General Aviation Vertical Infrastructure (GAVI) </a:t>
            </a:r>
          </a:p>
          <a:p>
            <a:pPr lvl="2"/>
            <a:r>
              <a:rPr lang="en-US" sz="1900" dirty="0"/>
              <a:t>Funded through Rebuild Iowa Infrastructure (RIIF) appropriation</a:t>
            </a:r>
          </a:p>
          <a:p>
            <a:pPr lvl="1"/>
            <a:r>
              <a:rPr lang="en-US" sz="2200" dirty="0"/>
              <a:t>Commercial Service Vertical Infrastructure (CSVI)</a:t>
            </a:r>
          </a:p>
          <a:p>
            <a:pPr lvl="2"/>
            <a:r>
              <a:rPr lang="en-US" sz="1900" dirty="0"/>
              <a:t>Funded through Rebuild Iowa Infrastructure (RIIF) appropriation </a:t>
            </a:r>
          </a:p>
          <a:p>
            <a:r>
              <a:rPr lang="en-US" sz="2400" dirty="0"/>
              <a:t>Commission Role</a:t>
            </a:r>
          </a:p>
          <a:p>
            <a:pPr lvl="1"/>
            <a:r>
              <a:rPr lang="en-US" sz="2200" dirty="0"/>
              <a:t>The commission is responsible for approving the projects to be funded in all three of these programs</a:t>
            </a:r>
          </a:p>
          <a:p>
            <a:r>
              <a:rPr lang="en-US" sz="2400" dirty="0"/>
              <a:t>Process</a:t>
            </a:r>
          </a:p>
          <a:p>
            <a:pPr lvl="1"/>
            <a:r>
              <a:rPr lang="en-US" sz="2200" dirty="0"/>
              <a:t>Projects are presented for review at the July meeting and commission action will be requested at the August meeting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446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AIP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Includes Airport Improvement Program (AIP)</a:t>
            </a:r>
          </a:p>
          <a:p>
            <a:pPr lvl="0"/>
            <a:r>
              <a:rPr lang="en-US" sz="2200" dirty="0"/>
              <a:t>Public-owned airport sponsors may apply for grants to assist in the preservation and development of the airfield and related infrastructure.</a:t>
            </a:r>
          </a:p>
          <a:p>
            <a:pPr lvl="0"/>
            <a:r>
              <a:rPr lang="en-US" sz="2200" dirty="0"/>
              <a:t>Eligible projects are funded up to 85% and generally include planning and improvements related to enhancing airport safety, capacity, security and environmental concerns.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(5-30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42870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FY26 Funds Available: 			$ 6,730,423</a:t>
            </a:r>
          </a:p>
          <a:p>
            <a:pPr lvl="1"/>
            <a:r>
              <a:rPr lang="en-US" b="1" dirty="0"/>
              <a:t>Aviation Safety Programs:		</a:t>
            </a:r>
            <a:r>
              <a:rPr lang="en-US" b="1" dirty="0">
                <a:solidFill>
                  <a:srgbClr val="FF0000"/>
                </a:solidFill>
              </a:rPr>
              <a:t>$   (370,000)</a:t>
            </a:r>
          </a:p>
          <a:p>
            <a:pPr lvl="1"/>
            <a:r>
              <a:rPr lang="en-US" b="1" dirty="0"/>
              <a:t>Aviation Development Programs:	</a:t>
            </a:r>
            <a:r>
              <a:rPr lang="en-US" b="1" dirty="0">
                <a:solidFill>
                  <a:srgbClr val="FF0000"/>
                </a:solidFill>
              </a:rPr>
              <a:t>$   (473,000)</a:t>
            </a:r>
          </a:p>
          <a:p>
            <a:pPr marL="457200" lvl="1" indent="0">
              <a:buNone/>
            </a:pPr>
            <a:r>
              <a:rPr lang="en-US" b="1" dirty="0"/>
              <a:t>	Funds available for projects: 	$ 5,887,423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45</a:t>
            </a:r>
          </a:p>
          <a:p>
            <a:pPr lvl="1"/>
            <a:r>
              <a:rPr lang="en-US" b="1" dirty="0"/>
              <a:t>Total project costs:  $19,810,582</a:t>
            </a:r>
          </a:p>
          <a:p>
            <a:pPr lvl="1"/>
            <a:r>
              <a:rPr lang="en-US" b="1" dirty="0"/>
              <a:t>Total amount requested:  $12,703,722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314325" y="836712"/>
            <a:ext cx="851535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49A40B-95DC-4ABA-B530-F41ABB3F2A09}"/>
              </a:ext>
            </a:extLst>
          </p:cNvPr>
          <p:cNvCxnSpPr>
            <a:cxnSpLocks/>
          </p:cNvCxnSpPr>
          <p:nvPr/>
        </p:nvCxnSpPr>
        <p:spPr>
          <a:xfrm>
            <a:off x="6156176" y="3789040"/>
            <a:ext cx="18239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7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2611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20971"/>
              </p:ext>
            </p:extLst>
          </p:nvPr>
        </p:nvGraphicFramePr>
        <p:xfrm>
          <a:off x="177696" y="1215558"/>
          <a:ext cx="8788608" cy="5040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2209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98227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54302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 Equipment Building Site Improvements and Paving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Eastern Iowa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3,081,193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(13%)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(13%)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Farm Improvements - Jet A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Ames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725,000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412,500 (57%)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(55%)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78527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Apron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 Bluffs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82,500 (50%)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82,500 (50%)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50857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GA Apron Entrance Taxilane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874,751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396,638 (45%)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396,638 (45%)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40429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GA Apron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670,000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(60%)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(60%)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Runway 15/33 Edge Lighting and REIL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550,000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401,500 (67%)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(67%)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163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Taxilane 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Muscatine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550,000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(73%)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(72%)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Expansion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Pella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609,500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365,700 (73%)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365,700 (73%)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Apron Reconstruction - Phase II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(60%)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(60%)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56832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Work to Construct Maintenance Facility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100,000 (75%)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100,000 (75%)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091302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Apron Expansion - Phase II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County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376,412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282,309 (67%)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282,309 (67%)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8690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Taxilane Extension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91,000 (70%)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91,000 (70%)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135072"/>
                  </a:ext>
                </a:extLst>
              </a:tr>
              <a:tr h="144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Taxiway C and  Apron Entrance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Davenport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400,000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975031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Parallel Taxiway - Turf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570,000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399,000 (70%)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399,000 (70%)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541377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Parking Apron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Grinnell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375,000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300,000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300,000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764778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Taxiway and Reconstruct Apron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Mars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550,000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401,500 (73%)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320,420 (58%)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644603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Zoning Ordinance Development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Sheldon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17,000 (85%)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17,000 (85%)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246777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Pavement Repairs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Sibley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48,000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48,000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89451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Approaches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207,410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165,928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165,928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60333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Remove and Trim Trees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Milford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55,660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44,528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44,528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288967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ALP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Waukon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37,500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30,000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30,000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444408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Obstruction Mitigation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Spirit Lake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61,000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48,800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48,800 (80%)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715135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GA Terminal Site Improvements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Creston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186,000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158,100 (85%)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158,100 (85%)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528462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Taxilane 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485,000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412,250 (85%)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225,000 (46%)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321520"/>
                  </a:ext>
                </a:extLst>
              </a:tr>
              <a:tr h="15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Airport Entrance Sign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Algona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12,500 (50%)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12,500 (50%)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9637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288032" y="6222504"/>
            <a:ext cx="7164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hlinkClick r:id="rId2" action="ppaction://hlinksldjump"/>
              </a:rPr>
              <a:t>Jump to applications not recommended for funding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40796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GAVI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General Aviation Vertical Infrastructure(GAVI)</a:t>
            </a:r>
          </a:p>
          <a:p>
            <a:pPr lvl="0"/>
            <a:r>
              <a:rPr lang="en-US" sz="2200" dirty="0"/>
              <a:t>Public owned general aviation airport sponsors may apply for projects that include landside development and renovation of airport terminals, hangars, maintenance buildings, and fuel facilities.</a:t>
            </a:r>
          </a:p>
          <a:p>
            <a:pPr lvl="0"/>
            <a:r>
              <a:rPr lang="en-US" sz="2200" dirty="0"/>
              <a:t>Eligible projects are funded up to 85%</a:t>
            </a:r>
          </a:p>
          <a:p>
            <a:pPr lvl="0"/>
            <a:r>
              <a:rPr lang="en-US" sz="2200" dirty="0"/>
              <a:t>Funds are subject to annual appropriation</a:t>
            </a:r>
          </a:p>
        </p:txBody>
      </p:sp>
    </p:spTree>
    <p:extLst>
      <p:ext uri="{BB962C8B-B14F-4D97-AF65-F5344CB8AC3E}">
        <p14:creationId xmlns:p14="http://schemas.microsoft.com/office/powerpoint/2010/main" val="147394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(10-30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00039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FY26 Funds Appropriated: 		$1,000,000</a:t>
            </a:r>
          </a:p>
          <a:p>
            <a:pPr lvl="1"/>
            <a:r>
              <a:rPr lang="en-US" sz="2000" b="1" dirty="0"/>
              <a:t>Project Cancellations and Underrun</a:t>
            </a:r>
            <a:r>
              <a:rPr lang="en-US" b="1" dirty="0"/>
              <a:t>:	</a:t>
            </a:r>
            <a:r>
              <a:rPr lang="en-US" b="1" u="sng" dirty="0"/>
              <a:t>   $35,720</a:t>
            </a:r>
          </a:p>
          <a:p>
            <a:pPr marL="457200" lvl="1" indent="0">
              <a:buNone/>
            </a:pPr>
            <a:r>
              <a:rPr lang="en-US" b="1" dirty="0"/>
              <a:t>Funds available for projects		$1,035,720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10</a:t>
            </a:r>
          </a:p>
          <a:p>
            <a:pPr lvl="1"/>
            <a:r>
              <a:rPr lang="en-US" b="1" dirty="0"/>
              <a:t>Total project costs:  $4,563,043</a:t>
            </a:r>
          </a:p>
          <a:p>
            <a:pPr lvl="1"/>
            <a:r>
              <a:rPr lang="en-US" b="1" dirty="0"/>
              <a:t>Total amount requested:  $1,844,709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467544" y="764704"/>
            <a:ext cx="840784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9988560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 FY 2025 Iowa DOT PowerPoint Template-Commission</Template>
  <TotalTime>38199</TotalTime>
  <Words>1769</Words>
  <Application>Microsoft Office PowerPoint</Application>
  <PresentationFormat>On-screen Show (4:3)</PresentationFormat>
  <Paragraphs>500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State Aviation Programs - Overview</vt:lpstr>
      <vt:lpstr>State Aviation Program - AIP</vt:lpstr>
      <vt:lpstr>PowerPoint Presentation</vt:lpstr>
      <vt:lpstr>PowerPoint Presentation</vt:lpstr>
      <vt:lpstr>List of Applications Recommended</vt:lpstr>
      <vt:lpstr>State Aviation Program - GAVI</vt:lpstr>
      <vt:lpstr>PowerPoint Presentation</vt:lpstr>
      <vt:lpstr>PowerPoint Presentation</vt:lpstr>
      <vt:lpstr>List of GAVI Applications Recommended</vt:lpstr>
      <vt:lpstr>State Aviation Program - CSVI</vt:lpstr>
      <vt:lpstr>PowerPoint Presentation</vt:lpstr>
      <vt:lpstr>List of CSVI Applications Recommended</vt:lpstr>
      <vt:lpstr>PowerPoint Presentation</vt:lpstr>
      <vt:lpstr>PowerPoint Presentation</vt:lpstr>
      <vt:lpstr>List of AIP Applications Not Recommended</vt:lpstr>
      <vt:lpstr>List of GAVI Applications Not Recommended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Wright, Shane</cp:lastModifiedBy>
  <cp:revision>329</cp:revision>
  <cp:lastPrinted>2025-06-25T17:55:57Z</cp:lastPrinted>
  <dcterms:created xsi:type="dcterms:W3CDTF">2014-05-10T08:44:16Z</dcterms:created>
  <dcterms:modified xsi:type="dcterms:W3CDTF">2025-06-26T13:08:43Z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aac733-ded1-41e0-8ea6-961193f81247_Enabled">
    <vt:lpwstr>true</vt:lpwstr>
  </property>
  <property fmtid="{D5CDD505-2E9C-101B-9397-08002B2CF9AE}" pid="3" name="MSIP_Label_0faac733-ded1-41e0-8ea6-961193f81247_SetDate">
    <vt:lpwstr>2025-06-24T16:54:44Z</vt:lpwstr>
  </property>
  <property fmtid="{D5CDD505-2E9C-101B-9397-08002B2CF9AE}" pid="4" name="MSIP_Label_0faac733-ded1-41e0-8ea6-961193f81247_Method">
    <vt:lpwstr>Standard</vt:lpwstr>
  </property>
  <property fmtid="{D5CDD505-2E9C-101B-9397-08002B2CF9AE}" pid="5" name="MSIP_Label_0faac733-ded1-41e0-8ea6-961193f81247_Name">
    <vt:lpwstr>defa4170-0d19-0005-0004-bc88714345d2</vt:lpwstr>
  </property>
  <property fmtid="{D5CDD505-2E9C-101B-9397-08002B2CF9AE}" pid="6" name="MSIP_Label_0faac733-ded1-41e0-8ea6-961193f81247_SiteId">
    <vt:lpwstr>a1e65fcc-32fa-4fdd-8692-0cc2eb06676e</vt:lpwstr>
  </property>
  <property fmtid="{D5CDD505-2E9C-101B-9397-08002B2CF9AE}" pid="7" name="MSIP_Label_0faac733-ded1-41e0-8ea6-961193f81247_ActionId">
    <vt:lpwstr>2162d7f8-92e2-4f0b-a243-6bce30a14783</vt:lpwstr>
  </property>
  <property fmtid="{D5CDD505-2E9C-101B-9397-08002B2CF9AE}" pid="8" name="MSIP_Label_0faac733-ded1-41e0-8ea6-961193f81247_ContentBits">
    <vt:lpwstr>0</vt:lpwstr>
  </property>
</Properties>
</file>