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754" r:id="rId2"/>
  </p:sldMasterIdLst>
  <p:notesMasterIdLst>
    <p:notesMasterId r:id="rId21"/>
  </p:notesMasterIdLst>
  <p:sldIdLst>
    <p:sldId id="306" r:id="rId3"/>
    <p:sldId id="326" r:id="rId4"/>
    <p:sldId id="341" r:id="rId5"/>
    <p:sldId id="333" r:id="rId6"/>
    <p:sldId id="334" r:id="rId7"/>
    <p:sldId id="342" r:id="rId8"/>
    <p:sldId id="348" r:id="rId9"/>
    <p:sldId id="344" r:id="rId10"/>
    <p:sldId id="315" r:id="rId11"/>
    <p:sldId id="337" r:id="rId12"/>
    <p:sldId id="338" r:id="rId13"/>
    <p:sldId id="339" r:id="rId14"/>
    <p:sldId id="345" r:id="rId15"/>
    <p:sldId id="340" r:id="rId16"/>
    <p:sldId id="336" r:id="rId17"/>
    <p:sldId id="349" r:id="rId18"/>
    <p:sldId id="350" r:id="rId19"/>
    <p:sldId id="351" r:id="rId20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617A"/>
    <a:srgbClr val="70C8B8"/>
    <a:srgbClr val="B1B3B3"/>
    <a:srgbClr val="A8ABAE"/>
    <a:srgbClr val="53565A"/>
    <a:srgbClr val="2A6357"/>
    <a:srgbClr val="A7DDD3"/>
    <a:srgbClr val="F4D99E"/>
    <a:srgbClr val="E0A624"/>
    <a:srgbClr val="1940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27" d="100"/>
          <a:sy n="127" d="100"/>
        </p:scale>
        <p:origin x="114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349BC2F-FAB1-C0FB-7094-1DD067A11EF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6D5C6B-2524-C959-53F4-CCB2E4AD4E6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9218137-5930-45FA-AB70-1E91A3C17D04}" type="datetimeFigureOut">
              <a:rPr lang="en-US"/>
              <a:pPr>
                <a:defRPr/>
              </a:pPr>
              <a:t>7/1/2025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885D098C-0916-53E7-892A-88540D92771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E25BA99D-52D3-5484-061E-8C269644AC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1CB3B0-35E3-8AB7-BD4D-50EBCC403F6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65636C-689B-B6E0-2A92-49DA53B839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EA90261-D306-4DD3-8AF7-217A28D989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9DC77CE8-476C-1918-63C4-0820ED891A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0D66C694-097B-9450-1304-1048E9BB67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F7640BE1-EB84-29EC-7752-3D71B659BC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909E9A1-6A2B-41B9-AE6A-D0D05C3A9CA5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628814" y="1402368"/>
            <a:ext cx="7886373" cy="132556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7" name="Text Placeholder 2"/>
          <p:cNvSpPr>
            <a:spLocks noGrp="1" noChangeArrowheads="1"/>
          </p:cNvSpPr>
          <p:nvPr>
            <p:ph idx="1"/>
          </p:nvPr>
        </p:nvSpPr>
        <p:spPr bwMode="auto">
          <a:xfrm>
            <a:off x="628814" y="2412018"/>
            <a:ext cx="7886373" cy="39163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1800">
                <a:latin typeface="PT Sans Pro" panose="020B0503020203020204" pitchFamily="34" charset="0"/>
              </a:defRPr>
            </a:lvl1pPr>
            <a:lvl2pPr>
              <a:defRPr sz="1800">
                <a:latin typeface="PT Sans Pro" panose="020B0503020203020204" pitchFamily="34" charset="0"/>
              </a:defRPr>
            </a:lvl2pPr>
            <a:lvl3pPr>
              <a:defRPr sz="1800">
                <a:latin typeface="PT Sans Pro" panose="020B0503020203020204" pitchFamily="34" charset="0"/>
              </a:defRPr>
            </a:lvl3pPr>
            <a:lvl4pPr>
              <a:defRPr sz="1800">
                <a:latin typeface="PT Sans Pro" panose="020B0503020203020204" pitchFamily="34" charset="0"/>
              </a:defRPr>
            </a:lvl4pPr>
            <a:lvl5pPr>
              <a:defRPr sz="1800">
                <a:latin typeface="PT Sans Pro" panose="020B0503020203020204" pitchFamily="34" charset="0"/>
              </a:defRPr>
            </a:lvl5pPr>
          </a:lstStyle>
          <a:p>
            <a:pPr lvl="0"/>
            <a:r>
              <a:rPr lang="en-US" altLang="en-US" noProof="0" dirty="0"/>
              <a:t>Edit Master text styles</a:t>
            </a:r>
          </a:p>
          <a:p>
            <a:pPr lvl="1"/>
            <a:r>
              <a:rPr lang="en-US" altLang="en-US" noProof="0" dirty="0"/>
              <a:t>Second level</a:t>
            </a:r>
          </a:p>
          <a:p>
            <a:pPr lvl="2"/>
            <a:r>
              <a:rPr lang="en-US" altLang="en-US" noProof="0" dirty="0"/>
              <a:t>Third level</a:t>
            </a:r>
          </a:p>
          <a:p>
            <a:pPr lvl="3"/>
            <a:r>
              <a:rPr lang="en-US" altLang="en-US" noProof="0" dirty="0"/>
              <a:t>Fourth level</a:t>
            </a:r>
          </a:p>
          <a:p>
            <a:pPr lvl="4"/>
            <a:r>
              <a:rPr lang="en-US" altLang="en-US" noProof="0" dirty="0"/>
              <a:t>Fifth level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6D7D948E-B8BA-3EB3-723C-B898C8DB24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F9697-B0D0-467C-BEEF-D375713D8EE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97374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5">
            <a:extLst>
              <a:ext uri="{FF2B5EF4-FFF2-40B4-BE49-F238E27FC236}">
                <a16:creationId xmlns:a16="http://schemas.microsoft.com/office/drawing/2014/main" id="{79EB5078-06AD-D74C-2192-879728D4095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sp>
    </p:spTree>
    <p:extLst>
      <p:ext uri="{BB962C8B-B14F-4D97-AF65-F5344CB8AC3E}">
        <p14:creationId xmlns:p14="http://schemas.microsoft.com/office/powerpoint/2010/main" val="2119789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873940"/>
            <a:ext cx="9144000" cy="554263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0593B30A-97CD-1A3C-3048-DA6368B7B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0C884-77DA-4537-9F16-8D0D53EBB6C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07707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5917757" y="1339850"/>
            <a:ext cx="1700656" cy="48196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EC330188-43B0-7DFE-34F7-DBC4CDBBC9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DFBA1-FBA9-4E14-A9DD-BECBD544974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92073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3668495" y="875173"/>
            <a:ext cx="5475506" cy="186054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668495" y="2705535"/>
            <a:ext cx="5475506" cy="186054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668495" y="4556127"/>
            <a:ext cx="5475506" cy="186054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49CF3172-B533-E1F1-6193-81F353F52B1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07AE5-61D0-4B91-A6F9-2AF457B58C0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37718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0" y="1073426"/>
            <a:ext cx="4572000" cy="38035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4572000" y="1073426"/>
            <a:ext cx="4572000" cy="38035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DCD9C42E-8FAB-E660-0F75-0BCAE84C940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5EB0A-83D8-44CB-A02C-F6F34A6BC35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62506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0" y="1073426"/>
            <a:ext cx="4572000" cy="534324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B74BC2E3-42BA-76B5-CB10-E3CA2C4C2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AE52B4-22C7-466A-8184-D0CB0EE75AB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80741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525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sp>
    </p:spTree>
    <p:extLst>
      <p:ext uri="{BB962C8B-B14F-4D97-AF65-F5344CB8AC3E}">
        <p14:creationId xmlns:p14="http://schemas.microsoft.com/office/powerpoint/2010/main" val="1900626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sp>
    </p:spTree>
    <p:extLst>
      <p:ext uri="{BB962C8B-B14F-4D97-AF65-F5344CB8AC3E}">
        <p14:creationId xmlns:p14="http://schemas.microsoft.com/office/powerpoint/2010/main" val="1673205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1B59BB8-A89E-53DE-D37E-93ECDE2E88A7}"/>
              </a:ext>
            </a:extLst>
          </p:cNvPr>
          <p:cNvSpPr/>
          <p:nvPr userDrawn="1"/>
        </p:nvSpPr>
        <p:spPr>
          <a:xfrm>
            <a:off x="0" y="0"/>
            <a:ext cx="9151938" cy="871538"/>
          </a:xfrm>
          <a:prstGeom prst="rect">
            <a:avLst/>
          </a:prstGeom>
          <a:solidFill>
            <a:srgbClr val="0361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900"/>
          </a:p>
        </p:txBody>
      </p:sp>
      <p:pic>
        <p:nvPicPr>
          <p:cNvPr id="1027" name="Picture 26">
            <a:extLst>
              <a:ext uri="{FF2B5EF4-FFF2-40B4-BE49-F238E27FC236}">
                <a16:creationId xmlns:a16="http://schemas.microsoft.com/office/drawing/2014/main" id="{2BB7E36B-3605-840D-FE37-9AC1D653D4C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91" b="34891"/>
          <a:stretch>
            <a:fillRect/>
          </a:stretch>
        </p:blipFill>
        <p:spPr bwMode="auto">
          <a:xfrm>
            <a:off x="-9525" y="-7938"/>
            <a:ext cx="2724150" cy="88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3E0B1A97-4D2D-E09D-8013-4D019787F92E}"/>
              </a:ext>
            </a:extLst>
          </p:cNvPr>
          <p:cNvSpPr/>
          <p:nvPr userDrawn="1"/>
        </p:nvSpPr>
        <p:spPr>
          <a:xfrm>
            <a:off x="-9525" y="6418263"/>
            <a:ext cx="9170988" cy="446087"/>
          </a:xfrm>
          <a:prstGeom prst="rect">
            <a:avLst/>
          </a:prstGeom>
          <a:solidFill>
            <a:srgbClr val="0361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900"/>
          </a:p>
        </p:txBody>
      </p:sp>
      <p:sp>
        <p:nvSpPr>
          <p:cNvPr id="25" name="Graphic 13">
            <a:extLst>
              <a:ext uri="{FF2B5EF4-FFF2-40B4-BE49-F238E27FC236}">
                <a16:creationId xmlns:a16="http://schemas.microsoft.com/office/drawing/2014/main" id="{94F8F5AF-432A-55F0-B085-CE0865ABD4D4}"/>
              </a:ext>
            </a:extLst>
          </p:cNvPr>
          <p:cNvSpPr/>
          <p:nvPr userDrawn="1"/>
        </p:nvSpPr>
        <p:spPr>
          <a:xfrm>
            <a:off x="-1" y="6418263"/>
            <a:ext cx="9151937" cy="363537"/>
          </a:xfrm>
          <a:custGeom>
            <a:avLst/>
            <a:gdLst>
              <a:gd name="connsiteX0" fmla="*/ 12203052 w 24406104"/>
              <a:gd name="connsiteY0" fmla="*/ 0 h 2853262"/>
              <a:gd name="connsiteX1" fmla="*/ 0 w 24406104"/>
              <a:gd name="connsiteY1" fmla="*/ 0 h 2853262"/>
              <a:gd name="connsiteX2" fmla="*/ 0 w 24406104"/>
              <a:gd name="connsiteY2" fmla="*/ 362438 h 2853262"/>
              <a:gd name="connsiteX3" fmla="*/ 12132964 w 24406104"/>
              <a:gd name="connsiteY3" fmla="*/ 2843432 h 2853262"/>
              <a:gd name="connsiteX4" fmla="*/ 12132964 w 24406104"/>
              <a:gd name="connsiteY4" fmla="*/ 2843432 h 2853262"/>
              <a:gd name="connsiteX5" fmla="*/ 12170940 w 24406104"/>
              <a:gd name="connsiteY5" fmla="*/ 2851079 h 2853262"/>
              <a:gd name="connsiteX6" fmla="*/ 12231343 w 24406104"/>
              <a:gd name="connsiteY6" fmla="*/ 2851843 h 2853262"/>
              <a:gd name="connsiteX7" fmla="*/ 12272887 w 24406104"/>
              <a:gd name="connsiteY7" fmla="*/ 2843432 h 2853262"/>
              <a:gd name="connsiteX8" fmla="*/ 12272887 w 24406104"/>
              <a:gd name="connsiteY8" fmla="*/ 2843432 h 2853262"/>
              <a:gd name="connsiteX9" fmla="*/ 24406104 w 24406104"/>
              <a:gd name="connsiteY9" fmla="*/ 362438 h 2853262"/>
              <a:gd name="connsiteX10" fmla="*/ 24406104 w 24406104"/>
              <a:gd name="connsiteY10" fmla="*/ 0 h 2853262"/>
              <a:gd name="connsiteX11" fmla="*/ 12203052 w 24406104"/>
              <a:gd name="connsiteY11" fmla="*/ 0 h 2853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406104" h="2853262">
                <a:moveTo>
                  <a:pt x="12203052" y="0"/>
                </a:moveTo>
                <a:lnTo>
                  <a:pt x="0" y="0"/>
                </a:lnTo>
                <a:lnTo>
                  <a:pt x="0" y="362438"/>
                </a:lnTo>
                <a:lnTo>
                  <a:pt x="12132964" y="2843432"/>
                </a:lnTo>
                <a:lnTo>
                  <a:pt x="12132964" y="2843432"/>
                </a:lnTo>
                <a:lnTo>
                  <a:pt x="12170940" y="2851079"/>
                </a:lnTo>
                <a:cubicBezTo>
                  <a:pt x="12187506" y="2853118"/>
                  <a:pt x="12208405" y="2854392"/>
                  <a:pt x="12231343" y="2851843"/>
                </a:cubicBezTo>
                <a:lnTo>
                  <a:pt x="12272887" y="2843432"/>
                </a:lnTo>
                <a:lnTo>
                  <a:pt x="12272887" y="2843432"/>
                </a:lnTo>
                <a:lnTo>
                  <a:pt x="24406104" y="362438"/>
                </a:lnTo>
                <a:lnTo>
                  <a:pt x="24406104" y="0"/>
                </a:lnTo>
                <a:lnTo>
                  <a:pt x="12203052" y="0"/>
                </a:lnTo>
                <a:close/>
              </a:path>
            </a:pathLst>
          </a:custGeom>
          <a:solidFill>
            <a:srgbClr val="19405B"/>
          </a:solidFill>
          <a:ln w="25483" cap="flat">
            <a:noFill/>
            <a:prstDash val="solid"/>
            <a:miter/>
          </a:ln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900" dirty="0">
              <a:latin typeface="+mn-lt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A98F81-60D5-4CBD-A28A-F4C2429249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48125" y="6416675"/>
            <a:ext cx="105568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863" b="1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</a:defRPr>
            </a:lvl1pPr>
          </a:lstStyle>
          <a:p>
            <a:pPr>
              <a:defRPr/>
            </a:pPr>
            <a:fld id="{ECAD2CC8-3F92-4FF7-B46A-885A3C180BB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pic>
        <p:nvPicPr>
          <p:cNvPr id="1034" name="Picture 26">
            <a:extLst>
              <a:ext uri="{FF2B5EF4-FFF2-40B4-BE49-F238E27FC236}">
                <a16:creationId xmlns:a16="http://schemas.microsoft.com/office/drawing/2014/main" id="{66868AF5-4BE0-2736-7383-FD08F0C78A9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91" b="34891"/>
          <a:stretch>
            <a:fillRect/>
          </a:stretch>
        </p:blipFill>
        <p:spPr bwMode="auto">
          <a:xfrm>
            <a:off x="6437313" y="-17463"/>
            <a:ext cx="2724150" cy="889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5" name="Graphic 13">
            <a:extLst>
              <a:ext uri="{FF2B5EF4-FFF2-40B4-BE49-F238E27FC236}">
                <a16:creationId xmlns:a16="http://schemas.microsoft.com/office/drawing/2014/main" id="{07E87735-F6D7-1EED-46D0-3988223F7EAD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1588" y="515938"/>
            <a:ext cx="9142412" cy="355600"/>
          </a:xfrm>
          <a:custGeom>
            <a:avLst/>
            <a:gdLst>
              <a:gd name="T0" fmla="*/ 538618 w 24406104"/>
              <a:gd name="T1" fmla="*/ 0 h 2853262"/>
              <a:gd name="T2" fmla="*/ 0 w 24406104"/>
              <a:gd name="T3" fmla="*/ 0 h 2853262"/>
              <a:gd name="T4" fmla="*/ 0 w 24406104"/>
              <a:gd name="T5" fmla="*/ 1 h 2853262"/>
              <a:gd name="T6" fmla="*/ 535524 w 24406104"/>
              <a:gd name="T7" fmla="*/ 11 h 2853262"/>
              <a:gd name="T8" fmla="*/ 535524 w 24406104"/>
              <a:gd name="T9" fmla="*/ 11 h 2853262"/>
              <a:gd name="T10" fmla="*/ 537200 w 24406104"/>
              <a:gd name="T11" fmla="*/ 11 h 2853262"/>
              <a:gd name="T12" fmla="*/ 539867 w 24406104"/>
              <a:gd name="T13" fmla="*/ 11 h 2853262"/>
              <a:gd name="T14" fmla="*/ 541700 w 24406104"/>
              <a:gd name="T15" fmla="*/ 11 h 2853262"/>
              <a:gd name="T16" fmla="*/ 541700 w 24406104"/>
              <a:gd name="T17" fmla="*/ 11 h 2853262"/>
              <a:gd name="T18" fmla="*/ 1077236 w 24406104"/>
              <a:gd name="T19" fmla="*/ 1 h 2853262"/>
              <a:gd name="T20" fmla="*/ 1077236 w 24406104"/>
              <a:gd name="T21" fmla="*/ 0 h 2853262"/>
              <a:gd name="T22" fmla="*/ 538618 w 24406104"/>
              <a:gd name="T23" fmla="*/ 0 h 285326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4406104" h="2853262">
                <a:moveTo>
                  <a:pt x="12203052" y="0"/>
                </a:moveTo>
                <a:lnTo>
                  <a:pt x="0" y="0"/>
                </a:lnTo>
                <a:lnTo>
                  <a:pt x="0" y="362438"/>
                </a:lnTo>
                <a:lnTo>
                  <a:pt x="12132964" y="2843432"/>
                </a:lnTo>
                <a:lnTo>
                  <a:pt x="12170940" y="2851079"/>
                </a:lnTo>
                <a:cubicBezTo>
                  <a:pt x="12187506" y="2853118"/>
                  <a:pt x="12208405" y="2854392"/>
                  <a:pt x="12231343" y="2851843"/>
                </a:cubicBezTo>
                <a:lnTo>
                  <a:pt x="12272887" y="2843432"/>
                </a:lnTo>
                <a:lnTo>
                  <a:pt x="24406104" y="362438"/>
                </a:lnTo>
                <a:lnTo>
                  <a:pt x="24406104" y="0"/>
                </a:lnTo>
                <a:lnTo>
                  <a:pt x="12203052" y="0"/>
                </a:lnTo>
                <a:close/>
              </a:path>
            </a:pathLst>
          </a:custGeom>
          <a:solidFill>
            <a:srgbClr val="03617A"/>
          </a:solidFill>
          <a:ln>
            <a:noFill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E16C68-4893-29D3-9108-1F30E8D77EBE}"/>
              </a:ext>
            </a:extLst>
          </p:cNvPr>
          <p:cNvSpPr txBox="1"/>
          <p:nvPr userDrawn="1"/>
        </p:nvSpPr>
        <p:spPr>
          <a:xfrm>
            <a:off x="0" y="204788"/>
            <a:ext cx="9134475" cy="230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900" b="1" spc="563" dirty="0">
                <a:solidFill>
                  <a:prstClr val="white"/>
                </a:solidFill>
                <a:latin typeface="Work Sans" panose="00000800000000000000" pitchFamily="50" charset="0"/>
                <a:ea typeface="PT Sans" panose="020B0503020203020204" pitchFamily="34" charset="0"/>
              </a:rPr>
              <a:t>IOWA DEPARTMENT OF TRANSPORTATION</a:t>
            </a:r>
          </a:p>
        </p:txBody>
      </p:sp>
      <p:pic>
        <p:nvPicPr>
          <p:cNvPr id="3" name="Picture 2" descr="A picture containing text, clipart">
            <a:extLst>
              <a:ext uri="{FF2B5EF4-FFF2-40B4-BE49-F238E27FC236}">
                <a16:creationId xmlns:a16="http://schemas.microsoft.com/office/drawing/2014/main" id="{494255D0-39F1-E3D9-A3B9-04BFE1651B9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976" y="397741"/>
            <a:ext cx="1926936" cy="48173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5" r:id="rId3"/>
    <p:sldLayoutId id="2147483736" r:id="rId4"/>
    <p:sldLayoutId id="2147483738" r:id="rId5"/>
    <p:sldLayoutId id="2147483739" r:id="rId6"/>
    <p:sldLayoutId id="2147483749" r:id="rId7"/>
    <p:sldLayoutId id="2147483751" r:id="rId8"/>
    <p:sldLayoutId id="2147483752" r:id="rId9"/>
  </p:sldLayoutIdLst>
  <p:hf hdr="0" ftr="0" dt="0"/>
  <p:txStyles>
    <p:titleStyle>
      <a:lvl1pPr algn="l" defTabSz="684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Roboto Slab" pitchFamily="2" charset="0"/>
          <a:ea typeface="Roboto Slab" pitchFamily="2" charset="0"/>
          <a:cs typeface="Roboto Slab" pitchFamily="2" charset="0"/>
        </a:defRPr>
      </a:lvl1pPr>
      <a:lvl2pPr algn="l" defTabSz="684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Roboto Slab" pitchFamily="2" charset="0"/>
          <a:ea typeface="Roboto Slab" pitchFamily="2" charset="0"/>
          <a:cs typeface="Roboto Slab" pitchFamily="2" charset="0"/>
        </a:defRPr>
      </a:lvl2pPr>
      <a:lvl3pPr algn="l" defTabSz="684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Roboto Slab" pitchFamily="2" charset="0"/>
          <a:ea typeface="Roboto Slab" pitchFamily="2" charset="0"/>
          <a:cs typeface="Roboto Slab" pitchFamily="2" charset="0"/>
        </a:defRPr>
      </a:lvl3pPr>
      <a:lvl4pPr algn="l" defTabSz="684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Roboto Slab" pitchFamily="2" charset="0"/>
          <a:ea typeface="Roboto Slab" pitchFamily="2" charset="0"/>
          <a:cs typeface="Roboto Slab" pitchFamily="2" charset="0"/>
        </a:defRPr>
      </a:lvl4pPr>
      <a:lvl5pPr algn="l" defTabSz="684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Roboto Slab" pitchFamily="2" charset="0"/>
          <a:ea typeface="Roboto Slab" pitchFamily="2" charset="0"/>
          <a:cs typeface="Roboto Slab" pitchFamily="2" charset="0"/>
        </a:defRPr>
      </a:lvl5pPr>
      <a:lvl6pPr marL="171496" algn="l" defTabSz="685388" rtl="0" fontAlgn="base">
        <a:lnSpc>
          <a:spcPct val="90000"/>
        </a:lnSpc>
        <a:spcBef>
          <a:spcPct val="0"/>
        </a:spcBef>
        <a:spcAft>
          <a:spcPct val="0"/>
        </a:spcAft>
        <a:defRPr sz="3264">
          <a:solidFill>
            <a:schemeClr val="tx1"/>
          </a:solidFill>
          <a:latin typeface="Calibri Light" panose="020F0302020204030204" pitchFamily="34" charset="0"/>
        </a:defRPr>
      </a:lvl6pPr>
      <a:lvl7pPr marL="342992" algn="l" defTabSz="685388" rtl="0" fontAlgn="base">
        <a:lnSpc>
          <a:spcPct val="90000"/>
        </a:lnSpc>
        <a:spcBef>
          <a:spcPct val="0"/>
        </a:spcBef>
        <a:spcAft>
          <a:spcPct val="0"/>
        </a:spcAft>
        <a:defRPr sz="3264">
          <a:solidFill>
            <a:schemeClr val="tx1"/>
          </a:solidFill>
          <a:latin typeface="Calibri Light" panose="020F0302020204030204" pitchFamily="34" charset="0"/>
        </a:defRPr>
      </a:lvl7pPr>
      <a:lvl8pPr marL="514487" algn="l" defTabSz="685388" rtl="0" fontAlgn="base">
        <a:lnSpc>
          <a:spcPct val="90000"/>
        </a:lnSpc>
        <a:spcBef>
          <a:spcPct val="0"/>
        </a:spcBef>
        <a:spcAft>
          <a:spcPct val="0"/>
        </a:spcAft>
        <a:defRPr sz="3264">
          <a:solidFill>
            <a:schemeClr val="tx1"/>
          </a:solidFill>
          <a:latin typeface="Calibri Light" panose="020F0302020204030204" pitchFamily="34" charset="0"/>
        </a:defRPr>
      </a:lvl8pPr>
      <a:lvl9pPr marL="685983" algn="l" defTabSz="685388" rtl="0" fontAlgn="base">
        <a:lnSpc>
          <a:spcPct val="90000"/>
        </a:lnSpc>
        <a:spcBef>
          <a:spcPct val="0"/>
        </a:spcBef>
        <a:spcAft>
          <a:spcPct val="0"/>
        </a:spcAft>
        <a:defRPr sz="3264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69863" indent="-169863" algn="l" defTabSz="684213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PT Sans" panose="020B0503020203020204" pitchFamily="34" charset="0"/>
          <a:ea typeface="PT Sans" panose="020B0503020203020204" pitchFamily="34" charset="0"/>
          <a:cs typeface="PT Sans" panose="020B0503020203020204" pitchFamily="34" charset="0"/>
        </a:defRPr>
      </a:lvl1pPr>
      <a:lvl2pPr marL="512763" indent="-169863" algn="l" defTabSz="68421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PT Sans" panose="020B0503020203020204" pitchFamily="34" charset="0"/>
          <a:ea typeface="PT Sans" panose="020B0503020203020204" pitchFamily="34" charset="0"/>
          <a:cs typeface="PT Sans" panose="020B0503020203020204" pitchFamily="34" charset="0"/>
        </a:defRPr>
      </a:lvl2pPr>
      <a:lvl3pPr marL="855663" indent="-169863" algn="l" defTabSz="68421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PT Sans" panose="020B0503020203020204" pitchFamily="34" charset="0"/>
          <a:ea typeface="PT Sans" panose="020B0503020203020204" pitchFamily="34" charset="0"/>
          <a:cs typeface="PT Sans" panose="020B0503020203020204" pitchFamily="34" charset="0"/>
        </a:defRPr>
      </a:lvl3pPr>
      <a:lvl4pPr marL="1198563" indent="-169863" algn="l" defTabSz="68421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PT Sans" panose="020B0503020203020204" pitchFamily="34" charset="0"/>
          <a:ea typeface="PT Sans" panose="020B0503020203020204" pitchFamily="34" charset="0"/>
          <a:cs typeface="PT Sans" panose="020B0503020203020204" pitchFamily="34" charset="0"/>
        </a:defRPr>
      </a:lvl4pPr>
      <a:lvl5pPr marL="1541463" indent="-169863" algn="l" defTabSz="68421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PT Sans" panose="020B0503020203020204" pitchFamily="34" charset="0"/>
          <a:ea typeface="PT Sans" panose="020B0503020203020204" pitchFamily="34" charset="0"/>
          <a:cs typeface="PT Sans" panose="020B0503020203020204" pitchFamily="34" charset="0"/>
        </a:defRPr>
      </a:lvl5pPr>
      <a:lvl6pPr marL="1885982" indent="-171453" algn="l" defTabSz="68581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87" indent="-171453" algn="l" defTabSz="68581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93" indent="-171453" algn="l" defTabSz="68581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99" indent="-171453" algn="l" defTabSz="68581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1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6" algn="l" defTabSz="68581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12" algn="l" defTabSz="68581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17" algn="l" defTabSz="68581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23" algn="l" defTabSz="68581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29" algn="l" defTabSz="68581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34" algn="l" defTabSz="68581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40" algn="l" defTabSz="68581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46" algn="l" defTabSz="68581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976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5.xml"/><Relationship Id="rId4" Type="http://schemas.openxmlformats.org/officeDocument/2006/relationships/slide" Target="slide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1.xml"/><Relationship Id="rId4" Type="http://schemas.openxmlformats.org/officeDocument/2006/relationships/slide" Target="slide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9">
            <a:extLst>
              <a:ext uri="{FF2B5EF4-FFF2-40B4-BE49-F238E27FC236}">
                <a16:creationId xmlns:a16="http://schemas.microsoft.com/office/drawing/2014/main" id="{9529308E-285F-A3A6-C3F5-93BD262717D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0" t="85" r="2091" b="-4584"/>
          <a:stretch/>
        </p:blipFill>
        <p:spPr>
          <a:xfrm>
            <a:off x="0" y="873684"/>
            <a:ext cx="9144000" cy="5803341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AC5DA2BD-031F-56BA-146E-A09DD57423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74097" y="6044712"/>
            <a:ext cx="9302942" cy="818966"/>
          </a:xfrm>
          <a:prstGeom prst="rect">
            <a:avLst/>
          </a:prstGeom>
        </p:spPr>
      </p:pic>
      <p:sp>
        <p:nvSpPr>
          <p:cNvPr id="5125" name="Title Placeholder 1">
            <a:extLst>
              <a:ext uri="{FF2B5EF4-FFF2-40B4-BE49-F238E27FC236}">
                <a16:creationId xmlns:a16="http://schemas.microsoft.com/office/drawing/2014/main" id="{70B3DBF5-BDA3-B148-6BC4-B608A3C434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59" y="4991970"/>
            <a:ext cx="9164638" cy="366713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264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Statewide Transportation Alternatives</a:t>
            </a:r>
          </a:p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264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Set-aside Program</a:t>
            </a:r>
          </a:p>
        </p:txBody>
      </p:sp>
      <p:sp>
        <p:nvSpPr>
          <p:cNvPr id="5126" name="Text Placeholder 2">
            <a:extLst>
              <a:ext uri="{FF2B5EF4-FFF2-40B4-BE49-F238E27FC236}">
                <a16:creationId xmlns:a16="http://schemas.microsoft.com/office/drawing/2014/main" id="{BCF379CD-3CE2-6FB5-E92B-847FDB5FB0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1543" y="5750023"/>
            <a:ext cx="9240714" cy="30638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3700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22844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31988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41132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04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50276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54848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9420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defRPr/>
            </a:pPr>
            <a:r>
              <a:rPr lang="en-US" altLang="en-US" sz="2000" dirty="0">
                <a:solidFill>
                  <a:schemeClr val="bg1"/>
                </a:solidFill>
                <a:latin typeface="PT Sans Pro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t>Funding Recommendation</a:t>
            </a:r>
          </a:p>
        </p:txBody>
      </p:sp>
      <p:sp>
        <p:nvSpPr>
          <p:cNvPr id="9223" name="Text Placeholder 2">
            <a:extLst>
              <a:ext uri="{FF2B5EF4-FFF2-40B4-BE49-F238E27FC236}">
                <a16:creationId xmlns:a16="http://schemas.microsoft.com/office/drawing/2014/main" id="{B58B5BEF-3EF7-A3E0-D2BA-970CAA3C10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17074" y="6526213"/>
            <a:ext cx="811039" cy="15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3700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22844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31988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41132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04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50276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54848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9420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ts val="750"/>
              </a:spcBef>
            </a:pPr>
            <a:r>
              <a:rPr lang="en-US" altLang="en-US" sz="900" dirty="0">
                <a:solidFill>
                  <a:schemeClr val="bg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rPr>
              <a:t>7/08/25</a:t>
            </a:r>
          </a:p>
          <a:p>
            <a:pPr algn="r" eaLnBrk="1" hangingPunct="1">
              <a:lnSpc>
                <a:spcPct val="90000"/>
              </a:lnSpc>
              <a:spcBef>
                <a:spcPts val="750"/>
              </a:spcBef>
            </a:pPr>
            <a:endParaRPr lang="en-US" altLang="en-US" sz="900" dirty="0">
              <a:solidFill>
                <a:schemeClr val="bg1"/>
              </a:solidFill>
              <a:latin typeface="PT Sans" panose="020B0503020203090204" pitchFamily="34" charset="0"/>
              <a:ea typeface="PT Sans" panose="020B0503020203090204" pitchFamily="34" charset="0"/>
              <a:cs typeface="PT Sans" panose="020B0503020203090204" pitchFamily="34" charset="0"/>
            </a:endParaRPr>
          </a:p>
        </p:txBody>
      </p:sp>
      <p:sp>
        <p:nvSpPr>
          <p:cNvPr id="9224" name="Text Placeholder 2">
            <a:extLst>
              <a:ext uri="{FF2B5EF4-FFF2-40B4-BE49-F238E27FC236}">
                <a16:creationId xmlns:a16="http://schemas.microsoft.com/office/drawing/2014/main" id="{049B296D-C6A1-D460-DCA8-6CF92C6E90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688" y="6380163"/>
            <a:ext cx="2345595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3700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22844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31988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41132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04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50276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54848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9420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750"/>
              </a:spcBef>
            </a:pPr>
            <a:r>
              <a:rPr lang="en-US" altLang="en-US" sz="900" dirty="0">
                <a:solidFill>
                  <a:schemeClr val="bg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rPr>
              <a:t>Debra Arp</a:t>
            </a:r>
          </a:p>
          <a:p>
            <a:pPr eaLnBrk="1" hangingPunct="1">
              <a:spcAft>
                <a:spcPts val="225"/>
              </a:spcAft>
            </a:pPr>
            <a:r>
              <a:rPr lang="en-US" altLang="en-US" sz="900" dirty="0">
                <a:solidFill>
                  <a:schemeClr val="bg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rPr>
              <a:t>Local Systems Bureau, Grant </a:t>
            </a:r>
            <a:r>
              <a:rPr lang="en-US" altLang="en-US" sz="900">
                <a:solidFill>
                  <a:schemeClr val="bg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rPr>
              <a:t>Team Leader</a:t>
            </a:r>
            <a:endParaRPr lang="en-US" altLang="en-US" sz="900" dirty="0">
              <a:solidFill>
                <a:schemeClr val="bg1"/>
              </a:solidFill>
              <a:latin typeface="PT Sans" panose="020B0503020203090204" pitchFamily="34" charset="0"/>
              <a:ea typeface="PT Sans" panose="020B0503020203090204" pitchFamily="34" charset="0"/>
              <a:cs typeface="PT Sans" panose="020B0503020203090204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77056E1D-1B8D-6BF0-7A4B-B4492911234B}"/>
              </a:ext>
            </a:extLst>
          </p:cNvPr>
          <p:cNvCxnSpPr>
            <a:cxnSpLocks/>
          </p:cNvCxnSpPr>
          <p:nvPr/>
        </p:nvCxnSpPr>
        <p:spPr>
          <a:xfrm>
            <a:off x="4291805" y="5651162"/>
            <a:ext cx="560388" cy="0"/>
          </a:xfrm>
          <a:prstGeom prst="line">
            <a:avLst/>
          </a:prstGeom>
          <a:ln w="95250">
            <a:solidFill>
              <a:srgbClr val="C6D6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B8519A6-50D0-E2AA-E630-67FB465D39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202" y="5968268"/>
            <a:ext cx="2345595" cy="58639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A24CA16-4FAF-A1CF-74FD-1638FAF2F131}"/>
              </a:ext>
            </a:extLst>
          </p:cNvPr>
          <p:cNvSpPr/>
          <p:nvPr/>
        </p:nvSpPr>
        <p:spPr>
          <a:xfrm>
            <a:off x="0" y="858838"/>
            <a:ext cx="3916973" cy="5581650"/>
          </a:xfrm>
          <a:prstGeom prst="rect">
            <a:avLst/>
          </a:prstGeom>
          <a:solidFill>
            <a:srgbClr val="194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9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419F927-1038-57A3-A3A1-C7B10D357095}"/>
              </a:ext>
            </a:extLst>
          </p:cNvPr>
          <p:cNvSpPr txBox="1"/>
          <p:nvPr/>
        </p:nvSpPr>
        <p:spPr bwMode="auto">
          <a:xfrm>
            <a:off x="388082" y="1036035"/>
            <a:ext cx="340730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defTabSz="685812" rtl="0" eaLnBrk="1" latinLnBrk="0" hangingPunct="1"/>
            <a:r>
              <a:rPr lang="en-US" sz="2400" b="1" spc="113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Montserrat" charset="0"/>
              </a:rPr>
              <a:t>Iowa River’s Edge Trail Bridges &amp; Great American Rail Trail Connector</a:t>
            </a:r>
          </a:p>
          <a:p>
            <a:pPr marL="0" defTabSz="685812" rtl="0" eaLnBrk="1" latinLnBrk="0" hangingPunct="1"/>
            <a:r>
              <a:rPr lang="fr-FR" sz="2400" b="1" spc="113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Montserrat" charset="0"/>
              </a:rPr>
              <a:t>(Marshalltown)</a:t>
            </a:r>
          </a:p>
        </p:txBody>
      </p:sp>
      <p:sp>
        <p:nvSpPr>
          <p:cNvPr id="27658" name="TextBox 23">
            <a:extLst>
              <a:ext uri="{FF2B5EF4-FFF2-40B4-BE49-F238E27FC236}">
                <a16:creationId xmlns:a16="http://schemas.microsoft.com/office/drawing/2014/main" id="{98589678-7CA2-1D4C-784A-EB3B003936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082" y="3152224"/>
            <a:ext cx="3280630" cy="3713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kern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 project rehabilitates three and replaces one existing rail bridge providing a safe 2.7 mile unimproved segment of the Iowa River's Edge Trail north to Albion &amp; constructs a 0.3-mile trail connection to the Linn Creek Greenbelt Trail in Marshalltown.</a:t>
            </a:r>
            <a:endParaRPr lang="en-US" altLang="en-US" dirty="0">
              <a:solidFill>
                <a:schemeClr val="bg1"/>
              </a:solidFill>
              <a:latin typeface="+mn-lt"/>
              <a:ea typeface="PT Sans" panose="020B0503020203090204" pitchFamily="34" charset="0"/>
              <a:cs typeface="PT Sans" panose="020B0503020203090204" pitchFamily="34" charset="0"/>
            </a:endParaRPr>
          </a:p>
          <a:p>
            <a:pPr eaLnBrk="1" hangingPunct="1"/>
            <a:endParaRPr lang="en-US" altLang="en-US" sz="700" dirty="0">
              <a:solidFill>
                <a:schemeClr val="bg1"/>
              </a:solidFill>
              <a:latin typeface="+mn-lt"/>
              <a:ea typeface="PT Sans" panose="020B0503020203090204" pitchFamily="34" charset="0"/>
              <a:cs typeface="PT Sans" panose="020B0503020203090204" pitchFamily="34" charset="0"/>
            </a:endParaRPr>
          </a:p>
          <a:p>
            <a:pPr eaLnBrk="1" hangingPunct="1"/>
            <a:r>
              <a:rPr lang="en-US" altLang="en-US" b="1" dirty="0">
                <a:solidFill>
                  <a:schemeClr val="bg1"/>
                </a:solidFill>
                <a:latin typeface="+mn-lt"/>
                <a:ea typeface="PT Sans" panose="020B0503020203090204" pitchFamily="34" charset="0"/>
                <a:cs typeface="PT Sans" panose="020B0503020203090204" pitchFamily="34" charset="0"/>
              </a:rPr>
              <a:t>Total Cost:    $3,353,000</a:t>
            </a:r>
          </a:p>
          <a:p>
            <a:pPr eaLnBrk="1" hangingPunct="1"/>
            <a:r>
              <a:rPr lang="en-US" altLang="en-US" b="1" dirty="0">
                <a:solidFill>
                  <a:schemeClr val="bg1"/>
                </a:solidFill>
                <a:latin typeface="+mn-lt"/>
                <a:ea typeface="PT Sans" panose="020B0503020203090204" pitchFamily="34" charset="0"/>
                <a:cs typeface="PT Sans" panose="020B0503020203090204" pitchFamily="34" charset="0"/>
              </a:rPr>
              <a:t>Requested:   $2,000,000 (60%)</a:t>
            </a:r>
          </a:p>
          <a:p>
            <a:pPr eaLnBrk="1" hangingPunct="1"/>
            <a:endParaRPr lang="en-US" altLang="en-US" dirty="0">
              <a:solidFill>
                <a:schemeClr val="bg1"/>
              </a:solidFill>
              <a:latin typeface="+mn-lt"/>
              <a:ea typeface="PT Sans" panose="020B0503020203090204" pitchFamily="34" charset="0"/>
              <a:cs typeface="PT Sans" panose="020B0503020203090204" pitchFamily="34" charset="0"/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A5065A98-F4D0-B3E3-E37B-F6EAA0E1AD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9013" y="6538913"/>
            <a:ext cx="2057400" cy="20637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8988F3C0-4CA9-4FA4-A8C1-C092C202D405}" type="slidenum">
              <a:rPr lang="en-US" altLang="en-US" sz="863" b="1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10</a:t>
            </a:fld>
            <a:endParaRPr lang="en-US" altLang="en-US" sz="863" b="1" dirty="0">
              <a:solidFill>
                <a:schemeClr val="bg1"/>
              </a:solidFill>
              <a:latin typeface="PT Sans" panose="020B0503020203020204" pitchFamily="34" charset="0"/>
              <a:ea typeface="PT Sans" panose="020B0503020203020204" pitchFamily="34" charset="0"/>
              <a:cs typeface="PT Sans" panose="020B0503020203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B198492-939F-ADD1-917B-31DE6010467E}"/>
              </a:ext>
            </a:extLst>
          </p:cNvPr>
          <p:cNvCxnSpPr>
            <a:cxnSpLocks/>
          </p:cNvCxnSpPr>
          <p:nvPr/>
        </p:nvCxnSpPr>
        <p:spPr>
          <a:xfrm>
            <a:off x="485583" y="3098649"/>
            <a:ext cx="560387" cy="0"/>
          </a:xfrm>
          <a:prstGeom prst="line">
            <a:avLst/>
          </a:prstGeom>
          <a:ln w="952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hlinkClick r:id="rId2" action="ppaction://hlinksldjump"/>
            <a:extLst>
              <a:ext uri="{FF2B5EF4-FFF2-40B4-BE49-F238E27FC236}">
                <a16:creationId xmlns:a16="http://schemas.microsoft.com/office/drawing/2014/main" id="{04AE8C53-D9A3-00A3-B68A-866F77E2A381}"/>
              </a:ext>
            </a:extLst>
          </p:cNvPr>
          <p:cNvSpPr txBox="1"/>
          <p:nvPr/>
        </p:nvSpPr>
        <p:spPr>
          <a:xfrm>
            <a:off x="3916973" y="6141269"/>
            <a:ext cx="39546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chemeClr val="accent2">
                    <a:lumMod val="60000"/>
                    <a:lumOff val="40000"/>
                  </a:schemeClr>
                </a:solidFill>
                <a:cs typeface="Calibri" panose="020F0502020204030204" pitchFamily="34" charset="0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Return to List of Applications Recommended </a:t>
            </a:r>
            <a:endParaRPr lang="en-US" sz="1200" b="1" dirty="0">
              <a:solidFill>
                <a:schemeClr val="accent2">
                  <a:lumMod val="60000"/>
                  <a:lumOff val="40000"/>
                </a:schemeClr>
              </a:solidFill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547B95-6EAC-97FB-2381-F5AE2803F0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6794" y="957686"/>
            <a:ext cx="4601623" cy="5156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385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A24CA16-4FAF-A1CF-74FD-1638FAF2F131}"/>
              </a:ext>
            </a:extLst>
          </p:cNvPr>
          <p:cNvSpPr/>
          <p:nvPr/>
        </p:nvSpPr>
        <p:spPr>
          <a:xfrm>
            <a:off x="0" y="858838"/>
            <a:ext cx="3916973" cy="5581650"/>
          </a:xfrm>
          <a:prstGeom prst="rect">
            <a:avLst/>
          </a:prstGeom>
          <a:solidFill>
            <a:srgbClr val="194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90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419F927-1038-57A3-A3A1-C7B10D357095}"/>
              </a:ext>
            </a:extLst>
          </p:cNvPr>
          <p:cNvSpPr txBox="1"/>
          <p:nvPr/>
        </p:nvSpPr>
        <p:spPr bwMode="auto">
          <a:xfrm>
            <a:off x="388082" y="1036035"/>
            <a:ext cx="3465461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spc="113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Montserrat" charset="0"/>
              </a:rPr>
              <a:t>Waukee Regional Trail Connection &amp; Safety Improvements Project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300" b="1" spc="113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Montserrat" charset="0"/>
              </a:rPr>
              <a:t>(Waukee)</a:t>
            </a:r>
          </a:p>
        </p:txBody>
      </p:sp>
      <p:sp>
        <p:nvSpPr>
          <p:cNvPr id="27658" name="TextBox 23">
            <a:extLst>
              <a:ext uri="{FF2B5EF4-FFF2-40B4-BE49-F238E27FC236}">
                <a16:creationId xmlns:a16="http://schemas.microsoft.com/office/drawing/2014/main" id="{98589678-7CA2-1D4C-784A-EB3B003936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082" y="2996508"/>
            <a:ext cx="3280630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chemeClr val="bg1"/>
                </a:solidFill>
                <a:latin typeface="+mn-lt"/>
                <a:ea typeface="PT Sans" panose="020B0503020203090204" pitchFamily="34" charset="0"/>
                <a:cs typeface="PT Sans" panose="020B0503020203090204" pitchFamily="34" charset="0"/>
              </a:rPr>
              <a:t>This project will construct 0.84 mile of trail between the Raccoon River Valley Trail and the Heart of the Warrior Trail including trail underpasses at U.S. 6 and NW 10th Street in Waukee.  </a:t>
            </a:r>
          </a:p>
          <a:p>
            <a:pPr eaLnBrk="1" hangingPunct="1"/>
            <a:endParaRPr lang="en-US" altLang="en-US" dirty="0">
              <a:solidFill>
                <a:schemeClr val="bg1"/>
              </a:solidFill>
              <a:latin typeface="+mn-lt"/>
              <a:ea typeface="PT Sans" panose="020B0503020203090204" pitchFamily="34" charset="0"/>
              <a:cs typeface="PT Sans" panose="020B0503020203090204" pitchFamily="34" charset="0"/>
            </a:endParaRPr>
          </a:p>
          <a:p>
            <a:pPr eaLnBrk="1" hangingPunct="1"/>
            <a:r>
              <a:rPr lang="en-US" altLang="en-US" b="1" dirty="0">
                <a:solidFill>
                  <a:schemeClr val="bg1"/>
                </a:solidFill>
                <a:latin typeface="+mn-lt"/>
                <a:ea typeface="PT Sans" panose="020B0503020203090204" pitchFamily="34" charset="0"/>
                <a:cs typeface="PT Sans" panose="020B0503020203090204" pitchFamily="34" charset="0"/>
              </a:rPr>
              <a:t>Total Cost:    $5,588,000</a:t>
            </a:r>
          </a:p>
          <a:p>
            <a:pPr eaLnBrk="1" hangingPunct="1"/>
            <a:r>
              <a:rPr lang="en-US" altLang="en-US" b="1" dirty="0">
                <a:solidFill>
                  <a:schemeClr val="bg1"/>
                </a:solidFill>
                <a:latin typeface="+mn-lt"/>
                <a:ea typeface="PT Sans" panose="020B0503020203090204" pitchFamily="34" charset="0"/>
                <a:cs typeface="PT Sans" panose="020B0503020203090204" pitchFamily="34" charset="0"/>
              </a:rPr>
              <a:t>Requested:   $2,000,000 (36%)</a:t>
            </a:r>
          </a:p>
          <a:p>
            <a:pPr eaLnBrk="1" hangingPunct="1"/>
            <a:endParaRPr lang="en-US" altLang="en-US" dirty="0">
              <a:solidFill>
                <a:schemeClr val="bg1"/>
              </a:solidFill>
              <a:latin typeface="+mn-lt"/>
              <a:ea typeface="PT Sans" panose="020B0503020203090204" pitchFamily="34" charset="0"/>
              <a:cs typeface="PT Sans" panose="020B0503020203090204" pitchFamily="34" charset="0"/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A5065A98-F4D0-B3E3-E37B-F6EAA0E1AD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9013" y="6538913"/>
            <a:ext cx="2057400" cy="20637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8988F3C0-4CA9-4FA4-A8C1-C092C202D405}" type="slidenum">
              <a:rPr lang="en-US" altLang="en-US" sz="863" b="1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11</a:t>
            </a:fld>
            <a:endParaRPr lang="en-US" altLang="en-US" sz="863" b="1" dirty="0">
              <a:solidFill>
                <a:schemeClr val="bg1"/>
              </a:solidFill>
              <a:latin typeface="PT Sans" panose="020B0503020203020204" pitchFamily="34" charset="0"/>
              <a:ea typeface="PT Sans" panose="020B0503020203020204" pitchFamily="34" charset="0"/>
              <a:cs typeface="PT Sans" panose="020B0503020203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B198492-939F-ADD1-917B-31DE6010467E}"/>
              </a:ext>
            </a:extLst>
          </p:cNvPr>
          <p:cNvCxnSpPr>
            <a:cxnSpLocks/>
          </p:cNvCxnSpPr>
          <p:nvPr/>
        </p:nvCxnSpPr>
        <p:spPr>
          <a:xfrm>
            <a:off x="481780" y="2968884"/>
            <a:ext cx="560387" cy="0"/>
          </a:xfrm>
          <a:prstGeom prst="line">
            <a:avLst/>
          </a:prstGeom>
          <a:ln w="952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hlinkClick r:id="rId2" action="ppaction://hlinksldjump"/>
            <a:extLst>
              <a:ext uri="{FF2B5EF4-FFF2-40B4-BE49-F238E27FC236}">
                <a16:creationId xmlns:a16="http://schemas.microsoft.com/office/drawing/2014/main" id="{04AE8C53-D9A3-00A3-B68A-866F77E2A381}"/>
              </a:ext>
            </a:extLst>
          </p:cNvPr>
          <p:cNvSpPr txBox="1"/>
          <p:nvPr/>
        </p:nvSpPr>
        <p:spPr>
          <a:xfrm>
            <a:off x="3916973" y="6163489"/>
            <a:ext cx="39546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chemeClr val="accent2">
                    <a:lumMod val="60000"/>
                    <a:lumOff val="40000"/>
                  </a:schemeClr>
                </a:solidFill>
                <a:cs typeface="Calibri" panose="020F0502020204030204" pitchFamily="34" charset="0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Return to List of Applications Recommended </a:t>
            </a:r>
            <a:endParaRPr lang="en-US" sz="1200" b="1" dirty="0">
              <a:solidFill>
                <a:schemeClr val="accent2">
                  <a:lumMod val="60000"/>
                  <a:lumOff val="40000"/>
                </a:schemeClr>
              </a:solidFill>
              <a:cs typeface="Calibri" panose="020F050202020403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DFCBC4C-BFD9-A4C6-1D20-A8745FC376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1625" y="993193"/>
            <a:ext cx="4366638" cy="5121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8718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A24CA16-4FAF-A1CF-74FD-1638FAF2F131}"/>
              </a:ext>
            </a:extLst>
          </p:cNvPr>
          <p:cNvSpPr/>
          <p:nvPr/>
        </p:nvSpPr>
        <p:spPr>
          <a:xfrm>
            <a:off x="0" y="858838"/>
            <a:ext cx="3916973" cy="5581650"/>
          </a:xfrm>
          <a:prstGeom prst="rect">
            <a:avLst/>
          </a:prstGeom>
          <a:solidFill>
            <a:srgbClr val="194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90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419F927-1038-57A3-A3A1-C7B10D357095}"/>
              </a:ext>
            </a:extLst>
          </p:cNvPr>
          <p:cNvSpPr txBox="1"/>
          <p:nvPr/>
        </p:nvSpPr>
        <p:spPr bwMode="auto">
          <a:xfrm>
            <a:off x="388082" y="1036035"/>
            <a:ext cx="319917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buClr>
                <a:schemeClr val="tx1"/>
              </a:buClr>
              <a:buNone/>
              <a:defRPr/>
            </a:pPr>
            <a:r>
              <a:rPr lang="en-US" sz="2400" b="1" dirty="0">
                <a:solidFill>
                  <a:schemeClr val="bg1"/>
                </a:solidFill>
                <a:latin typeface="Roboto Slab" pitchFamily="50" charset="0"/>
                <a:ea typeface="Roboto Slab" pitchFamily="50" charset="0"/>
                <a:cs typeface="Arial" pitchFamily="34" charset="0"/>
              </a:rPr>
              <a:t>Emmons Street Pedestrian Bridge over I-380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  <a:defRPr/>
            </a:pPr>
            <a:r>
              <a:rPr lang="en-US" sz="2400" b="1" dirty="0">
                <a:solidFill>
                  <a:schemeClr val="bg1"/>
                </a:solidFill>
                <a:latin typeface="Roboto Slab" pitchFamily="50" charset="0"/>
                <a:ea typeface="Roboto Slab" pitchFamily="50" charset="0"/>
                <a:cs typeface="Arial" pitchFamily="34" charset="0"/>
              </a:rPr>
              <a:t>(Hiawatha)</a:t>
            </a:r>
          </a:p>
        </p:txBody>
      </p:sp>
      <p:sp>
        <p:nvSpPr>
          <p:cNvPr id="27658" name="TextBox 23">
            <a:extLst>
              <a:ext uri="{FF2B5EF4-FFF2-40B4-BE49-F238E27FC236}">
                <a16:creationId xmlns:a16="http://schemas.microsoft.com/office/drawing/2014/main" id="{98589678-7CA2-1D4C-784A-EB3B003936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082" y="3073381"/>
            <a:ext cx="328063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chemeClr val="bg1"/>
                </a:solidFill>
                <a:latin typeface="+mn-lt"/>
                <a:ea typeface="PT Sans" panose="020B0503020203090204" pitchFamily="34" charset="0"/>
                <a:cs typeface="PT Sans" panose="020B0503020203090204" pitchFamily="34" charset="0"/>
              </a:rPr>
              <a:t>The project will construct 400-foot of trail and a pedestrian trail bridge over I-380 connecting the Emmons Street Trail and Guthridge Park and providing a route for west Hiawatha to access the 52-mile Cedar Valley Nature Trail.</a:t>
            </a:r>
          </a:p>
          <a:p>
            <a:pPr eaLnBrk="1" hangingPunct="1"/>
            <a:endParaRPr lang="en-US" altLang="en-US" dirty="0">
              <a:solidFill>
                <a:schemeClr val="bg1"/>
              </a:solidFill>
              <a:latin typeface="+mn-lt"/>
              <a:ea typeface="PT Sans" panose="020B0503020203090204" pitchFamily="34" charset="0"/>
              <a:cs typeface="PT Sans" panose="020B0503020203090204" pitchFamily="34" charset="0"/>
            </a:endParaRPr>
          </a:p>
          <a:p>
            <a:pPr eaLnBrk="1" hangingPunct="1"/>
            <a:r>
              <a:rPr lang="en-US" altLang="en-US" b="1" dirty="0">
                <a:solidFill>
                  <a:schemeClr val="bg1"/>
                </a:solidFill>
                <a:latin typeface="+mn-lt"/>
                <a:ea typeface="PT Sans" panose="020B0503020203090204" pitchFamily="34" charset="0"/>
                <a:cs typeface="PT Sans" panose="020B0503020203090204" pitchFamily="34" charset="0"/>
              </a:rPr>
              <a:t>Total Cost:    $1,056,000</a:t>
            </a:r>
          </a:p>
          <a:p>
            <a:pPr eaLnBrk="1" hangingPunct="1"/>
            <a:r>
              <a:rPr lang="en-US" altLang="en-US" b="1" dirty="0">
                <a:solidFill>
                  <a:schemeClr val="bg1"/>
                </a:solidFill>
                <a:latin typeface="+mn-lt"/>
                <a:ea typeface="PT Sans" panose="020B0503020203090204" pitchFamily="34" charset="0"/>
                <a:cs typeface="PT Sans" panose="020B0503020203090204" pitchFamily="34" charset="0"/>
              </a:rPr>
              <a:t>Requested:   $792,000 (75%)</a:t>
            </a:r>
          </a:p>
          <a:p>
            <a:pPr eaLnBrk="1" hangingPunct="1"/>
            <a:endParaRPr lang="en-US" altLang="en-US" dirty="0">
              <a:solidFill>
                <a:schemeClr val="bg1"/>
              </a:solidFill>
              <a:latin typeface="+mn-lt"/>
              <a:ea typeface="PT Sans" panose="020B0503020203090204" pitchFamily="34" charset="0"/>
              <a:cs typeface="PT Sans" panose="020B0503020203090204" pitchFamily="34" charset="0"/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A5065A98-F4D0-B3E3-E37B-F6EAA0E1AD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9013" y="6538913"/>
            <a:ext cx="2057400" cy="20637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8988F3C0-4CA9-4FA4-A8C1-C092C202D405}" type="slidenum">
              <a:rPr lang="en-US" altLang="en-US" sz="863" b="1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12</a:t>
            </a:fld>
            <a:endParaRPr lang="en-US" altLang="en-US" sz="863" b="1" dirty="0">
              <a:solidFill>
                <a:schemeClr val="bg1"/>
              </a:solidFill>
              <a:latin typeface="PT Sans" panose="020B0503020203020204" pitchFamily="34" charset="0"/>
              <a:ea typeface="PT Sans" panose="020B0503020203020204" pitchFamily="34" charset="0"/>
              <a:cs typeface="PT Sans" panose="020B0503020203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B198492-939F-ADD1-917B-31DE6010467E}"/>
              </a:ext>
            </a:extLst>
          </p:cNvPr>
          <p:cNvCxnSpPr>
            <a:cxnSpLocks/>
          </p:cNvCxnSpPr>
          <p:nvPr/>
        </p:nvCxnSpPr>
        <p:spPr>
          <a:xfrm>
            <a:off x="505992" y="2730336"/>
            <a:ext cx="560387" cy="0"/>
          </a:xfrm>
          <a:prstGeom prst="line">
            <a:avLst/>
          </a:prstGeom>
          <a:ln w="952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hlinkClick r:id="rId2" action="ppaction://hlinksldjump"/>
            <a:extLst>
              <a:ext uri="{FF2B5EF4-FFF2-40B4-BE49-F238E27FC236}">
                <a16:creationId xmlns:a16="http://schemas.microsoft.com/office/drawing/2014/main" id="{04AE8C53-D9A3-00A3-B68A-866F77E2A381}"/>
              </a:ext>
            </a:extLst>
          </p:cNvPr>
          <p:cNvSpPr txBox="1"/>
          <p:nvPr/>
        </p:nvSpPr>
        <p:spPr>
          <a:xfrm>
            <a:off x="3916973" y="6163489"/>
            <a:ext cx="39546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chemeClr val="accent2">
                    <a:lumMod val="60000"/>
                    <a:lumOff val="40000"/>
                  </a:schemeClr>
                </a:solidFill>
                <a:cs typeface="Calibri" panose="020F0502020204030204" pitchFamily="34" charset="0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Return to List of Applications Recommended </a:t>
            </a:r>
            <a:endParaRPr lang="en-US" sz="1200" b="1" dirty="0">
              <a:solidFill>
                <a:schemeClr val="accent2">
                  <a:lumMod val="60000"/>
                  <a:lumOff val="40000"/>
                </a:schemeClr>
              </a:solidFill>
              <a:cs typeface="Calibri" panose="020F05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B170F5F-624B-8C47-0AFA-F2F397BF48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4704" y="997325"/>
            <a:ext cx="4633362" cy="5067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8985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A24CA16-4FAF-A1CF-74FD-1638FAF2F131}"/>
              </a:ext>
            </a:extLst>
          </p:cNvPr>
          <p:cNvSpPr/>
          <p:nvPr/>
        </p:nvSpPr>
        <p:spPr>
          <a:xfrm>
            <a:off x="0" y="858838"/>
            <a:ext cx="3916973" cy="5581650"/>
          </a:xfrm>
          <a:prstGeom prst="rect">
            <a:avLst/>
          </a:prstGeom>
          <a:solidFill>
            <a:srgbClr val="194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90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419F927-1038-57A3-A3A1-C7B10D357095}"/>
              </a:ext>
            </a:extLst>
          </p:cNvPr>
          <p:cNvSpPr txBox="1"/>
          <p:nvPr/>
        </p:nvSpPr>
        <p:spPr bwMode="auto">
          <a:xfrm>
            <a:off x="388082" y="1036035"/>
            <a:ext cx="319917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00" b="1" spc="113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Montserrat" charset="0"/>
              </a:rPr>
              <a:t>Duck Creek Trail Underpass at Division Street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700" b="1" spc="113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Montserrat" charset="0"/>
              </a:rPr>
              <a:t>(Davenport)</a:t>
            </a:r>
          </a:p>
        </p:txBody>
      </p:sp>
      <p:sp>
        <p:nvSpPr>
          <p:cNvPr id="27658" name="TextBox 23">
            <a:extLst>
              <a:ext uri="{FF2B5EF4-FFF2-40B4-BE49-F238E27FC236}">
                <a16:creationId xmlns:a16="http://schemas.microsoft.com/office/drawing/2014/main" id="{98589678-7CA2-1D4C-784A-EB3B003936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082" y="3034800"/>
            <a:ext cx="328063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sz="1800" kern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 project will replace an at-grade crossing on a four-lane arterial roadway with a 425-foot trail underpass of Duck Creek Trail at Division Street.</a:t>
            </a:r>
          </a:p>
          <a:p>
            <a:pPr eaLnBrk="1" hangingPunct="1"/>
            <a:endParaRPr lang="en-US" altLang="en-US" kern="0" dirty="0">
              <a:solidFill>
                <a:schemeClr val="bg1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endParaRPr lang="en-US" altLang="en-US" dirty="0">
              <a:solidFill>
                <a:schemeClr val="bg1"/>
              </a:solidFill>
              <a:latin typeface="+mn-lt"/>
              <a:ea typeface="PT Sans" panose="020B0503020203090204" pitchFamily="34" charset="0"/>
              <a:cs typeface="PT Sans" panose="020B0503020203090204" pitchFamily="34" charset="0"/>
            </a:endParaRPr>
          </a:p>
          <a:p>
            <a:pPr eaLnBrk="1" hangingPunct="1"/>
            <a:r>
              <a:rPr lang="en-US" altLang="en-US" b="1" dirty="0">
                <a:solidFill>
                  <a:schemeClr val="bg1"/>
                </a:solidFill>
                <a:latin typeface="+mn-lt"/>
                <a:ea typeface="PT Sans" panose="020B0503020203090204" pitchFamily="34" charset="0"/>
                <a:cs typeface="PT Sans" panose="020B0503020203090204" pitchFamily="34" charset="0"/>
              </a:rPr>
              <a:t>Total Cost:    $256,500</a:t>
            </a:r>
          </a:p>
          <a:p>
            <a:pPr eaLnBrk="1" hangingPunct="1"/>
            <a:r>
              <a:rPr lang="en-US" altLang="en-US" b="1" dirty="0">
                <a:solidFill>
                  <a:schemeClr val="bg1"/>
                </a:solidFill>
                <a:latin typeface="+mn-lt"/>
                <a:ea typeface="PT Sans" panose="020B0503020203090204" pitchFamily="34" charset="0"/>
                <a:cs typeface="PT Sans" panose="020B0503020203090204" pitchFamily="34" charset="0"/>
              </a:rPr>
              <a:t>Requested:   $205,200 (80%)</a:t>
            </a:r>
          </a:p>
          <a:p>
            <a:pPr eaLnBrk="1" hangingPunct="1"/>
            <a:endParaRPr lang="en-US" altLang="en-US" dirty="0">
              <a:solidFill>
                <a:schemeClr val="bg1"/>
              </a:solidFill>
              <a:latin typeface="+mn-lt"/>
              <a:ea typeface="PT Sans" panose="020B0503020203090204" pitchFamily="34" charset="0"/>
              <a:cs typeface="PT Sans" panose="020B0503020203090204" pitchFamily="34" charset="0"/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A5065A98-F4D0-B3E3-E37B-F6EAA0E1AD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9013" y="6538913"/>
            <a:ext cx="2057400" cy="20637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8988F3C0-4CA9-4FA4-A8C1-C092C202D405}" type="slidenum">
              <a:rPr lang="en-US" altLang="en-US" sz="863" b="1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13</a:t>
            </a:fld>
            <a:endParaRPr lang="en-US" altLang="en-US" sz="863" b="1" dirty="0">
              <a:solidFill>
                <a:schemeClr val="bg1"/>
              </a:solidFill>
              <a:latin typeface="PT Sans" panose="020B0503020203020204" pitchFamily="34" charset="0"/>
              <a:ea typeface="PT Sans" panose="020B0503020203020204" pitchFamily="34" charset="0"/>
              <a:cs typeface="PT Sans" panose="020B0503020203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B198492-939F-ADD1-917B-31DE6010467E}"/>
              </a:ext>
            </a:extLst>
          </p:cNvPr>
          <p:cNvCxnSpPr>
            <a:cxnSpLocks/>
          </p:cNvCxnSpPr>
          <p:nvPr/>
        </p:nvCxnSpPr>
        <p:spPr>
          <a:xfrm>
            <a:off x="474180" y="2912580"/>
            <a:ext cx="560387" cy="0"/>
          </a:xfrm>
          <a:prstGeom prst="line">
            <a:avLst/>
          </a:prstGeom>
          <a:ln w="952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hlinkClick r:id="rId2" action="ppaction://hlinksldjump"/>
            <a:extLst>
              <a:ext uri="{FF2B5EF4-FFF2-40B4-BE49-F238E27FC236}">
                <a16:creationId xmlns:a16="http://schemas.microsoft.com/office/drawing/2014/main" id="{04AE8C53-D9A3-00A3-B68A-866F77E2A381}"/>
              </a:ext>
            </a:extLst>
          </p:cNvPr>
          <p:cNvSpPr txBox="1"/>
          <p:nvPr/>
        </p:nvSpPr>
        <p:spPr>
          <a:xfrm>
            <a:off x="3916973" y="6150158"/>
            <a:ext cx="39546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chemeClr val="accent2">
                    <a:lumMod val="60000"/>
                    <a:lumOff val="40000"/>
                  </a:schemeClr>
                </a:solidFill>
                <a:cs typeface="Calibri" panose="020F0502020204030204" pitchFamily="34" charset="0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Return to List of Applications Recommended </a:t>
            </a:r>
            <a:endParaRPr lang="en-US" sz="1200" b="1" dirty="0">
              <a:solidFill>
                <a:schemeClr val="accent2">
                  <a:lumMod val="60000"/>
                  <a:lumOff val="40000"/>
                </a:schemeClr>
              </a:solidFill>
              <a:cs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6E11743-4B7A-BBD6-2860-53215661B2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1153" y="941361"/>
            <a:ext cx="4633362" cy="264436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4C9889B-07B9-9470-EF39-17F9702366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43627" y="4374544"/>
            <a:ext cx="3635055" cy="17756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7A7BF35-D5B8-F9D6-E680-46EFC502A3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07252" y="2592889"/>
            <a:ext cx="4265760" cy="225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6045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A24CA16-4FAF-A1CF-74FD-1638FAF2F131}"/>
              </a:ext>
            </a:extLst>
          </p:cNvPr>
          <p:cNvSpPr/>
          <p:nvPr/>
        </p:nvSpPr>
        <p:spPr>
          <a:xfrm>
            <a:off x="0" y="858838"/>
            <a:ext cx="3916973" cy="5581650"/>
          </a:xfrm>
          <a:prstGeom prst="rect">
            <a:avLst/>
          </a:prstGeom>
          <a:solidFill>
            <a:srgbClr val="194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90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419F927-1038-57A3-A3A1-C7B10D357095}"/>
              </a:ext>
            </a:extLst>
          </p:cNvPr>
          <p:cNvSpPr txBox="1"/>
          <p:nvPr/>
        </p:nvSpPr>
        <p:spPr bwMode="auto">
          <a:xfrm>
            <a:off x="388082" y="1036035"/>
            <a:ext cx="3199179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spc="113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Montserrat" charset="0"/>
              </a:rPr>
              <a:t>Iowa River’s Edge Trail Paving from Gifford to Union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200" b="1" spc="113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Montserrat" charset="0"/>
              </a:rPr>
              <a:t>(Hardin County)</a:t>
            </a:r>
          </a:p>
        </p:txBody>
      </p:sp>
      <p:sp>
        <p:nvSpPr>
          <p:cNvPr id="27658" name="TextBox 23">
            <a:extLst>
              <a:ext uri="{FF2B5EF4-FFF2-40B4-BE49-F238E27FC236}">
                <a16:creationId xmlns:a16="http://schemas.microsoft.com/office/drawing/2014/main" id="{98589678-7CA2-1D4C-784A-EB3B003936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083" y="3119225"/>
            <a:ext cx="3280630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en-US" dirty="0">
              <a:solidFill>
                <a:schemeClr val="bg1"/>
              </a:solidFill>
              <a:latin typeface="+mn-lt"/>
              <a:ea typeface="PT Sans" panose="020B0503020203090204" pitchFamily="34" charset="0"/>
              <a:cs typeface="PT Sans" panose="020B0503020203090204" pitchFamily="34" charset="0"/>
            </a:endParaRPr>
          </a:p>
          <a:p>
            <a:pPr eaLnBrk="1" hangingPunct="1"/>
            <a:r>
              <a:rPr lang="en-US" altLang="en-US" dirty="0">
                <a:solidFill>
                  <a:schemeClr val="bg1"/>
                </a:solidFill>
                <a:latin typeface="+mn-lt"/>
                <a:ea typeface="PT Sans" panose="020B0503020203090204" pitchFamily="34" charset="0"/>
                <a:cs typeface="PT Sans" panose="020B0503020203090204" pitchFamily="34" charset="0"/>
              </a:rPr>
              <a:t>This project will pave 3.6 miles of the Iowa River’s Edge Trail from Gifford to Union to create a nearly 14-mile continuous paved trail south from Steamboat Rock.</a:t>
            </a:r>
          </a:p>
          <a:p>
            <a:pPr eaLnBrk="1" hangingPunct="1"/>
            <a:endParaRPr lang="en-US" altLang="en-US" b="1" dirty="0">
              <a:solidFill>
                <a:schemeClr val="bg1"/>
              </a:solidFill>
              <a:latin typeface="+mn-lt"/>
              <a:ea typeface="PT Sans" panose="020B0503020203090204" pitchFamily="34" charset="0"/>
              <a:cs typeface="PT Sans" panose="020B0503020203090204" pitchFamily="34" charset="0"/>
            </a:endParaRPr>
          </a:p>
          <a:p>
            <a:pPr eaLnBrk="1" hangingPunct="1"/>
            <a:endParaRPr lang="en-US" altLang="en-US" b="1" dirty="0">
              <a:solidFill>
                <a:schemeClr val="bg1"/>
              </a:solidFill>
              <a:latin typeface="+mn-lt"/>
              <a:ea typeface="PT Sans" panose="020B0503020203090204" pitchFamily="34" charset="0"/>
              <a:cs typeface="PT Sans" panose="020B0503020203090204" pitchFamily="34" charset="0"/>
            </a:endParaRPr>
          </a:p>
          <a:p>
            <a:pPr eaLnBrk="1" hangingPunct="1"/>
            <a:r>
              <a:rPr lang="en-US" altLang="en-US" b="1" dirty="0">
                <a:solidFill>
                  <a:schemeClr val="bg1"/>
                </a:solidFill>
                <a:latin typeface="+mn-lt"/>
                <a:ea typeface="PT Sans" panose="020B0503020203090204" pitchFamily="34" charset="0"/>
                <a:cs typeface="PT Sans" panose="020B0503020203090204" pitchFamily="34" charset="0"/>
              </a:rPr>
              <a:t>Total Cost:    $1,482,000</a:t>
            </a:r>
          </a:p>
          <a:p>
            <a:pPr eaLnBrk="1" hangingPunct="1"/>
            <a:r>
              <a:rPr lang="en-US" altLang="en-US" b="1" dirty="0">
                <a:solidFill>
                  <a:schemeClr val="bg1"/>
                </a:solidFill>
                <a:latin typeface="+mn-lt"/>
                <a:ea typeface="PT Sans" panose="020B0503020203090204" pitchFamily="34" charset="0"/>
                <a:cs typeface="PT Sans" panose="020B0503020203090204" pitchFamily="34" charset="0"/>
              </a:rPr>
              <a:t>Requested:   $1,185,600 (80%)</a:t>
            </a:r>
          </a:p>
          <a:p>
            <a:pPr eaLnBrk="1" hangingPunct="1"/>
            <a:endParaRPr lang="en-US" altLang="en-US" dirty="0">
              <a:solidFill>
                <a:schemeClr val="bg1"/>
              </a:solidFill>
              <a:latin typeface="+mn-lt"/>
              <a:ea typeface="PT Sans" panose="020B0503020203090204" pitchFamily="34" charset="0"/>
              <a:cs typeface="PT Sans" panose="020B0503020203090204" pitchFamily="34" charset="0"/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A5065A98-F4D0-B3E3-E37B-F6EAA0E1AD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9013" y="6538913"/>
            <a:ext cx="2057400" cy="20637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8988F3C0-4CA9-4FA4-A8C1-C092C202D405}" type="slidenum">
              <a:rPr lang="en-US" altLang="en-US" sz="863" b="1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14</a:t>
            </a:fld>
            <a:endParaRPr lang="en-US" altLang="en-US" sz="863" b="1" dirty="0">
              <a:solidFill>
                <a:schemeClr val="bg1"/>
              </a:solidFill>
              <a:latin typeface="PT Sans" panose="020B0503020203020204" pitchFamily="34" charset="0"/>
              <a:ea typeface="PT Sans" panose="020B0503020203020204" pitchFamily="34" charset="0"/>
              <a:cs typeface="PT Sans" panose="020B0503020203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B198492-939F-ADD1-917B-31DE6010467E}"/>
              </a:ext>
            </a:extLst>
          </p:cNvPr>
          <p:cNvCxnSpPr>
            <a:cxnSpLocks/>
          </p:cNvCxnSpPr>
          <p:nvPr/>
        </p:nvCxnSpPr>
        <p:spPr>
          <a:xfrm>
            <a:off x="489663" y="2653861"/>
            <a:ext cx="560387" cy="0"/>
          </a:xfrm>
          <a:prstGeom prst="line">
            <a:avLst/>
          </a:prstGeom>
          <a:ln w="952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hlinkClick r:id="rId2" action="ppaction://hlinksldjump"/>
            <a:extLst>
              <a:ext uri="{FF2B5EF4-FFF2-40B4-BE49-F238E27FC236}">
                <a16:creationId xmlns:a16="http://schemas.microsoft.com/office/drawing/2014/main" id="{04AE8C53-D9A3-00A3-B68A-866F77E2A381}"/>
              </a:ext>
            </a:extLst>
          </p:cNvPr>
          <p:cNvSpPr txBox="1"/>
          <p:nvPr/>
        </p:nvSpPr>
        <p:spPr>
          <a:xfrm>
            <a:off x="3916973" y="6149784"/>
            <a:ext cx="39546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chemeClr val="accent2">
                    <a:lumMod val="60000"/>
                    <a:lumOff val="40000"/>
                  </a:schemeClr>
                </a:solidFill>
                <a:cs typeface="Calibri" panose="020F0502020204030204" pitchFamily="34" charset="0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Return to List of Applications Recommended </a:t>
            </a:r>
            <a:endParaRPr lang="en-US" sz="1200" b="1" dirty="0">
              <a:solidFill>
                <a:schemeClr val="accent2">
                  <a:lumMod val="60000"/>
                  <a:lumOff val="40000"/>
                </a:schemeClr>
              </a:solidFill>
              <a:cs typeface="Calibri" panose="020F050202020403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187725F-CDDF-BEEC-38DA-B056FBC384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8376" y="905919"/>
            <a:ext cx="4166575" cy="5243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4449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Slide Number Placeholder 5">
            <a:extLst>
              <a:ext uri="{FF2B5EF4-FFF2-40B4-BE49-F238E27FC236}">
                <a16:creationId xmlns:a16="http://schemas.microsoft.com/office/drawing/2014/main" id="{3076F08F-2451-380B-26F1-4A69203C18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5707063"/>
            <a:ext cx="2057400" cy="20796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54D6FCA2-1E15-4165-90AF-33B6D06C4B3D}" type="slidenum">
              <a:rPr lang="en-US" altLang="en-US" sz="863" b="1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15</a:t>
            </a:fld>
            <a:endParaRPr lang="en-US" altLang="en-US" sz="863" b="1">
              <a:solidFill>
                <a:schemeClr val="bg1"/>
              </a:solidFill>
              <a:latin typeface="PT Sans" panose="020B0503020203020204" pitchFamily="34" charset="0"/>
              <a:ea typeface="PT Sans" panose="020B0503020203020204" pitchFamily="34" charset="0"/>
              <a:cs typeface="PT Sans" panose="020B0503020203020204" pitchFamily="34" charset="0"/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A537397-34AE-8675-5E0C-19A76B6386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9013" y="6538913"/>
            <a:ext cx="2057400" cy="20637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26599A15-E7B5-4AC7-A545-16D5005A5D6E}" type="slidenum">
              <a:rPr lang="en-US" altLang="en-US" sz="863" b="1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15</a:t>
            </a:fld>
            <a:endParaRPr lang="en-US" altLang="en-US" sz="863" b="1" dirty="0">
              <a:solidFill>
                <a:schemeClr val="bg1"/>
              </a:solidFill>
              <a:latin typeface="PT Sans" panose="020B0503020203020204" pitchFamily="34" charset="0"/>
              <a:ea typeface="PT Sans" panose="020B0503020203020204" pitchFamily="34" charset="0"/>
              <a:cs typeface="PT Sans" panose="020B0503020203020204" pitchFamily="34" charset="0"/>
            </a:endParaRP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9DB06DB4-6196-E421-9770-80561F6824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014" y="1017509"/>
            <a:ext cx="8755289" cy="47964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defTabSz="1827213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1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1pPr>
            <a:lvl2pPr marL="13700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5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2pPr>
            <a:lvl3pPr marL="22844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9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3pPr>
            <a:lvl4pPr marL="31988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4pPr>
            <a:lvl5pPr marL="41132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5pPr>
            <a:lvl6pPr marL="45704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6pPr>
            <a:lvl7pPr marL="50276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7pPr>
            <a:lvl8pPr marL="54848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8pPr>
            <a:lvl9pPr marL="59420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2800" b="1" dirty="0">
                <a:solidFill>
                  <a:schemeClr val="tx2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List of Applications Not Recommended for Award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FF37604-4699-6BB3-96EC-1ADAB64EBA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8334064"/>
              </p:ext>
            </p:extLst>
          </p:nvPr>
        </p:nvGraphicFramePr>
        <p:xfrm>
          <a:off x="177696" y="1714306"/>
          <a:ext cx="8557427" cy="40401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5184">
                  <a:extLst>
                    <a:ext uri="{9D8B030D-6E8A-4147-A177-3AD203B41FA5}">
                      <a16:colId xmlns:a16="http://schemas.microsoft.com/office/drawing/2014/main" val="3387879057"/>
                    </a:ext>
                  </a:extLst>
                </a:gridCol>
                <a:gridCol w="1617062">
                  <a:extLst>
                    <a:ext uri="{9D8B030D-6E8A-4147-A177-3AD203B41FA5}">
                      <a16:colId xmlns:a16="http://schemas.microsoft.com/office/drawing/2014/main" val="1861506818"/>
                    </a:ext>
                  </a:extLst>
                </a:gridCol>
                <a:gridCol w="749090">
                  <a:extLst>
                    <a:ext uri="{9D8B030D-6E8A-4147-A177-3AD203B41FA5}">
                      <a16:colId xmlns:a16="http://schemas.microsoft.com/office/drawing/2014/main" val="3420930524"/>
                    </a:ext>
                  </a:extLst>
                </a:gridCol>
                <a:gridCol w="1279874">
                  <a:extLst>
                    <a:ext uri="{9D8B030D-6E8A-4147-A177-3AD203B41FA5}">
                      <a16:colId xmlns:a16="http://schemas.microsoft.com/office/drawing/2014/main" val="467904483"/>
                    </a:ext>
                  </a:extLst>
                </a:gridCol>
                <a:gridCol w="1301277">
                  <a:extLst>
                    <a:ext uri="{9D8B030D-6E8A-4147-A177-3AD203B41FA5}">
                      <a16:colId xmlns:a16="http://schemas.microsoft.com/office/drawing/2014/main" val="3284072429"/>
                    </a:ext>
                  </a:extLst>
                </a:gridCol>
                <a:gridCol w="1504940">
                  <a:extLst>
                    <a:ext uri="{9D8B030D-6E8A-4147-A177-3AD203B41FA5}">
                      <a16:colId xmlns:a16="http://schemas.microsoft.com/office/drawing/2014/main" val="1639893002"/>
                    </a:ext>
                  </a:extLst>
                </a:gridCol>
              </a:tblGrid>
              <a:tr h="881937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PROJECT NAME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/>
                        <a:t>SPONSOR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SCORE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TOTAL PROJECT COST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REQUESTED AMOUNT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/>
                        <a:t>(% of Total Project Cost)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RECOMMENDED AMOUNT </a:t>
                      </a:r>
                    </a:p>
                    <a:p>
                      <a:pPr algn="ctr"/>
                      <a:r>
                        <a:rPr lang="en-US" sz="1300" b="1" dirty="0"/>
                        <a:t>(% of Total </a:t>
                      </a:r>
                      <a:br>
                        <a:rPr lang="en-US" sz="1300" b="1" dirty="0"/>
                      </a:br>
                      <a:r>
                        <a:rPr lang="en-US" sz="1300" b="1" dirty="0"/>
                        <a:t>Project Cost)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8427104"/>
                  </a:ext>
                </a:extLst>
              </a:tr>
              <a:tr h="656780">
                <a:tc>
                  <a:txBody>
                    <a:bodyPr/>
                    <a:lstStyle/>
                    <a:p>
                      <a:pPr marL="0" algn="ctr" defTabSz="685812" rtl="0" eaLnBrk="1" latinLnBrk="0" hangingPunct="1"/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NW 94thAvenue Trail Connection to the Neal Smith Trail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Polk County Conservation Board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102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$831,000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$664,800 (80%)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$0</a:t>
                      </a:r>
                    </a:p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(0%)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7041213"/>
                  </a:ext>
                </a:extLst>
              </a:tr>
              <a:tr h="910982">
                <a:tc>
                  <a:txBody>
                    <a:bodyPr/>
                    <a:lstStyle/>
                    <a:p>
                      <a:pPr marL="0" algn="ctr" defTabSz="685812" rtl="0" eaLnBrk="1" latinLnBrk="0" hangingPunct="1"/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Great American Rail Trail - Weston to Underwood</a:t>
                      </a:r>
                    </a:p>
                  </a:txBody>
                  <a:tcPr anchor="ctr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Pottawattamie County Conservation Board</a:t>
                      </a:r>
                    </a:p>
                  </a:txBody>
                  <a:tcPr anchor="ctr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100</a:t>
                      </a:r>
                    </a:p>
                  </a:txBody>
                  <a:tcPr anchor="ctr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$4,224,000</a:t>
                      </a:r>
                    </a:p>
                  </a:txBody>
                  <a:tcPr anchor="ctr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$2,000,000</a:t>
                      </a:r>
                    </a:p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(47%)</a:t>
                      </a:r>
                    </a:p>
                  </a:txBody>
                  <a:tcPr anchor="ctr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$0</a:t>
                      </a:r>
                    </a:p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(0%)</a:t>
                      </a:r>
                    </a:p>
                  </a:txBody>
                  <a:tcPr anchor="ctr">
                    <a:solidFill>
                      <a:schemeClr val="accent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6800120"/>
                  </a:ext>
                </a:extLst>
              </a:tr>
              <a:tr h="748311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Summer Street-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</a:rPr>
                        <a:t>Dankwardt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 Park Connector Trail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Burlington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99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$942,000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$750,000</a:t>
                      </a:r>
                    </a:p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(80%)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$0</a:t>
                      </a:r>
                    </a:p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(0%)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229895"/>
                  </a:ext>
                </a:extLst>
              </a:tr>
              <a:tr h="63882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>
                          <a:solidFill>
                            <a:schemeClr val="tx1"/>
                          </a:solidFill>
                        </a:rPr>
                        <a:t>Wapsi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 Bluff Trail – Central City, Iowa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Linn County Conservation Board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96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$782,623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$375,000</a:t>
                      </a:r>
                    </a:p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(48%)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$0</a:t>
                      </a:r>
                    </a:p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(0%)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0805919"/>
                  </a:ext>
                </a:extLst>
              </a:tr>
            </a:tbl>
          </a:graphicData>
        </a:graphic>
      </p:graphicFrame>
      <p:sp>
        <p:nvSpPr>
          <p:cNvPr id="3" name="TextBox 2">
            <a:hlinkClick r:id="rId2" action="ppaction://hlinksldjump"/>
            <a:extLst>
              <a:ext uri="{FF2B5EF4-FFF2-40B4-BE49-F238E27FC236}">
                <a16:creationId xmlns:a16="http://schemas.microsoft.com/office/drawing/2014/main" id="{20774749-B882-04CF-B536-E8453CDEB163}"/>
              </a:ext>
            </a:extLst>
          </p:cNvPr>
          <p:cNvSpPr txBox="1"/>
          <p:nvPr/>
        </p:nvSpPr>
        <p:spPr>
          <a:xfrm>
            <a:off x="-32657" y="6116161"/>
            <a:ext cx="39546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chemeClr val="accent2">
                    <a:lumMod val="60000"/>
                    <a:lumOff val="40000"/>
                  </a:schemeClr>
                </a:solidFill>
                <a:cs typeface="Calibri" panose="020F0502020204030204" pitchFamily="34" charset="0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Return to List of Applications Recommended </a:t>
            </a:r>
            <a:endParaRPr lang="en-US" sz="1200" b="1" dirty="0">
              <a:solidFill>
                <a:schemeClr val="accent2">
                  <a:lumMod val="60000"/>
                  <a:lumOff val="40000"/>
                </a:schemeClr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28860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Slide Number Placeholder 5">
            <a:extLst>
              <a:ext uri="{FF2B5EF4-FFF2-40B4-BE49-F238E27FC236}">
                <a16:creationId xmlns:a16="http://schemas.microsoft.com/office/drawing/2014/main" id="{3076F08F-2451-380B-26F1-4A69203C18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5707063"/>
            <a:ext cx="2057400" cy="20796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54D6FCA2-1E15-4165-90AF-33B6D06C4B3D}" type="slidenum">
              <a:rPr lang="en-US" altLang="en-US" sz="863" b="1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16</a:t>
            </a:fld>
            <a:endParaRPr lang="en-US" altLang="en-US" sz="863" b="1">
              <a:solidFill>
                <a:schemeClr val="bg1"/>
              </a:solidFill>
              <a:latin typeface="PT Sans" panose="020B0503020203020204" pitchFamily="34" charset="0"/>
              <a:ea typeface="PT Sans" panose="020B0503020203020204" pitchFamily="34" charset="0"/>
              <a:cs typeface="PT Sans" panose="020B0503020203020204" pitchFamily="34" charset="0"/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A537397-34AE-8675-5E0C-19A76B6386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9013" y="6538913"/>
            <a:ext cx="2057400" cy="20637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26599A15-E7B5-4AC7-A545-16D5005A5D6E}" type="slidenum">
              <a:rPr lang="en-US" altLang="en-US" sz="863" b="1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16</a:t>
            </a:fld>
            <a:endParaRPr lang="en-US" altLang="en-US" sz="863" b="1" dirty="0">
              <a:solidFill>
                <a:schemeClr val="bg1"/>
              </a:solidFill>
              <a:latin typeface="PT Sans" panose="020B0503020203020204" pitchFamily="34" charset="0"/>
              <a:ea typeface="PT Sans" panose="020B0503020203020204" pitchFamily="34" charset="0"/>
              <a:cs typeface="PT Sans" panose="020B0503020203020204" pitchFamily="34" charset="0"/>
            </a:endParaRP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9DB06DB4-6196-E421-9770-80561F6824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014" y="1017509"/>
            <a:ext cx="8755289" cy="47964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defTabSz="1827213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1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1pPr>
            <a:lvl2pPr marL="13700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5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2pPr>
            <a:lvl3pPr marL="22844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9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3pPr>
            <a:lvl4pPr marL="31988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4pPr>
            <a:lvl5pPr marL="41132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5pPr>
            <a:lvl6pPr marL="45704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6pPr>
            <a:lvl7pPr marL="50276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7pPr>
            <a:lvl8pPr marL="54848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8pPr>
            <a:lvl9pPr marL="59420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2800" b="1" dirty="0">
                <a:solidFill>
                  <a:schemeClr val="tx2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List of Applications Not Recommended for Award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FF37604-4699-6BB3-96EC-1ADAB64EBA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3850735"/>
              </p:ext>
            </p:extLst>
          </p:nvPr>
        </p:nvGraphicFramePr>
        <p:xfrm>
          <a:off x="177696" y="1714306"/>
          <a:ext cx="8557427" cy="36345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5184">
                  <a:extLst>
                    <a:ext uri="{9D8B030D-6E8A-4147-A177-3AD203B41FA5}">
                      <a16:colId xmlns:a16="http://schemas.microsoft.com/office/drawing/2014/main" val="3387879057"/>
                    </a:ext>
                  </a:extLst>
                </a:gridCol>
                <a:gridCol w="1617062">
                  <a:extLst>
                    <a:ext uri="{9D8B030D-6E8A-4147-A177-3AD203B41FA5}">
                      <a16:colId xmlns:a16="http://schemas.microsoft.com/office/drawing/2014/main" val="1861506818"/>
                    </a:ext>
                  </a:extLst>
                </a:gridCol>
                <a:gridCol w="749090">
                  <a:extLst>
                    <a:ext uri="{9D8B030D-6E8A-4147-A177-3AD203B41FA5}">
                      <a16:colId xmlns:a16="http://schemas.microsoft.com/office/drawing/2014/main" val="3420930524"/>
                    </a:ext>
                  </a:extLst>
                </a:gridCol>
                <a:gridCol w="1279874">
                  <a:extLst>
                    <a:ext uri="{9D8B030D-6E8A-4147-A177-3AD203B41FA5}">
                      <a16:colId xmlns:a16="http://schemas.microsoft.com/office/drawing/2014/main" val="467904483"/>
                    </a:ext>
                  </a:extLst>
                </a:gridCol>
                <a:gridCol w="1301277">
                  <a:extLst>
                    <a:ext uri="{9D8B030D-6E8A-4147-A177-3AD203B41FA5}">
                      <a16:colId xmlns:a16="http://schemas.microsoft.com/office/drawing/2014/main" val="3284072429"/>
                    </a:ext>
                  </a:extLst>
                </a:gridCol>
                <a:gridCol w="1504940">
                  <a:extLst>
                    <a:ext uri="{9D8B030D-6E8A-4147-A177-3AD203B41FA5}">
                      <a16:colId xmlns:a16="http://schemas.microsoft.com/office/drawing/2014/main" val="1639893002"/>
                    </a:ext>
                  </a:extLst>
                </a:gridCol>
              </a:tblGrid>
              <a:tr h="890101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PROJECT NAME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/>
                        <a:t>SPONSOR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SCORE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TOTAL PROJECT COST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REQUESTED AMOUNT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/>
                        <a:t>(% of Total Project Cost)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RECOMMENDED AMOUNT </a:t>
                      </a:r>
                    </a:p>
                    <a:p>
                      <a:pPr algn="ctr"/>
                      <a:r>
                        <a:rPr lang="en-US" sz="1300" b="1" dirty="0"/>
                        <a:t>(% of Total </a:t>
                      </a:r>
                      <a:br>
                        <a:rPr lang="en-US" sz="1300" b="1" dirty="0"/>
                      </a:br>
                      <a:r>
                        <a:rPr lang="en-US" sz="1300" b="1" dirty="0"/>
                        <a:t>Project Cost)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8427104"/>
                  </a:ext>
                </a:extLst>
              </a:tr>
              <a:tr h="656780">
                <a:tc>
                  <a:txBody>
                    <a:bodyPr/>
                    <a:lstStyle/>
                    <a:p>
                      <a:pPr marL="0" algn="ctr" defTabSz="685812" rtl="0" eaLnBrk="1" latinLnBrk="0" hangingPunct="1"/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Washington-Grand Connector Trail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Mount Pleasant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92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$1,647,100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$1,317,000</a:t>
                      </a:r>
                    </a:p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(80%)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$0</a:t>
                      </a:r>
                    </a:p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(0%)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7041213"/>
                  </a:ext>
                </a:extLst>
              </a:tr>
              <a:tr h="910982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Iowa River Trail – West Bank Project</a:t>
                      </a:r>
                    </a:p>
                  </a:txBody>
                  <a:tcPr anchor="ctr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Iowa City</a:t>
                      </a:r>
                    </a:p>
                  </a:txBody>
                  <a:tcPr anchor="ctr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91</a:t>
                      </a:r>
                    </a:p>
                  </a:txBody>
                  <a:tcPr anchor="ctr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$3,600,000</a:t>
                      </a:r>
                    </a:p>
                  </a:txBody>
                  <a:tcPr anchor="ctr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$2,880,000</a:t>
                      </a:r>
                    </a:p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(80%)</a:t>
                      </a:r>
                    </a:p>
                  </a:txBody>
                  <a:tcPr anchor="ctr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$0</a:t>
                      </a:r>
                    </a:p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(0%)</a:t>
                      </a:r>
                    </a:p>
                  </a:txBody>
                  <a:tcPr anchor="ctr">
                    <a:solidFill>
                      <a:schemeClr val="accent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6800120"/>
                  </a:ext>
                </a:extLst>
              </a:tr>
              <a:tr h="1176685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Tim Coffey Trail – Phase 2C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Forest City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90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$500,000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$400,000</a:t>
                      </a:r>
                    </a:p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(80%)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$0</a:t>
                      </a:r>
                    </a:p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(0%)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229895"/>
                  </a:ext>
                </a:extLst>
              </a:tr>
            </a:tbl>
          </a:graphicData>
        </a:graphic>
      </p:graphicFrame>
      <p:sp>
        <p:nvSpPr>
          <p:cNvPr id="3" name="TextBox 2">
            <a:hlinkClick r:id="rId2" action="ppaction://hlinksldjump"/>
            <a:extLst>
              <a:ext uri="{FF2B5EF4-FFF2-40B4-BE49-F238E27FC236}">
                <a16:creationId xmlns:a16="http://schemas.microsoft.com/office/drawing/2014/main" id="{358B5E5E-BE95-F5CE-10E1-B2473FE078B5}"/>
              </a:ext>
            </a:extLst>
          </p:cNvPr>
          <p:cNvSpPr txBox="1"/>
          <p:nvPr/>
        </p:nvSpPr>
        <p:spPr>
          <a:xfrm>
            <a:off x="-32657" y="6116161"/>
            <a:ext cx="39546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chemeClr val="accent2">
                    <a:lumMod val="60000"/>
                    <a:lumOff val="40000"/>
                  </a:schemeClr>
                </a:solidFill>
                <a:cs typeface="Calibri" panose="020F0502020204030204" pitchFamily="34" charset="0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Return to List of Applications Recommended </a:t>
            </a:r>
            <a:endParaRPr lang="en-US" sz="1200" b="1" dirty="0">
              <a:solidFill>
                <a:schemeClr val="accent2">
                  <a:lumMod val="60000"/>
                  <a:lumOff val="40000"/>
                </a:schemeClr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7809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Slide Number Placeholder 5">
            <a:extLst>
              <a:ext uri="{FF2B5EF4-FFF2-40B4-BE49-F238E27FC236}">
                <a16:creationId xmlns:a16="http://schemas.microsoft.com/office/drawing/2014/main" id="{3076F08F-2451-380B-26F1-4A69203C18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5707063"/>
            <a:ext cx="2057400" cy="20796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54D6FCA2-1E15-4165-90AF-33B6D06C4B3D}" type="slidenum">
              <a:rPr lang="en-US" altLang="en-US" sz="863" b="1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17</a:t>
            </a:fld>
            <a:endParaRPr lang="en-US" altLang="en-US" sz="863" b="1">
              <a:solidFill>
                <a:schemeClr val="bg1"/>
              </a:solidFill>
              <a:latin typeface="PT Sans" panose="020B0503020203020204" pitchFamily="34" charset="0"/>
              <a:ea typeface="PT Sans" panose="020B0503020203020204" pitchFamily="34" charset="0"/>
              <a:cs typeface="PT Sans" panose="020B0503020203020204" pitchFamily="34" charset="0"/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A537397-34AE-8675-5E0C-19A76B6386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9013" y="6538913"/>
            <a:ext cx="2057400" cy="20637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26599A15-E7B5-4AC7-A545-16D5005A5D6E}" type="slidenum">
              <a:rPr lang="en-US" altLang="en-US" sz="863" b="1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17</a:t>
            </a:fld>
            <a:endParaRPr lang="en-US" altLang="en-US" sz="863" b="1" dirty="0">
              <a:solidFill>
                <a:schemeClr val="bg1"/>
              </a:solidFill>
              <a:latin typeface="PT Sans" panose="020B0503020203020204" pitchFamily="34" charset="0"/>
              <a:ea typeface="PT Sans" panose="020B0503020203020204" pitchFamily="34" charset="0"/>
              <a:cs typeface="PT Sans" panose="020B0503020203020204" pitchFamily="34" charset="0"/>
            </a:endParaRP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9DB06DB4-6196-E421-9770-80561F6824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014" y="1017509"/>
            <a:ext cx="8755289" cy="47964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defTabSz="1827213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1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1pPr>
            <a:lvl2pPr marL="13700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5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2pPr>
            <a:lvl3pPr marL="22844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9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3pPr>
            <a:lvl4pPr marL="31988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4pPr>
            <a:lvl5pPr marL="41132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5pPr>
            <a:lvl6pPr marL="45704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6pPr>
            <a:lvl7pPr marL="50276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7pPr>
            <a:lvl8pPr marL="54848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8pPr>
            <a:lvl9pPr marL="59420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2800" b="1" dirty="0">
                <a:solidFill>
                  <a:schemeClr val="tx2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List of Applications Not Recommended for Award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FF37604-4699-6BB3-96EC-1ADAB64EBA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0727149"/>
              </p:ext>
            </p:extLst>
          </p:nvPr>
        </p:nvGraphicFramePr>
        <p:xfrm>
          <a:off x="177696" y="1714306"/>
          <a:ext cx="8557427" cy="36508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5184">
                  <a:extLst>
                    <a:ext uri="{9D8B030D-6E8A-4147-A177-3AD203B41FA5}">
                      <a16:colId xmlns:a16="http://schemas.microsoft.com/office/drawing/2014/main" val="3387879057"/>
                    </a:ext>
                  </a:extLst>
                </a:gridCol>
                <a:gridCol w="1617062">
                  <a:extLst>
                    <a:ext uri="{9D8B030D-6E8A-4147-A177-3AD203B41FA5}">
                      <a16:colId xmlns:a16="http://schemas.microsoft.com/office/drawing/2014/main" val="1861506818"/>
                    </a:ext>
                  </a:extLst>
                </a:gridCol>
                <a:gridCol w="749090">
                  <a:extLst>
                    <a:ext uri="{9D8B030D-6E8A-4147-A177-3AD203B41FA5}">
                      <a16:colId xmlns:a16="http://schemas.microsoft.com/office/drawing/2014/main" val="3420930524"/>
                    </a:ext>
                  </a:extLst>
                </a:gridCol>
                <a:gridCol w="1279874">
                  <a:extLst>
                    <a:ext uri="{9D8B030D-6E8A-4147-A177-3AD203B41FA5}">
                      <a16:colId xmlns:a16="http://schemas.microsoft.com/office/drawing/2014/main" val="467904483"/>
                    </a:ext>
                  </a:extLst>
                </a:gridCol>
                <a:gridCol w="1301277">
                  <a:extLst>
                    <a:ext uri="{9D8B030D-6E8A-4147-A177-3AD203B41FA5}">
                      <a16:colId xmlns:a16="http://schemas.microsoft.com/office/drawing/2014/main" val="3284072429"/>
                    </a:ext>
                  </a:extLst>
                </a:gridCol>
                <a:gridCol w="1504940">
                  <a:extLst>
                    <a:ext uri="{9D8B030D-6E8A-4147-A177-3AD203B41FA5}">
                      <a16:colId xmlns:a16="http://schemas.microsoft.com/office/drawing/2014/main" val="1639893002"/>
                    </a:ext>
                  </a:extLst>
                </a:gridCol>
              </a:tblGrid>
              <a:tr h="906430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PROJECT NAME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/>
                        <a:t>SPONSOR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SCORE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TOTAL PROJECT COST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REQUESTED AMOUNT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/>
                        <a:t>(% of Total Project Cost)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RECOMMENDED AMOUNT </a:t>
                      </a:r>
                    </a:p>
                    <a:p>
                      <a:pPr algn="ctr"/>
                      <a:r>
                        <a:rPr lang="en-US" sz="1300" b="1" dirty="0"/>
                        <a:t>(% of Total </a:t>
                      </a:r>
                      <a:br>
                        <a:rPr lang="en-US" sz="1300" b="1" dirty="0"/>
                      </a:br>
                      <a:r>
                        <a:rPr lang="en-US" sz="1300" b="1" dirty="0"/>
                        <a:t>Project Cost)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8427104"/>
                  </a:ext>
                </a:extLst>
              </a:tr>
              <a:tr h="656780">
                <a:tc>
                  <a:txBody>
                    <a:bodyPr/>
                    <a:lstStyle/>
                    <a:p>
                      <a:pPr marL="0" algn="ctr" defTabSz="685812" rtl="0" eaLnBrk="1" latinLnBrk="0" hangingPunct="1"/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Taylors Ford Bridge Rehabilitation 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Buchanan County Secondary Roads 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85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$2,244,275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$1,795,000</a:t>
                      </a:r>
                    </a:p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(80%)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$0</a:t>
                      </a:r>
                    </a:p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(0%)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7041213"/>
                  </a:ext>
                </a:extLst>
              </a:tr>
              <a:tr h="910982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Agency Road Trail </a:t>
                      </a:r>
                    </a:p>
                  </a:txBody>
                  <a:tcPr anchor="ctr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West Burlington</a:t>
                      </a:r>
                    </a:p>
                  </a:txBody>
                  <a:tcPr anchor="ctr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84</a:t>
                      </a:r>
                    </a:p>
                  </a:txBody>
                  <a:tcPr anchor="ctr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$2,351,000</a:t>
                      </a:r>
                    </a:p>
                  </a:txBody>
                  <a:tcPr anchor="ctr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$1,800,000</a:t>
                      </a:r>
                    </a:p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(77%)</a:t>
                      </a:r>
                    </a:p>
                  </a:txBody>
                  <a:tcPr anchor="ctr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$0</a:t>
                      </a:r>
                    </a:p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(0%)</a:t>
                      </a:r>
                    </a:p>
                  </a:txBody>
                  <a:tcPr anchor="ctr">
                    <a:solidFill>
                      <a:schemeClr val="accent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6800120"/>
                  </a:ext>
                </a:extLst>
              </a:tr>
              <a:tr h="1176685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ADA Compliant Sidewalk Project – City Segment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Chariton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77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$48,538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$38,830</a:t>
                      </a:r>
                    </a:p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(80%)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$0</a:t>
                      </a:r>
                    </a:p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(0%)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229895"/>
                  </a:ext>
                </a:extLst>
              </a:tr>
            </a:tbl>
          </a:graphicData>
        </a:graphic>
      </p:graphicFrame>
      <p:sp>
        <p:nvSpPr>
          <p:cNvPr id="7" name="TextBox 6">
            <a:hlinkClick r:id="rId2" action="ppaction://hlinksldjump"/>
            <a:extLst>
              <a:ext uri="{FF2B5EF4-FFF2-40B4-BE49-F238E27FC236}">
                <a16:creationId xmlns:a16="http://schemas.microsoft.com/office/drawing/2014/main" id="{0A139830-5FF5-46BF-E2E5-34161DC7AFC4}"/>
              </a:ext>
            </a:extLst>
          </p:cNvPr>
          <p:cNvSpPr txBox="1"/>
          <p:nvPr/>
        </p:nvSpPr>
        <p:spPr>
          <a:xfrm>
            <a:off x="-32657" y="6116161"/>
            <a:ext cx="39546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chemeClr val="accent2">
                    <a:lumMod val="60000"/>
                    <a:lumOff val="40000"/>
                  </a:schemeClr>
                </a:solidFill>
                <a:cs typeface="Calibri" panose="020F0502020204030204" pitchFamily="34" charset="0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Return to List of Applications Recommended </a:t>
            </a:r>
            <a:endParaRPr lang="en-US" sz="1200" b="1" dirty="0">
              <a:solidFill>
                <a:schemeClr val="accent2">
                  <a:lumMod val="60000"/>
                  <a:lumOff val="40000"/>
                </a:schemeClr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14315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Slide Number Placeholder 5">
            <a:extLst>
              <a:ext uri="{FF2B5EF4-FFF2-40B4-BE49-F238E27FC236}">
                <a16:creationId xmlns:a16="http://schemas.microsoft.com/office/drawing/2014/main" id="{3076F08F-2451-380B-26F1-4A69203C18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5707063"/>
            <a:ext cx="2057400" cy="20796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54D6FCA2-1E15-4165-90AF-33B6D06C4B3D}" type="slidenum">
              <a:rPr lang="en-US" altLang="en-US" sz="863" b="1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18</a:t>
            </a:fld>
            <a:endParaRPr lang="en-US" altLang="en-US" sz="863" b="1">
              <a:solidFill>
                <a:schemeClr val="bg1"/>
              </a:solidFill>
              <a:latin typeface="PT Sans" panose="020B0503020203020204" pitchFamily="34" charset="0"/>
              <a:ea typeface="PT Sans" panose="020B0503020203020204" pitchFamily="34" charset="0"/>
              <a:cs typeface="PT Sans" panose="020B0503020203020204" pitchFamily="34" charset="0"/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A537397-34AE-8675-5E0C-19A76B6386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9013" y="6538913"/>
            <a:ext cx="2057400" cy="20637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26599A15-E7B5-4AC7-A545-16D5005A5D6E}" type="slidenum">
              <a:rPr lang="en-US" altLang="en-US" sz="863" b="1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18</a:t>
            </a:fld>
            <a:endParaRPr lang="en-US" altLang="en-US" sz="863" b="1" dirty="0">
              <a:solidFill>
                <a:schemeClr val="bg1"/>
              </a:solidFill>
              <a:latin typeface="PT Sans" panose="020B0503020203020204" pitchFamily="34" charset="0"/>
              <a:ea typeface="PT Sans" panose="020B0503020203020204" pitchFamily="34" charset="0"/>
              <a:cs typeface="PT Sans" panose="020B0503020203020204" pitchFamily="34" charset="0"/>
            </a:endParaRP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9DB06DB4-6196-E421-9770-80561F6824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014" y="1017509"/>
            <a:ext cx="8755289" cy="47964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defTabSz="1827213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1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1pPr>
            <a:lvl2pPr marL="13700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5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2pPr>
            <a:lvl3pPr marL="22844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9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3pPr>
            <a:lvl4pPr marL="31988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4pPr>
            <a:lvl5pPr marL="41132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5pPr>
            <a:lvl6pPr marL="45704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6pPr>
            <a:lvl7pPr marL="50276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7pPr>
            <a:lvl8pPr marL="54848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8pPr>
            <a:lvl9pPr marL="59420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2800" b="1" dirty="0">
                <a:solidFill>
                  <a:schemeClr val="tx2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List of Applications Not Recommended for Award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FF37604-4699-6BB3-96EC-1ADAB64EBA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0176372"/>
              </p:ext>
            </p:extLst>
          </p:nvPr>
        </p:nvGraphicFramePr>
        <p:xfrm>
          <a:off x="177696" y="1714306"/>
          <a:ext cx="8557427" cy="1637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5184">
                  <a:extLst>
                    <a:ext uri="{9D8B030D-6E8A-4147-A177-3AD203B41FA5}">
                      <a16:colId xmlns:a16="http://schemas.microsoft.com/office/drawing/2014/main" val="3387879057"/>
                    </a:ext>
                  </a:extLst>
                </a:gridCol>
                <a:gridCol w="1617062">
                  <a:extLst>
                    <a:ext uri="{9D8B030D-6E8A-4147-A177-3AD203B41FA5}">
                      <a16:colId xmlns:a16="http://schemas.microsoft.com/office/drawing/2014/main" val="1861506818"/>
                    </a:ext>
                  </a:extLst>
                </a:gridCol>
                <a:gridCol w="749090">
                  <a:extLst>
                    <a:ext uri="{9D8B030D-6E8A-4147-A177-3AD203B41FA5}">
                      <a16:colId xmlns:a16="http://schemas.microsoft.com/office/drawing/2014/main" val="3420930524"/>
                    </a:ext>
                  </a:extLst>
                </a:gridCol>
                <a:gridCol w="1279874">
                  <a:extLst>
                    <a:ext uri="{9D8B030D-6E8A-4147-A177-3AD203B41FA5}">
                      <a16:colId xmlns:a16="http://schemas.microsoft.com/office/drawing/2014/main" val="467904483"/>
                    </a:ext>
                  </a:extLst>
                </a:gridCol>
                <a:gridCol w="1301277">
                  <a:extLst>
                    <a:ext uri="{9D8B030D-6E8A-4147-A177-3AD203B41FA5}">
                      <a16:colId xmlns:a16="http://schemas.microsoft.com/office/drawing/2014/main" val="3284072429"/>
                    </a:ext>
                  </a:extLst>
                </a:gridCol>
                <a:gridCol w="1504940">
                  <a:extLst>
                    <a:ext uri="{9D8B030D-6E8A-4147-A177-3AD203B41FA5}">
                      <a16:colId xmlns:a16="http://schemas.microsoft.com/office/drawing/2014/main" val="1639893002"/>
                    </a:ext>
                  </a:extLst>
                </a:gridCol>
              </a:tblGrid>
              <a:tr h="906430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PROJECT NAME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/>
                        <a:t>SPONSOR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SCORE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TOTAL PROJECT COST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REQUESTED AMOUNT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/>
                        <a:t>(% of Total Project Cost)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RECOMMENDED AMOUNT </a:t>
                      </a:r>
                    </a:p>
                    <a:p>
                      <a:pPr algn="ctr"/>
                      <a:r>
                        <a:rPr lang="en-US" sz="1300" b="1" dirty="0"/>
                        <a:t>(% of Total </a:t>
                      </a:r>
                      <a:br>
                        <a:rPr lang="en-US" sz="1300" b="1" dirty="0"/>
                      </a:br>
                      <a:r>
                        <a:rPr lang="en-US" sz="1300" b="1" dirty="0"/>
                        <a:t>Project Cost)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8427104"/>
                  </a:ext>
                </a:extLst>
              </a:tr>
              <a:tr h="659291">
                <a:tc>
                  <a:txBody>
                    <a:bodyPr/>
                    <a:lstStyle/>
                    <a:p>
                      <a:pPr marL="0" algn="ctr" defTabSz="685812" rtl="0" eaLnBrk="1" latinLnBrk="0" hangingPunct="1"/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Morgan Creek Trail, Cedar River Bridge Plans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Linn County Conservation Board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55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$600,000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$400,000</a:t>
                      </a:r>
                    </a:p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(67%)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$0</a:t>
                      </a:r>
                    </a:p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(0%)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7041213"/>
                  </a:ext>
                </a:extLst>
              </a:tr>
            </a:tbl>
          </a:graphicData>
        </a:graphic>
      </p:graphicFrame>
      <p:sp>
        <p:nvSpPr>
          <p:cNvPr id="3" name="TextBox 2">
            <a:hlinkClick r:id="rId2" action="ppaction://hlinksldjump"/>
            <a:extLst>
              <a:ext uri="{FF2B5EF4-FFF2-40B4-BE49-F238E27FC236}">
                <a16:creationId xmlns:a16="http://schemas.microsoft.com/office/drawing/2014/main" id="{643B2A02-E7BB-0066-989C-38FA0B99FA24}"/>
              </a:ext>
            </a:extLst>
          </p:cNvPr>
          <p:cNvSpPr txBox="1"/>
          <p:nvPr/>
        </p:nvSpPr>
        <p:spPr>
          <a:xfrm>
            <a:off x="-32657" y="6116161"/>
            <a:ext cx="39546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chemeClr val="accent2">
                    <a:lumMod val="60000"/>
                    <a:lumOff val="40000"/>
                  </a:schemeClr>
                </a:solidFill>
                <a:cs typeface="Calibri" panose="020F0502020204030204" pitchFamily="34" charset="0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Return to List of Applications Recommended </a:t>
            </a:r>
            <a:endParaRPr lang="en-US" sz="1200" b="1" dirty="0">
              <a:solidFill>
                <a:schemeClr val="accent2">
                  <a:lumMod val="60000"/>
                  <a:lumOff val="40000"/>
                </a:schemeClr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75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Placeholder 1">
            <a:extLst>
              <a:ext uri="{FF2B5EF4-FFF2-40B4-BE49-F238E27FC236}">
                <a16:creationId xmlns:a16="http://schemas.microsoft.com/office/drawing/2014/main" id="{82A4084A-B9E3-833B-EE58-A512C6FA06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" y="1123950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defTabSz="1827213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1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1pPr>
            <a:lvl2pPr marL="13700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5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2pPr>
            <a:lvl3pPr marL="22844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9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3pPr>
            <a:lvl4pPr marL="31988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4pPr>
            <a:lvl5pPr marL="41132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5pPr>
            <a:lvl6pPr marL="45704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6pPr>
            <a:lvl7pPr marL="50276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7pPr>
            <a:lvl8pPr marL="54848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8pPr>
            <a:lvl9pPr marL="59420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2800" b="1" dirty="0">
                <a:solidFill>
                  <a:schemeClr val="tx2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Statewide Transportation Alternatives Set-Aside Program</a:t>
            </a:r>
          </a:p>
        </p:txBody>
      </p:sp>
      <p:sp>
        <p:nvSpPr>
          <p:cNvPr id="17412" name="Slide Number Placeholder 5">
            <a:extLst>
              <a:ext uri="{FF2B5EF4-FFF2-40B4-BE49-F238E27FC236}">
                <a16:creationId xmlns:a16="http://schemas.microsoft.com/office/drawing/2014/main" id="{3076F08F-2451-380B-26F1-4A69203C18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5707063"/>
            <a:ext cx="2057400" cy="20796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54D6FCA2-1E15-4165-90AF-33B6D06C4B3D}" type="slidenum">
              <a:rPr lang="en-US" altLang="en-US" sz="863" b="1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2</a:t>
            </a:fld>
            <a:endParaRPr lang="en-US" altLang="en-US" sz="863" b="1">
              <a:solidFill>
                <a:schemeClr val="bg1"/>
              </a:solidFill>
              <a:latin typeface="PT Sans" panose="020B0503020203020204" pitchFamily="34" charset="0"/>
              <a:ea typeface="PT Sans" panose="020B0503020203020204" pitchFamily="34" charset="0"/>
              <a:cs typeface="PT Sans" panose="020B0503020203020204" pitchFamily="34" charset="0"/>
            </a:endParaRPr>
          </a:p>
        </p:txBody>
      </p:sp>
      <p:sp>
        <p:nvSpPr>
          <p:cNvPr id="23556" name="Text Placeholder 2">
            <a:extLst>
              <a:ext uri="{FF2B5EF4-FFF2-40B4-BE49-F238E27FC236}">
                <a16:creationId xmlns:a16="http://schemas.microsoft.com/office/drawing/2014/main" id="{30257A1B-EB0B-4738-9BB9-DE4CB1E041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" y="1958975"/>
            <a:ext cx="6180138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56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1pPr>
            <a:lvl2pPr marL="1370013" indent="-455613" defTabSz="18272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2pPr>
            <a:lvl3pPr marL="2284413" indent="-455613" defTabSz="18272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3pPr>
            <a:lvl4pPr marL="3198813" indent="-455613" defTabSz="18272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4pPr>
            <a:lvl5pPr marL="4113213" indent="-455613" defTabSz="18272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5pPr>
            <a:lvl6pPr marL="4570413" indent="-455613" defTabSz="18272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6pPr>
            <a:lvl7pPr marL="5027613" indent="-455613" defTabSz="18272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7pPr>
            <a:lvl8pPr marL="5484813" indent="-455613" defTabSz="18272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8pPr>
            <a:lvl9pPr marL="5942013" indent="-455613" defTabSz="18272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9pPr>
          </a:lstStyle>
          <a:p>
            <a:pPr eaLnBrk="1" hangingPunct="1">
              <a:spcBef>
                <a:spcPts val="2000"/>
              </a:spcBef>
            </a:pPr>
            <a:endParaRPr lang="en-US" altLang="en-US" sz="2200" dirty="0">
              <a:latin typeface="PT Sans Pro" panose="020B0503020203020204" pitchFamily="34" charset="0"/>
            </a:endParaRPr>
          </a:p>
          <a:p>
            <a:pPr eaLnBrk="1" hangingPunct="1">
              <a:spcBef>
                <a:spcPts val="2000"/>
              </a:spcBef>
            </a:pPr>
            <a:r>
              <a:rPr lang="en-US" altLang="en-US" sz="2200" dirty="0">
                <a:latin typeface="PT Sans Pro" panose="020B0503020203020204" pitchFamily="34" charset="0"/>
              </a:rPr>
              <a:t>Current version of program in existence since 1991</a:t>
            </a:r>
          </a:p>
          <a:p>
            <a:pPr eaLnBrk="1" hangingPunct="1">
              <a:spcBef>
                <a:spcPts val="2000"/>
              </a:spcBef>
            </a:pPr>
            <a:r>
              <a:rPr lang="en-US" altLang="en-US" sz="2200" dirty="0">
                <a:latin typeface="PT Sans Pro" panose="020B0503020203020204" pitchFamily="34" charset="0"/>
              </a:rPr>
              <a:t>Majority of funding is distributed to Iowa’s MPOs and RPAs, but $5 million reserved for statewide projects annually with 20% target for Safe Routes to School projects</a:t>
            </a:r>
          </a:p>
          <a:p>
            <a:pPr eaLnBrk="1" hangingPunct="1">
              <a:spcBef>
                <a:spcPts val="2000"/>
              </a:spcBef>
            </a:pPr>
            <a:r>
              <a:rPr lang="en-US" altLang="en-US" sz="2200" dirty="0">
                <a:latin typeface="PT Sans Pro" panose="020B0503020203020204" pitchFamily="34" charset="0"/>
              </a:rPr>
              <a:t>Available to a variety of project sponsors but most applicants are cities and counties</a:t>
            </a:r>
            <a:endParaRPr lang="en-US" altLang="en-US" sz="1500" dirty="0">
              <a:latin typeface="PT Sans Pro" panose="020B0503020203020204" pitchFamily="34" charset="0"/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A537397-34AE-8675-5E0C-19A76B6386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9013" y="6538913"/>
            <a:ext cx="2057400" cy="20637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26599A15-E7B5-4AC7-A545-16D5005A5D6E}" type="slidenum">
              <a:rPr lang="en-US" altLang="en-US" sz="863" b="1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2</a:t>
            </a:fld>
            <a:endParaRPr lang="en-US" altLang="en-US" sz="863" b="1" dirty="0">
              <a:solidFill>
                <a:schemeClr val="bg1"/>
              </a:solidFill>
              <a:latin typeface="PT Sans" panose="020B0503020203020204" pitchFamily="34" charset="0"/>
              <a:ea typeface="PT Sans" panose="020B0503020203020204" pitchFamily="34" charset="0"/>
              <a:cs typeface="PT Sans" panose="020B0503020203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Placeholder 1">
            <a:extLst>
              <a:ext uri="{FF2B5EF4-FFF2-40B4-BE49-F238E27FC236}">
                <a16:creationId xmlns:a16="http://schemas.microsoft.com/office/drawing/2014/main" id="{82A4084A-B9E3-833B-EE58-A512C6FA06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" y="1123950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defTabSz="1827213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1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1pPr>
            <a:lvl2pPr marL="13700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5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2pPr>
            <a:lvl3pPr marL="22844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9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3pPr>
            <a:lvl4pPr marL="31988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4pPr>
            <a:lvl5pPr marL="41132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5pPr>
            <a:lvl6pPr marL="45704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6pPr>
            <a:lvl7pPr marL="50276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7pPr>
            <a:lvl8pPr marL="54848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8pPr>
            <a:lvl9pPr marL="59420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2800" b="1" dirty="0">
                <a:solidFill>
                  <a:schemeClr val="tx2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Eligible Activities</a:t>
            </a:r>
          </a:p>
        </p:txBody>
      </p:sp>
      <p:sp>
        <p:nvSpPr>
          <p:cNvPr id="17412" name="Slide Number Placeholder 5">
            <a:extLst>
              <a:ext uri="{FF2B5EF4-FFF2-40B4-BE49-F238E27FC236}">
                <a16:creationId xmlns:a16="http://schemas.microsoft.com/office/drawing/2014/main" id="{3076F08F-2451-380B-26F1-4A69203C18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5707063"/>
            <a:ext cx="2057400" cy="20796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54D6FCA2-1E15-4165-90AF-33B6D06C4B3D}" type="slidenum">
              <a:rPr lang="en-US" altLang="en-US" sz="863" b="1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3</a:t>
            </a:fld>
            <a:endParaRPr lang="en-US" altLang="en-US" sz="863" b="1">
              <a:solidFill>
                <a:schemeClr val="bg1"/>
              </a:solidFill>
              <a:latin typeface="PT Sans" panose="020B0503020203020204" pitchFamily="34" charset="0"/>
              <a:ea typeface="PT Sans" panose="020B0503020203020204" pitchFamily="34" charset="0"/>
              <a:cs typeface="PT Sans" panose="020B0503020203020204" pitchFamily="34" charset="0"/>
            </a:endParaRPr>
          </a:p>
        </p:txBody>
      </p:sp>
      <p:sp>
        <p:nvSpPr>
          <p:cNvPr id="23556" name="Text Placeholder 2">
            <a:extLst>
              <a:ext uri="{FF2B5EF4-FFF2-40B4-BE49-F238E27FC236}">
                <a16:creationId xmlns:a16="http://schemas.microsoft.com/office/drawing/2014/main" id="{30257A1B-EB0B-4738-9BB9-DE4CB1E041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" y="1958975"/>
            <a:ext cx="6180138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56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1pPr>
            <a:lvl2pPr marL="1370013" indent="-455613" defTabSz="18272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2pPr>
            <a:lvl3pPr marL="2284413" indent="-455613" defTabSz="18272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3pPr>
            <a:lvl4pPr marL="3198813" indent="-455613" defTabSz="18272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4pPr>
            <a:lvl5pPr marL="4113213" indent="-455613" defTabSz="18272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5pPr>
            <a:lvl6pPr marL="4570413" indent="-455613" defTabSz="18272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6pPr>
            <a:lvl7pPr marL="5027613" indent="-455613" defTabSz="18272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7pPr>
            <a:lvl8pPr marL="5484813" indent="-455613" defTabSz="18272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8pPr>
            <a:lvl9pPr marL="5942013" indent="-455613" defTabSz="18272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PT Sans" panose="020B0503020203090204" pitchFamily="34" charset="0"/>
                <a:ea typeface="PT Sans" panose="020B0503020203090204" pitchFamily="34" charset="0"/>
                <a:cs typeface="PT Sans" panose="020B0503020203090204" pitchFamily="34" charset="0"/>
              </a:defRPr>
            </a:lvl9pPr>
          </a:lstStyle>
          <a:p>
            <a:pPr eaLnBrk="1" hangingPunct="1">
              <a:spcBef>
                <a:spcPts val="2000"/>
              </a:spcBef>
            </a:pPr>
            <a:r>
              <a:rPr lang="en-US" altLang="en-US" sz="2200" dirty="0">
                <a:latin typeface="PT Sans Pro" panose="020B0503020203020204" pitchFamily="34" charset="0"/>
              </a:rPr>
              <a:t>On-road and off-road non-motorized trail facilities, safe routes for non-drivers, conversion of abandoned rail corridors for trails, preservation/rehabilitation of historic transportation facilities among others</a:t>
            </a:r>
          </a:p>
          <a:p>
            <a:pPr eaLnBrk="1" hangingPunct="1">
              <a:spcBef>
                <a:spcPts val="2000"/>
              </a:spcBef>
            </a:pPr>
            <a:r>
              <a:rPr lang="en-US" altLang="en-US" sz="2200" dirty="0">
                <a:latin typeface="PT Sans Pro" panose="020B0503020203020204" pitchFamily="34" charset="0"/>
              </a:rPr>
              <a:t>Federal Recreational Trails Program eligible activities</a:t>
            </a:r>
          </a:p>
          <a:p>
            <a:pPr eaLnBrk="1" hangingPunct="1">
              <a:spcBef>
                <a:spcPts val="2000"/>
              </a:spcBef>
            </a:pPr>
            <a:r>
              <a:rPr lang="en-US" altLang="en-US" sz="2200" dirty="0">
                <a:latin typeface="PT Sans Pro" panose="020B0503020203020204" pitchFamily="34" charset="0"/>
              </a:rPr>
              <a:t>Infrastructure-related or non-infrastructure related Safe Routes to School Projects</a:t>
            </a:r>
          </a:p>
          <a:p>
            <a:pPr eaLnBrk="1" hangingPunct="1">
              <a:spcBef>
                <a:spcPts val="2000"/>
              </a:spcBef>
            </a:pPr>
            <a:r>
              <a:rPr lang="en-US" altLang="en-US" sz="2200" dirty="0">
                <a:latin typeface="PT Sans Pro" panose="020B0503020203020204" pitchFamily="34" charset="0"/>
              </a:rPr>
              <a:t>Scenic Byways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A537397-34AE-8675-5E0C-19A76B6386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9013" y="6538913"/>
            <a:ext cx="2057400" cy="20637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26599A15-E7B5-4AC7-A545-16D5005A5D6E}" type="slidenum">
              <a:rPr lang="en-US" altLang="en-US" sz="863" b="1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3</a:t>
            </a:fld>
            <a:endParaRPr lang="en-US" altLang="en-US" sz="863" b="1" dirty="0">
              <a:solidFill>
                <a:schemeClr val="bg1"/>
              </a:solidFill>
              <a:latin typeface="PT Sans" panose="020B0503020203020204" pitchFamily="34" charset="0"/>
              <a:ea typeface="PT Sans" panose="020B0503020203020204" pitchFamily="34" charset="0"/>
              <a:cs typeface="PT Sans" panose="020B05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4552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Placeholder 1">
            <a:extLst>
              <a:ext uri="{FF2B5EF4-FFF2-40B4-BE49-F238E27FC236}">
                <a16:creationId xmlns:a16="http://schemas.microsoft.com/office/drawing/2014/main" id="{82A4084A-B9E3-833B-EE58-A512C6FA06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335" y="1034201"/>
            <a:ext cx="8451606" cy="383937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defTabSz="1827213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1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1pPr>
            <a:lvl2pPr marL="13700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5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2pPr>
            <a:lvl3pPr marL="22844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9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3pPr>
            <a:lvl4pPr marL="31988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4pPr>
            <a:lvl5pPr marL="41132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5pPr>
            <a:lvl6pPr marL="45704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6pPr>
            <a:lvl7pPr marL="50276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7pPr>
            <a:lvl8pPr marL="54848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8pPr>
            <a:lvl9pPr marL="59420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2800" b="1" dirty="0">
                <a:solidFill>
                  <a:schemeClr val="tx2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Project Evaluation Criteria</a:t>
            </a:r>
          </a:p>
        </p:txBody>
      </p:sp>
      <p:sp>
        <p:nvSpPr>
          <p:cNvPr id="17412" name="Slide Number Placeholder 5">
            <a:extLst>
              <a:ext uri="{FF2B5EF4-FFF2-40B4-BE49-F238E27FC236}">
                <a16:creationId xmlns:a16="http://schemas.microsoft.com/office/drawing/2014/main" id="{3076F08F-2451-380B-26F1-4A69203C18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5707063"/>
            <a:ext cx="2057400" cy="20796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54D6FCA2-1E15-4165-90AF-33B6D06C4B3D}" type="slidenum">
              <a:rPr lang="en-US" altLang="en-US" sz="863" b="1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4</a:t>
            </a:fld>
            <a:endParaRPr lang="en-US" altLang="en-US" sz="863" b="1">
              <a:solidFill>
                <a:schemeClr val="bg1"/>
              </a:solidFill>
              <a:latin typeface="PT Sans" panose="020B0503020203020204" pitchFamily="34" charset="0"/>
              <a:ea typeface="PT Sans" panose="020B0503020203020204" pitchFamily="34" charset="0"/>
              <a:cs typeface="PT Sans" panose="020B0503020203020204" pitchFamily="34" charset="0"/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A537397-34AE-8675-5E0C-19A76B6386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9013" y="6538913"/>
            <a:ext cx="2057400" cy="20637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26599A15-E7B5-4AC7-A545-16D5005A5D6E}" type="slidenum">
              <a:rPr lang="en-US" altLang="en-US" sz="863" b="1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4</a:t>
            </a:fld>
            <a:endParaRPr lang="en-US" altLang="en-US" sz="863" b="1" dirty="0">
              <a:solidFill>
                <a:schemeClr val="bg1"/>
              </a:solidFill>
              <a:latin typeface="PT Sans" panose="020B0503020203020204" pitchFamily="34" charset="0"/>
              <a:ea typeface="PT Sans" panose="020B0503020203020204" pitchFamily="34" charset="0"/>
              <a:cs typeface="PT Sans" panose="020B0503020203020204" pitchFamily="34" charset="0"/>
            </a:endParaRPr>
          </a:p>
        </p:txBody>
      </p:sp>
      <p:graphicFrame>
        <p:nvGraphicFramePr>
          <p:cNvPr id="2" name="Table 9">
            <a:extLst>
              <a:ext uri="{FF2B5EF4-FFF2-40B4-BE49-F238E27FC236}">
                <a16:creationId xmlns:a16="http://schemas.microsoft.com/office/drawing/2014/main" id="{A8E47618-1A78-BAC1-101A-419D3ACE73B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3249742"/>
              </p:ext>
            </p:extLst>
          </p:nvPr>
        </p:nvGraphicFramePr>
        <p:xfrm>
          <a:off x="360485" y="1486240"/>
          <a:ext cx="8394456" cy="486009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7221291">
                  <a:extLst>
                    <a:ext uri="{9D8B030D-6E8A-4147-A177-3AD203B41FA5}">
                      <a16:colId xmlns:a16="http://schemas.microsoft.com/office/drawing/2014/main" val="72594445"/>
                    </a:ext>
                  </a:extLst>
                </a:gridCol>
                <a:gridCol w="1173165">
                  <a:extLst>
                    <a:ext uri="{9D8B030D-6E8A-4147-A177-3AD203B41FA5}">
                      <a16:colId xmlns:a16="http://schemas.microsoft.com/office/drawing/2014/main" val="1421192905"/>
                    </a:ext>
                  </a:extLst>
                </a:gridCol>
              </a:tblGrid>
              <a:tr h="272153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bg1"/>
                          </a:solidFill>
                          <a:latin typeface="PT Sans" panose="020B0503020203090204" pitchFamily="34" charset="0"/>
                          <a:ea typeface="PT Sans" panose="020B0503020203090204" pitchFamily="34" charset="0"/>
                          <a:cs typeface="Calibri" panose="020F0502020204030204" pitchFamily="34" charset="0"/>
                        </a:rPr>
                        <a:t>Criteria</a:t>
                      </a: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3617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PT Sans" panose="020B0503020203090204" pitchFamily="34" charset="0"/>
                          <a:ea typeface="PT Sans" panose="020B0503020203090204" pitchFamily="34" charset="0"/>
                          <a:cs typeface="Calibri" panose="020F0502020204030204" pitchFamily="34" charset="0"/>
                        </a:rPr>
                        <a:t>Points</a:t>
                      </a: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361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4941053"/>
                  </a:ext>
                </a:extLst>
              </a:tr>
              <a:tr h="325337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  <a:ea typeface="PT Sans" panose="020B0503020203090204" pitchFamily="34" charset="0"/>
                        </a:rPr>
                        <a:t>Statewide or multi-regional impact of the project 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+mn-lt"/>
                        <a:ea typeface="PT Sans" panose="020B050302020309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PT Sans" panose="020B0503020203090204" pitchFamily="34" charset="0"/>
                          <a:cs typeface="+mn-cs"/>
                        </a:rPr>
                        <a:t>25</a:t>
                      </a: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21588815"/>
                  </a:ext>
                </a:extLst>
              </a:tr>
              <a:tr h="270535">
                <a:tc>
                  <a:txBody>
                    <a:bodyPr/>
                    <a:lstStyle/>
                    <a:p>
                      <a:pPr marL="0" algn="l" defTabSz="685812" rtl="0" eaLnBrk="1" latinLnBrk="0" hangingPunct="1"/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PT Sans" panose="020B0503020203090204" pitchFamily="34" charset="0"/>
                          <a:cs typeface="+mn-cs"/>
                        </a:rPr>
                        <a:t>Connectivity and Completion of Trail Linkages </a:t>
                      </a:r>
                    </a:p>
                  </a:txBody>
                  <a:tcPr marL="68580" marR="68580" marT="34290" marB="34290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PT Sans" panose="020B0503020203090204" pitchFamily="34" charset="0"/>
                          <a:cs typeface="+mn-cs"/>
                        </a:rPr>
                        <a:t>15</a:t>
                      </a:r>
                    </a:p>
                  </a:txBody>
                  <a:tcPr marL="68580" marR="68580" marT="34290" marB="34290">
                    <a:lnT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634561679"/>
                  </a:ext>
                </a:extLst>
              </a:tr>
              <a:tr h="278364">
                <a:tc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Alignment with Local, Regional, or Statewide Planning Documents </a:t>
                      </a:r>
                      <a:endParaRPr lang="en-US" sz="18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PT Sans" panose="020B0503020203090204" pitchFamily="34" charset="0"/>
                          <a:cs typeface="+mn-cs"/>
                        </a:rPr>
                        <a:t>15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0749222"/>
                  </a:ext>
                </a:extLst>
              </a:tr>
              <a:tr h="223563">
                <a:tc>
                  <a:txBody>
                    <a:bodyPr/>
                    <a:lstStyle/>
                    <a:p>
                      <a:pPr marL="0" marR="0" lvl="0" indent="0" algn="l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Federal-aid Project Development Process, Understanding &amp; Capacity </a:t>
                      </a:r>
                      <a:endParaRPr lang="en-US" sz="1800" b="1" kern="1200" dirty="0">
                        <a:solidFill>
                          <a:schemeClr val="bg1"/>
                        </a:solidFill>
                        <a:latin typeface="+mn-lt"/>
                        <a:ea typeface="PT Sans" panose="020B050302020309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PT Sans" panose="020B0503020203090204" pitchFamily="34" charset="0"/>
                          <a:cs typeface="+mn-cs"/>
                        </a:rPr>
                        <a:t>10</a:t>
                      </a:r>
                    </a:p>
                  </a:txBody>
                  <a:tcPr marL="68580" marR="68580" marT="34290" marB="3429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7944804"/>
                  </a:ext>
                </a:extLst>
              </a:tr>
              <a:tr h="256444">
                <a:tc>
                  <a:txBody>
                    <a:bodyPr/>
                    <a:lstStyle/>
                    <a:p>
                      <a:pPr marL="0" marR="0" lvl="0" indent="0" algn="l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Contribution Toward Safety for All Transportation Modes</a:t>
                      </a:r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PT Sans" panose="020B0503020203090204" pitchFamily="34" charset="0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PT Sans" panose="020B0503020203090204" pitchFamily="34" charset="0"/>
                          <a:cs typeface="+mn-cs"/>
                        </a:rPr>
                        <a:t>10</a:t>
                      </a:r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PT Sans" panose="020B0503020203090204" pitchFamily="34" charset="0"/>
                        <a:cs typeface="+mn-cs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434686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PT Sans" panose="020B0503020203090204" pitchFamily="34" charset="0"/>
                          <a:cs typeface="+mn-cs"/>
                        </a:rPr>
                        <a:t>Enhancement of Statewide Tourism Benefits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PT Sans" panose="020B0503020203090204" pitchFamily="34" charset="0"/>
                          <a:cs typeface="+mn-cs"/>
                        </a:rPr>
                        <a:t>10</a:t>
                      </a:r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PT Sans" panose="020B0503020203090204" pitchFamily="34" charset="0"/>
                        <a:cs typeface="+mn-cs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667426394"/>
                  </a:ext>
                </a:extLst>
              </a:tr>
              <a:tr h="196945">
                <a:tc>
                  <a:txBody>
                    <a:bodyPr/>
                    <a:lstStyle/>
                    <a:p>
                      <a:pPr marL="0" marR="0" lvl="0" indent="0" algn="l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PT Sans" panose="020B0503020203090204" pitchFamily="34" charset="0"/>
                          <a:cs typeface="+mn-cs"/>
                        </a:rPr>
                        <a:t>Leverage of other funding sources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PT Sans" panose="020B0503020203090204" pitchFamily="34" charset="0"/>
                          <a:cs typeface="+mn-cs"/>
                        </a:rPr>
                        <a:t>10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147911471"/>
                  </a:ext>
                </a:extLst>
              </a:tr>
              <a:tr h="217300">
                <a:tc>
                  <a:txBody>
                    <a:bodyPr/>
                    <a:lstStyle/>
                    <a:p>
                      <a:pPr marL="0" marR="0" lvl="0" indent="0" algn="l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Need for the proposed project </a:t>
                      </a:r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PT Sans" panose="020B0503020203090204" pitchFamily="34" charset="0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PT Sans" panose="020B0503020203090204" pitchFamily="34" charset="0"/>
                          <a:cs typeface="+mn-cs"/>
                        </a:rPr>
                        <a:t>10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20118701"/>
                  </a:ext>
                </a:extLst>
              </a:tr>
              <a:tr h="200076">
                <a:tc>
                  <a:txBody>
                    <a:bodyPr/>
                    <a:lstStyle/>
                    <a:p>
                      <a:pPr marL="0" marR="0" lvl="0" indent="0" algn="l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PT Sans" panose="020B0503020203090204" pitchFamily="34" charset="0"/>
                          <a:cs typeface="+mn-cs"/>
                        </a:rPr>
                        <a:t>Addresses high-need areas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+mn-lt"/>
                        </a:rPr>
                        <a:t>10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788840758"/>
                  </a:ext>
                </a:extLst>
              </a:tr>
              <a:tr h="195379">
                <a:tc>
                  <a:txBody>
                    <a:bodyPr/>
                    <a:lstStyle/>
                    <a:p>
                      <a:pPr marL="0" marR="0" lvl="0" indent="0" algn="l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PT Sans" panose="020B0503020203090204" pitchFamily="34" charset="0"/>
                          <a:cs typeface="+mn-cs"/>
                        </a:rPr>
                        <a:t>Improve accessibility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861350016"/>
                  </a:ext>
                </a:extLst>
              </a:tr>
              <a:tr h="190682">
                <a:tc>
                  <a:txBody>
                    <a:bodyPr/>
                    <a:lstStyle/>
                    <a:p>
                      <a:pPr marL="0" marR="0" lvl="0" indent="0" algn="l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PT Sans" panose="020B0503020203090204" pitchFamily="34" charset="0"/>
                          <a:cs typeface="+mn-cs"/>
                        </a:rPr>
                        <a:t>Long-term maintenance plan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880751560"/>
                  </a:ext>
                </a:extLst>
              </a:tr>
              <a:tr h="173459">
                <a:tc>
                  <a:txBody>
                    <a:bodyPr/>
                    <a:lstStyle/>
                    <a:p>
                      <a:pPr marL="0" marR="0" lvl="0" indent="0" algn="l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PT Sans" panose="020B0503020203090204" pitchFamily="34" charset="0"/>
                          <a:cs typeface="+mn-cs"/>
                        </a:rPr>
                        <a:t>Project readiness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771464202"/>
                  </a:ext>
                </a:extLst>
              </a:tr>
              <a:tr h="402391">
                <a:tc>
                  <a:txBody>
                    <a:bodyPr/>
                    <a:lstStyle/>
                    <a:p>
                      <a:pPr marL="0" marR="0" lvl="0" indent="0" algn="l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PT Sans" panose="020B0503020203090204" pitchFamily="34" charset="0"/>
                          <a:cs typeface="+mn-cs"/>
                        </a:rPr>
                        <a:t>MAXIMUM POINTS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+mn-lt"/>
                        </a:rPr>
                        <a:t>130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5268743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83027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Placeholder 1">
            <a:extLst>
              <a:ext uri="{FF2B5EF4-FFF2-40B4-BE49-F238E27FC236}">
                <a16:creationId xmlns:a16="http://schemas.microsoft.com/office/drawing/2014/main" id="{82A4084A-B9E3-833B-EE58-A512C6FA06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915" y="949735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defTabSz="1827213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1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1pPr>
            <a:lvl2pPr marL="13700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5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2pPr>
            <a:lvl3pPr marL="22844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9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3pPr>
            <a:lvl4pPr marL="31988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4pPr>
            <a:lvl5pPr marL="41132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5pPr>
            <a:lvl6pPr marL="45704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6pPr>
            <a:lvl7pPr marL="50276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7pPr>
            <a:lvl8pPr marL="54848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8pPr>
            <a:lvl9pPr marL="59420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2800" b="1" dirty="0">
                <a:solidFill>
                  <a:schemeClr val="tx2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Available Funding and Application Summary</a:t>
            </a:r>
          </a:p>
        </p:txBody>
      </p:sp>
      <p:sp>
        <p:nvSpPr>
          <p:cNvPr id="17412" name="Slide Number Placeholder 5">
            <a:extLst>
              <a:ext uri="{FF2B5EF4-FFF2-40B4-BE49-F238E27FC236}">
                <a16:creationId xmlns:a16="http://schemas.microsoft.com/office/drawing/2014/main" id="{3076F08F-2451-380B-26F1-4A69203C18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5707063"/>
            <a:ext cx="2057400" cy="20796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54D6FCA2-1E15-4165-90AF-33B6D06C4B3D}" type="slidenum">
              <a:rPr lang="en-US" altLang="en-US" sz="863" b="1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5</a:t>
            </a:fld>
            <a:endParaRPr lang="en-US" altLang="en-US" sz="863" b="1">
              <a:solidFill>
                <a:schemeClr val="bg1"/>
              </a:solidFill>
              <a:latin typeface="PT Sans" panose="020B0503020203020204" pitchFamily="34" charset="0"/>
              <a:ea typeface="PT Sans" panose="020B0503020203020204" pitchFamily="34" charset="0"/>
              <a:cs typeface="PT Sans" panose="020B0503020203020204" pitchFamily="34" charset="0"/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A537397-34AE-8675-5E0C-19A76B6386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9013" y="6538913"/>
            <a:ext cx="2057400" cy="20637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26599A15-E7B5-4AC7-A545-16D5005A5D6E}" type="slidenum">
              <a:rPr lang="en-US" altLang="en-US" sz="863" b="1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5</a:t>
            </a:fld>
            <a:endParaRPr lang="en-US" altLang="en-US" sz="863" b="1" dirty="0">
              <a:solidFill>
                <a:schemeClr val="bg1"/>
              </a:solidFill>
              <a:latin typeface="PT Sans" panose="020B0503020203020204" pitchFamily="34" charset="0"/>
              <a:ea typeface="PT Sans" panose="020B0503020203020204" pitchFamily="34" charset="0"/>
              <a:cs typeface="PT Sans" panose="020B0503020203020204" pitchFamily="34" charset="0"/>
            </a:endParaRPr>
          </a:p>
        </p:txBody>
      </p:sp>
      <p:graphicFrame>
        <p:nvGraphicFramePr>
          <p:cNvPr id="2" name="Table 9">
            <a:extLst>
              <a:ext uri="{FF2B5EF4-FFF2-40B4-BE49-F238E27FC236}">
                <a16:creationId xmlns:a16="http://schemas.microsoft.com/office/drawing/2014/main" id="{A8E47618-1A78-BAC1-101A-419D3ACE73B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0197477"/>
              </p:ext>
            </p:extLst>
          </p:nvPr>
        </p:nvGraphicFramePr>
        <p:xfrm>
          <a:off x="629574" y="1943510"/>
          <a:ext cx="7551670" cy="3713248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775835">
                  <a:extLst>
                    <a:ext uri="{9D8B030D-6E8A-4147-A177-3AD203B41FA5}">
                      <a16:colId xmlns:a16="http://schemas.microsoft.com/office/drawing/2014/main" val="72594445"/>
                    </a:ext>
                  </a:extLst>
                </a:gridCol>
                <a:gridCol w="404586">
                  <a:extLst>
                    <a:ext uri="{9D8B030D-6E8A-4147-A177-3AD203B41FA5}">
                      <a16:colId xmlns:a16="http://schemas.microsoft.com/office/drawing/2014/main" val="484604426"/>
                    </a:ext>
                  </a:extLst>
                </a:gridCol>
                <a:gridCol w="3371249">
                  <a:extLst>
                    <a:ext uri="{9D8B030D-6E8A-4147-A177-3AD203B41FA5}">
                      <a16:colId xmlns:a16="http://schemas.microsoft.com/office/drawing/2014/main" val="1796880072"/>
                    </a:ext>
                  </a:extLst>
                </a:gridCol>
              </a:tblGrid>
              <a:tr h="402391">
                <a:tc gridSpan="3"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solidFill>
                            <a:schemeClr val="bg1"/>
                          </a:solidFill>
                          <a:latin typeface="PT Sans" panose="020B0503020203090204" pitchFamily="34" charset="0"/>
                          <a:ea typeface="PT Sans" panose="020B0503020203090204" pitchFamily="34" charset="0"/>
                          <a:cs typeface="Calibri" panose="020F0502020204030204" pitchFamily="34" charset="0"/>
                        </a:rPr>
                        <a:t>Available Funding:</a:t>
                      </a: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3617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Column 2</a:t>
                      </a:r>
                    </a:p>
                  </a:txBody>
                  <a:tcPr marL="68580" marR="68580" marT="34290" marB="34290" anchor="ctr">
                    <a:lnL>
                      <a:noFill/>
                    </a:ln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2400" dirty="0">
                        <a:solidFill>
                          <a:schemeClr val="bg1"/>
                        </a:solidFill>
                        <a:latin typeface="PT Sans" panose="020B0503020203090204" pitchFamily="34" charset="0"/>
                        <a:ea typeface="PT Sans" panose="020B050302020309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361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4941053"/>
                  </a:ext>
                </a:extLst>
              </a:tr>
              <a:tr h="402391">
                <a:tc gridSpan="2"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+mn-lt"/>
                          <a:ea typeface="PT Sans" panose="020B0503020203090204" pitchFamily="34" charset="0"/>
                        </a:rPr>
                        <a:t>FY2026 Funding Remaining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+mn-lt"/>
                        <a:ea typeface="PT Sans" panose="020B050302020309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+mn-lt"/>
                          <a:ea typeface="PT Sans" panose="020B0503020203090204" pitchFamily="34" charset="0"/>
                          <a:cs typeface="+mn-cs"/>
                        </a:rPr>
                        <a:t>$9,000,000</a:t>
                      </a:r>
                    </a:p>
                  </a:txBody>
                  <a:tcPr marL="68580" marR="68580" marT="34290" marB="34290">
                    <a:lnL>
                      <a:noFill/>
                    </a:lnL>
                    <a:lnR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+mn-lt"/>
                          <a:ea typeface="PT Sans" panose="020B0503020203090204" pitchFamily="34" charset="0"/>
                          <a:cs typeface="+mn-cs"/>
                        </a:rPr>
                        <a:t>$4,976,134</a:t>
                      </a:r>
                    </a:p>
                  </a:txBody>
                  <a:tcPr marL="68580" marR="68580" marT="34290" marB="34290">
                    <a:lnL>
                      <a:noFill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821588815"/>
                  </a:ext>
                </a:extLst>
              </a:tr>
              <a:tr h="408976">
                <a:tc gridSpan="2">
                  <a:txBody>
                    <a:bodyPr/>
                    <a:lstStyle/>
                    <a:p>
                      <a:pPr marL="0" algn="l" defTabSz="685812" rtl="0" eaLnBrk="1" latinLnBrk="0" hangingPunct="1"/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+mn-lt"/>
                          <a:ea typeface="PT Sans" panose="020B0503020203090204" pitchFamily="34" charset="0"/>
                          <a:cs typeface="+mn-cs"/>
                        </a:rPr>
                        <a:t>Underruns from closed projects</a:t>
                      </a:r>
                    </a:p>
                  </a:txBody>
                  <a:tcPr marL="68580" marR="68580" marT="34290" marB="34290">
                    <a:lnT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+mn-lt"/>
                          <a:ea typeface="PT Sans" panose="020B0503020203090204" pitchFamily="34" charset="0"/>
                          <a:cs typeface="+mn-cs"/>
                        </a:rPr>
                        <a:t>$1,800,000 (20%)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+mn-lt"/>
                          <a:ea typeface="PT Sans" panose="020B0503020203090204" pitchFamily="34" charset="0"/>
                          <a:cs typeface="+mn-cs"/>
                        </a:rPr>
                        <a:t>$1,537,059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34561679"/>
                  </a:ext>
                </a:extLst>
              </a:tr>
              <a:tr h="408976">
                <a:tc gridSpan="2">
                  <a:txBody>
                    <a:bodyPr/>
                    <a:lstStyle/>
                    <a:p>
                      <a:pPr marL="0" algn="l" defTabSz="685812" rtl="0" eaLnBrk="1" latinLnBrk="0" hangingPunct="1"/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+mn-lt"/>
                          <a:ea typeface="PT Sans" panose="020B0503020203090204" pitchFamily="34" charset="0"/>
                          <a:cs typeface="+mn-cs"/>
                        </a:rPr>
                        <a:t>Total Funding Available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marL="0" marR="0" lvl="0" indent="0" algn="l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+mn-lt"/>
                          <a:ea typeface="PT Sans" panose="020B0503020203090204" pitchFamily="34" charset="0"/>
                          <a:cs typeface="+mn-cs"/>
                        </a:rPr>
                        <a:t>$8,000,000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+mn-lt"/>
                          <a:ea typeface="PT Sans" panose="020B0503020203090204" pitchFamily="34" charset="0"/>
                          <a:cs typeface="+mn-cs"/>
                        </a:rPr>
                        <a:t>$6,513,193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877977637"/>
                  </a:ext>
                </a:extLst>
              </a:tr>
              <a:tr h="402391">
                <a:tc gridSpan="3">
                  <a:txBody>
                    <a:bodyPr/>
                    <a:lstStyle/>
                    <a:p>
                      <a:endParaRPr lang="en-US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US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0749222"/>
                  </a:ext>
                </a:extLst>
              </a:tr>
              <a:tr h="449001">
                <a:tc gridSpan="3">
                  <a:txBody>
                    <a:bodyPr/>
                    <a:lstStyle/>
                    <a:p>
                      <a:pPr marL="0" marR="0" lvl="0" indent="0" algn="l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chemeClr val="bg1"/>
                          </a:solidFill>
                          <a:latin typeface="PT Sans" panose="020B0503020203090204" pitchFamily="34" charset="0"/>
                          <a:ea typeface="PT Sans" panose="020B0503020203090204" pitchFamily="34" charset="0"/>
                          <a:cs typeface="Calibri" panose="020F0502020204030204" pitchFamily="34" charset="0"/>
                        </a:rPr>
                        <a:t>Application Summary:</a:t>
                      </a:r>
                    </a:p>
                  </a:txBody>
                  <a:tcPr marL="68580" marR="68580" marT="34290" marB="34290">
                    <a:solidFill>
                      <a:srgbClr val="03617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marL="0" marR="0" lvl="0" indent="0" algn="l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kern="1200" dirty="0">
                        <a:solidFill>
                          <a:schemeClr val="bg1"/>
                        </a:solidFill>
                        <a:latin typeface="PT Sans" panose="020B0503020203090204" pitchFamily="34" charset="0"/>
                        <a:ea typeface="PT Sans" panose="020B050302020309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>
                    <a:solidFill>
                      <a:srgbClr val="0361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7944804"/>
                  </a:ext>
                </a:extLst>
              </a:tr>
              <a:tr h="402391">
                <a:tc>
                  <a:txBody>
                    <a:bodyPr/>
                    <a:lstStyle/>
                    <a:p>
                      <a:pPr marL="0" marR="0" lvl="0" indent="0" algn="l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+mn-lt"/>
                          <a:ea typeface="PT Sans" panose="020B0503020203090204" pitchFamily="34" charset="0"/>
                          <a:cs typeface="+mn-cs"/>
                        </a:rPr>
                        <a:t>Total number of projects:</a:t>
                      </a:r>
                    </a:p>
                  </a:txBody>
                  <a:tcPr marL="68580" marR="68580" marT="34290" marB="34290"/>
                </a:tc>
                <a:tc gridSpan="2">
                  <a:txBody>
                    <a:bodyPr/>
                    <a:lstStyle/>
                    <a:p>
                      <a:pPr marL="0" marR="0" lvl="0" indent="0" algn="l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+mn-lt"/>
                          <a:ea typeface="PT Sans" panose="020B0503020203090204" pitchFamily="34" charset="0"/>
                          <a:cs typeface="+mn-cs"/>
                        </a:rPr>
                        <a:t>       16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marL="0" marR="0" lvl="0" indent="0" algn="l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kern="1200" dirty="0">
                        <a:solidFill>
                          <a:schemeClr val="tx1"/>
                        </a:solidFill>
                        <a:latin typeface="+mn-lt"/>
                        <a:ea typeface="PT Sans" panose="020B0503020203090204" pitchFamily="34" charset="0"/>
                        <a:cs typeface="+mn-cs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43468655"/>
                  </a:ext>
                </a:extLst>
              </a:tr>
              <a:tr h="402391">
                <a:tc>
                  <a:txBody>
                    <a:bodyPr/>
                    <a:lstStyle/>
                    <a:p>
                      <a:pPr marL="0" marR="0" lvl="0" indent="0" algn="l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+mn-lt"/>
                          <a:ea typeface="PT Sans" panose="020B0503020203090204" pitchFamily="34" charset="0"/>
                          <a:cs typeface="+mn-cs"/>
                        </a:rPr>
                        <a:t>Total project costs</a:t>
                      </a:r>
                    </a:p>
                  </a:txBody>
                  <a:tcPr marL="68580" marR="68580" marT="34290" marB="34290"/>
                </a:tc>
                <a:tc gridSpan="2">
                  <a:txBody>
                    <a:bodyPr/>
                    <a:lstStyle/>
                    <a:p>
                      <a:pPr marL="0" marR="0" lvl="0" indent="0" algn="l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+mn-lt"/>
                          <a:ea typeface="PT Sans" panose="020B0503020203090204" pitchFamily="34" charset="0"/>
                          <a:cs typeface="+mn-cs"/>
                        </a:rPr>
                        <a:t>      $29,506,036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marL="0" marR="0" lvl="0" indent="0" algn="l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kern="1200" dirty="0">
                        <a:solidFill>
                          <a:schemeClr val="tx1"/>
                        </a:solidFill>
                        <a:latin typeface="+mn-lt"/>
                        <a:ea typeface="PT Sans" panose="020B0503020203090204" pitchFamily="34" charset="0"/>
                        <a:cs typeface="+mn-cs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667426394"/>
                  </a:ext>
                </a:extLst>
              </a:tr>
              <a:tr h="402391">
                <a:tc>
                  <a:txBody>
                    <a:bodyPr/>
                    <a:lstStyle/>
                    <a:p>
                      <a:pPr marL="0" marR="0" lvl="0" indent="0" algn="l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+mn-lt"/>
                          <a:ea typeface="PT Sans" panose="020B0503020203090204" pitchFamily="34" charset="0"/>
                          <a:cs typeface="+mn-cs"/>
                        </a:rPr>
                        <a:t>Total amount requested</a:t>
                      </a:r>
                    </a:p>
                  </a:txBody>
                  <a:tcPr marL="68580" marR="68580" marT="34290" marB="34290"/>
                </a:tc>
                <a:tc gridSpan="2">
                  <a:txBody>
                    <a:bodyPr/>
                    <a:lstStyle/>
                    <a:p>
                      <a:pPr marL="0" marR="0" lvl="0" indent="0" algn="l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      $18,603,430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marL="0" marR="0" lvl="0" indent="0" algn="l" defTabSz="6858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1479114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29937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Slide Number Placeholder 5">
            <a:extLst>
              <a:ext uri="{FF2B5EF4-FFF2-40B4-BE49-F238E27FC236}">
                <a16:creationId xmlns:a16="http://schemas.microsoft.com/office/drawing/2014/main" id="{3076F08F-2451-380B-26F1-4A69203C18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5707063"/>
            <a:ext cx="2057400" cy="20796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54D6FCA2-1E15-4165-90AF-33B6D06C4B3D}" type="slidenum">
              <a:rPr lang="en-US" altLang="en-US" sz="863" b="1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6</a:t>
            </a:fld>
            <a:endParaRPr lang="en-US" altLang="en-US" sz="863" b="1">
              <a:solidFill>
                <a:schemeClr val="bg1"/>
              </a:solidFill>
              <a:latin typeface="PT Sans" panose="020B0503020203020204" pitchFamily="34" charset="0"/>
              <a:ea typeface="PT Sans" panose="020B0503020203020204" pitchFamily="34" charset="0"/>
              <a:cs typeface="PT Sans" panose="020B0503020203020204" pitchFamily="34" charset="0"/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A537397-34AE-8675-5E0C-19A76B6386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9013" y="6538913"/>
            <a:ext cx="2057400" cy="20637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26599A15-E7B5-4AC7-A545-16D5005A5D6E}" type="slidenum">
              <a:rPr lang="en-US" altLang="en-US" sz="863" b="1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6</a:t>
            </a:fld>
            <a:endParaRPr lang="en-US" altLang="en-US" sz="863" b="1" dirty="0">
              <a:solidFill>
                <a:schemeClr val="bg1"/>
              </a:solidFill>
              <a:latin typeface="PT Sans" panose="020B0503020203020204" pitchFamily="34" charset="0"/>
              <a:ea typeface="PT Sans" panose="020B0503020203020204" pitchFamily="34" charset="0"/>
              <a:cs typeface="PT Sans" panose="020B0503020203020204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532B709-36D2-77BA-BB5F-39329CBD77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4626445"/>
              </p:ext>
            </p:extLst>
          </p:nvPr>
        </p:nvGraphicFramePr>
        <p:xfrm>
          <a:off x="177696" y="1714306"/>
          <a:ext cx="8557427" cy="41186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5184">
                  <a:extLst>
                    <a:ext uri="{9D8B030D-6E8A-4147-A177-3AD203B41FA5}">
                      <a16:colId xmlns:a16="http://schemas.microsoft.com/office/drawing/2014/main" val="3387879057"/>
                    </a:ext>
                  </a:extLst>
                </a:gridCol>
                <a:gridCol w="1617062">
                  <a:extLst>
                    <a:ext uri="{9D8B030D-6E8A-4147-A177-3AD203B41FA5}">
                      <a16:colId xmlns:a16="http://schemas.microsoft.com/office/drawing/2014/main" val="1861506818"/>
                    </a:ext>
                  </a:extLst>
                </a:gridCol>
                <a:gridCol w="749090">
                  <a:extLst>
                    <a:ext uri="{9D8B030D-6E8A-4147-A177-3AD203B41FA5}">
                      <a16:colId xmlns:a16="http://schemas.microsoft.com/office/drawing/2014/main" val="3420930524"/>
                    </a:ext>
                  </a:extLst>
                </a:gridCol>
                <a:gridCol w="1279874">
                  <a:extLst>
                    <a:ext uri="{9D8B030D-6E8A-4147-A177-3AD203B41FA5}">
                      <a16:colId xmlns:a16="http://schemas.microsoft.com/office/drawing/2014/main" val="467904483"/>
                    </a:ext>
                  </a:extLst>
                </a:gridCol>
                <a:gridCol w="1301277">
                  <a:extLst>
                    <a:ext uri="{9D8B030D-6E8A-4147-A177-3AD203B41FA5}">
                      <a16:colId xmlns:a16="http://schemas.microsoft.com/office/drawing/2014/main" val="3284072429"/>
                    </a:ext>
                  </a:extLst>
                </a:gridCol>
                <a:gridCol w="1504940">
                  <a:extLst>
                    <a:ext uri="{9D8B030D-6E8A-4147-A177-3AD203B41FA5}">
                      <a16:colId xmlns:a16="http://schemas.microsoft.com/office/drawing/2014/main" val="1639893002"/>
                    </a:ext>
                  </a:extLst>
                </a:gridCol>
              </a:tblGrid>
              <a:tr h="916160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PROJECT NAME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/>
                        <a:t>SPONSOR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SCORE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TOTAL PROJECT COST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REQUESTED AMOUNT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/>
                        <a:t>(% of Total Project Cost)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RECOMMENDED AMOUNT </a:t>
                      </a:r>
                    </a:p>
                    <a:p>
                      <a:pPr algn="ctr"/>
                      <a:r>
                        <a:rPr lang="en-US" sz="1300" b="1" dirty="0"/>
                        <a:t>(% of Total </a:t>
                      </a:r>
                      <a:br>
                        <a:rPr lang="en-US" sz="1300" b="1" dirty="0"/>
                      </a:br>
                      <a:r>
                        <a:rPr lang="en-US" sz="1300" b="1" dirty="0"/>
                        <a:t>Project Cost)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8427104"/>
                  </a:ext>
                </a:extLst>
              </a:tr>
              <a:tr h="1114816">
                <a:tc>
                  <a:txBody>
                    <a:bodyPr/>
                    <a:lstStyle/>
                    <a:p>
                      <a:pPr marL="0" algn="ctr" defTabSz="685812" rtl="0" eaLnBrk="1" latinLnBrk="0" hangingPunct="1"/>
                      <a:r>
                        <a:rPr lang="en-US" sz="1400" b="1" kern="1200" dirty="0">
                          <a:solidFill>
                            <a:srgbClr val="03617A"/>
                          </a:solidFill>
                          <a:latin typeface="+mn-lt"/>
                          <a:ea typeface="+mn-ea"/>
                          <a:cs typeface="+mn-cs"/>
                          <a:hlinkClick r:id="rId2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Iowa River’s Edge Trail Bridges &amp; Great American Rail Trail Connector</a:t>
                      </a:r>
                      <a:endParaRPr lang="en-US" sz="1400" b="1" kern="1200" dirty="0">
                        <a:solidFill>
                          <a:srgbClr val="03617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Marshalltown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113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$3,353,000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$2,000,000</a:t>
                      </a:r>
                    </a:p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(60%)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$2,000,000</a:t>
                      </a:r>
                    </a:p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(60%)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7041213"/>
                  </a:ext>
                </a:extLst>
              </a:tr>
              <a:tr h="910982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03617A"/>
                          </a:solidFill>
                          <a:hlinkClick r:id="rId3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Waukee Regional Trail Connection and Safety Improvements Project</a:t>
                      </a:r>
                      <a:endParaRPr lang="en-US" sz="1400" b="1" dirty="0">
                        <a:solidFill>
                          <a:srgbClr val="03617A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Waukee</a:t>
                      </a:r>
                    </a:p>
                  </a:txBody>
                  <a:tcPr anchor="ctr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112</a:t>
                      </a:r>
                    </a:p>
                  </a:txBody>
                  <a:tcPr anchor="ctr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$5,588,000</a:t>
                      </a:r>
                    </a:p>
                  </a:txBody>
                  <a:tcPr anchor="ctr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$2,000,000</a:t>
                      </a:r>
                    </a:p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(36%)</a:t>
                      </a:r>
                    </a:p>
                  </a:txBody>
                  <a:tcPr anchor="ctr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$2,000,000</a:t>
                      </a:r>
                    </a:p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(36%)</a:t>
                      </a:r>
                    </a:p>
                  </a:txBody>
                  <a:tcPr anchor="ctr">
                    <a:solidFill>
                      <a:schemeClr val="accent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6800120"/>
                  </a:ext>
                </a:extLst>
              </a:tr>
              <a:tr h="1176685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03617A"/>
                          </a:solidFill>
                          <a:hlinkClick r:id="rId4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Emmons Street Pedestrian Bridge over </a:t>
                      </a:r>
                    </a:p>
                    <a:p>
                      <a:pPr algn="ctr"/>
                      <a:r>
                        <a:rPr lang="en-US" sz="1400" b="1" dirty="0">
                          <a:solidFill>
                            <a:srgbClr val="03617A"/>
                          </a:solidFill>
                          <a:hlinkClick r:id="rId4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I-380</a:t>
                      </a:r>
                      <a:endParaRPr lang="en-US" sz="1400" b="1" dirty="0">
                        <a:solidFill>
                          <a:srgbClr val="03617A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Hiawatha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111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$1,056,000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$792,000</a:t>
                      </a:r>
                    </a:p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(75%)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$792,000</a:t>
                      </a:r>
                    </a:p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(75%)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229895"/>
                  </a:ext>
                </a:extLst>
              </a:tr>
            </a:tbl>
          </a:graphicData>
        </a:graphic>
      </p:graphicFrame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9DB06DB4-6196-E421-9770-80561F6824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355" y="1234658"/>
            <a:ext cx="8755289" cy="47964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defTabSz="1827213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1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1pPr>
            <a:lvl2pPr marL="13700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5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2pPr>
            <a:lvl3pPr marL="22844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9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3pPr>
            <a:lvl4pPr marL="31988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4pPr>
            <a:lvl5pPr marL="41132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5pPr>
            <a:lvl6pPr marL="45704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6pPr>
            <a:lvl7pPr marL="50276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7pPr>
            <a:lvl8pPr marL="54848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8pPr>
            <a:lvl9pPr marL="59420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2800" b="1" dirty="0">
                <a:solidFill>
                  <a:schemeClr val="tx2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Applications Recommended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7937186-7281-3721-AB04-39195FB7EB90}"/>
              </a:ext>
            </a:extLst>
          </p:cNvPr>
          <p:cNvSpPr txBox="1"/>
          <p:nvPr/>
        </p:nvSpPr>
        <p:spPr>
          <a:xfrm>
            <a:off x="0" y="6163408"/>
            <a:ext cx="48909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3617A"/>
                </a:solidFill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Jump to Applications Not Recommended for Funding</a:t>
            </a:r>
            <a:endParaRPr lang="en-US" sz="1200" b="1" dirty="0">
              <a:solidFill>
                <a:srgbClr val="0361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7422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Slide Number Placeholder 5">
            <a:extLst>
              <a:ext uri="{FF2B5EF4-FFF2-40B4-BE49-F238E27FC236}">
                <a16:creationId xmlns:a16="http://schemas.microsoft.com/office/drawing/2014/main" id="{3076F08F-2451-380B-26F1-4A69203C18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5707063"/>
            <a:ext cx="2057400" cy="20796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54D6FCA2-1E15-4165-90AF-33B6D06C4B3D}" type="slidenum">
              <a:rPr lang="en-US" altLang="en-US" sz="863" b="1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7</a:t>
            </a:fld>
            <a:endParaRPr lang="en-US" altLang="en-US" sz="863" b="1">
              <a:solidFill>
                <a:schemeClr val="bg1"/>
              </a:solidFill>
              <a:latin typeface="PT Sans" panose="020B0503020203020204" pitchFamily="34" charset="0"/>
              <a:ea typeface="PT Sans" panose="020B0503020203020204" pitchFamily="34" charset="0"/>
              <a:cs typeface="PT Sans" panose="020B0503020203020204" pitchFamily="34" charset="0"/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A537397-34AE-8675-5E0C-19A76B6386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9013" y="6538913"/>
            <a:ext cx="2057400" cy="20637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26599A15-E7B5-4AC7-A545-16D5005A5D6E}" type="slidenum">
              <a:rPr lang="en-US" altLang="en-US" sz="863" b="1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7</a:t>
            </a:fld>
            <a:endParaRPr lang="en-US" altLang="en-US" sz="863" b="1" dirty="0">
              <a:solidFill>
                <a:schemeClr val="bg1"/>
              </a:solidFill>
              <a:latin typeface="PT Sans" panose="020B0503020203020204" pitchFamily="34" charset="0"/>
              <a:ea typeface="PT Sans" panose="020B0503020203020204" pitchFamily="34" charset="0"/>
              <a:cs typeface="PT Sans" panose="020B0503020203020204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532B709-36D2-77BA-BB5F-39329CBD77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9181780"/>
              </p:ext>
            </p:extLst>
          </p:nvPr>
        </p:nvGraphicFramePr>
        <p:xfrm>
          <a:off x="177696" y="1714306"/>
          <a:ext cx="8557427" cy="27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5184">
                  <a:extLst>
                    <a:ext uri="{9D8B030D-6E8A-4147-A177-3AD203B41FA5}">
                      <a16:colId xmlns:a16="http://schemas.microsoft.com/office/drawing/2014/main" val="3387879057"/>
                    </a:ext>
                  </a:extLst>
                </a:gridCol>
                <a:gridCol w="1617062">
                  <a:extLst>
                    <a:ext uri="{9D8B030D-6E8A-4147-A177-3AD203B41FA5}">
                      <a16:colId xmlns:a16="http://schemas.microsoft.com/office/drawing/2014/main" val="1861506818"/>
                    </a:ext>
                  </a:extLst>
                </a:gridCol>
                <a:gridCol w="749090">
                  <a:extLst>
                    <a:ext uri="{9D8B030D-6E8A-4147-A177-3AD203B41FA5}">
                      <a16:colId xmlns:a16="http://schemas.microsoft.com/office/drawing/2014/main" val="3420930524"/>
                    </a:ext>
                  </a:extLst>
                </a:gridCol>
                <a:gridCol w="1279874">
                  <a:extLst>
                    <a:ext uri="{9D8B030D-6E8A-4147-A177-3AD203B41FA5}">
                      <a16:colId xmlns:a16="http://schemas.microsoft.com/office/drawing/2014/main" val="467904483"/>
                    </a:ext>
                  </a:extLst>
                </a:gridCol>
                <a:gridCol w="1301277">
                  <a:extLst>
                    <a:ext uri="{9D8B030D-6E8A-4147-A177-3AD203B41FA5}">
                      <a16:colId xmlns:a16="http://schemas.microsoft.com/office/drawing/2014/main" val="3284072429"/>
                    </a:ext>
                  </a:extLst>
                </a:gridCol>
                <a:gridCol w="1504940">
                  <a:extLst>
                    <a:ext uri="{9D8B030D-6E8A-4147-A177-3AD203B41FA5}">
                      <a16:colId xmlns:a16="http://schemas.microsoft.com/office/drawing/2014/main" val="1639893002"/>
                    </a:ext>
                  </a:extLst>
                </a:gridCol>
              </a:tblGrid>
              <a:tr h="898296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PROJECT NAME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/>
                        <a:t>SPONSOR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SCORE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TOTAL PROJECT COST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REQUESTED AMOUNT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/>
                        <a:t>(% of Total Project Cost)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RECOMMENDED AMOUNT </a:t>
                      </a:r>
                    </a:p>
                    <a:p>
                      <a:pPr algn="ctr"/>
                      <a:r>
                        <a:rPr lang="en-US" sz="1300" b="1" dirty="0"/>
                        <a:t>(% of Total </a:t>
                      </a:r>
                      <a:br>
                        <a:rPr lang="en-US" sz="1300" b="1" dirty="0"/>
                      </a:br>
                      <a:r>
                        <a:rPr lang="en-US" sz="1300" b="1" dirty="0"/>
                        <a:t>Project Cost)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8427104"/>
                  </a:ext>
                </a:extLst>
              </a:tr>
              <a:tr h="969842">
                <a:tc>
                  <a:txBody>
                    <a:bodyPr/>
                    <a:lstStyle/>
                    <a:p>
                      <a:pPr marL="0" algn="ctr" defTabSz="685812" rtl="0" eaLnBrk="1" latinLnBrk="0" hangingPunct="1"/>
                      <a:r>
                        <a:rPr lang="en-US" sz="1400" b="1" kern="1200" dirty="0">
                          <a:solidFill>
                            <a:srgbClr val="03617A"/>
                          </a:solidFill>
                          <a:latin typeface="+mn-lt"/>
                          <a:ea typeface="+mn-ea"/>
                          <a:cs typeface="+mn-cs"/>
                          <a:hlinkClick r:id="rId2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Duck Creek Trail Underpass at Division Street</a:t>
                      </a:r>
                      <a:endParaRPr lang="en-US" sz="1400" b="1" kern="1200" dirty="0">
                        <a:solidFill>
                          <a:srgbClr val="03617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Davenport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107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$256,500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$205,200</a:t>
                      </a:r>
                    </a:p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(80%)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$205,200</a:t>
                      </a:r>
                    </a:p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(80%)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7041213"/>
                  </a:ext>
                </a:extLst>
              </a:tr>
              <a:tr h="910982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03617A"/>
                          </a:solidFill>
                          <a:hlinkClick r:id="rId3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Iowa River’s Edge Trail Paving from Gifford to Union</a:t>
                      </a:r>
                      <a:endParaRPr lang="en-US" sz="1400" b="1" dirty="0">
                        <a:solidFill>
                          <a:srgbClr val="03617A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Hardin County</a:t>
                      </a:r>
                    </a:p>
                  </a:txBody>
                  <a:tcPr anchor="ctr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103</a:t>
                      </a:r>
                    </a:p>
                  </a:txBody>
                  <a:tcPr anchor="ctr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$1,482,000</a:t>
                      </a:r>
                    </a:p>
                  </a:txBody>
                  <a:tcPr anchor="ctr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$1,185,600</a:t>
                      </a:r>
                    </a:p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(80%)</a:t>
                      </a:r>
                    </a:p>
                  </a:txBody>
                  <a:tcPr anchor="ctr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$1,185,600</a:t>
                      </a:r>
                    </a:p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(80%)</a:t>
                      </a:r>
                    </a:p>
                  </a:txBody>
                  <a:tcPr anchor="ctr">
                    <a:solidFill>
                      <a:schemeClr val="accent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6800120"/>
                  </a:ext>
                </a:extLst>
              </a:tr>
            </a:tbl>
          </a:graphicData>
        </a:graphic>
      </p:graphicFrame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9DB06DB4-6196-E421-9770-80561F6824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355" y="1234658"/>
            <a:ext cx="8755289" cy="47964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defTabSz="1827213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1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1pPr>
            <a:lvl2pPr marL="13700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5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2pPr>
            <a:lvl3pPr marL="22844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9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3pPr>
            <a:lvl4pPr marL="31988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4pPr>
            <a:lvl5pPr marL="4113213" indent="-455613" defTabSz="18272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5pPr>
            <a:lvl6pPr marL="45704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6pPr>
            <a:lvl7pPr marL="50276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7pPr>
            <a:lvl8pPr marL="54848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8pPr>
            <a:lvl9pPr marL="5942013" indent="-455613" defTabSz="1827213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2800" b="1" dirty="0">
                <a:solidFill>
                  <a:schemeClr val="tx2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Applications Recommended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FB94755-5582-2F35-BC0E-33C65E573E2B}"/>
              </a:ext>
            </a:extLst>
          </p:cNvPr>
          <p:cNvSpPr txBox="1"/>
          <p:nvPr/>
        </p:nvSpPr>
        <p:spPr>
          <a:xfrm>
            <a:off x="0" y="6163408"/>
            <a:ext cx="48909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3617A"/>
                </a:solidFill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Jump to Applications Not Recommended for Funding</a:t>
            </a:r>
            <a:endParaRPr lang="en-US" sz="1200" b="1" dirty="0">
              <a:solidFill>
                <a:srgbClr val="0361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6510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ACEDDFE6-F404-6AFA-1FBD-1233BA4A8E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9013" y="6538913"/>
            <a:ext cx="2057400" cy="20637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E43FB5F5-30E3-4E09-8B48-A084F12A3338}" type="slidenum">
              <a:rPr lang="en-US" altLang="en-US" sz="863" b="1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8</a:t>
            </a:fld>
            <a:endParaRPr lang="en-US" altLang="en-US" sz="863" b="1" dirty="0">
              <a:solidFill>
                <a:schemeClr val="bg1"/>
              </a:solidFill>
              <a:latin typeface="PT Sans" panose="020B0503020203020204" pitchFamily="34" charset="0"/>
              <a:ea typeface="PT Sans" panose="020B0503020203020204" pitchFamily="34" charset="0"/>
              <a:cs typeface="PT Sans" panose="020B0503020203020204" pitchFamily="34" charset="0"/>
            </a:endParaRPr>
          </a:p>
        </p:txBody>
      </p:sp>
      <p:sp>
        <p:nvSpPr>
          <p:cNvPr id="8" name="Title 10">
            <a:extLst>
              <a:ext uri="{FF2B5EF4-FFF2-40B4-BE49-F238E27FC236}">
                <a16:creationId xmlns:a16="http://schemas.microsoft.com/office/drawing/2014/main" id="{A6C26B5D-B6C0-DC81-C012-AEDE9C96F64B}"/>
              </a:ext>
            </a:extLst>
          </p:cNvPr>
          <p:cNvSpPr txBox="1">
            <a:spLocks/>
          </p:cNvSpPr>
          <p:nvPr/>
        </p:nvSpPr>
        <p:spPr>
          <a:xfrm>
            <a:off x="0" y="912758"/>
            <a:ext cx="9144000" cy="288033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42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defRPr>
            </a:lvl1pPr>
            <a:lvl2pPr algn="l" defTabSz="6842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defRPr>
            </a:lvl2pPr>
            <a:lvl3pPr algn="l" defTabSz="6842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defRPr>
            </a:lvl3pPr>
            <a:lvl4pPr algn="l" defTabSz="6842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defRPr>
            </a:lvl4pPr>
            <a:lvl5pPr algn="l" defTabSz="6842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defRPr>
            </a:lvl5pPr>
            <a:lvl6pPr marL="171496" algn="l" defTabSz="685388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64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342992" algn="l" defTabSz="685388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64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514487" algn="l" defTabSz="685388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64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685983" algn="l" defTabSz="685388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64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/>
            <a:r>
              <a:rPr lang="en-US" dirty="0">
                <a:solidFill>
                  <a:schemeClr val="tx2"/>
                </a:solidFill>
              </a:rPr>
              <a:t>Applications Received &amp; Recommended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430C39-D178-C786-2075-5B78B8390F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706" y="1389924"/>
            <a:ext cx="6986587" cy="497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5438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Picture Placeholder 3">
            <a:extLst>
              <a:ext uri="{FF2B5EF4-FFF2-40B4-BE49-F238E27FC236}">
                <a16:creationId xmlns:a16="http://schemas.microsoft.com/office/drawing/2014/main" id="{69351D74-7B1E-F9EA-7B3A-5E216B804315}"/>
              </a:ext>
            </a:extLst>
          </p:cNvPr>
          <p:cNvSpPr>
            <a:spLocks noGrp="1" noChangeArrowheads="1" noTextEdit="1"/>
          </p:cNvSpPr>
          <p:nvPr>
            <p:ph type="pic" sz="quarter" idx="10"/>
          </p:nvPr>
        </p:nvSpPr>
        <p:spPr>
          <a:solidFill>
            <a:srgbClr val="03617A"/>
          </a:solidFill>
        </p:spPr>
        <p:txBody>
          <a:bodyPr/>
          <a:lstStyle/>
          <a:p>
            <a:endParaRPr lang="en-US"/>
          </a:p>
        </p:txBody>
      </p:sp>
      <p:grpSp>
        <p:nvGrpSpPr>
          <p:cNvPr id="34819" name="Group 1">
            <a:extLst>
              <a:ext uri="{FF2B5EF4-FFF2-40B4-BE49-F238E27FC236}">
                <a16:creationId xmlns:a16="http://schemas.microsoft.com/office/drawing/2014/main" id="{14832C51-1C17-90A3-67F3-5CED1365CF16}"/>
              </a:ext>
            </a:extLst>
          </p:cNvPr>
          <p:cNvGrpSpPr>
            <a:grpSpLocks/>
          </p:cNvGrpSpPr>
          <p:nvPr/>
        </p:nvGrpSpPr>
        <p:grpSpPr bwMode="auto">
          <a:xfrm>
            <a:off x="0" y="1087438"/>
            <a:ext cx="9144000" cy="4830762"/>
            <a:chOff x="0" y="20638"/>
            <a:chExt cx="24377650" cy="12880975"/>
          </a:xfrm>
          <a:solidFill>
            <a:srgbClr val="19405B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3661595-2889-38C6-6A08-1E1E08DDB30E}"/>
                </a:ext>
              </a:extLst>
            </p:cNvPr>
            <p:cNvSpPr/>
            <p:nvPr/>
          </p:nvSpPr>
          <p:spPr>
            <a:xfrm rot="5400000">
              <a:off x="7090193" y="-7069555"/>
              <a:ext cx="10197262" cy="243776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/>
            </a:p>
          </p:txBody>
        </p:sp>
        <p:sp>
          <p:nvSpPr>
            <p:cNvPr id="3" name="Graphic 13">
              <a:extLst>
                <a:ext uri="{FF2B5EF4-FFF2-40B4-BE49-F238E27FC236}">
                  <a16:creationId xmlns:a16="http://schemas.microsoft.com/office/drawing/2014/main" id="{22C457C1-F749-40CE-1A77-7E6D2E710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9968155"/>
              <a:ext cx="24377650" cy="2933458"/>
            </a:xfrm>
            <a:custGeom>
              <a:avLst/>
              <a:gdLst>
                <a:gd name="T0" fmla="*/ 12188825 w 24406104"/>
                <a:gd name="T1" fmla="*/ 0 h 2853262"/>
                <a:gd name="T2" fmla="*/ 0 w 24406104"/>
                <a:gd name="T3" fmla="*/ 0 h 2853262"/>
                <a:gd name="T4" fmla="*/ 0 w 24406104"/>
                <a:gd name="T5" fmla="*/ 372714 h 2853262"/>
                <a:gd name="T6" fmla="*/ 12118818 w 24406104"/>
                <a:gd name="T7" fmla="*/ 2924053 h 2853262"/>
                <a:gd name="T8" fmla="*/ 12118818 w 24406104"/>
                <a:gd name="T9" fmla="*/ 2924053 h 2853262"/>
                <a:gd name="T10" fmla="*/ 12156750 w 24406104"/>
                <a:gd name="T11" fmla="*/ 2931917 h 2853262"/>
                <a:gd name="T12" fmla="*/ 12217083 w 24406104"/>
                <a:gd name="T13" fmla="*/ 2932703 h 2853262"/>
                <a:gd name="T14" fmla="*/ 12258578 w 24406104"/>
                <a:gd name="T15" fmla="*/ 2924053 h 2853262"/>
                <a:gd name="T16" fmla="*/ 12258578 w 24406104"/>
                <a:gd name="T17" fmla="*/ 2924053 h 2853262"/>
                <a:gd name="T18" fmla="*/ 24377649 w 24406104"/>
                <a:gd name="T19" fmla="*/ 372714 h 2853262"/>
                <a:gd name="T20" fmla="*/ 24377649 w 24406104"/>
                <a:gd name="T21" fmla="*/ 0 h 2853262"/>
                <a:gd name="T22" fmla="*/ 12188825 w 24406104"/>
                <a:gd name="T23" fmla="*/ 0 h 285326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4406104" h="2853262">
                  <a:moveTo>
                    <a:pt x="12203052" y="0"/>
                  </a:moveTo>
                  <a:lnTo>
                    <a:pt x="0" y="0"/>
                  </a:lnTo>
                  <a:lnTo>
                    <a:pt x="0" y="362438"/>
                  </a:lnTo>
                  <a:lnTo>
                    <a:pt x="12132964" y="2843432"/>
                  </a:lnTo>
                  <a:lnTo>
                    <a:pt x="12170940" y="2851079"/>
                  </a:lnTo>
                  <a:cubicBezTo>
                    <a:pt x="12187506" y="2853118"/>
                    <a:pt x="12208405" y="2854392"/>
                    <a:pt x="12231343" y="2851843"/>
                  </a:cubicBezTo>
                  <a:lnTo>
                    <a:pt x="12272887" y="2843432"/>
                  </a:lnTo>
                  <a:lnTo>
                    <a:pt x="24406104" y="362438"/>
                  </a:lnTo>
                  <a:lnTo>
                    <a:pt x="24406104" y="0"/>
                  </a:lnTo>
                  <a:lnTo>
                    <a:pt x="1220305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>
                <a:latin typeface="+mn-lt"/>
              </a:endParaRPr>
            </a:p>
          </p:txBody>
        </p:sp>
      </p:grpSp>
      <p:sp>
        <p:nvSpPr>
          <p:cNvPr id="34821" name="TextBox 14">
            <a:extLst>
              <a:ext uri="{FF2B5EF4-FFF2-40B4-BE49-F238E27FC236}">
                <a16:creationId xmlns:a16="http://schemas.microsoft.com/office/drawing/2014/main" id="{7FEF636E-8B73-1ABE-B82B-43FE298121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5363" y="4362450"/>
            <a:ext cx="20748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Arial" panose="020B0604020202020204" pitchFamily="34" charset="0"/>
              </a:rPr>
              <a:t>Questions?</a:t>
            </a:r>
          </a:p>
        </p:txBody>
      </p:sp>
      <p:sp>
        <p:nvSpPr>
          <p:cNvPr id="28679" name="TextBox 14">
            <a:extLst>
              <a:ext uri="{FF2B5EF4-FFF2-40B4-BE49-F238E27FC236}">
                <a16:creationId xmlns:a16="http://schemas.microsoft.com/office/drawing/2014/main" id="{753623AE-3A82-C234-2DBF-E1F34E10FB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825" y="6229350"/>
            <a:ext cx="2689225" cy="301625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1351" b="1" dirty="0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Arial" panose="020B0604020202020204" pitchFamily="34" charset="0"/>
              </a:rPr>
              <a:t>susan.hollenkamp@iowadot.us</a:t>
            </a:r>
          </a:p>
        </p:txBody>
      </p:sp>
      <p:sp>
        <p:nvSpPr>
          <p:cNvPr id="28680" name="TextBox 14">
            <a:extLst>
              <a:ext uri="{FF2B5EF4-FFF2-40B4-BE49-F238E27FC236}">
                <a16:creationId xmlns:a16="http://schemas.microsoft.com/office/drawing/2014/main" id="{7499D563-4D90-C09C-7582-8BB174803D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6229350"/>
            <a:ext cx="2689225" cy="301625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1351" b="1" dirty="0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Arial" panose="020B0604020202020204" pitchFamily="34" charset="0"/>
              </a:rPr>
              <a:t>515-239-1810</a:t>
            </a:r>
          </a:p>
        </p:txBody>
      </p:sp>
      <p:grpSp>
        <p:nvGrpSpPr>
          <p:cNvPr id="34824" name="Group 20">
            <a:extLst>
              <a:ext uri="{FF2B5EF4-FFF2-40B4-BE49-F238E27FC236}">
                <a16:creationId xmlns:a16="http://schemas.microsoft.com/office/drawing/2014/main" id="{7D9F2779-6F5C-5300-A84A-97CA37B45C71}"/>
              </a:ext>
            </a:extLst>
          </p:cNvPr>
          <p:cNvGrpSpPr>
            <a:grpSpLocks/>
          </p:cNvGrpSpPr>
          <p:nvPr/>
        </p:nvGrpSpPr>
        <p:grpSpPr bwMode="auto">
          <a:xfrm>
            <a:off x="7137400" y="6167438"/>
            <a:ext cx="357188" cy="357187"/>
            <a:chOff x="18077921" y="12102198"/>
            <a:chExt cx="952500" cy="952500"/>
          </a:xfrm>
          <a:solidFill>
            <a:schemeClr val="accent1"/>
          </a:solidFill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7406A0D-3F25-60A1-C13B-04633BF5BADC}"/>
                </a:ext>
              </a:extLst>
            </p:cNvPr>
            <p:cNvSpPr/>
            <p:nvPr/>
          </p:nvSpPr>
          <p:spPr>
            <a:xfrm>
              <a:off x="18077921" y="12102198"/>
              <a:ext cx="952500" cy="9525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/>
            </a:p>
          </p:txBody>
        </p:sp>
        <p:pic>
          <p:nvPicPr>
            <p:cNvPr id="34832" name="Graphic 5">
              <a:extLst>
                <a:ext uri="{FF2B5EF4-FFF2-40B4-BE49-F238E27FC236}">
                  <a16:creationId xmlns:a16="http://schemas.microsoft.com/office/drawing/2014/main" id="{5A9D7F04-C068-7F77-A3C4-7D475E39F7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30333" y="12356198"/>
              <a:ext cx="458788" cy="4572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4825" name="Group 18">
            <a:extLst>
              <a:ext uri="{FF2B5EF4-FFF2-40B4-BE49-F238E27FC236}">
                <a16:creationId xmlns:a16="http://schemas.microsoft.com/office/drawing/2014/main" id="{18968B57-649B-CF0D-084C-47D88B2AA47C}"/>
              </a:ext>
            </a:extLst>
          </p:cNvPr>
          <p:cNvGrpSpPr>
            <a:grpSpLocks/>
          </p:cNvGrpSpPr>
          <p:nvPr/>
        </p:nvGrpSpPr>
        <p:grpSpPr bwMode="auto">
          <a:xfrm>
            <a:off x="354013" y="6167438"/>
            <a:ext cx="357187" cy="357187"/>
            <a:chOff x="941388" y="12102198"/>
            <a:chExt cx="952500" cy="952500"/>
          </a:xfrm>
          <a:solidFill>
            <a:schemeClr val="accent1"/>
          </a:solidFill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14938DF-6977-868B-2CCA-B0A6EB1F1769}"/>
                </a:ext>
              </a:extLst>
            </p:cNvPr>
            <p:cNvSpPr/>
            <p:nvPr/>
          </p:nvSpPr>
          <p:spPr>
            <a:xfrm>
              <a:off x="941388" y="12102198"/>
              <a:ext cx="952500" cy="9525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/>
            </a:p>
          </p:txBody>
        </p:sp>
        <p:pic>
          <p:nvPicPr>
            <p:cNvPr id="34830" name="Graphic 17">
              <a:extLst>
                <a:ext uri="{FF2B5EF4-FFF2-40B4-BE49-F238E27FC236}">
                  <a16:creationId xmlns:a16="http://schemas.microsoft.com/office/drawing/2014/main" id="{86FDCB34-6800-86AC-0A65-AA5E6D33E4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6338" y="12411760"/>
              <a:ext cx="485775" cy="3333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8E3DF76F-6035-8DB0-4E5F-E7E1874E686D}"/>
              </a:ext>
            </a:extLst>
          </p:cNvPr>
          <p:cNvSpPr/>
          <p:nvPr/>
        </p:nvSpPr>
        <p:spPr>
          <a:xfrm>
            <a:off x="0" y="0"/>
            <a:ext cx="9144000" cy="1838325"/>
          </a:xfrm>
          <a:prstGeom prst="rect">
            <a:avLst/>
          </a:prstGeom>
          <a:solidFill>
            <a:srgbClr val="194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90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8723A4A-0B70-C6F6-AAC8-6940B73221F9}"/>
              </a:ext>
            </a:extLst>
          </p:cNvPr>
          <p:cNvCxnSpPr>
            <a:cxnSpLocks/>
          </p:cNvCxnSpPr>
          <p:nvPr/>
        </p:nvCxnSpPr>
        <p:spPr>
          <a:xfrm>
            <a:off x="1528763" y="4159250"/>
            <a:ext cx="6086475" cy="0"/>
          </a:xfrm>
          <a:prstGeom prst="line">
            <a:avLst/>
          </a:prstGeom>
          <a:ln w="95250">
            <a:solidFill>
              <a:srgbClr val="5291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828" name="Graphic 10">
            <a:extLst>
              <a:ext uri="{FF2B5EF4-FFF2-40B4-BE49-F238E27FC236}">
                <a16:creationId xmlns:a16="http://schemas.microsoft.com/office/drawing/2014/main" id="{77FD1250-206E-3103-86DE-8247E3188F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050" y="3416300"/>
            <a:ext cx="2247900" cy="98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Iowa DOT Colors">
      <a:dk1>
        <a:sysClr val="windowText" lastClr="000000"/>
      </a:dk1>
      <a:lt1>
        <a:sysClr val="window" lastClr="FFFFFF"/>
      </a:lt1>
      <a:dk2>
        <a:srgbClr val="03617A"/>
      </a:dk2>
      <a:lt2>
        <a:srgbClr val="E0A624"/>
      </a:lt2>
      <a:accent1>
        <a:srgbClr val="C6D667"/>
      </a:accent1>
      <a:accent2>
        <a:srgbClr val="19405B"/>
      </a:accent2>
      <a:accent3>
        <a:srgbClr val="70C8B8"/>
      </a:accent3>
      <a:accent4>
        <a:srgbClr val="2A6357"/>
      </a:accent4>
      <a:accent5>
        <a:srgbClr val="8E9A36"/>
      </a:accent5>
      <a:accent6>
        <a:srgbClr val="B86125"/>
      </a:accent6>
      <a:hlink>
        <a:srgbClr val="000000"/>
      </a:hlink>
      <a:folHlink>
        <a:srgbClr val="0000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Iowa DOT Colors">
      <a:dk1>
        <a:sysClr val="windowText" lastClr="000000"/>
      </a:dk1>
      <a:lt1>
        <a:sysClr val="window" lastClr="FFFFFF"/>
      </a:lt1>
      <a:dk2>
        <a:srgbClr val="03617A"/>
      </a:dk2>
      <a:lt2>
        <a:srgbClr val="E0A624"/>
      </a:lt2>
      <a:accent1>
        <a:srgbClr val="C6D667"/>
      </a:accent1>
      <a:accent2>
        <a:srgbClr val="19405B"/>
      </a:accent2>
      <a:accent3>
        <a:srgbClr val="70C8B8"/>
      </a:accent3>
      <a:accent4>
        <a:srgbClr val="2A6357"/>
      </a:accent4>
      <a:accent5>
        <a:srgbClr val="8E9A36"/>
      </a:accent5>
      <a:accent6>
        <a:srgbClr val="B86125"/>
      </a:accent6>
      <a:hlink>
        <a:srgbClr val="000000"/>
      </a:hlink>
      <a:folHlink>
        <a:srgbClr val="000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1323</TotalTime>
  <Words>1176</Words>
  <Application>Microsoft Office PowerPoint</Application>
  <PresentationFormat>On-screen Show (4:3)</PresentationFormat>
  <Paragraphs>317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Calibri</vt:lpstr>
      <vt:lpstr>Calibri Light</vt:lpstr>
      <vt:lpstr>PT Sans</vt:lpstr>
      <vt:lpstr>PT Sans Pro</vt:lpstr>
      <vt:lpstr>Roboto Slab</vt:lpstr>
      <vt:lpstr>Work Sans</vt:lpstr>
      <vt:lpstr>1_Office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Andersen, Christina</dc:creator>
  <cp:lastModifiedBy>Anderson, Stuart</cp:lastModifiedBy>
  <cp:revision>86</cp:revision>
  <dcterms:created xsi:type="dcterms:W3CDTF">2023-08-03T14:09:31Z</dcterms:created>
  <dcterms:modified xsi:type="dcterms:W3CDTF">2025-07-01T20:02:37Z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faac733-ded1-41e0-8ea6-961193f81247_Enabled">
    <vt:lpwstr>true</vt:lpwstr>
  </property>
  <property fmtid="{D5CDD505-2E9C-101B-9397-08002B2CF9AE}" pid="3" name="MSIP_Label_0faac733-ded1-41e0-8ea6-961193f81247_SetDate">
    <vt:lpwstr>2025-06-19T18:46:45Z</vt:lpwstr>
  </property>
  <property fmtid="{D5CDD505-2E9C-101B-9397-08002B2CF9AE}" pid="4" name="MSIP_Label_0faac733-ded1-41e0-8ea6-961193f81247_Method">
    <vt:lpwstr>Standard</vt:lpwstr>
  </property>
  <property fmtid="{D5CDD505-2E9C-101B-9397-08002B2CF9AE}" pid="5" name="MSIP_Label_0faac733-ded1-41e0-8ea6-961193f81247_Name">
    <vt:lpwstr>defa4170-0d19-0005-0004-bc88714345d2</vt:lpwstr>
  </property>
  <property fmtid="{D5CDD505-2E9C-101B-9397-08002B2CF9AE}" pid="6" name="MSIP_Label_0faac733-ded1-41e0-8ea6-961193f81247_SiteId">
    <vt:lpwstr>a1e65fcc-32fa-4fdd-8692-0cc2eb06676e</vt:lpwstr>
  </property>
  <property fmtid="{D5CDD505-2E9C-101B-9397-08002B2CF9AE}" pid="7" name="MSIP_Label_0faac733-ded1-41e0-8ea6-961193f81247_ActionId">
    <vt:lpwstr>bd3fafd6-abed-494f-aef8-c7f7a6e4b4ed</vt:lpwstr>
  </property>
  <property fmtid="{D5CDD505-2E9C-101B-9397-08002B2CF9AE}" pid="8" name="MSIP_Label_0faac733-ded1-41e0-8ea6-961193f81247_ContentBits">
    <vt:lpwstr>0</vt:lpwstr>
  </property>
</Properties>
</file>