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handoutMasterIdLst>
    <p:handoutMasterId r:id="rId14"/>
  </p:handoutMasterIdLst>
  <p:sldIdLst>
    <p:sldId id="256" r:id="rId5"/>
    <p:sldId id="306" r:id="rId6"/>
    <p:sldId id="307" r:id="rId7"/>
    <p:sldId id="299" r:id="rId8"/>
    <p:sldId id="303" r:id="rId9"/>
    <p:sldId id="269" r:id="rId10"/>
    <p:sldId id="270" r:id="rId11"/>
    <p:sldId id="301" r:id="rId12"/>
  </p:sldIdLst>
  <p:sldSz cx="9144000" cy="6858000" type="screen4x3"/>
  <p:notesSz cx="6858000" cy="9144000"/>
  <p:embeddedFontLst>
    <p:embeddedFont>
      <p:font typeface="PT Sans" panose="020B0503020203020204" pitchFamily="34" charset="0"/>
      <p:regular r:id="rId15"/>
      <p:bold r:id="rId16"/>
      <p:italic r:id="rId17"/>
      <p:boldItalic r:id="rId18"/>
    </p:embeddedFont>
    <p:embeddedFont>
      <p:font typeface="Roboto Slab" pitchFamily="50" charset="0"/>
      <p:regular r:id="rId19"/>
      <p:bold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2326" autoAdjust="0"/>
  </p:normalViewPr>
  <p:slideViewPr>
    <p:cSldViewPr snapToGrid="0">
      <p:cViewPr varScale="1">
        <p:scale>
          <a:sx n="96" d="100"/>
          <a:sy n="96" d="100"/>
        </p:scale>
        <p:origin x="49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632" y="10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8/5/2025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8/5/2025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11031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Iowa has 35 designated public transit systems. Sixteen of these systems are regional and nineteen are urban. In FY24, 19.2 million trips and 25.5 million revenue miles were provided in Iowa. Vehicle replacement is need for public transit providers. There are 1,617 public transit vehicles in the combined statewide fleet, of which </a:t>
            </a:r>
            <a:r>
              <a:rPr lang="en-US"/>
              <a:t>915 of (</a:t>
            </a:r>
            <a:r>
              <a:rPr lang="en-US" dirty="0"/>
              <a:t>57%) have met the useful life standard and are eligible for replacement.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9191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413085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5339(a) - 33 vehicles at 12 public transit systems. CRP - 7</a:t>
            </a:r>
            <a:r>
              <a:rPr lang="en-US" sz="1200" dirty="0"/>
              <a:t> vehicles at 4 public transit systems</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186590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297722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112348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63643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91532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2497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Federal Fiscal Year (FFY) 2025 Transit Program (Vehicle Replacement)</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owadot.gov/modes-travel/transi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E4B82-5BBB-B56B-382A-1B9685A09A2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t="-294"/>
          <a:stretch/>
        </p:blipFill>
        <p:spPr>
          <a:xfrm rot="5400000">
            <a:off x="1186854" y="-1198252"/>
            <a:ext cx="6785837" cy="9182339"/>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dirty="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704811" y="5359754"/>
            <a:ext cx="11139167"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600" dirty="0">
                <a:solidFill>
                  <a:schemeClr val="bg1"/>
                </a:solidFill>
                <a:latin typeface="PT Sans" panose="020B0503020203020204" pitchFamily="34" charset="0"/>
              </a:rPr>
              <a:t>Federal Fiscal Year (FFY) 2025 </a:t>
            </a:r>
          </a:p>
          <a:p>
            <a:pPr algn="ctr" eaLnBrk="1" hangingPunct="1">
              <a:lnSpc>
                <a:spcPct val="90000"/>
              </a:lnSpc>
            </a:pPr>
            <a:r>
              <a:rPr lang="en-US" altLang="en-US" sz="3600" dirty="0">
                <a:solidFill>
                  <a:schemeClr val="bg1"/>
                </a:solidFill>
                <a:latin typeface="PT Sans" panose="020B0503020203020204" pitchFamily="34" charset="0"/>
              </a:rPr>
              <a:t>Transit Program (Vehicle Replacement)</a:t>
            </a:r>
          </a:p>
          <a:p>
            <a:pPr algn="ctr" eaLnBrk="1" hangingPunct="1">
              <a:lnSpc>
                <a:spcPct val="90000"/>
              </a:lnSpc>
            </a:pPr>
            <a:endParaRPr lang="en-US" altLang="en-US" sz="3300" b="1" dirty="0">
              <a:solidFill>
                <a:schemeClr val="bg1"/>
              </a:solidFill>
              <a:latin typeface="+mj-lt"/>
              <a:ea typeface="Roboto Slab" pitchFamily="2" charset="0"/>
              <a:cs typeface="Roboto Slab" pitchFamily="2" charset="0"/>
            </a:endParaRP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endParaRPr lang="en-US" altLang="en-US" sz="2100" b="1" dirty="0">
              <a:solidFill>
                <a:schemeClr val="bg1"/>
              </a:solidFill>
              <a:latin typeface="Roboto Slab" pitchFamily="2" charset="0"/>
              <a:ea typeface="Roboto Slab" pitchFamily="2" charset="0"/>
              <a:cs typeface="PT Sans" panose="020B0503020203020204" pitchFamily="34" charset="0"/>
            </a:endParaRP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dirty="0">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12" y="6099977"/>
            <a:ext cx="9167626" cy="754861"/>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374797" y="6329576"/>
            <a:ext cx="1604022"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Brent Paulsen</a:t>
            </a:r>
          </a:p>
          <a:p>
            <a:pPr>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Transit Programs Manager</a:t>
            </a:r>
          </a:p>
        </p:txBody>
      </p:sp>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6685139" y="6290822"/>
            <a:ext cx="2206171" cy="56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 Commission Workshop   August 11, 2025</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latin typeface="Calibri" panose="020F0502020204030204" pitchFamily="34" charset="0"/>
                <a:cs typeface="Calibri" panose="020F0502020204030204" pitchFamily="34" charset="0"/>
              </a:rPr>
              <a:t>CONTACT NAME</a:t>
            </a:r>
          </a:p>
          <a:p>
            <a:pPr marL="0" indent="0">
              <a:buNone/>
            </a:pPr>
            <a:r>
              <a:rPr lang="en-US" spc="0" dirty="0">
                <a:latin typeface="Calibri" panose="020F0502020204030204" pitchFamily="34" charset="0"/>
                <a:cs typeface="Calibri" panose="020F0502020204030204" pitchFamily="34" charset="0"/>
              </a:rPr>
              <a:t>###-###-####</a:t>
            </a:r>
          </a:p>
          <a:p>
            <a:pPr marL="0" indent="0">
              <a:buNone/>
            </a:pPr>
            <a:r>
              <a:rPr lang="en-US" spc="0" dirty="0">
                <a:latin typeface="Calibri" panose="020F0502020204030204" pitchFamily="34" charset="0"/>
                <a:cs typeface="Calibri" panose="020F0502020204030204" pitchFamily="34" charset="0"/>
              </a:rPr>
              <a:t>email@iowadot.gov​</a:t>
            </a:r>
          </a:p>
          <a:p>
            <a:pPr marL="0" indent="0">
              <a:buNone/>
            </a:pPr>
            <a:r>
              <a:rPr lang="en-US" spc="0" dirty="0">
                <a:latin typeface="Calibri" panose="020F0502020204030204" pitchFamily="34" charset="0"/>
                <a:cs typeface="Calibri" panose="020F0502020204030204" pitchFamily="34" charset="0"/>
              </a:rPr>
              <a:t>iowadot.gov</a:t>
            </a:r>
          </a:p>
        </p:txBody>
      </p:sp>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iagram&#10;&#10;AI-generated content may be incorrect.">
            <a:extLst>
              <a:ext uri="{FF2B5EF4-FFF2-40B4-BE49-F238E27FC236}">
                <a16:creationId xmlns:a16="http://schemas.microsoft.com/office/drawing/2014/main" id="{8EB3BD50-CD3F-CDBA-4DC6-4F78A43D8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432" y="817941"/>
            <a:ext cx="6583136" cy="5089739"/>
          </a:xfrm>
          <a:prstGeom prst="rect">
            <a:avLst/>
          </a:prstGeom>
        </p:spPr>
      </p:pic>
    </p:spTree>
    <p:extLst>
      <p:ext uri="{BB962C8B-B14F-4D97-AF65-F5344CB8AC3E}">
        <p14:creationId xmlns:p14="http://schemas.microsoft.com/office/powerpoint/2010/main" val="418820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512657"/>
            <a:ext cx="7635240" cy="490680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Federal Funds for Transit Vehicle Replacement</a:t>
            </a:r>
          </a:p>
          <a:p>
            <a:pPr marL="0" indent="0">
              <a:lnSpc>
                <a:spcPct val="90000"/>
              </a:lnSpc>
              <a:spcBef>
                <a:spcPts val="750"/>
              </a:spcBef>
              <a:spcAft>
                <a:spcPts val="1800"/>
              </a:spcAft>
              <a:buNone/>
            </a:pPr>
            <a:r>
              <a:rPr lang="en-US" b="1" dirty="0"/>
              <a:t>Grants for Bus and Bus Facilities Formula Program – 5339(a) </a:t>
            </a:r>
            <a:r>
              <a:rPr lang="en-US" sz="1600" dirty="0"/>
              <a:t>Provides funding to states and transit agencies through a statutory formula to replace, rehabilitate and purchase buses and related equipment and to construct bus-related facilities.</a:t>
            </a:r>
          </a:p>
          <a:p>
            <a:pPr marL="0" indent="0">
              <a:lnSpc>
                <a:spcPct val="90000"/>
              </a:lnSpc>
              <a:spcBef>
                <a:spcPts val="750"/>
              </a:spcBef>
              <a:spcAft>
                <a:spcPts val="1800"/>
              </a:spcAft>
              <a:buNone/>
            </a:pPr>
            <a:r>
              <a:rPr lang="en-US" b="1" dirty="0"/>
              <a:t>Buses and Bus Facilities Competitive Program – 5339(b)</a:t>
            </a:r>
            <a:r>
              <a:rPr lang="en-US" dirty="0"/>
              <a:t> </a:t>
            </a:r>
            <a:r>
              <a:rPr lang="en-US" sz="1600" dirty="0"/>
              <a:t>Same as above but distributed through a competitive solicitation.</a:t>
            </a:r>
          </a:p>
          <a:p>
            <a:pPr marL="0" indent="0">
              <a:lnSpc>
                <a:spcPct val="90000"/>
              </a:lnSpc>
              <a:spcBef>
                <a:spcPts val="750"/>
              </a:spcBef>
              <a:spcAft>
                <a:spcPts val="1800"/>
              </a:spcAft>
              <a:buNone/>
            </a:pPr>
            <a:r>
              <a:rPr lang="en-US" b="1" dirty="0"/>
              <a:t>Low or No Emission Grant Program – 5339(c) </a:t>
            </a:r>
            <a:r>
              <a:rPr lang="en-US" sz="1600" dirty="0"/>
              <a:t>Provides funding to state and local governmental authorities through a competitive solicitation for the purchase or lease of zero-emission and low-emission transit buses as well as acquisition, construction, and leasing of required supporting facilities.</a:t>
            </a:r>
          </a:p>
          <a:p>
            <a:pPr marL="0" indent="0">
              <a:lnSpc>
                <a:spcPct val="90000"/>
              </a:lnSpc>
              <a:spcBef>
                <a:spcPts val="750"/>
              </a:spcBef>
              <a:spcAft>
                <a:spcPts val="1800"/>
              </a:spcAft>
              <a:buNone/>
            </a:pPr>
            <a:r>
              <a:rPr lang="en-US" sz="1600" b="1" dirty="0"/>
              <a:t>Carbon Reduction Program </a:t>
            </a:r>
            <a:r>
              <a:rPr lang="en-US" sz="1600" dirty="0"/>
              <a:t>– Provides funding for projects designed to reduce transportation carbon dioxide emissions, including traffic management, public transportation, pedestrian facilities, alternative fuels.</a:t>
            </a:r>
          </a:p>
          <a:p>
            <a:pPr marL="0" indent="0">
              <a:lnSpc>
                <a:spcPct val="90000"/>
              </a:lnSpc>
              <a:spcBef>
                <a:spcPts val="750"/>
              </a:spcBef>
              <a:spcAft>
                <a:spcPts val="1800"/>
              </a:spcAft>
              <a:buNone/>
            </a:pPr>
            <a:endParaRPr lang="en-US" dirty="0"/>
          </a:p>
          <a:p>
            <a:pPr marL="0" indent="0">
              <a:lnSpc>
                <a:spcPct val="90000"/>
              </a:lnSpc>
              <a:spcBef>
                <a:spcPts val="750"/>
              </a:spcBef>
              <a:spcAft>
                <a:spcPts val="1800"/>
              </a:spcAft>
              <a:buNone/>
            </a:pPr>
            <a:endParaRPr lang="en-US" dirty="0"/>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18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Summary of Available Funding for FFY 2025</a:t>
            </a:r>
          </a:p>
          <a:p>
            <a:pPr marL="0" indent="0">
              <a:lnSpc>
                <a:spcPct val="90000"/>
              </a:lnSpc>
              <a:spcBef>
                <a:spcPts val="750"/>
              </a:spcBef>
              <a:spcAft>
                <a:spcPts val="1800"/>
              </a:spcAft>
              <a:buNone/>
            </a:pPr>
            <a:r>
              <a:rPr lang="en-US" sz="2000" b="1" dirty="0"/>
              <a:t>5339(a) State Apportionments + CRP + Underruns: </a:t>
            </a:r>
          </a:p>
          <a:p>
            <a:pPr marL="0" indent="0">
              <a:lnSpc>
                <a:spcPct val="90000"/>
              </a:lnSpc>
              <a:spcBef>
                <a:spcPts val="750"/>
              </a:spcBef>
              <a:spcAft>
                <a:spcPts val="1800"/>
              </a:spcAft>
              <a:buNone/>
            </a:pPr>
            <a:r>
              <a:rPr lang="en-US" dirty="0"/>
              <a:t>– 5339(a) Urban (50-200K population) – 	$1,227,451</a:t>
            </a:r>
          </a:p>
          <a:p>
            <a:pPr marL="0" indent="0">
              <a:lnSpc>
                <a:spcPct val="90000"/>
              </a:lnSpc>
              <a:spcBef>
                <a:spcPts val="750"/>
              </a:spcBef>
              <a:spcAft>
                <a:spcPts val="1800"/>
              </a:spcAft>
              <a:buNone/>
            </a:pPr>
            <a:r>
              <a:rPr lang="en-US" dirty="0"/>
              <a:t>– 5339(a) Statewide Non-urban – 		$4,000,000</a:t>
            </a:r>
          </a:p>
          <a:p>
            <a:pPr marL="0" indent="0">
              <a:lnSpc>
                <a:spcPct val="90000"/>
              </a:lnSpc>
              <a:spcBef>
                <a:spcPts val="750"/>
              </a:spcBef>
              <a:spcAft>
                <a:spcPts val="1800"/>
              </a:spcAft>
              <a:buNone/>
            </a:pPr>
            <a:r>
              <a:rPr lang="en-US" dirty="0"/>
              <a:t>– Carbon Reduction Program – 		$3,000,000</a:t>
            </a:r>
          </a:p>
          <a:p>
            <a:pPr marL="0" indent="0">
              <a:lnSpc>
                <a:spcPct val="90000"/>
              </a:lnSpc>
              <a:spcBef>
                <a:spcPts val="750"/>
              </a:spcBef>
              <a:spcAft>
                <a:spcPts val="1800"/>
              </a:spcAft>
              <a:buNone/>
            </a:pPr>
            <a:r>
              <a:rPr lang="en-US" dirty="0"/>
              <a:t>– Underruns in closed contracts – 		$503,352</a:t>
            </a:r>
          </a:p>
          <a:p>
            <a:pPr marL="0" indent="0">
              <a:lnSpc>
                <a:spcPct val="90000"/>
              </a:lnSpc>
              <a:spcBef>
                <a:spcPts val="750"/>
              </a:spcBef>
              <a:spcAft>
                <a:spcPts val="1800"/>
              </a:spcAft>
              <a:buNone/>
            </a:pPr>
            <a:r>
              <a:rPr lang="en-US" dirty="0"/>
              <a:t>– Total Available –				$8,730,803</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05017"/>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Project Distribution Criteria</a:t>
            </a:r>
          </a:p>
          <a:p>
            <a:pPr marL="0" indent="0">
              <a:lnSpc>
                <a:spcPct val="90000"/>
              </a:lnSpc>
              <a:spcBef>
                <a:spcPts val="750"/>
              </a:spcBef>
              <a:spcAft>
                <a:spcPts val="1800"/>
              </a:spcAft>
              <a:buNone/>
            </a:pPr>
            <a:r>
              <a:rPr lang="en-US" sz="1800" dirty="0"/>
              <a:t>Funds are distributed for bus replacement based on the Public Transit Management System (PTMS) process and the availability of local match</a:t>
            </a:r>
          </a:p>
          <a:p>
            <a:pPr>
              <a:lnSpc>
                <a:spcPct val="90000"/>
              </a:lnSpc>
              <a:spcBef>
                <a:spcPts val="750"/>
              </a:spcBef>
              <a:spcAft>
                <a:spcPts val="1800"/>
              </a:spcAft>
            </a:pPr>
            <a:r>
              <a:rPr lang="en-US" sz="1800" dirty="0"/>
              <a:t>Prioritizes vehicle replacements based on the degree to which each vehicle exceeds the useful life for that particular vehicle type in terms of both age and accumulated mileage</a:t>
            </a:r>
          </a:p>
          <a:p>
            <a:pPr>
              <a:lnSpc>
                <a:spcPct val="90000"/>
              </a:lnSpc>
              <a:spcBef>
                <a:spcPts val="750"/>
              </a:spcBef>
              <a:spcAft>
                <a:spcPts val="1800"/>
              </a:spcAft>
            </a:pPr>
            <a:r>
              <a:rPr lang="en-US" sz="1800" dirty="0"/>
              <a:t>The age, vehicle type, and mileage are maintained for all vehicles within the PTMS database</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3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FC1767-38A8-CA99-C094-278EB70417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458549" cy="6513572"/>
          </a:xfrm>
          <a:prstGeom prst="rect">
            <a:avLst/>
          </a:prstGeom>
        </p:spPr>
      </p:pic>
      <p:sp>
        <p:nvSpPr>
          <p:cNvPr id="7" name="Rectangle 6">
            <a:extLst>
              <a:ext uri="{FF2B5EF4-FFF2-40B4-BE49-F238E27FC236}">
                <a16:creationId xmlns:a16="http://schemas.microsoft.com/office/drawing/2014/main" id="{E3AC432D-D294-5BEE-BBC8-E0BB808A26EA}"/>
              </a:ext>
              <a:ext uri="{C183D7F6-B498-43B3-948B-1728B52AA6E4}">
                <adec:decorative xmlns:adec="http://schemas.microsoft.com/office/drawing/2017/decorative" val="1"/>
              </a:ext>
            </a:extLst>
          </p:cNvPr>
          <p:cNvSpPr/>
          <p:nvPr/>
        </p:nvSpPr>
        <p:spPr>
          <a:xfrm>
            <a:off x="4048127" y="1518479"/>
            <a:ext cx="5095874" cy="3620624"/>
          </a:xfrm>
          <a:prstGeom prst="rect">
            <a:avLst/>
          </a:prstGeom>
          <a:solidFill>
            <a:schemeClr val="accent1"/>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sz="1350" dirty="0"/>
          </a:p>
        </p:txBody>
      </p:sp>
      <p:sp>
        <p:nvSpPr>
          <p:cNvPr id="32" name="Content Placeholder 31">
            <a:extLst>
              <a:ext uri="{FF2B5EF4-FFF2-40B4-BE49-F238E27FC236}">
                <a16:creationId xmlns:a16="http://schemas.microsoft.com/office/drawing/2014/main" id="{92C11CD2-BF1E-4CC9-83F6-2C46282A584F}"/>
              </a:ext>
            </a:extLst>
          </p:cNvPr>
          <p:cNvSpPr>
            <a:spLocks noGrp="1"/>
          </p:cNvSpPr>
          <p:nvPr>
            <p:ph sz="quarter" idx="16"/>
          </p:nvPr>
        </p:nvSpPr>
        <p:spPr>
          <a:xfrm>
            <a:off x="4048126" y="1724214"/>
            <a:ext cx="5095873" cy="2616042"/>
          </a:xfrm>
          <a:prstGeom prst="rect">
            <a:avLst/>
          </a:prstGeom>
        </p:spPr>
        <p:txBody>
          <a:bodyPr lIns="342900" rIns="342900"/>
          <a:lstStyle/>
          <a:p>
            <a:pPr marL="0" indent="0">
              <a:spcBef>
                <a:spcPct val="0"/>
              </a:spcBef>
              <a:spcAft>
                <a:spcPts val="1800"/>
              </a:spcAft>
              <a:buNone/>
            </a:pPr>
            <a:r>
              <a:rPr lang="en-US" sz="2400" b="1" dirty="0">
                <a:solidFill>
                  <a:schemeClr val="bg1"/>
                </a:solidFill>
                <a:latin typeface="+mj-lt"/>
                <a:ea typeface="+mj-ea"/>
                <a:cs typeface="+mj-cs"/>
              </a:rPr>
              <a:t>Recommendation</a:t>
            </a:r>
          </a:p>
          <a:p>
            <a:pPr>
              <a:spcBef>
                <a:spcPts val="0"/>
              </a:spcBef>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Total capital funds available and recommended for reprogramming: $8,730,803</a:t>
            </a:r>
          </a:p>
          <a:p>
            <a:pPr>
              <a:spcBef>
                <a:spcPts val="0"/>
              </a:spcBef>
              <a:buFont typeface="Arial" panose="020B0604020202020204" pitchFamily="34" charset="0"/>
              <a:buChar char="•"/>
            </a:pPr>
            <a:r>
              <a:rPr lang="en-US" dirty="0">
                <a:solidFill>
                  <a:schemeClr val="bg1"/>
                </a:solidFill>
              </a:rPr>
              <a:t>Sixteen</a:t>
            </a:r>
            <a:r>
              <a:rPr lang="en-US" dirty="0">
                <a:solidFill>
                  <a:schemeClr val="bg1"/>
                </a:solidFill>
                <a:latin typeface="Calibri" panose="020F0502020204030204" pitchFamily="34" charset="0"/>
                <a:cs typeface="Calibri" panose="020F0502020204030204" pitchFamily="34" charset="0"/>
              </a:rPr>
              <a:t> public transit systems will be able to purchase 40 vehicles</a:t>
            </a:r>
          </a:p>
          <a:p>
            <a:pPr>
              <a:spcBef>
                <a:spcPts val="0"/>
              </a:spcBef>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A list of vehicles is included in the Federal Fiscal Year (FFY) 2025 Transit Program (Vehicle Replacements) Handout</a:t>
            </a:r>
          </a:p>
        </p:txBody>
      </p:sp>
      <p:cxnSp>
        <p:nvCxnSpPr>
          <p:cNvPr id="4" name="Straight Connector 3">
            <a:extLst>
              <a:ext uri="{FF2B5EF4-FFF2-40B4-BE49-F238E27FC236}">
                <a16:creationId xmlns:a16="http://schemas.microsoft.com/office/drawing/2014/main" id="{25BDECC8-6894-AE57-95F3-BE290B84923B}"/>
              </a:ext>
            </a:extLst>
          </p:cNvPr>
          <p:cNvCxnSpPr/>
          <p:nvPr/>
        </p:nvCxnSpPr>
        <p:spPr>
          <a:xfrm>
            <a:off x="4407694" y="228367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Isosceles Triangle 30">
            <a:extLst>
              <a:ext uri="{FF2B5EF4-FFF2-40B4-BE49-F238E27FC236}">
                <a16:creationId xmlns:a16="http://schemas.microsoft.com/office/drawing/2014/main" id="{8A7DD3BC-4EF1-04E7-B597-029D4595149A}"/>
              </a:ext>
            </a:extLst>
          </p:cNvPr>
          <p:cNvSpPr>
            <a:spLocks noGrp="1" noRot="1" noMove="1" noResize="1" noEditPoints="1" noAdjustHandles="1" noChangeArrowheads="1" noChangeShapeType="1"/>
          </p:cNvSpPr>
          <p:nvPr/>
        </p:nvSpPr>
        <p:spPr>
          <a:xfrm rot="5400000" flipH="1">
            <a:off x="2079043" y="4023746"/>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28183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iagram&#10;&#10;AI-generated content may be incorrect.">
            <a:extLst>
              <a:ext uri="{FF2B5EF4-FFF2-40B4-BE49-F238E27FC236}">
                <a16:creationId xmlns:a16="http://schemas.microsoft.com/office/drawing/2014/main" id="{8BA00617-9822-948E-3F41-593740468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666" y="646497"/>
            <a:ext cx="6583136" cy="5089739"/>
          </a:xfrm>
          <a:prstGeom prst="rect">
            <a:avLst/>
          </a:prstGeom>
        </p:spPr>
      </p:pic>
      <p:sp>
        <p:nvSpPr>
          <p:cNvPr id="18" name="5-Point Star 17">
            <a:extLst>
              <a:ext uri="{FF2B5EF4-FFF2-40B4-BE49-F238E27FC236}">
                <a16:creationId xmlns:a16="http://schemas.microsoft.com/office/drawing/2014/main" id="{EEBFAB19-57F9-0D9C-D734-08770F6907A6}"/>
              </a:ext>
            </a:extLst>
          </p:cNvPr>
          <p:cNvSpPr/>
          <p:nvPr/>
        </p:nvSpPr>
        <p:spPr>
          <a:xfrm>
            <a:off x="2052569" y="179331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17">
            <a:extLst>
              <a:ext uri="{FF2B5EF4-FFF2-40B4-BE49-F238E27FC236}">
                <a16:creationId xmlns:a16="http://schemas.microsoft.com/office/drawing/2014/main" id="{60B052CE-4D90-3AE4-26B8-4B130307DA17}"/>
              </a:ext>
            </a:extLst>
          </p:cNvPr>
          <p:cNvSpPr/>
          <p:nvPr/>
        </p:nvSpPr>
        <p:spPr>
          <a:xfrm>
            <a:off x="1350169" y="220704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5-Point Star 17">
            <a:extLst>
              <a:ext uri="{FF2B5EF4-FFF2-40B4-BE49-F238E27FC236}">
                <a16:creationId xmlns:a16="http://schemas.microsoft.com/office/drawing/2014/main" id="{072986B7-94B2-27EE-37F6-795D5B19A1DD}"/>
              </a:ext>
            </a:extLst>
          </p:cNvPr>
          <p:cNvSpPr/>
          <p:nvPr/>
        </p:nvSpPr>
        <p:spPr>
          <a:xfrm>
            <a:off x="4271613" y="28443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5-Point Star 17">
            <a:extLst>
              <a:ext uri="{FF2B5EF4-FFF2-40B4-BE49-F238E27FC236}">
                <a16:creationId xmlns:a16="http://schemas.microsoft.com/office/drawing/2014/main" id="{D55279C5-87C8-F2C5-50CC-BC6EAAC476B7}"/>
              </a:ext>
            </a:extLst>
          </p:cNvPr>
          <p:cNvSpPr/>
          <p:nvPr/>
        </p:nvSpPr>
        <p:spPr>
          <a:xfrm>
            <a:off x="6069207" y="295221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5-Point Star 17">
            <a:extLst>
              <a:ext uri="{FF2B5EF4-FFF2-40B4-BE49-F238E27FC236}">
                <a16:creationId xmlns:a16="http://schemas.microsoft.com/office/drawing/2014/main" id="{0C304656-6653-ABB0-AE2C-3008BE18CAF5}"/>
              </a:ext>
            </a:extLst>
          </p:cNvPr>
          <p:cNvSpPr/>
          <p:nvPr/>
        </p:nvSpPr>
        <p:spPr>
          <a:xfrm>
            <a:off x="5711903" y="262655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17">
            <a:extLst>
              <a:ext uri="{FF2B5EF4-FFF2-40B4-BE49-F238E27FC236}">
                <a16:creationId xmlns:a16="http://schemas.microsoft.com/office/drawing/2014/main" id="{B2E5E01B-070B-E0B8-04C2-4DF5F7B3859C}"/>
              </a:ext>
            </a:extLst>
          </p:cNvPr>
          <p:cNvSpPr/>
          <p:nvPr/>
        </p:nvSpPr>
        <p:spPr>
          <a:xfrm>
            <a:off x="4652959" y="354474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17">
            <a:extLst>
              <a:ext uri="{FF2B5EF4-FFF2-40B4-BE49-F238E27FC236}">
                <a16:creationId xmlns:a16="http://schemas.microsoft.com/office/drawing/2014/main" id="{4D71A34A-6E2D-8618-5826-8F97CA9C7F58}"/>
              </a:ext>
            </a:extLst>
          </p:cNvPr>
          <p:cNvSpPr/>
          <p:nvPr/>
        </p:nvSpPr>
        <p:spPr>
          <a:xfrm>
            <a:off x="6075022" y="344951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7">
            <a:extLst>
              <a:ext uri="{FF2B5EF4-FFF2-40B4-BE49-F238E27FC236}">
                <a16:creationId xmlns:a16="http://schemas.microsoft.com/office/drawing/2014/main" id="{4D9B073C-DD6A-241B-7B84-010E0376C7E4}"/>
              </a:ext>
            </a:extLst>
          </p:cNvPr>
          <p:cNvSpPr/>
          <p:nvPr/>
        </p:nvSpPr>
        <p:spPr>
          <a:xfrm>
            <a:off x="5711746" y="3475841"/>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7">
            <a:extLst>
              <a:ext uri="{FF2B5EF4-FFF2-40B4-BE49-F238E27FC236}">
                <a16:creationId xmlns:a16="http://schemas.microsoft.com/office/drawing/2014/main" id="{7E03A79B-3976-D89E-27E2-368109387E85}"/>
              </a:ext>
            </a:extLst>
          </p:cNvPr>
          <p:cNvSpPr/>
          <p:nvPr/>
        </p:nvSpPr>
        <p:spPr>
          <a:xfrm>
            <a:off x="5318567" y="210176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17">
            <a:extLst>
              <a:ext uri="{FF2B5EF4-FFF2-40B4-BE49-F238E27FC236}">
                <a16:creationId xmlns:a16="http://schemas.microsoft.com/office/drawing/2014/main" id="{4EA3D2AA-A0EA-E005-FDAF-CA20FF35124E}"/>
              </a:ext>
            </a:extLst>
          </p:cNvPr>
          <p:cNvSpPr/>
          <p:nvPr/>
        </p:nvSpPr>
        <p:spPr>
          <a:xfrm>
            <a:off x="4871555" y="271855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5-Point Star 17">
            <a:extLst>
              <a:ext uri="{FF2B5EF4-FFF2-40B4-BE49-F238E27FC236}">
                <a16:creationId xmlns:a16="http://schemas.microsoft.com/office/drawing/2014/main" id="{860FCCAF-2530-75D7-15CA-26A648CD4C07}"/>
              </a:ext>
            </a:extLst>
          </p:cNvPr>
          <p:cNvSpPr/>
          <p:nvPr/>
        </p:nvSpPr>
        <p:spPr>
          <a:xfrm>
            <a:off x="3685568" y="195195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17">
            <a:extLst>
              <a:ext uri="{FF2B5EF4-FFF2-40B4-BE49-F238E27FC236}">
                <a16:creationId xmlns:a16="http://schemas.microsoft.com/office/drawing/2014/main" id="{903AF2AE-65E6-7790-2F8F-98801DF6C374}"/>
              </a:ext>
            </a:extLst>
          </p:cNvPr>
          <p:cNvSpPr/>
          <p:nvPr/>
        </p:nvSpPr>
        <p:spPr>
          <a:xfrm>
            <a:off x="5907896" y="134594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17">
            <a:extLst>
              <a:ext uri="{FF2B5EF4-FFF2-40B4-BE49-F238E27FC236}">
                <a16:creationId xmlns:a16="http://schemas.microsoft.com/office/drawing/2014/main" id="{7AE54C81-A3B4-D9C3-8B98-FD6FB7ECE4E9}"/>
              </a:ext>
            </a:extLst>
          </p:cNvPr>
          <p:cNvSpPr/>
          <p:nvPr/>
        </p:nvSpPr>
        <p:spPr>
          <a:xfrm>
            <a:off x="6219999" y="415608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17">
            <a:extLst>
              <a:ext uri="{FF2B5EF4-FFF2-40B4-BE49-F238E27FC236}">
                <a16:creationId xmlns:a16="http://schemas.microsoft.com/office/drawing/2014/main" id="{7F67FE64-7A1A-E44C-6EFE-773E6ECB806F}"/>
              </a:ext>
            </a:extLst>
          </p:cNvPr>
          <p:cNvSpPr/>
          <p:nvPr/>
        </p:nvSpPr>
        <p:spPr>
          <a:xfrm>
            <a:off x="3211876" y="434746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5-Point Star 17">
            <a:extLst>
              <a:ext uri="{FF2B5EF4-FFF2-40B4-BE49-F238E27FC236}">
                <a16:creationId xmlns:a16="http://schemas.microsoft.com/office/drawing/2014/main" id="{8748BA9E-1FB3-B14F-B284-174782282604}"/>
              </a:ext>
            </a:extLst>
          </p:cNvPr>
          <p:cNvSpPr/>
          <p:nvPr/>
        </p:nvSpPr>
        <p:spPr>
          <a:xfrm>
            <a:off x="2237896" y="395417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5-Point Star 17">
            <a:extLst>
              <a:ext uri="{FF2B5EF4-FFF2-40B4-BE49-F238E27FC236}">
                <a16:creationId xmlns:a16="http://schemas.microsoft.com/office/drawing/2014/main" id="{9C266095-75D5-7410-DF52-D8D41A292E52}"/>
              </a:ext>
            </a:extLst>
          </p:cNvPr>
          <p:cNvSpPr/>
          <p:nvPr/>
        </p:nvSpPr>
        <p:spPr>
          <a:xfrm>
            <a:off x="2697554" y="290670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061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latin typeface="Calibri" panose="020F0502020204030204" pitchFamily="34" charset="0"/>
                <a:cs typeface="Calibri" panose="020F0502020204030204" pitchFamily="34" charset="0"/>
              </a:rPr>
              <a:t>Brent Paulsen</a:t>
            </a:r>
          </a:p>
          <a:p>
            <a:pPr marL="0" indent="0">
              <a:buNone/>
            </a:pPr>
            <a:r>
              <a:rPr lang="en-US" spc="0" dirty="0">
                <a:latin typeface="Calibri" panose="020F0502020204030204" pitchFamily="34" charset="0"/>
                <a:cs typeface="Calibri" panose="020F0502020204030204" pitchFamily="34" charset="0"/>
              </a:rPr>
              <a:t>515-239-1132</a:t>
            </a:r>
          </a:p>
          <a:p>
            <a:pPr marL="0" indent="0">
              <a:buNone/>
            </a:pPr>
            <a:r>
              <a:rPr lang="en-US" spc="0" dirty="0"/>
              <a:t>Brent.Paulsen</a:t>
            </a:r>
            <a:r>
              <a:rPr lang="en-US" spc="0" dirty="0">
                <a:latin typeface="Calibri" panose="020F0502020204030204" pitchFamily="34" charset="0"/>
                <a:cs typeface="Calibri" panose="020F0502020204030204" pitchFamily="34" charset="0"/>
              </a:rPr>
              <a:t>@iowadot.gov​</a:t>
            </a:r>
          </a:p>
          <a:p>
            <a:pPr marL="0" indent="0">
              <a:buNone/>
            </a:pPr>
            <a:r>
              <a:rPr lang="en-US" spc="0" dirty="0">
                <a:latin typeface="Calibri" panose="020F0502020204030204" pitchFamily="34" charset="0"/>
                <a:cs typeface="Calibri" panose="020F0502020204030204" pitchFamily="34" charset="0"/>
              </a:rPr>
              <a:t>iowadot.gov</a:t>
            </a:r>
          </a:p>
        </p:txBody>
      </p:sp>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7F8E23-F652-8E43-0883-72B5ACD03B51}"/>
              </a:ext>
            </a:extLst>
          </p:cNvPr>
          <p:cNvSpPr txBox="1"/>
          <p:nvPr/>
        </p:nvSpPr>
        <p:spPr>
          <a:xfrm>
            <a:off x="1283666" y="5207017"/>
            <a:ext cx="7477428" cy="646331"/>
          </a:xfrm>
          <a:prstGeom prst="rect">
            <a:avLst/>
          </a:prstGeom>
          <a:noFill/>
        </p:spPr>
        <p:txBody>
          <a:bodyPr wrap="square">
            <a:spAutoFit/>
          </a:bodyPr>
          <a:lstStyle/>
          <a:p>
            <a:pPr algn="ctr"/>
            <a:r>
              <a:rPr lang="en-US" sz="1800" dirty="0">
                <a:latin typeface="Calibri" panose="020F0502020204030204" pitchFamily="34" charset="0"/>
                <a:cs typeface="Calibri" panose="020F0502020204030204" pitchFamily="34" charset="0"/>
              </a:rPr>
              <a:t>For more information on Iowa’s public transit and intercity bus programs, visit</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3"/>
              </a:rPr>
              <a:t>www.</a:t>
            </a:r>
            <a:r>
              <a:rPr lang="en-US" sz="1800" dirty="0">
                <a:latin typeface="Calibri" panose="020F0502020204030204" pitchFamily="34" charset="0"/>
                <a:cs typeface="Calibri" panose="020F0502020204030204" pitchFamily="34" charset="0"/>
                <a:hlinkClick r:id="rId3"/>
              </a:rPr>
              <a:t>iowadot.gov/modes-travel/transit</a:t>
            </a:r>
            <a:r>
              <a:rPr lang="en-US" sz="1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65058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3505</TotalTime>
  <Words>518</Words>
  <Application>Microsoft Office PowerPoint</Application>
  <PresentationFormat>On-screen Show (4:3)</PresentationFormat>
  <Paragraphs>48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Roboto Slab</vt:lpstr>
      <vt:lpstr>PT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63</cp:revision>
  <dcterms:created xsi:type="dcterms:W3CDTF">2023-12-21T16:39:01Z</dcterms:created>
  <dcterms:modified xsi:type="dcterms:W3CDTF">2025-08-05T12:57:28Z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y fmtid="{D5CDD505-2E9C-101B-9397-08002B2CF9AE}" pid="6" name="MSIP_Label_0faac733-ded1-41e0-8ea6-961193f81247_Enabled">
    <vt:lpwstr>true</vt:lpwstr>
  </property>
  <property fmtid="{D5CDD505-2E9C-101B-9397-08002B2CF9AE}" pid="7" name="MSIP_Label_0faac733-ded1-41e0-8ea6-961193f81247_SetDate">
    <vt:lpwstr>2025-08-04T11:24:42Z</vt:lpwstr>
  </property>
  <property fmtid="{D5CDD505-2E9C-101B-9397-08002B2CF9AE}" pid="8" name="MSIP_Label_0faac733-ded1-41e0-8ea6-961193f81247_Method">
    <vt:lpwstr>Standard</vt:lpwstr>
  </property>
  <property fmtid="{D5CDD505-2E9C-101B-9397-08002B2CF9AE}" pid="9" name="MSIP_Label_0faac733-ded1-41e0-8ea6-961193f81247_Name">
    <vt:lpwstr>defa4170-0d19-0005-0004-bc88714345d2</vt:lpwstr>
  </property>
  <property fmtid="{D5CDD505-2E9C-101B-9397-08002B2CF9AE}" pid="10" name="MSIP_Label_0faac733-ded1-41e0-8ea6-961193f81247_SiteId">
    <vt:lpwstr>a1e65fcc-32fa-4fdd-8692-0cc2eb06676e</vt:lpwstr>
  </property>
  <property fmtid="{D5CDD505-2E9C-101B-9397-08002B2CF9AE}" pid="11" name="MSIP_Label_0faac733-ded1-41e0-8ea6-961193f81247_ActionId">
    <vt:lpwstr>f7cb83bb-4927-4fec-b7d9-1a5872535d95</vt:lpwstr>
  </property>
  <property fmtid="{D5CDD505-2E9C-101B-9397-08002B2CF9AE}" pid="12" name="MSIP_Label_0faac733-ded1-41e0-8ea6-961193f81247_ContentBits">
    <vt:lpwstr>0</vt:lpwstr>
  </property>
</Properties>
</file>