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64" r:id="rId3"/>
    <p:sldId id="273" r:id="rId4"/>
    <p:sldId id="276" r:id="rId5"/>
    <p:sldId id="267" r:id="rId6"/>
    <p:sldId id="268" r:id="rId7"/>
    <p:sldId id="278" r:id="rId8"/>
    <p:sldId id="258" r:id="rId9"/>
    <p:sldId id="257" r:id="rId10"/>
    <p:sldId id="280" r:id="rId11"/>
    <p:sldId id="277" r:id="rId12"/>
    <p:sldId id="279" r:id="rId13"/>
    <p:sldId id="275" r:id="rId1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06" d="100"/>
          <a:sy n="106" d="100"/>
        </p:scale>
        <p:origin x="1140"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4C68738-6A4F-41C6-A123-4C0A542CD1E6}" type="datetimeFigureOut">
              <a:rPr lang="en-US" smtClean="0"/>
              <a:t>8/5/2025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2144D0-D3AE-446C-AED9-7AF06C053721}" type="slidenum">
              <a:rPr lang="en-US" smtClean="0"/>
              <a:t>‹#›</a:t>
            </a:fld>
            <a:endParaRPr lang="en-US"/>
          </a:p>
        </p:txBody>
      </p:sp>
    </p:spTree>
    <p:extLst>
      <p:ext uri="{BB962C8B-B14F-4D97-AF65-F5344CB8AC3E}">
        <p14:creationId xmlns:p14="http://schemas.microsoft.com/office/powerpoint/2010/main" val="7746993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4C68738-6A4F-41C6-A123-4C0A542CD1E6}" type="datetimeFigureOut">
              <a:rPr lang="en-US" smtClean="0"/>
              <a:t>8/5/2025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2144D0-D3AE-446C-AED9-7AF06C053721}" type="slidenum">
              <a:rPr lang="en-US" smtClean="0"/>
              <a:t>‹#›</a:t>
            </a:fld>
            <a:endParaRPr lang="en-US"/>
          </a:p>
        </p:txBody>
      </p:sp>
    </p:spTree>
    <p:extLst>
      <p:ext uri="{BB962C8B-B14F-4D97-AF65-F5344CB8AC3E}">
        <p14:creationId xmlns:p14="http://schemas.microsoft.com/office/powerpoint/2010/main" val="4477608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4C68738-6A4F-41C6-A123-4C0A542CD1E6}" type="datetimeFigureOut">
              <a:rPr lang="en-US" smtClean="0"/>
              <a:t>8/5/2025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2144D0-D3AE-446C-AED9-7AF06C053721}" type="slidenum">
              <a:rPr lang="en-US" smtClean="0"/>
              <a:t>‹#›</a:t>
            </a:fld>
            <a:endParaRPr lang="en-US"/>
          </a:p>
        </p:txBody>
      </p:sp>
    </p:spTree>
    <p:extLst>
      <p:ext uri="{BB962C8B-B14F-4D97-AF65-F5344CB8AC3E}">
        <p14:creationId xmlns:p14="http://schemas.microsoft.com/office/powerpoint/2010/main" val="16424399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4C68738-6A4F-41C6-A123-4C0A542CD1E6}" type="datetimeFigureOut">
              <a:rPr lang="en-US" smtClean="0"/>
              <a:t>8/5/2025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2144D0-D3AE-446C-AED9-7AF06C053721}" type="slidenum">
              <a:rPr lang="en-US" smtClean="0"/>
              <a:t>‹#›</a:t>
            </a:fld>
            <a:endParaRPr lang="en-US"/>
          </a:p>
        </p:txBody>
      </p:sp>
    </p:spTree>
    <p:extLst>
      <p:ext uri="{BB962C8B-B14F-4D97-AF65-F5344CB8AC3E}">
        <p14:creationId xmlns:p14="http://schemas.microsoft.com/office/powerpoint/2010/main" val="21130064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4C68738-6A4F-41C6-A123-4C0A542CD1E6}" type="datetimeFigureOut">
              <a:rPr lang="en-US" smtClean="0"/>
              <a:t>8/5/2025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2144D0-D3AE-446C-AED9-7AF06C053721}" type="slidenum">
              <a:rPr lang="en-US" smtClean="0"/>
              <a:t>‹#›</a:t>
            </a:fld>
            <a:endParaRPr lang="en-US"/>
          </a:p>
        </p:txBody>
      </p:sp>
    </p:spTree>
    <p:extLst>
      <p:ext uri="{BB962C8B-B14F-4D97-AF65-F5344CB8AC3E}">
        <p14:creationId xmlns:p14="http://schemas.microsoft.com/office/powerpoint/2010/main" val="38966136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4C68738-6A4F-41C6-A123-4C0A542CD1E6}" type="datetimeFigureOut">
              <a:rPr lang="en-US" smtClean="0"/>
              <a:t>8/5/2025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D2144D0-D3AE-446C-AED9-7AF06C053721}" type="slidenum">
              <a:rPr lang="en-US" smtClean="0"/>
              <a:t>‹#›</a:t>
            </a:fld>
            <a:endParaRPr lang="en-US"/>
          </a:p>
        </p:txBody>
      </p:sp>
    </p:spTree>
    <p:extLst>
      <p:ext uri="{BB962C8B-B14F-4D97-AF65-F5344CB8AC3E}">
        <p14:creationId xmlns:p14="http://schemas.microsoft.com/office/powerpoint/2010/main" val="32639765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4C68738-6A4F-41C6-A123-4C0A542CD1E6}" type="datetimeFigureOut">
              <a:rPr lang="en-US" smtClean="0"/>
              <a:t>8/5/2025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D2144D0-D3AE-446C-AED9-7AF06C053721}" type="slidenum">
              <a:rPr lang="en-US" smtClean="0"/>
              <a:t>‹#›</a:t>
            </a:fld>
            <a:endParaRPr lang="en-US"/>
          </a:p>
        </p:txBody>
      </p:sp>
    </p:spTree>
    <p:extLst>
      <p:ext uri="{BB962C8B-B14F-4D97-AF65-F5344CB8AC3E}">
        <p14:creationId xmlns:p14="http://schemas.microsoft.com/office/powerpoint/2010/main" val="17827970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4C68738-6A4F-41C6-A123-4C0A542CD1E6}" type="datetimeFigureOut">
              <a:rPr lang="en-US" smtClean="0"/>
              <a:t>8/5/2025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D2144D0-D3AE-446C-AED9-7AF06C053721}" type="slidenum">
              <a:rPr lang="en-US" smtClean="0"/>
              <a:t>‹#›</a:t>
            </a:fld>
            <a:endParaRPr lang="en-US"/>
          </a:p>
        </p:txBody>
      </p:sp>
    </p:spTree>
    <p:extLst>
      <p:ext uri="{BB962C8B-B14F-4D97-AF65-F5344CB8AC3E}">
        <p14:creationId xmlns:p14="http://schemas.microsoft.com/office/powerpoint/2010/main" val="24375200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4C68738-6A4F-41C6-A123-4C0A542CD1E6}" type="datetimeFigureOut">
              <a:rPr lang="en-US" smtClean="0"/>
              <a:t>8/5/2025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D2144D0-D3AE-446C-AED9-7AF06C053721}" type="slidenum">
              <a:rPr lang="en-US" smtClean="0"/>
              <a:t>‹#›</a:t>
            </a:fld>
            <a:endParaRPr lang="en-US"/>
          </a:p>
        </p:txBody>
      </p:sp>
    </p:spTree>
    <p:extLst>
      <p:ext uri="{BB962C8B-B14F-4D97-AF65-F5344CB8AC3E}">
        <p14:creationId xmlns:p14="http://schemas.microsoft.com/office/powerpoint/2010/main" val="21978572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4C68738-6A4F-41C6-A123-4C0A542CD1E6}" type="datetimeFigureOut">
              <a:rPr lang="en-US" smtClean="0"/>
              <a:t>8/5/2025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D2144D0-D3AE-446C-AED9-7AF06C053721}" type="slidenum">
              <a:rPr lang="en-US" smtClean="0"/>
              <a:t>‹#›</a:t>
            </a:fld>
            <a:endParaRPr lang="en-US"/>
          </a:p>
        </p:txBody>
      </p:sp>
    </p:spTree>
    <p:extLst>
      <p:ext uri="{BB962C8B-B14F-4D97-AF65-F5344CB8AC3E}">
        <p14:creationId xmlns:p14="http://schemas.microsoft.com/office/powerpoint/2010/main" val="29279596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4C68738-6A4F-41C6-A123-4C0A542CD1E6}" type="datetimeFigureOut">
              <a:rPr lang="en-US" smtClean="0"/>
              <a:t>8/5/2025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D2144D0-D3AE-446C-AED9-7AF06C053721}" type="slidenum">
              <a:rPr lang="en-US" smtClean="0"/>
              <a:t>‹#›</a:t>
            </a:fld>
            <a:endParaRPr lang="en-US"/>
          </a:p>
        </p:txBody>
      </p:sp>
    </p:spTree>
    <p:extLst>
      <p:ext uri="{BB962C8B-B14F-4D97-AF65-F5344CB8AC3E}">
        <p14:creationId xmlns:p14="http://schemas.microsoft.com/office/powerpoint/2010/main" val="5148934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4C68738-6A4F-41C6-A123-4C0A542CD1E6}" type="datetimeFigureOut">
              <a:rPr lang="en-US" smtClean="0"/>
              <a:t>8/5/2025</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2144D0-D3AE-446C-AED9-7AF06C053721}" type="slidenum">
              <a:rPr lang="en-US" smtClean="0"/>
              <a:t>‹#›</a:t>
            </a:fld>
            <a:endParaRPr lang="en-US"/>
          </a:p>
        </p:txBody>
      </p:sp>
    </p:spTree>
    <p:extLst>
      <p:ext uri="{BB962C8B-B14F-4D97-AF65-F5344CB8AC3E}">
        <p14:creationId xmlns:p14="http://schemas.microsoft.com/office/powerpoint/2010/main" val="299992421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84E2E0-0D7B-78A3-F466-2DDA40B362E9}"/>
              </a:ext>
            </a:extLst>
          </p:cNvPr>
          <p:cNvSpPr>
            <a:spLocks noGrp="1"/>
          </p:cNvSpPr>
          <p:nvPr>
            <p:ph type="ctrTitle"/>
          </p:nvPr>
        </p:nvSpPr>
        <p:spPr/>
        <p:txBody>
          <a:bodyPr/>
          <a:lstStyle/>
          <a:p>
            <a:endParaRPr lang="en-US" dirty="0"/>
          </a:p>
        </p:txBody>
      </p:sp>
      <p:sp>
        <p:nvSpPr>
          <p:cNvPr id="3" name="Subtitle 2">
            <a:extLst>
              <a:ext uri="{FF2B5EF4-FFF2-40B4-BE49-F238E27FC236}">
                <a16:creationId xmlns:a16="http://schemas.microsoft.com/office/drawing/2014/main" id="{49778D88-052D-422F-A746-3A46A3174A61}"/>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46846F11-E998-1F8A-8798-E789DADDA3D4}"/>
              </a:ext>
            </a:extLst>
          </p:cNvPr>
          <p:cNvPicPr>
            <a:picLocks noChangeAspect="1"/>
          </p:cNvPicPr>
          <p:nvPr/>
        </p:nvPicPr>
        <p:blipFill>
          <a:blip r:embed="rId2"/>
          <a:stretch>
            <a:fillRect/>
          </a:stretch>
        </p:blipFill>
        <p:spPr>
          <a:xfrm>
            <a:off x="0" y="857253"/>
            <a:ext cx="9144000" cy="5070847"/>
          </a:xfrm>
          <a:prstGeom prst="rect">
            <a:avLst/>
          </a:prstGeom>
        </p:spPr>
      </p:pic>
      <p:sp>
        <p:nvSpPr>
          <p:cNvPr id="7" name="TextBox 6">
            <a:extLst>
              <a:ext uri="{FF2B5EF4-FFF2-40B4-BE49-F238E27FC236}">
                <a16:creationId xmlns:a16="http://schemas.microsoft.com/office/drawing/2014/main" id="{915A1C71-CDC0-E5C2-970D-ABA971A78C8C}"/>
              </a:ext>
            </a:extLst>
          </p:cNvPr>
          <p:cNvSpPr txBox="1"/>
          <p:nvPr/>
        </p:nvSpPr>
        <p:spPr>
          <a:xfrm>
            <a:off x="3382110" y="2431284"/>
            <a:ext cx="4796554" cy="1269578"/>
          </a:xfrm>
          <a:prstGeom prst="rect">
            <a:avLst/>
          </a:prstGeom>
          <a:noFill/>
        </p:spPr>
        <p:txBody>
          <a:bodyPr wrap="square">
            <a:spAutoFit/>
          </a:bodyPr>
          <a:lstStyle/>
          <a:p>
            <a:pPr algn="l"/>
            <a:endParaRPr lang="en-US" sz="900" dirty="0">
              <a:solidFill>
                <a:srgbClr val="000000"/>
              </a:solidFill>
              <a:latin typeface="Arial" panose="020B0604020202020204" pitchFamily="34" charset="0"/>
            </a:endParaRPr>
          </a:p>
          <a:p>
            <a:pPr algn="ctr"/>
            <a:r>
              <a:rPr lang="en-US" sz="900" dirty="0">
                <a:solidFill>
                  <a:schemeClr val="accent1">
                    <a:lumMod val="50000"/>
                  </a:schemeClr>
                </a:solidFill>
                <a:latin typeface="Arial" panose="020B0604020202020204" pitchFamily="34" charset="0"/>
              </a:rPr>
              <a:t> </a:t>
            </a:r>
            <a:r>
              <a:rPr lang="en-US" sz="2250" b="1" dirty="0">
                <a:ln w="10160">
                  <a:solidFill>
                    <a:schemeClr val="accent5"/>
                  </a:solidFill>
                  <a:prstDash val="solid"/>
                </a:ln>
                <a:solidFill>
                  <a:schemeClr val="accent1">
                    <a:lumMod val="50000"/>
                  </a:schemeClr>
                </a:solidFill>
                <a:effectLst>
                  <a:outerShdw blurRad="38100" dist="22860" dir="5400000" algn="tl" rotWithShape="0">
                    <a:srgbClr val="000000">
                      <a:alpha val="30000"/>
                    </a:srgbClr>
                  </a:outerShdw>
                </a:effectLst>
                <a:latin typeface="Arial" panose="020B0604020202020204" pitchFamily="34" charset="0"/>
              </a:rPr>
              <a:t>Southwest Iowa Planning Council</a:t>
            </a:r>
          </a:p>
          <a:p>
            <a:pPr algn="ctr"/>
            <a:r>
              <a:rPr lang="en-US" sz="2250" b="1" dirty="0">
                <a:ln w="10160">
                  <a:solidFill>
                    <a:schemeClr val="accent5"/>
                  </a:solidFill>
                  <a:prstDash val="solid"/>
                </a:ln>
                <a:solidFill>
                  <a:schemeClr val="accent1">
                    <a:lumMod val="50000"/>
                  </a:schemeClr>
                </a:solidFill>
                <a:effectLst>
                  <a:outerShdw blurRad="38100" dist="22860" dir="5400000" algn="tl" rotWithShape="0">
                    <a:srgbClr val="000000">
                      <a:alpha val="30000"/>
                    </a:srgbClr>
                  </a:outerShdw>
                </a:effectLst>
                <a:latin typeface="Arial" panose="020B0604020202020204" pitchFamily="34" charset="0"/>
              </a:rPr>
              <a:t>And </a:t>
            </a:r>
          </a:p>
          <a:p>
            <a:pPr algn="ctr"/>
            <a:r>
              <a:rPr lang="en-US" sz="2250" b="1" dirty="0">
                <a:ln w="10160">
                  <a:solidFill>
                    <a:schemeClr val="accent5"/>
                  </a:solidFill>
                  <a:prstDash val="solid"/>
                </a:ln>
                <a:solidFill>
                  <a:schemeClr val="accent1">
                    <a:lumMod val="50000"/>
                  </a:schemeClr>
                </a:solidFill>
                <a:effectLst>
                  <a:outerShdw blurRad="38100" dist="22860" dir="5400000" algn="tl" rotWithShape="0">
                    <a:srgbClr val="000000">
                      <a:alpha val="30000"/>
                    </a:srgbClr>
                  </a:outerShdw>
                </a:effectLst>
                <a:latin typeface="Arial" panose="020B0604020202020204" pitchFamily="34" charset="0"/>
              </a:rPr>
              <a:t>Southwest Iowa Transit Agency </a:t>
            </a:r>
            <a:endParaRPr lang="en-US" sz="2250" dirty="0">
              <a:solidFill>
                <a:schemeClr val="accent1">
                  <a:lumMod val="50000"/>
                </a:schemeClr>
              </a:solidFill>
              <a:latin typeface="Arial" panose="020B0604020202020204" pitchFamily="34" charset="0"/>
            </a:endParaRPr>
          </a:p>
        </p:txBody>
      </p:sp>
    </p:spTree>
    <p:extLst>
      <p:ext uri="{BB962C8B-B14F-4D97-AF65-F5344CB8AC3E}">
        <p14:creationId xmlns:p14="http://schemas.microsoft.com/office/powerpoint/2010/main" val="37674878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7B3D97-7709-BFD7-164F-45AD004BC40C}"/>
              </a:ext>
            </a:extLst>
          </p:cNvPr>
          <p:cNvSpPr>
            <a:spLocks noGrp="1"/>
          </p:cNvSpPr>
          <p:nvPr>
            <p:ph type="title"/>
          </p:nvPr>
        </p:nvSpPr>
        <p:spPr/>
        <p:txBody>
          <a:bodyPr>
            <a:normAutofit/>
          </a:bodyPr>
          <a:lstStyle/>
          <a:p>
            <a:r>
              <a:rPr lang="en-US" sz="4050" b="1" dirty="0"/>
              <a:t>SWITA is Cost Effective</a:t>
            </a:r>
          </a:p>
        </p:txBody>
      </p:sp>
      <p:sp>
        <p:nvSpPr>
          <p:cNvPr id="3" name="Content Placeholder 2">
            <a:extLst>
              <a:ext uri="{FF2B5EF4-FFF2-40B4-BE49-F238E27FC236}">
                <a16:creationId xmlns:a16="http://schemas.microsoft.com/office/drawing/2014/main" id="{5E87A947-7C33-6566-1815-F680CF7FB14E}"/>
              </a:ext>
            </a:extLst>
          </p:cNvPr>
          <p:cNvSpPr>
            <a:spLocks noGrp="1"/>
          </p:cNvSpPr>
          <p:nvPr>
            <p:ph idx="1"/>
          </p:nvPr>
        </p:nvSpPr>
        <p:spPr/>
        <p:txBody>
          <a:bodyPr/>
          <a:lstStyle/>
          <a:p>
            <a:r>
              <a:rPr lang="en-US" sz="3600" dirty="0"/>
              <a:t>Average cost per SWITA ride is $9.12</a:t>
            </a:r>
          </a:p>
          <a:p>
            <a:r>
              <a:rPr lang="en-US" sz="3600" dirty="0"/>
              <a:t>Statewide average is $20.87</a:t>
            </a:r>
          </a:p>
          <a:p>
            <a:r>
              <a:rPr lang="en-US" sz="3600" dirty="0"/>
              <a:t>Highest cost by system is $53.85 </a:t>
            </a:r>
          </a:p>
          <a:p>
            <a:endParaRPr lang="en-US" dirty="0"/>
          </a:p>
          <a:p>
            <a:endParaRPr lang="en-US" dirty="0"/>
          </a:p>
        </p:txBody>
      </p:sp>
      <p:pic>
        <p:nvPicPr>
          <p:cNvPr id="4" name="Picture 3">
            <a:extLst>
              <a:ext uri="{FF2B5EF4-FFF2-40B4-BE49-F238E27FC236}">
                <a16:creationId xmlns:a16="http://schemas.microsoft.com/office/drawing/2014/main" id="{272FC3D5-8AFE-5B1C-1E19-91BDBA31B5BD}"/>
              </a:ext>
            </a:extLst>
          </p:cNvPr>
          <p:cNvPicPr>
            <a:picLocks noChangeAspect="1"/>
          </p:cNvPicPr>
          <p:nvPr/>
        </p:nvPicPr>
        <p:blipFill>
          <a:blip r:embed="rId2"/>
          <a:stretch>
            <a:fillRect/>
          </a:stretch>
        </p:blipFill>
        <p:spPr>
          <a:xfrm>
            <a:off x="5735783" y="5198773"/>
            <a:ext cx="3127323" cy="528137"/>
          </a:xfrm>
          <a:prstGeom prst="rect">
            <a:avLst/>
          </a:prstGeom>
        </p:spPr>
      </p:pic>
    </p:spTree>
    <p:extLst>
      <p:ext uri="{BB962C8B-B14F-4D97-AF65-F5344CB8AC3E}">
        <p14:creationId xmlns:p14="http://schemas.microsoft.com/office/powerpoint/2010/main" val="3937973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9D7AF6-473D-D7E6-FE11-2A8B687279A6}"/>
              </a:ext>
            </a:extLst>
          </p:cNvPr>
          <p:cNvSpPr>
            <a:spLocks noGrp="1"/>
          </p:cNvSpPr>
          <p:nvPr>
            <p:ph type="title"/>
          </p:nvPr>
        </p:nvSpPr>
        <p:spPr/>
        <p:txBody>
          <a:bodyPr>
            <a:normAutofit/>
          </a:bodyPr>
          <a:lstStyle/>
          <a:p>
            <a:r>
              <a:rPr lang="en-US" sz="4050" b="1" dirty="0"/>
              <a:t>SWITA’s Big Opportunities</a:t>
            </a:r>
          </a:p>
        </p:txBody>
      </p:sp>
      <p:sp>
        <p:nvSpPr>
          <p:cNvPr id="3" name="Content Placeholder 2">
            <a:extLst>
              <a:ext uri="{FF2B5EF4-FFF2-40B4-BE49-F238E27FC236}">
                <a16:creationId xmlns:a16="http://schemas.microsoft.com/office/drawing/2014/main" id="{5D329551-DBAC-39E7-E8F6-E23FBDFFE508}"/>
              </a:ext>
            </a:extLst>
          </p:cNvPr>
          <p:cNvSpPr>
            <a:spLocks noGrp="1"/>
          </p:cNvSpPr>
          <p:nvPr>
            <p:ph idx="1"/>
          </p:nvPr>
        </p:nvSpPr>
        <p:spPr>
          <a:xfrm>
            <a:off x="628650" y="2463405"/>
            <a:ext cx="7886700" cy="3263504"/>
          </a:xfrm>
        </p:spPr>
        <p:txBody>
          <a:bodyPr/>
          <a:lstStyle/>
          <a:p>
            <a:r>
              <a:rPr lang="en-US" sz="3600" dirty="0"/>
              <a:t>We have a diverse mix of services.</a:t>
            </a:r>
          </a:p>
          <a:p>
            <a:r>
              <a:rPr lang="en-US" sz="3600" dirty="0"/>
              <a:t>Are already 24/7 capable.</a:t>
            </a:r>
          </a:p>
          <a:p>
            <a:r>
              <a:rPr lang="en-US" sz="3600" dirty="0"/>
              <a:t>Technology is starting to catch up to our outstanding people</a:t>
            </a:r>
            <a:r>
              <a:rPr lang="en-US" dirty="0"/>
              <a:t>.</a:t>
            </a:r>
          </a:p>
        </p:txBody>
      </p:sp>
      <p:pic>
        <p:nvPicPr>
          <p:cNvPr id="4" name="Picture 3">
            <a:extLst>
              <a:ext uri="{FF2B5EF4-FFF2-40B4-BE49-F238E27FC236}">
                <a16:creationId xmlns:a16="http://schemas.microsoft.com/office/drawing/2014/main" id="{5BF12BC6-6C84-5A19-6FE0-D2C1C3E2E480}"/>
              </a:ext>
            </a:extLst>
          </p:cNvPr>
          <p:cNvPicPr>
            <a:picLocks noChangeAspect="1"/>
          </p:cNvPicPr>
          <p:nvPr/>
        </p:nvPicPr>
        <p:blipFill>
          <a:blip r:embed="rId2"/>
          <a:stretch>
            <a:fillRect/>
          </a:stretch>
        </p:blipFill>
        <p:spPr>
          <a:xfrm>
            <a:off x="5751444" y="5201083"/>
            <a:ext cx="3127519" cy="525826"/>
          </a:xfrm>
          <a:prstGeom prst="rect">
            <a:avLst/>
          </a:prstGeom>
        </p:spPr>
      </p:pic>
    </p:spTree>
    <p:extLst>
      <p:ext uri="{BB962C8B-B14F-4D97-AF65-F5344CB8AC3E}">
        <p14:creationId xmlns:p14="http://schemas.microsoft.com/office/powerpoint/2010/main" val="426980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4F64C5-3BF3-DC8E-E806-0C11F3A21E1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0707A01-1F8C-5DDE-20D6-7765E1396C45}"/>
              </a:ext>
            </a:extLst>
          </p:cNvPr>
          <p:cNvSpPr>
            <a:spLocks noGrp="1"/>
          </p:cNvSpPr>
          <p:nvPr>
            <p:ph type="title"/>
          </p:nvPr>
        </p:nvSpPr>
        <p:spPr/>
        <p:txBody>
          <a:bodyPr>
            <a:normAutofit/>
          </a:bodyPr>
          <a:lstStyle/>
          <a:p>
            <a:r>
              <a:rPr lang="en-US" sz="4050" b="1" dirty="0"/>
              <a:t>SWITA’s Big Challenges</a:t>
            </a:r>
          </a:p>
        </p:txBody>
      </p:sp>
      <p:sp>
        <p:nvSpPr>
          <p:cNvPr id="3" name="Content Placeholder 2">
            <a:extLst>
              <a:ext uri="{FF2B5EF4-FFF2-40B4-BE49-F238E27FC236}">
                <a16:creationId xmlns:a16="http://schemas.microsoft.com/office/drawing/2014/main" id="{7B93F938-B719-2372-14B6-252A190A561E}"/>
              </a:ext>
            </a:extLst>
          </p:cNvPr>
          <p:cNvSpPr>
            <a:spLocks noGrp="1"/>
          </p:cNvSpPr>
          <p:nvPr>
            <p:ph idx="1"/>
          </p:nvPr>
        </p:nvSpPr>
        <p:spPr>
          <a:xfrm>
            <a:off x="628650" y="2463405"/>
            <a:ext cx="7886700" cy="3263504"/>
          </a:xfrm>
        </p:spPr>
        <p:txBody>
          <a:bodyPr>
            <a:normAutofit/>
          </a:bodyPr>
          <a:lstStyle/>
          <a:p>
            <a:r>
              <a:rPr lang="en-US" sz="3600" dirty="0"/>
              <a:t>Hard to get buses.</a:t>
            </a:r>
          </a:p>
          <a:p>
            <a:r>
              <a:rPr lang="en-US" sz="3600" dirty="0"/>
              <a:t>Limited driver pool.</a:t>
            </a:r>
          </a:p>
          <a:p>
            <a:r>
              <a:rPr lang="en-US" sz="3600" dirty="0"/>
              <a:t>Increasingly frail riders.</a:t>
            </a:r>
          </a:p>
          <a:p>
            <a:endParaRPr lang="en-US" dirty="0"/>
          </a:p>
        </p:txBody>
      </p:sp>
      <p:pic>
        <p:nvPicPr>
          <p:cNvPr id="4" name="Picture 3">
            <a:extLst>
              <a:ext uri="{FF2B5EF4-FFF2-40B4-BE49-F238E27FC236}">
                <a16:creationId xmlns:a16="http://schemas.microsoft.com/office/drawing/2014/main" id="{76EA7C0B-3076-AC70-E6C2-8AF2292B9F24}"/>
              </a:ext>
            </a:extLst>
          </p:cNvPr>
          <p:cNvPicPr>
            <a:picLocks noChangeAspect="1"/>
          </p:cNvPicPr>
          <p:nvPr/>
        </p:nvPicPr>
        <p:blipFill>
          <a:blip r:embed="rId2"/>
          <a:stretch>
            <a:fillRect/>
          </a:stretch>
        </p:blipFill>
        <p:spPr>
          <a:xfrm>
            <a:off x="5735783" y="5198773"/>
            <a:ext cx="3127323" cy="528137"/>
          </a:xfrm>
          <a:prstGeom prst="rect">
            <a:avLst/>
          </a:prstGeom>
        </p:spPr>
      </p:pic>
    </p:spTree>
    <p:extLst>
      <p:ext uri="{BB962C8B-B14F-4D97-AF65-F5344CB8AC3E}">
        <p14:creationId xmlns:p14="http://schemas.microsoft.com/office/powerpoint/2010/main" val="5869113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logo for a company&#10;&#10;Description automatically generated">
            <a:extLst>
              <a:ext uri="{FF2B5EF4-FFF2-40B4-BE49-F238E27FC236}">
                <a16:creationId xmlns:a16="http://schemas.microsoft.com/office/drawing/2014/main" id="{B40F51F4-356A-2053-875F-88E449E8705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8967" y="1032218"/>
            <a:ext cx="3714750" cy="3714750"/>
          </a:xfrm>
          <a:prstGeom prst="rect">
            <a:avLst/>
          </a:prstGeom>
        </p:spPr>
      </p:pic>
      <p:pic>
        <p:nvPicPr>
          <p:cNvPr id="2" name="Picture 1" descr="A blue and white logo&#10;&#10;Description automatically generated">
            <a:extLst>
              <a:ext uri="{FF2B5EF4-FFF2-40B4-BE49-F238E27FC236}">
                <a16:creationId xmlns:a16="http://schemas.microsoft.com/office/drawing/2014/main" id="{1BFC0718-D9C5-70AC-2612-3913D8A736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60197" y="2441701"/>
            <a:ext cx="4883998" cy="828245"/>
          </a:xfrm>
          <a:prstGeom prst="rect">
            <a:avLst/>
          </a:prstGeom>
        </p:spPr>
      </p:pic>
    </p:spTree>
    <p:extLst>
      <p:ext uri="{BB962C8B-B14F-4D97-AF65-F5344CB8AC3E}">
        <p14:creationId xmlns:p14="http://schemas.microsoft.com/office/powerpoint/2010/main" val="2975578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afterEffect">
                                  <p:stCondLst>
                                    <p:cond delay="0"/>
                                  </p:stCondLst>
                                  <p:childTnLst>
                                    <p:animScale>
                                      <p:cBhvr>
                                        <p:cTn id="6" dur="2000" fill="hold"/>
                                        <p:tgtEl>
                                          <p:spTgt spid="3"/>
                                        </p:tgtEl>
                                      </p:cBhvr>
                                      <p:by x="150000" y="150000"/>
                                    </p:animScale>
                                  </p:childTnLst>
                                </p:cTn>
                              </p:par>
                              <p:par>
                                <p:cTn id="7" presetID="14" presetClass="entr" presetSubtype="10" fill="hold"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randombar(horizontal)">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map of the state of washington&#10;&#10;Description automatically generated">
            <a:extLst>
              <a:ext uri="{FF2B5EF4-FFF2-40B4-BE49-F238E27FC236}">
                <a16:creationId xmlns:a16="http://schemas.microsoft.com/office/drawing/2014/main" id="{795191B5-EA31-7ECD-E418-DC1DD5D124B0}"/>
              </a:ext>
            </a:extLst>
          </p:cNvPr>
          <p:cNvPicPr>
            <a:picLocks noChangeAspect="1"/>
          </p:cNvPicPr>
          <p:nvPr/>
        </p:nvPicPr>
        <p:blipFill rotWithShape="1">
          <a:blip r:embed="rId2">
            <a:extLst>
              <a:ext uri="{28A0092B-C50C-407E-A947-70E740481C1C}">
                <a14:useLocalDpi xmlns:a14="http://schemas.microsoft.com/office/drawing/2010/main" val="0"/>
              </a:ext>
            </a:extLst>
          </a:blip>
          <a:srcRect l="18893" r="21684" b="-1"/>
          <a:stretch/>
        </p:blipFill>
        <p:spPr>
          <a:xfrm>
            <a:off x="1" y="857258"/>
            <a:ext cx="3493008" cy="5143493"/>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2" name="TextBox 1">
            <a:extLst>
              <a:ext uri="{FF2B5EF4-FFF2-40B4-BE49-F238E27FC236}">
                <a16:creationId xmlns:a16="http://schemas.microsoft.com/office/drawing/2014/main" id="{10BF58A7-A5DA-294B-4321-CD50010BC293}"/>
              </a:ext>
            </a:extLst>
          </p:cNvPr>
          <p:cNvSpPr txBox="1"/>
          <p:nvPr/>
        </p:nvSpPr>
        <p:spPr>
          <a:xfrm>
            <a:off x="3973323" y="1255836"/>
            <a:ext cx="4596248" cy="4244282"/>
          </a:xfrm>
          <a:prstGeom prst="rect">
            <a:avLst/>
          </a:prstGeom>
        </p:spPr>
        <p:txBody>
          <a:bodyPr vert="horz" lIns="68580" tIns="34290" rIns="68580" bIns="34290" rtlCol="0">
            <a:normAutofit fontScale="62500" lnSpcReduction="20000"/>
          </a:bodyPr>
          <a:lstStyle/>
          <a:p>
            <a:pPr>
              <a:lnSpc>
                <a:spcPct val="120000"/>
              </a:lnSpc>
              <a:spcAft>
                <a:spcPts val="450"/>
              </a:spcAft>
            </a:pPr>
            <a:r>
              <a:rPr lang="en-US" sz="2175" dirty="0"/>
              <a:t>Southwest Iowa Planning Council (SWIPCO) was formed in 1975 with the goal to promote regional cooperation.</a:t>
            </a:r>
          </a:p>
          <a:p>
            <a:pPr>
              <a:lnSpc>
                <a:spcPct val="120000"/>
              </a:lnSpc>
              <a:spcAft>
                <a:spcPts val="450"/>
              </a:spcAft>
            </a:pPr>
            <a:endParaRPr lang="en-US" sz="2175" dirty="0"/>
          </a:p>
          <a:p>
            <a:pPr>
              <a:lnSpc>
                <a:spcPct val="120000"/>
              </a:lnSpc>
              <a:spcAft>
                <a:spcPts val="450"/>
              </a:spcAft>
            </a:pPr>
            <a:r>
              <a:rPr lang="en-US" sz="2175" dirty="0"/>
              <a:t>We aim to serve the counties and cities within our region with community and economic development activities to improve the quality of life for all of Southwest Iowa.</a:t>
            </a:r>
          </a:p>
          <a:p>
            <a:pPr>
              <a:lnSpc>
                <a:spcPct val="120000"/>
              </a:lnSpc>
              <a:spcAft>
                <a:spcPts val="450"/>
              </a:spcAft>
            </a:pPr>
            <a:endParaRPr lang="en-US" sz="2175" dirty="0"/>
          </a:p>
          <a:p>
            <a:pPr>
              <a:lnSpc>
                <a:spcPct val="120000"/>
              </a:lnSpc>
              <a:spcAft>
                <a:spcPts val="450"/>
              </a:spcAft>
            </a:pPr>
            <a:r>
              <a:rPr lang="en-US" sz="2175" dirty="0"/>
              <a:t>SWIPCO serves eight counties in Southwest Iowa and their municipalities: Cass, Fremont, Harrison, Mills, Montgomery, Page, Pottawattamie, and Shelby. Mills and Pottawattamie counties are also members of the Metropolitan Area Planning Agency (MAPA), based in Omaha.</a:t>
            </a:r>
          </a:p>
          <a:p>
            <a:pPr>
              <a:lnSpc>
                <a:spcPct val="120000"/>
              </a:lnSpc>
              <a:spcAft>
                <a:spcPts val="450"/>
              </a:spcAft>
            </a:pPr>
            <a:endParaRPr lang="en-US" sz="2175" dirty="0"/>
          </a:p>
          <a:p>
            <a:pPr>
              <a:lnSpc>
                <a:spcPct val="120000"/>
              </a:lnSpc>
              <a:spcAft>
                <a:spcPts val="450"/>
              </a:spcAft>
            </a:pPr>
            <a:r>
              <a:rPr lang="en-US" sz="2175" dirty="0"/>
              <a:t>SWIPCO also manages Regional Planning Affiliate (RPA) 13 which includes Cass, Fremont, Montgomery, and Page counties. RPA’s are designated through the Iowa Department of Transportation to provide transportation planning services.</a:t>
            </a:r>
          </a:p>
          <a:p>
            <a:pPr indent="-171446">
              <a:lnSpc>
                <a:spcPct val="90000"/>
              </a:lnSpc>
              <a:spcAft>
                <a:spcPts val="450"/>
              </a:spcAft>
              <a:buFont typeface="Arial" panose="020B0604020202020204" pitchFamily="34" charset="0"/>
              <a:buChar char="•"/>
            </a:pPr>
            <a:endParaRPr lang="en-US" sz="750" dirty="0"/>
          </a:p>
        </p:txBody>
      </p:sp>
    </p:spTree>
    <p:extLst>
      <p:ext uri="{BB962C8B-B14F-4D97-AF65-F5344CB8AC3E}">
        <p14:creationId xmlns:p14="http://schemas.microsoft.com/office/powerpoint/2010/main" val="3124534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9B1825C-9ED0-8341-3A2F-86649388DF2A}"/>
              </a:ext>
            </a:extLst>
          </p:cNvPr>
          <p:cNvSpPr txBox="1"/>
          <p:nvPr/>
        </p:nvSpPr>
        <p:spPr>
          <a:xfrm>
            <a:off x="255933" y="1158241"/>
            <a:ext cx="5061857" cy="553998"/>
          </a:xfrm>
          <a:prstGeom prst="rect">
            <a:avLst/>
          </a:prstGeom>
          <a:noFill/>
        </p:spPr>
        <p:txBody>
          <a:bodyPr wrap="square">
            <a:spAutoFit/>
          </a:bodyPr>
          <a:lstStyle/>
          <a:p>
            <a:pPr defTabSz="685783">
              <a:defRPr/>
            </a:pPr>
            <a:r>
              <a:rPr lang="en-US" sz="3000" b="1" dirty="0">
                <a:ln w="12700">
                  <a:solidFill>
                    <a:srgbClr val="4472C4"/>
                  </a:solidFill>
                  <a:prstDash val="solid"/>
                </a:ln>
                <a:solidFill>
                  <a:prstClr val="black"/>
                </a:solidFill>
                <a:effectLst>
                  <a:outerShdw dist="38100" dir="2640000" algn="bl" rotWithShape="0">
                    <a:srgbClr val="4472C4"/>
                  </a:outerShdw>
                </a:effectLst>
                <a:latin typeface="Calibri Light" panose="020F0302020204030204"/>
              </a:rPr>
              <a:t>Regional Planning Affiliate 13</a:t>
            </a:r>
            <a:endParaRPr lang="en-US" sz="3000" dirty="0">
              <a:solidFill>
                <a:prstClr val="black"/>
              </a:solidFill>
              <a:latin typeface="Calibri" panose="020F0502020204030204"/>
            </a:endParaRPr>
          </a:p>
        </p:txBody>
      </p:sp>
      <p:pic>
        <p:nvPicPr>
          <p:cNvPr id="4" name="Picture 3">
            <a:extLst>
              <a:ext uri="{FF2B5EF4-FFF2-40B4-BE49-F238E27FC236}">
                <a16:creationId xmlns:a16="http://schemas.microsoft.com/office/drawing/2014/main" id="{4B7E11E8-D8BD-C8E3-CC07-064588CEF98E}"/>
              </a:ext>
            </a:extLst>
          </p:cNvPr>
          <p:cNvPicPr>
            <a:picLocks noChangeAspect="1"/>
          </p:cNvPicPr>
          <p:nvPr/>
        </p:nvPicPr>
        <p:blipFill>
          <a:blip r:embed="rId2"/>
          <a:stretch>
            <a:fillRect/>
          </a:stretch>
        </p:blipFill>
        <p:spPr>
          <a:xfrm>
            <a:off x="346013" y="1642990"/>
            <a:ext cx="4335318" cy="90230"/>
          </a:xfrm>
          <a:prstGeom prst="rect">
            <a:avLst/>
          </a:prstGeom>
        </p:spPr>
      </p:pic>
      <p:sp>
        <p:nvSpPr>
          <p:cNvPr id="5" name="TextBox 4">
            <a:extLst>
              <a:ext uri="{FF2B5EF4-FFF2-40B4-BE49-F238E27FC236}">
                <a16:creationId xmlns:a16="http://schemas.microsoft.com/office/drawing/2014/main" id="{0CA9C6D7-21D6-E966-B8C1-53F8FB612FC4}"/>
              </a:ext>
            </a:extLst>
          </p:cNvPr>
          <p:cNvSpPr txBox="1"/>
          <p:nvPr/>
        </p:nvSpPr>
        <p:spPr>
          <a:xfrm>
            <a:off x="122466" y="1877787"/>
            <a:ext cx="8866414" cy="2793072"/>
          </a:xfrm>
          <a:prstGeom prst="rect">
            <a:avLst/>
          </a:prstGeom>
          <a:noFill/>
        </p:spPr>
        <p:txBody>
          <a:bodyPr wrap="square" rtlCol="0">
            <a:spAutoFit/>
          </a:bodyPr>
          <a:lstStyle/>
          <a:p>
            <a:pPr algn="l"/>
            <a:endParaRPr lang="en-US" sz="1350" dirty="0">
              <a:solidFill>
                <a:srgbClr val="000000"/>
              </a:solidFill>
              <a:highlight>
                <a:srgbClr val="FFFFFF"/>
              </a:highlight>
              <a:latin typeface="Arial" panose="020B0604020202020204" pitchFamily="34" charset="0"/>
            </a:endParaRPr>
          </a:p>
          <a:p>
            <a:pPr algn="l"/>
            <a:r>
              <a:rPr lang="en-US" sz="1350" dirty="0">
                <a:solidFill>
                  <a:srgbClr val="000000"/>
                </a:solidFill>
                <a:highlight>
                  <a:srgbClr val="FFFFFF"/>
                </a:highlight>
                <a:latin typeface="Arial" panose="020B0604020202020204" pitchFamily="34" charset="0"/>
              </a:rPr>
              <a:t>SWIPCO manages Regional Planning Affiliate 13 (RPA 13), which is the transportation planning region designated through the Iowa Department of Transportation. Counties within RPA 13 include Cass, Fremont, Montgomery, and Page counties.  Planning activities for RPA include:</a:t>
            </a:r>
          </a:p>
          <a:p>
            <a:pPr algn="l"/>
            <a:endParaRPr lang="en-US" sz="1350" dirty="0">
              <a:solidFill>
                <a:srgbClr val="000000"/>
              </a:solidFill>
              <a:highlight>
                <a:srgbClr val="FFFFFF"/>
              </a:highlight>
              <a:latin typeface="Arial" panose="020B0604020202020204" pitchFamily="34" charset="0"/>
            </a:endParaRPr>
          </a:p>
          <a:p>
            <a:pPr algn="l">
              <a:buFont typeface="Arial" panose="020B0604020202020204" pitchFamily="34" charset="0"/>
              <a:buChar char="•"/>
            </a:pPr>
            <a:r>
              <a:rPr lang="en-US" sz="1350" dirty="0">
                <a:solidFill>
                  <a:srgbClr val="000000"/>
                </a:solidFill>
                <a:highlight>
                  <a:srgbClr val="FFFFFF"/>
                </a:highlight>
                <a:latin typeface="Arial" panose="020B0604020202020204" pitchFamily="34" charset="0"/>
              </a:rPr>
              <a:t>Transportation Improvement Plan (TIP)*</a:t>
            </a:r>
          </a:p>
          <a:p>
            <a:pPr algn="l">
              <a:buFont typeface="Arial" panose="020B0604020202020204" pitchFamily="34" charset="0"/>
              <a:buChar char="•"/>
            </a:pPr>
            <a:r>
              <a:rPr lang="en-US" sz="1350" dirty="0">
                <a:solidFill>
                  <a:srgbClr val="000000"/>
                </a:solidFill>
                <a:highlight>
                  <a:srgbClr val="FFFFFF"/>
                </a:highlight>
                <a:latin typeface="Arial" panose="020B0604020202020204" pitchFamily="34" charset="0"/>
              </a:rPr>
              <a:t>Passenger Transportation Plan (PTP)*</a:t>
            </a:r>
          </a:p>
          <a:p>
            <a:pPr algn="l">
              <a:buFont typeface="Arial" panose="020B0604020202020204" pitchFamily="34" charset="0"/>
              <a:buChar char="•"/>
            </a:pPr>
            <a:r>
              <a:rPr lang="en-US" sz="1350" dirty="0">
                <a:solidFill>
                  <a:srgbClr val="000000"/>
                </a:solidFill>
                <a:highlight>
                  <a:srgbClr val="FFFFFF"/>
                </a:highlight>
                <a:latin typeface="Arial" panose="020B0604020202020204" pitchFamily="34" charset="0"/>
              </a:rPr>
              <a:t>Long-Range Transportation Plan (LRTP)*</a:t>
            </a:r>
          </a:p>
          <a:p>
            <a:pPr algn="l">
              <a:buFont typeface="Arial" panose="020B0604020202020204" pitchFamily="34" charset="0"/>
              <a:buChar char="•"/>
            </a:pPr>
            <a:r>
              <a:rPr lang="en-US" sz="1350" dirty="0">
                <a:solidFill>
                  <a:srgbClr val="000000"/>
                </a:solidFill>
                <a:highlight>
                  <a:srgbClr val="FFFFFF"/>
                </a:highlight>
                <a:latin typeface="Arial" panose="020B0604020202020204" pitchFamily="34" charset="0"/>
              </a:rPr>
              <a:t>Transportation Planning Work Program (TPWP)*</a:t>
            </a:r>
          </a:p>
          <a:p>
            <a:pPr algn="l">
              <a:buFont typeface="Arial" panose="020B0604020202020204" pitchFamily="34" charset="0"/>
              <a:buChar char="•"/>
            </a:pPr>
            <a:r>
              <a:rPr lang="en-US" sz="1350" dirty="0">
                <a:solidFill>
                  <a:srgbClr val="000000"/>
                </a:solidFill>
                <a:highlight>
                  <a:srgbClr val="FFFFFF"/>
                </a:highlight>
                <a:latin typeface="Arial" panose="020B0604020202020204" pitchFamily="34" charset="0"/>
              </a:rPr>
              <a:t>Manage Regional Transportation Alternatives Program applications and projects. </a:t>
            </a:r>
          </a:p>
          <a:p>
            <a:pPr algn="l"/>
            <a:r>
              <a:rPr lang="en-US" sz="1350" dirty="0">
                <a:solidFill>
                  <a:srgbClr val="000000"/>
                </a:solidFill>
                <a:highlight>
                  <a:srgbClr val="FFFFFF"/>
                </a:highlight>
                <a:latin typeface="Arial" panose="020B0604020202020204" pitchFamily="34" charset="0"/>
              </a:rPr>
              <a:t> </a:t>
            </a:r>
          </a:p>
          <a:p>
            <a:pPr algn="l"/>
            <a:r>
              <a:rPr lang="en-US" sz="1350" dirty="0">
                <a:solidFill>
                  <a:srgbClr val="000000"/>
                </a:solidFill>
                <a:highlight>
                  <a:srgbClr val="FFFFFF"/>
                </a:highlight>
                <a:latin typeface="Arial" panose="020B0604020202020204" pitchFamily="34" charset="0"/>
              </a:rPr>
              <a:t>RPA 13 also can assist communities through other transportation planning activities including trail plans and grant applications such as State Recreational Trails, TAP, </a:t>
            </a:r>
            <a:r>
              <a:rPr lang="en-US" sz="1350" dirty="0" err="1">
                <a:solidFill>
                  <a:srgbClr val="000000"/>
                </a:solidFill>
                <a:highlight>
                  <a:srgbClr val="FFFFFF"/>
                </a:highlight>
                <a:latin typeface="Arial" panose="020B0604020202020204" pitchFamily="34" charset="0"/>
              </a:rPr>
              <a:t>etc</a:t>
            </a:r>
            <a:endParaRPr lang="en-US" sz="1350" dirty="0">
              <a:solidFill>
                <a:srgbClr val="000000"/>
              </a:solidFill>
              <a:highlight>
                <a:srgbClr val="FFFFFF"/>
              </a:highlight>
              <a:latin typeface="Arial" panose="020B0604020202020204" pitchFamily="34" charset="0"/>
            </a:endParaRPr>
          </a:p>
        </p:txBody>
      </p:sp>
      <p:pic>
        <p:nvPicPr>
          <p:cNvPr id="7" name="Picture 6" descr="A blue text with a sun and a field&#10;&#10;Description automatically generated">
            <a:extLst>
              <a:ext uri="{FF2B5EF4-FFF2-40B4-BE49-F238E27FC236}">
                <a16:creationId xmlns:a16="http://schemas.microsoft.com/office/drawing/2014/main" id="{F6B84303-999A-50FB-DB26-EF8C11BE94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41623" y="1022579"/>
            <a:ext cx="1698172" cy="967958"/>
          </a:xfrm>
          <a:prstGeom prst="rect">
            <a:avLst/>
          </a:prstGeom>
        </p:spPr>
      </p:pic>
    </p:spTree>
    <p:extLst>
      <p:ext uri="{BB962C8B-B14F-4D97-AF65-F5344CB8AC3E}">
        <p14:creationId xmlns:p14="http://schemas.microsoft.com/office/powerpoint/2010/main" val="1653507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1000"/>
                                        <p:tgtEl>
                                          <p:spTgt spid="5">
                                            <p:txEl>
                                              <p:pRg st="1" end="1"/>
                                            </p:txEl>
                                          </p:spTgt>
                                        </p:tgtEl>
                                      </p:cBhvr>
                                    </p:animEffect>
                                    <p:anim calcmode="lin" valueType="num">
                                      <p:cBhvr>
                                        <p:cTn id="8"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3" end="3"/>
                                            </p:txEl>
                                          </p:spTgt>
                                        </p:tgtEl>
                                        <p:attrNameLst>
                                          <p:attrName>style.visibility</p:attrName>
                                        </p:attrNameLst>
                                      </p:cBhvr>
                                      <p:to>
                                        <p:strVal val="visible"/>
                                      </p:to>
                                    </p:set>
                                    <p:animEffect transition="in" filter="fade">
                                      <p:cBhvr>
                                        <p:cTn id="14" dur="1000"/>
                                        <p:tgtEl>
                                          <p:spTgt spid="5">
                                            <p:txEl>
                                              <p:pRg st="3" end="3"/>
                                            </p:txEl>
                                          </p:spTgt>
                                        </p:tgtEl>
                                      </p:cBhvr>
                                    </p:animEffect>
                                    <p:anim calcmode="lin" valueType="num">
                                      <p:cBhvr>
                                        <p:cTn id="15"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3" end="3"/>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animEffect transition="in" filter="fade">
                                      <p:cBhvr>
                                        <p:cTn id="19" dur="1000"/>
                                        <p:tgtEl>
                                          <p:spTgt spid="5">
                                            <p:txEl>
                                              <p:pRg st="4" end="4"/>
                                            </p:txEl>
                                          </p:spTgt>
                                        </p:tgtEl>
                                      </p:cBhvr>
                                    </p:animEffect>
                                    <p:anim calcmode="lin" valueType="num">
                                      <p:cBhvr>
                                        <p:cTn id="20"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21" dur="1000" fill="hold"/>
                                        <p:tgtEl>
                                          <p:spTgt spid="5">
                                            <p:txEl>
                                              <p:pRg st="4" end="4"/>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5">
                                            <p:txEl>
                                              <p:pRg st="5" end="5"/>
                                            </p:txEl>
                                          </p:spTgt>
                                        </p:tgtEl>
                                        <p:attrNameLst>
                                          <p:attrName>style.visibility</p:attrName>
                                        </p:attrNameLst>
                                      </p:cBhvr>
                                      <p:to>
                                        <p:strVal val="visible"/>
                                      </p:to>
                                    </p:set>
                                    <p:animEffect transition="in" filter="fade">
                                      <p:cBhvr>
                                        <p:cTn id="24" dur="1000"/>
                                        <p:tgtEl>
                                          <p:spTgt spid="5">
                                            <p:txEl>
                                              <p:pRg st="5" end="5"/>
                                            </p:txEl>
                                          </p:spTgt>
                                        </p:tgtEl>
                                      </p:cBhvr>
                                    </p:animEffect>
                                    <p:anim calcmode="lin" valueType="num">
                                      <p:cBhvr>
                                        <p:cTn id="25" dur="1000" fill="hold"/>
                                        <p:tgtEl>
                                          <p:spTgt spid="5">
                                            <p:txEl>
                                              <p:pRg st="5" end="5"/>
                                            </p:txEl>
                                          </p:spTgt>
                                        </p:tgtEl>
                                        <p:attrNameLst>
                                          <p:attrName>ppt_x</p:attrName>
                                        </p:attrNameLst>
                                      </p:cBhvr>
                                      <p:tavLst>
                                        <p:tav tm="0">
                                          <p:val>
                                            <p:strVal val="#ppt_x"/>
                                          </p:val>
                                        </p:tav>
                                        <p:tav tm="100000">
                                          <p:val>
                                            <p:strVal val="#ppt_x"/>
                                          </p:val>
                                        </p:tav>
                                      </p:tavLst>
                                    </p:anim>
                                    <p:anim calcmode="lin" valueType="num">
                                      <p:cBhvr>
                                        <p:cTn id="26" dur="1000" fill="hold"/>
                                        <p:tgtEl>
                                          <p:spTgt spid="5">
                                            <p:txEl>
                                              <p:pRg st="5" end="5"/>
                                            </p:txEl>
                                          </p:spTgt>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5">
                                            <p:txEl>
                                              <p:pRg st="6" end="6"/>
                                            </p:txEl>
                                          </p:spTgt>
                                        </p:tgtEl>
                                        <p:attrNameLst>
                                          <p:attrName>style.visibility</p:attrName>
                                        </p:attrNameLst>
                                      </p:cBhvr>
                                      <p:to>
                                        <p:strVal val="visible"/>
                                      </p:to>
                                    </p:set>
                                    <p:animEffect transition="in" filter="fade">
                                      <p:cBhvr>
                                        <p:cTn id="29" dur="1000"/>
                                        <p:tgtEl>
                                          <p:spTgt spid="5">
                                            <p:txEl>
                                              <p:pRg st="6" end="6"/>
                                            </p:txEl>
                                          </p:spTgt>
                                        </p:tgtEl>
                                      </p:cBhvr>
                                    </p:animEffect>
                                    <p:anim calcmode="lin" valueType="num">
                                      <p:cBhvr>
                                        <p:cTn id="30" dur="1000" fill="hold"/>
                                        <p:tgtEl>
                                          <p:spTgt spid="5">
                                            <p:txEl>
                                              <p:pRg st="6" end="6"/>
                                            </p:txEl>
                                          </p:spTgt>
                                        </p:tgtEl>
                                        <p:attrNameLst>
                                          <p:attrName>ppt_x</p:attrName>
                                        </p:attrNameLst>
                                      </p:cBhvr>
                                      <p:tavLst>
                                        <p:tav tm="0">
                                          <p:val>
                                            <p:strVal val="#ppt_x"/>
                                          </p:val>
                                        </p:tav>
                                        <p:tav tm="100000">
                                          <p:val>
                                            <p:strVal val="#ppt_x"/>
                                          </p:val>
                                        </p:tav>
                                      </p:tavLst>
                                    </p:anim>
                                    <p:anim calcmode="lin" valueType="num">
                                      <p:cBhvr>
                                        <p:cTn id="31" dur="1000" fill="hold"/>
                                        <p:tgtEl>
                                          <p:spTgt spid="5">
                                            <p:txEl>
                                              <p:pRg st="6" end="6"/>
                                            </p:txEl>
                                          </p:spTgt>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5">
                                            <p:txEl>
                                              <p:pRg st="7" end="7"/>
                                            </p:txEl>
                                          </p:spTgt>
                                        </p:tgtEl>
                                        <p:attrNameLst>
                                          <p:attrName>style.visibility</p:attrName>
                                        </p:attrNameLst>
                                      </p:cBhvr>
                                      <p:to>
                                        <p:strVal val="visible"/>
                                      </p:to>
                                    </p:set>
                                    <p:animEffect transition="in" filter="fade">
                                      <p:cBhvr>
                                        <p:cTn id="34" dur="1000"/>
                                        <p:tgtEl>
                                          <p:spTgt spid="5">
                                            <p:txEl>
                                              <p:pRg st="7" end="7"/>
                                            </p:txEl>
                                          </p:spTgt>
                                        </p:tgtEl>
                                      </p:cBhvr>
                                    </p:animEffect>
                                    <p:anim calcmode="lin" valueType="num">
                                      <p:cBhvr>
                                        <p:cTn id="35" dur="1000" fill="hold"/>
                                        <p:tgtEl>
                                          <p:spTgt spid="5">
                                            <p:txEl>
                                              <p:pRg st="7" end="7"/>
                                            </p:txEl>
                                          </p:spTgt>
                                        </p:tgtEl>
                                        <p:attrNameLst>
                                          <p:attrName>ppt_x</p:attrName>
                                        </p:attrNameLst>
                                      </p:cBhvr>
                                      <p:tavLst>
                                        <p:tav tm="0">
                                          <p:val>
                                            <p:strVal val="#ppt_x"/>
                                          </p:val>
                                        </p:tav>
                                        <p:tav tm="100000">
                                          <p:val>
                                            <p:strVal val="#ppt_x"/>
                                          </p:val>
                                        </p:tav>
                                      </p:tavLst>
                                    </p:anim>
                                    <p:anim calcmode="lin" valueType="num">
                                      <p:cBhvr>
                                        <p:cTn id="36" dur="1000" fill="hold"/>
                                        <p:tgtEl>
                                          <p:spTgt spid="5">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5">
                                            <p:txEl>
                                              <p:pRg st="9" end="9"/>
                                            </p:txEl>
                                          </p:spTgt>
                                        </p:tgtEl>
                                        <p:attrNameLst>
                                          <p:attrName>style.visibility</p:attrName>
                                        </p:attrNameLst>
                                      </p:cBhvr>
                                      <p:to>
                                        <p:strVal val="visible"/>
                                      </p:to>
                                    </p:set>
                                    <p:animEffect transition="in" filter="fade">
                                      <p:cBhvr>
                                        <p:cTn id="41" dur="1000"/>
                                        <p:tgtEl>
                                          <p:spTgt spid="5">
                                            <p:txEl>
                                              <p:pRg st="9" end="9"/>
                                            </p:txEl>
                                          </p:spTgt>
                                        </p:tgtEl>
                                      </p:cBhvr>
                                    </p:animEffect>
                                    <p:anim calcmode="lin" valueType="num">
                                      <p:cBhvr>
                                        <p:cTn id="42" dur="1000" fill="hold"/>
                                        <p:tgtEl>
                                          <p:spTgt spid="5">
                                            <p:txEl>
                                              <p:pRg st="9" end="9"/>
                                            </p:txEl>
                                          </p:spTgt>
                                        </p:tgtEl>
                                        <p:attrNameLst>
                                          <p:attrName>ppt_x</p:attrName>
                                        </p:attrNameLst>
                                      </p:cBhvr>
                                      <p:tavLst>
                                        <p:tav tm="0">
                                          <p:val>
                                            <p:strVal val="#ppt_x"/>
                                          </p:val>
                                        </p:tav>
                                        <p:tav tm="100000">
                                          <p:val>
                                            <p:strVal val="#ppt_x"/>
                                          </p:val>
                                        </p:tav>
                                      </p:tavLst>
                                    </p:anim>
                                    <p:anim calcmode="lin" valueType="num">
                                      <p:cBhvr>
                                        <p:cTn id="43" dur="1000" fill="hold"/>
                                        <p:tgtEl>
                                          <p:spTgt spid="5">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BC25A3F-A55C-BDA8-E50A-0C0F44D47136}"/>
              </a:ext>
            </a:extLst>
          </p:cNvPr>
          <p:cNvPicPr>
            <a:picLocks noChangeAspect="1"/>
          </p:cNvPicPr>
          <p:nvPr/>
        </p:nvPicPr>
        <p:blipFill>
          <a:blip r:embed="rId2"/>
          <a:srcRect r="28884"/>
          <a:stretch>
            <a:fillRect/>
          </a:stretch>
        </p:blipFill>
        <p:spPr>
          <a:xfrm>
            <a:off x="482602" y="1339851"/>
            <a:ext cx="4029074" cy="4178300"/>
          </a:xfrm>
          <a:prstGeom prst="rect">
            <a:avLst/>
          </a:prstGeom>
        </p:spPr>
      </p:pic>
      <p:pic>
        <p:nvPicPr>
          <p:cNvPr id="3" name="Picture 2">
            <a:extLst>
              <a:ext uri="{FF2B5EF4-FFF2-40B4-BE49-F238E27FC236}">
                <a16:creationId xmlns:a16="http://schemas.microsoft.com/office/drawing/2014/main" id="{368E1BBA-8FA3-68AB-0448-2FB3D09960E1}"/>
              </a:ext>
            </a:extLst>
          </p:cNvPr>
          <p:cNvPicPr>
            <a:picLocks noChangeAspect="1"/>
          </p:cNvPicPr>
          <p:nvPr/>
        </p:nvPicPr>
        <p:blipFill>
          <a:blip r:embed="rId3"/>
          <a:srcRect l="25268" r="-1" b="-1"/>
          <a:stretch>
            <a:fillRect/>
          </a:stretch>
        </p:blipFill>
        <p:spPr>
          <a:xfrm>
            <a:off x="4632325" y="1339852"/>
            <a:ext cx="4029075" cy="4178300"/>
          </a:xfrm>
          <a:prstGeom prst="rect">
            <a:avLst/>
          </a:prstGeom>
        </p:spPr>
      </p:pic>
    </p:spTree>
    <p:extLst>
      <p:ext uri="{BB962C8B-B14F-4D97-AF65-F5344CB8AC3E}">
        <p14:creationId xmlns:p14="http://schemas.microsoft.com/office/powerpoint/2010/main" val="41590977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blue and white logo&#10;&#10;Description automatically generated">
            <a:extLst>
              <a:ext uri="{FF2B5EF4-FFF2-40B4-BE49-F238E27FC236}">
                <a16:creationId xmlns:a16="http://schemas.microsoft.com/office/drawing/2014/main" id="{80B9405B-28EA-066A-2B4F-70E2F9D3AB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3922" y="1002325"/>
            <a:ext cx="3789117" cy="642571"/>
          </a:xfrm>
          <a:prstGeom prst="rect">
            <a:avLst/>
          </a:prstGeom>
        </p:spPr>
      </p:pic>
      <p:sp>
        <p:nvSpPr>
          <p:cNvPr id="5" name="TextBox 4">
            <a:extLst>
              <a:ext uri="{FF2B5EF4-FFF2-40B4-BE49-F238E27FC236}">
                <a16:creationId xmlns:a16="http://schemas.microsoft.com/office/drawing/2014/main" id="{9E6F6BFC-696E-8553-91F1-F903B6BB29F2}"/>
              </a:ext>
            </a:extLst>
          </p:cNvPr>
          <p:cNvSpPr txBox="1"/>
          <p:nvPr/>
        </p:nvSpPr>
        <p:spPr>
          <a:xfrm>
            <a:off x="352828" y="1918370"/>
            <a:ext cx="5837186" cy="3662349"/>
          </a:xfrm>
          <a:prstGeom prst="rect">
            <a:avLst/>
          </a:prstGeom>
          <a:noFill/>
        </p:spPr>
        <p:txBody>
          <a:bodyPr wrap="square" rtlCol="0">
            <a:spAutoFit/>
          </a:bodyPr>
          <a:lstStyle/>
          <a:p>
            <a:pPr defTabSz="630920">
              <a:spcAft>
                <a:spcPts val="450"/>
              </a:spcAft>
            </a:pPr>
            <a:endParaRPr lang="en-US" sz="1242" dirty="0">
              <a:solidFill>
                <a:srgbClr val="000000"/>
              </a:solidFill>
              <a:highlight>
                <a:srgbClr val="FFFFFF"/>
              </a:highlight>
              <a:latin typeface="Arial" panose="020B0604020202020204" pitchFamily="34" charset="0"/>
            </a:endParaRPr>
          </a:p>
          <a:p>
            <a:pPr defTabSz="630920">
              <a:spcAft>
                <a:spcPts val="450"/>
              </a:spcAft>
            </a:pPr>
            <a:r>
              <a:rPr lang="en-US" sz="1242" b="1" dirty="0">
                <a:solidFill>
                  <a:srgbClr val="000000"/>
                </a:solidFill>
                <a:highlight>
                  <a:srgbClr val="FFFFFF"/>
                </a:highlight>
                <a:latin typeface="Arial" panose="020B0604020202020204" pitchFamily="34" charset="0"/>
              </a:rPr>
              <a:t>Student Transportation- </a:t>
            </a:r>
            <a:r>
              <a:rPr lang="en-US" sz="1242" dirty="0">
                <a:solidFill>
                  <a:srgbClr val="000000"/>
                </a:solidFill>
                <a:highlight>
                  <a:srgbClr val="FFFFFF"/>
                </a:highlight>
                <a:latin typeface="Arial" panose="020B0604020202020204" pitchFamily="34" charset="0"/>
              </a:rPr>
              <a:t>Rides to and from preschool or school is available to students who live in town and are not served by their school bus system in Atlantic, Glenwood, Harlan, and Red Oak. $1.75 per ride per child and all rides are open to the public.</a:t>
            </a:r>
          </a:p>
          <a:p>
            <a:pPr defTabSz="630920">
              <a:spcAft>
                <a:spcPts val="450"/>
              </a:spcAft>
            </a:pPr>
            <a:endParaRPr lang="en-US" sz="1242" dirty="0">
              <a:solidFill>
                <a:srgbClr val="000000"/>
              </a:solidFill>
              <a:highlight>
                <a:srgbClr val="FFFFFF"/>
              </a:highlight>
              <a:latin typeface="Arial" panose="020B0604020202020204" pitchFamily="34" charset="0"/>
            </a:endParaRPr>
          </a:p>
          <a:p>
            <a:pPr defTabSz="630920">
              <a:spcAft>
                <a:spcPts val="450"/>
              </a:spcAft>
            </a:pPr>
            <a:r>
              <a:rPr lang="en-US" sz="1242" b="1" dirty="0">
                <a:solidFill>
                  <a:srgbClr val="000000"/>
                </a:solidFill>
                <a:highlight>
                  <a:srgbClr val="FFFFFF"/>
                </a:highlight>
                <a:latin typeface="Arial" panose="020B0604020202020204" pitchFamily="34" charset="0"/>
              </a:rPr>
              <a:t>Work Routes- </a:t>
            </a:r>
            <a:r>
              <a:rPr lang="en-US" sz="1242" dirty="0">
                <a:solidFill>
                  <a:srgbClr val="000000"/>
                </a:solidFill>
                <a:highlight>
                  <a:srgbClr val="FFFFFF"/>
                </a:highlight>
                <a:latin typeface="Arial" panose="020B0604020202020204" pitchFamily="34" charset="0"/>
              </a:rPr>
              <a:t>SWITA provides round trip transportation to employees of OSI from Omaha, Council Bluffs, and Atlantic to Oakland seven days a week. Round trip transportation for employees of Monogram Foods in Harlan is available from Omaha, Council Bluffs, and Atlantic. Round trip transportation for employees of Carry-On Trailer is available from Council Bluffs to Missouri Valley. SWITA has also partnered with Commute with Enterprise to support vanpool options in the region as well.</a:t>
            </a:r>
          </a:p>
          <a:p>
            <a:pPr defTabSz="630920">
              <a:spcAft>
                <a:spcPts val="450"/>
              </a:spcAft>
            </a:pPr>
            <a:endParaRPr lang="en-US" sz="1242" dirty="0">
              <a:solidFill>
                <a:srgbClr val="000000"/>
              </a:solidFill>
              <a:highlight>
                <a:srgbClr val="FFFFFF"/>
              </a:highlight>
              <a:latin typeface="Arial" panose="020B0604020202020204" pitchFamily="34" charset="0"/>
            </a:endParaRPr>
          </a:p>
          <a:p>
            <a:pPr defTabSz="630920">
              <a:spcAft>
                <a:spcPts val="450"/>
              </a:spcAft>
            </a:pPr>
            <a:r>
              <a:rPr lang="en-US" sz="1242" b="1" dirty="0">
                <a:solidFill>
                  <a:srgbClr val="000000"/>
                </a:solidFill>
                <a:highlight>
                  <a:srgbClr val="FFFFFF"/>
                </a:highlight>
                <a:latin typeface="Arial" panose="020B0604020202020204" pitchFamily="34" charset="0"/>
              </a:rPr>
              <a:t>Taxi-</a:t>
            </a:r>
            <a:r>
              <a:rPr lang="en-US" sz="1242" dirty="0">
                <a:solidFill>
                  <a:srgbClr val="000000"/>
                </a:solidFill>
                <a:highlight>
                  <a:srgbClr val="FFFFFF"/>
                </a:highlight>
                <a:latin typeface="Arial" panose="020B0604020202020204" pitchFamily="34" charset="0"/>
              </a:rPr>
              <a:t> SWITA offers taxi services in Atlantic, Glenwood, Harlan, Missouri Valley, Red Oak, and Shenandoah. This offers residents of those communities a quick, affordable option to get where they need to go within the community.</a:t>
            </a:r>
            <a:endParaRPr lang="en-US" sz="1350" dirty="0">
              <a:solidFill>
                <a:srgbClr val="000000"/>
              </a:solidFill>
              <a:highlight>
                <a:srgbClr val="FFFFFF"/>
              </a:highlight>
              <a:latin typeface="Arial" panose="020B0604020202020204" pitchFamily="34" charset="0"/>
            </a:endParaRPr>
          </a:p>
        </p:txBody>
      </p:sp>
      <p:pic>
        <p:nvPicPr>
          <p:cNvPr id="6" name="Picture 5">
            <a:extLst>
              <a:ext uri="{FF2B5EF4-FFF2-40B4-BE49-F238E27FC236}">
                <a16:creationId xmlns:a16="http://schemas.microsoft.com/office/drawing/2014/main" id="{16AB791C-0E59-04A8-F882-E2270CE1276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579679" y="853360"/>
            <a:ext cx="1917116" cy="5147391"/>
          </a:xfrm>
          <a:prstGeom prst="rect">
            <a:avLst/>
          </a:prstGeom>
        </p:spPr>
      </p:pic>
    </p:spTree>
    <p:extLst>
      <p:ext uri="{BB962C8B-B14F-4D97-AF65-F5344CB8AC3E}">
        <p14:creationId xmlns:p14="http://schemas.microsoft.com/office/powerpoint/2010/main" val="2968384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barn(inVertical)">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3" end="3"/>
                                            </p:txEl>
                                          </p:spTgt>
                                        </p:tgtEl>
                                        <p:attrNameLst>
                                          <p:attrName>style.visibility</p:attrName>
                                        </p:attrNameLst>
                                      </p:cBhvr>
                                      <p:to>
                                        <p:strVal val="visible"/>
                                      </p:to>
                                    </p:set>
                                    <p:animEffect transition="in" filter="barn(inVertical)">
                                      <p:cBhvr>
                                        <p:cTn id="12" dur="500"/>
                                        <p:tgtEl>
                                          <p:spTgt spid="5">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xEl>
                                              <p:pRg st="5" end="5"/>
                                            </p:txEl>
                                          </p:spTgt>
                                        </p:tgtEl>
                                        <p:attrNameLst>
                                          <p:attrName>style.visibility</p:attrName>
                                        </p:attrNameLst>
                                      </p:cBhvr>
                                      <p:to>
                                        <p:strVal val="visible"/>
                                      </p:to>
                                    </p:set>
                                    <p:animEffect transition="in" filter="barn(inVertical)">
                                      <p:cBhvr>
                                        <p:cTn id="17"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2D00C2A-DC38-99E2-45D0-9D35D99C5531}"/>
              </a:ext>
            </a:extLst>
          </p:cNvPr>
          <p:cNvSpPr txBox="1"/>
          <p:nvPr/>
        </p:nvSpPr>
        <p:spPr>
          <a:xfrm>
            <a:off x="93784" y="974482"/>
            <a:ext cx="8897816" cy="3624069"/>
          </a:xfrm>
          <a:prstGeom prst="rect">
            <a:avLst/>
          </a:prstGeom>
          <a:noFill/>
        </p:spPr>
        <p:txBody>
          <a:bodyPr wrap="square" rtlCol="0">
            <a:spAutoFit/>
          </a:bodyPr>
          <a:lstStyle/>
          <a:p>
            <a:r>
              <a:rPr lang="en-US" sz="1350" b="1" dirty="0"/>
              <a:t>Medical Transportation- </a:t>
            </a:r>
            <a:r>
              <a:rPr lang="en-US" sz="1350" dirty="0"/>
              <a:t>SWITA offers medical transportation services for seniors, dependents, clients, or anyone else who needs a medical related ride. People with disabilities and mobility issues are welcome and accommodated. Medical trips can sometimes be funded through support services or insurance, otherwise can be billed at an hourly rate of $35 per hour.</a:t>
            </a:r>
          </a:p>
          <a:p>
            <a:endParaRPr lang="en-US" sz="1350" dirty="0"/>
          </a:p>
          <a:p>
            <a:r>
              <a:rPr lang="en-US" sz="1350" b="1" dirty="0"/>
              <a:t>Special Trips- </a:t>
            </a:r>
            <a:r>
              <a:rPr lang="en-US" sz="1350" dirty="0"/>
              <a:t>Subject to driver and bus availability special trips can be booked through SWITA to get wherever you need to go in the region. Cost is $45 per hour for non-medical transportation.</a:t>
            </a:r>
          </a:p>
          <a:p>
            <a:endParaRPr lang="en-US" sz="1350" dirty="0"/>
          </a:p>
          <a:p>
            <a:r>
              <a:rPr lang="en-US" sz="1350" b="1" dirty="0"/>
              <a:t>Summer Fun Bus- </a:t>
            </a:r>
            <a:r>
              <a:rPr lang="en-US" sz="1350" dirty="0"/>
              <a:t>Each year during the summer break for area school districts SWITA offers a service to get kids to their summer activities in Atlantic, Glenwood, Harlan, Red Oak, and Shenandoah. Youth 18 and under can get rides anywhere within two miles of city limits for $1 each way or $40 for an unlimited summer pass. This helps busy kids get to sports, lessons, swimming pool, grandma’s house, or wherever they need to go. Parents and Caregivers may also ride along with the students for free. A number of special excursion trips are set up in various communities for anyone to sign up for each year (ex: zoo, splash pad, etc.)</a:t>
            </a:r>
          </a:p>
          <a:p>
            <a:endParaRPr lang="en-US" sz="1350" dirty="0"/>
          </a:p>
          <a:p>
            <a:endParaRPr lang="en-US" sz="1350" dirty="0"/>
          </a:p>
          <a:p>
            <a:endParaRPr lang="en-US" sz="1350" dirty="0"/>
          </a:p>
          <a:p>
            <a:endParaRPr lang="en-US" sz="1350" dirty="0"/>
          </a:p>
        </p:txBody>
      </p:sp>
      <p:pic>
        <p:nvPicPr>
          <p:cNvPr id="4" name="Picture 3">
            <a:extLst>
              <a:ext uri="{FF2B5EF4-FFF2-40B4-BE49-F238E27FC236}">
                <a16:creationId xmlns:a16="http://schemas.microsoft.com/office/drawing/2014/main" id="{D5A049E2-6C62-25E3-FEF5-E3B2A521EE2F}"/>
              </a:ext>
            </a:extLst>
          </p:cNvPr>
          <p:cNvPicPr>
            <a:picLocks noChangeAspect="1"/>
          </p:cNvPicPr>
          <p:nvPr/>
        </p:nvPicPr>
        <p:blipFill>
          <a:blip r:embed="rId2"/>
          <a:stretch>
            <a:fillRect/>
          </a:stretch>
        </p:blipFill>
        <p:spPr>
          <a:xfrm>
            <a:off x="2323326" y="3973989"/>
            <a:ext cx="4310743" cy="1851815"/>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val="69819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barn(inVertical)">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animEffect transition="in" filter="barn(inVertical)">
                                      <p:cBhvr>
                                        <p:cTn id="17" dur="500"/>
                                        <p:tgtEl>
                                          <p:spTgt spid="2">
                                            <p:txEl>
                                              <p:pRg st="4" end="4"/>
                                            </p:txEl>
                                          </p:spTgt>
                                        </p:tgtEl>
                                      </p:cBhvr>
                                    </p:animEffect>
                                  </p:childTnLst>
                                </p:cTn>
                              </p:par>
                              <p:par>
                                <p:cTn id="18" presetID="2" presetClass="entr" presetSubtype="4" fill="hold" nodeType="with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additive="base">
                                        <p:cTn id="20" dur="500" fill="hold"/>
                                        <p:tgtEl>
                                          <p:spTgt spid="4"/>
                                        </p:tgtEl>
                                        <p:attrNameLst>
                                          <p:attrName>ppt_x</p:attrName>
                                        </p:attrNameLst>
                                      </p:cBhvr>
                                      <p:tavLst>
                                        <p:tav tm="0">
                                          <p:val>
                                            <p:strVal val="#ppt_x"/>
                                          </p:val>
                                        </p:tav>
                                        <p:tav tm="100000">
                                          <p:val>
                                            <p:strVal val="#ppt_x"/>
                                          </p:val>
                                        </p:tav>
                                      </p:tavLst>
                                    </p:anim>
                                    <p:anim calcmode="lin" valueType="num">
                                      <p:cBhvr additive="base">
                                        <p:cTn id="21"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0171AA2-C255-4E99-02EB-687602BE6C64}"/>
              </a:ext>
            </a:extLst>
          </p:cNvPr>
          <p:cNvPicPr>
            <a:picLocks noChangeAspect="1"/>
          </p:cNvPicPr>
          <p:nvPr/>
        </p:nvPicPr>
        <p:blipFill>
          <a:blip r:embed="rId2"/>
          <a:stretch>
            <a:fillRect/>
          </a:stretch>
        </p:blipFill>
        <p:spPr>
          <a:xfrm>
            <a:off x="128292" y="1898650"/>
            <a:ext cx="5787071" cy="3174900"/>
          </a:xfrm>
          <a:prstGeom prst="rect">
            <a:avLst/>
          </a:prstGeom>
          <a:ln>
            <a:solidFill>
              <a:schemeClr val="accent1"/>
            </a:solidFill>
          </a:ln>
        </p:spPr>
      </p:pic>
      <p:pic>
        <p:nvPicPr>
          <p:cNvPr id="5" name="Picture 4">
            <a:extLst>
              <a:ext uri="{FF2B5EF4-FFF2-40B4-BE49-F238E27FC236}">
                <a16:creationId xmlns:a16="http://schemas.microsoft.com/office/drawing/2014/main" id="{7E7B6ED6-E108-5B76-B048-E745AD2E62E5}"/>
              </a:ext>
            </a:extLst>
          </p:cNvPr>
          <p:cNvPicPr>
            <a:picLocks noChangeAspect="1"/>
          </p:cNvPicPr>
          <p:nvPr/>
        </p:nvPicPr>
        <p:blipFill>
          <a:blip r:embed="rId3"/>
          <a:stretch>
            <a:fillRect/>
          </a:stretch>
        </p:blipFill>
        <p:spPr>
          <a:xfrm>
            <a:off x="5915364" y="1271910"/>
            <a:ext cx="3100348" cy="4531277"/>
          </a:xfrm>
          <a:prstGeom prst="rect">
            <a:avLst/>
          </a:prstGeom>
        </p:spPr>
      </p:pic>
    </p:spTree>
    <p:extLst>
      <p:ext uri="{BB962C8B-B14F-4D97-AF65-F5344CB8AC3E}">
        <p14:creationId xmlns:p14="http://schemas.microsoft.com/office/powerpoint/2010/main" val="15443863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chemeClr val="accent1"/>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44003E46-6282-E483-FC29-60C9D51A4A08}"/>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357759" y="1217295"/>
            <a:ext cx="8428482" cy="4423410"/>
          </a:xfrm>
        </p:spPr>
      </p:pic>
    </p:spTree>
    <p:extLst>
      <p:ext uri="{BB962C8B-B14F-4D97-AF65-F5344CB8AC3E}">
        <p14:creationId xmlns:p14="http://schemas.microsoft.com/office/powerpoint/2010/main" val="35193280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32A37D3-47DC-DF73-8607-EE9DDF65879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215055" y="1404770"/>
            <a:ext cx="5397953" cy="4048465"/>
          </a:xfrm>
          <a:prstGeom prst="rect">
            <a:avLst/>
          </a:prstGeom>
        </p:spPr>
      </p:pic>
      <p:pic>
        <p:nvPicPr>
          <p:cNvPr id="10" name="Picture 9" descr="A screenshot of a graph on a road&#10;&#10;AI-generated content may be incorrect.">
            <a:extLst>
              <a:ext uri="{FF2B5EF4-FFF2-40B4-BE49-F238E27FC236}">
                <a16:creationId xmlns:a16="http://schemas.microsoft.com/office/drawing/2014/main" id="{5523BF08-D6C0-2E40-FCD4-233F06839E74}"/>
              </a:ext>
            </a:extLst>
          </p:cNvPr>
          <p:cNvPicPr>
            <a:picLocks noChangeAspect="1"/>
          </p:cNvPicPr>
          <p:nvPr/>
        </p:nvPicPr>
        <p:blipFill>
          <a:blip r:embed="rId3">
            <a:extLst>
              <a:ext uri="{28A0092B-C50C-407E-A947-70E740481C1C}">
                <a14:useLocalDpi xmlns:a14="http://schemas.microsoft.com/office/drawing/2010/main" val="0"/>
              </a:ext>
            </a:extLst>
          </a:blip>
          <a:srcRect t="17805"/>
          <a:stretch>
            <a:fillRect/>
          </a:stretch>
        </p:blipFill>
        <p:spPr>
          <a:xfrm rot="16200000">
            <a:off x="-242566" y="2099818"/>
            <a:ext cx="4048465" cy="2658357"/>
          </a:xfrm>
          <a:prstGeom prst="rect">
            <a:avLst/>
          </a:prstGeom>
        </p:spPr>
      </p:pic>
    </p:spTree>
    <p:extLst>
      <p:ext uri="{BB962C8B-B14F-4D97-AF65-F5344CB8AC3E}">
        <p14:creationId xmlns:p14="http://schemas.microsoft.com/office/powerpoint/2010/main" val="889430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2013 - 2022 Theme">
  <a:themeElements>
    <a:clrScheme name="Office 2013 - 2022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13 - 2022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2013 - 2022 Theme</Template>
  <TotalTime>1342</TotalTime>
  <Words>725</Words>
  <Application>Microsoft Office PowerPoint</Application>
  <PresentationFormat>On-screen Show (4:3)</PresentationFormat>
  <Paragraphs>47</Paragraphs>
  <Slides>13</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13</vt:i4>
      </vt:variant>
    </vt:vector>
  </HeadingPairs>
  <TitlesOfParts>
    <vt:vector size="17" baseType="lpstr">
      <vt:lpstr>Arial</vt:lpstr>
      <vt:lpstr>Calibri</vt:lpstr>
      <vt:lpstr>Calibri Light</vt:lpstr>
      <vt:lpstr>Office 2013 - 2022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SWITA is Cost Effective</vt:lpstr>
      <vt:lpstr>SWITA’s Big Opportunities</vt:lpstr>
      <vt:lpstr>SWITA’s Big Challenges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Chris Parks</dc:creator>
  <cp:lastModifiedBy>John McCurdy</cp:lastModifiedBy>
  <cp:revision>22</cp:revision>
  <dcterms:created xsi:type="dcterms:W3CDTF">2023-09-21T21:54:11Z</dcterms:created>
  <dcterms:modified xsi:type="dcterms:W3CDTF">2025-08-05T14:39:51Z</dcterms:modified>
</cp:coreProperties>
</file>