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7" r:id="rId2"/>
    <p:sldId id="269" r:id="rId3"/>
    <p:sldId id="265" r:id="rId4"/>
    <p:sldId id="258" r:id="rId5"/>
    <p:sldId id="262" r:id="rId6"/>
    <p:sldId id="263" r:id="rId7"/>
    <p:sldId id="266" r:id="rId8"/>
    <p:sldId id="260" r:id="rId9"/>
    <p:sldId id="271" r:id="rId10"/>
  </p:sldIdLst>
  <p:sldSz cx="9144000" cy="6858000" type="screen4x3"/>
  <p:notesSz cx="6858000" cy="9144000"/>
  <p:embeddedFontLst>
    <p:embeddedFont>
      <p:font typeface="Poppins" panose="00000500000000000000" pitchFamily="2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2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73fa75255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73fa75255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73e9eacad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73e9eacad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71fd324e36_8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371fd324e36_8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oppin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oppin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1800">
                <a:solidFill>
                  <a:srgbClr val="757575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1500">
                <a:solidFill>
                  <a:srgbClr val="757575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350">
                <a:solidFill>
                  <a:srgbClr val="757575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oppins"/>
              <a:buNone/>
              <a:defRPr sz="4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75757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75757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DA970A6-1050-FE28-6ECC-F9CDE349E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Google Shape;90;p14"/>
          <p:cNvPicPr preferRelativeResize="0"/>
          <p:nvPr/>
        </p:nvPicPr>
        <p:blipFill rotWithShape="1">
          <a:blip r:embed="rId4">
            <a:alphaModFix/>
          </a:blip>
          <a:srcRect t="2467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499988" y="3953742"/>
            <a:ext cx="7926075" cy="1301414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spcFirstLastPara="1" wrap="square" lIns="68569" tIns="34275" rIns="68569" bIns="34275" anchor="b" anchorCtr="0">
            <a:normAutofit fontScale="90000"/>
          </a:bodyPr>
          <a:lstStyle/>
          <a:p>
            <a:pPr>
              <a:buSzPct val="100000"/>
            </a:pPr>
            <a:r>
              <a:rPr lang="en-US" dirty="0"/>
              <a:t>Pottawattamie County Trails: Untapped Potential</a:t>
            </a:r>
            <a:endParaRPr dirty="0"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1912858" y="5255156"/>
            <a:ext cx="5100334" cy="327471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/>
              <a:t>DOT Commission Meeting | August 2025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230886" y="812761"/>
            <a:ext cx="7886700" cy="9942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State Trail Funding: Impacts</a:t>
            </a:r>
            <a:endParaRPr dirty="0"/>
          </a:p>
        </p:txBody>
      </p:sp>
      <p:sp>
        <p:nvSpPr>
          <p:cNvPr id="191" name="Google Shape;191;p26"/>
          <p:cNvSpPr txBox="1">
            <a:spLocks noGrp="1"/>
          </p:cNvSpPr>
          <p:nvPr>
            <p:ph type="body" idx="1"/>
          </p:nvPr>
        </p:nvSpPr>
        <p:spPr>
          <a:xfrm>
            <a:off x="144018" y="1919494"/>
            <a:ext cx="5561838" cy="18044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rmAutofit fontScale="62500" lnSpcReduction="20000"/>
          </a:bodyPr>
          <a:lstStyle/>
          <a:p>
            <a:pPr indent="-342900"/>
            <a:r>
              <a:rPr lang="en-US" dirty="0"/>
              <a:t>State funding for trails in other areas has had a tremendous impact on local tourism and economies </a:t>
            </a:r>
            <a:r>
              <a:rPr lang="en-US" sz="1425" dirty="0"/>
              <a:t>*source Scioto Analysis</a:t>
            </a:r>
          </a:p>
          <a:p>
            <a:pPr marL="0" indent="0">
              <a:buNone/>
            </a:pPr>
            <a:r>
              <a:rPr lang="en-US" dirty="0"/>
              <a:t>	Ex: *Cedar Rapids/Iowa City - $210M 	       trails impact</a:t>
            </a:r>
          </a:p>
          <a:p>
            <a:pPr marL="0" indent="0">
              <a:buNone/>
            </a:pPr>
            <a:r>
              <a:rPr lang="en-US" dirty="0"/>
              <a:t>	Ex: *Des Moines/Ames - $420M trails 	       impact</a:t>
            </a:r>
          </a:p>
          <a:p>
            <a:pPr marL="0" indent="0">
              <a:buNone/>
            </a:pPr>
            <a:endParaRPr dirty="0"/>
          </a:p>
        </p:txBody>
      </p:sp>
      <p:pic>
        <p:nvPicPr>
          <p:cNvPr id="7" name="Picture 6" descr="A group of people riding bikes on a bridge&#10;&#10;AI-generated content may be incorrect.">
            <a:extLst>
              <a:ext uri="{FF2B5EF4-FFF2-40B4-BE49-F238E27FC236}">
                <a16:creationId xmlns:a16="http://schemas.microsoft.com/office/drawing/2014/main" id="{49FB21ED-9088-4AE0-FADB-C3662440F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574" y="1511671"/>
            <a:ext cx="2117408" cy="1410194"/>
          </a:xfrm>
          <a:prstGeom prst="rect">
            <a:avLst/>
          </a:prstGeom>
        </p:spPr>
      </p:pic>
      <p:pic>
        <p:nvPicPr>
          <p:cNvPr id="9" name="Picture 8" descr="A group of people riding bikes on a road in the woods&#10;&#10;AI-generated content may be incorrect.">
            <a:extLst>
              <a:ext uri="{FF2B5EF4-FFF2-40B4-BE49-F238E27FC236}">
                <a16:creationId xmlns:a16="http://schemas.microsoft.com/office/drawing/2014/main" id="{C7E328EC-684D-C4F4-47FC-15CCBED82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326" y="3078766"/>
            <a:ext cx="2674620" cy="1504474"/>
          </a:xfrm>
          <a:prstGeom prst="rect">
            <a:avLst/>
          </a:prstGeom>
        </p:spPr>
      </p:pic>
      <p:pic>
        <p:nvPicPr>
          <p:cNvPr id="2" name="Google Shape;177;p24" title="DOT Trail Funding Since 2020.jpg">
            <a:extLst>
              <a:ext uri="{FF2B5EF4-FFF2-40B4-BE49-F238E27FC236}">
                <a16:creationId xmlns:a16="http://schemas.microsoft.com/office/drawing/2014/main" id="{BC411B97-BC58-D7AB-9748-2D5ED97784F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9840" y="3836353"/>
            <a:ext cx="2674621" cy="1682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329625" y="921769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 dirty="0"/>
              <a:t>Current Economic Impact</a:t>
            </a:r>
            <a:endParaRPr dirty="0"/>
          </a:p>
        </p:txBody>
      </p:sp>
      <p:sp>
        <p:nvSpPr>
          <p:cNvPr id="159" name="Google Shape;159;p22"/>
          <p:cNvSpPr txBox="1">
            <a:spLocks noGrp="1"/>
          </p:cNvSpPr>
          <p:nvPr>
            <p:ph type="body" idx="1"/>
          </p:nvPr>
        </p:nvSpPr>
        <p:spPr>
          <a:xfrm>
            <a:off x="124219" y="1692638"/>
            <a:ext cx="4772246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70000" lnSpcReduction="20000"/>
          </a:bodyPr>
          <a:lstStyle/>
          <a:p>
            <a:pPr marL="171450" indent="-171450">
              <a:spcBef>
                <a:spcPts val="0"/>
              </a:spcBef>
              <a:buSzPts val="2800"/>
            </a:pPr>
            <a:r>
              <a:rPr lang="en-US" dirty="0"/>
              <a:t>Per the 2025 </a:t>
            </a:r>
            <a:r>
              <a:rPr lang="en-US" i="1" dirty="0"/>
              <a:t>Economic and Health Impacts of Bicycling and Trails in Iowa</a:t>
            </a:r>
            <a:r>
              <a:rPr lang="en-US" dirty="0"/>
              <a:t> study, Pottawattamie County: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dirty="0"/>
          </a:p>
          <a:p>
            <a:pPr marL="514350" lvl="1" indent="-171450">
              <a:buSzPts val="2400"/>
            </a:pPr>
            <a:r>
              <a:rPr lang="en-US" dirty="0"/>
              <a:t>Is already home to 28,000 cyclists</a:t>
            </a:r>
            <a:endParaRPr dirty="0"/>
          </a:p>
          <a:p>
            <a:pPr marL="514350" lvl="1" indent="-171450">
              <a:buSzPts val="2400"/>
            </a:pPr>
            <a:r>
              <a:rPr lang="en-US" dirty="0"/>
              <a:t>Sees a $34 million annual impact from cyclists</a:t>
            </a:r>
            <a:endParaRPr dirty="0"/>
          </a:p>
          <a:p>
            <a:pPr marL="514350" lvl="1" indent="-171450">
              <a:buSzPts val="2400"/>
            </a:pPr>
            <a:r>
              <a:rPr lang="en-US" dirty="0"/>
              <a:t>Home to 360 jobs thanks to cyclists; generating $11 million in annual earnings</a:t>
            </a:r>
            <a:endParaRPr dirty="0"/>
          </a:p>
          <a:p>
            <a:pPr marL="514350" lvl="1" indent="-142875"/>
            <a:r>
              <a:rPr lang="en-US" dirty="0"/>
              <a:t>Limited trail development strongly indicates untapped potential exists</a:t>
            </a:r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3367" y="1636482"/>
            <a:ext cx="3000634" cy="168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3746" y="3429001"/>
            <a:ext cx="4333238" cy="2425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639C3025-4784-4B16-914D-CCFC3E833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AD20437-C88A-4F45-9C6D-DA32B29A4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49"/>
            <a:ext cx="6457949" cy="51435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852776" y="1314451"/>
            <a:ext cx="4584165" cy="998129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 sz="3075">
                <a:solidFill>
                  <a:schemeClr val="tx1">
                    <a:lumMod val="85000"/>
                    <a:lumOff val="15000"/>
                  </a:schemeClr>
                </a:solidFill>
              </a:rPr>
              <a:t>Untapped Potential for Economic Growth? </a:t>
            </a:r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852775" y="2502826"/>
            <a:ext cx="4427885" cy="3040724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171450" indent="-171450">
              <a:spcBef>
                <a:spcPts val="0"/>
              </a:spcBef>
              <a:buSzPts val="2800"/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Serving the largest metro in state ~1M people</a:t>
            </a:r>
          </a:p>
          <a:p>
            <a:pPr marL="171450" indent="-171450">
              <a:spcBef>
                <a:spcPts val="0"/>
              </a:spcBef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Nebraska residents regularly seek outdoor opportunities in Pottawattamie County</a:t>
            </a:r>
          </a:p>
          <a:p>
            <a:pPr marL="857250" lvl="2" indent="-200025">
              <a:buSzPts val="2400"/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Hitchcock Nature Center - 80% NE visitation</a:t>
            </a:r>
          </a:p>
          <a:p>
            <a:pPr marL="857250" lvl="2" indent="-171450"/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Crescent Hill (formerly Mt. Crescent) - 80% NE visitation</a:t>
            </a:r>
          </a:p>
          <a:p>
            <a:pPr marL="857250" lvl="2" indent="-171450"/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Lake Manawa - busiest Iowa State Park, 3.2 M visits in 2021, predominantly NE visitors</a:t>
            </a:r>
          </a:p>
          <a:p>
            <a:pPr marL="171450" indent="-171450">
              <a:buSzPts val="2800"/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50K+ active trail users in the Omaha area; </a:t>
            </a:r>
          </a:p>
          <a:p>
            <a:pPr marL="171450" indent="-171450">
              <a:buSzPts val="2800"/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Additional trails are one of the most requested amenities from local residents – Iowa West Foundation surveys</a:t>
            </a:r>
          </a:p>
          <a:p>
            <a:pPr marL="171450" indent="-123825"/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Wabash Trace Trail home to most popular informal trail ride in the state</a:t>
            </a:r>
          </a:p>
        </p:txBody>
      </p:sp>
      <p:pic>
        <p:nvPicPr>
          <p:cNvPr id="97" name="Google Shape;97;p15"/>
          <p:cNvPicPr preferRelativeResize="0"/>
          <p:nvPr/>
        </p:nvPicPr>
        <p:blipFill>
          <a:blip r:embed="rId3"/>
          <a:srcRect l="19458" r="8527"/>
          <a:stretch>
            <a:fillRect/>
          </a:stretch>
        </p:blipFill>
        <p:spPr>
          <a:xfrm>
            <a:off x="5851474" y="3429000"/>
            <a:ext cx="3292526" cy="2571750"/>
          </a:xfrm>
          <a:custGeom>
            <a:avLst/>
            <a:gdLst/>
            <a:ahLst/>
            <a:cxnLst/>
            <a:rect l="l" t="t" r="r" b="b"/>
            <a:pathLst>
              <a:path w="4390035" h="3429000">
                <a:moveTo>
                  <a:pt x="73290" y="0"/>
                </a:moveTo>
                <a:lnTo>
                  <a:pt x="4390035" y="0"/>
                </a:lnTo>
                <a:lnTo>
                  <a:pt x="4390035" y="3429000"/>
                </a:lnTo>
                <a:lnTo>
                  <a:pt x="436073" y="3429000"/>
                </a:lnTo>
                <a:lnTo>
                  <a:pt x="427332" y="3410468"/>
                </a:lnTo>
                <a:cubicBezTo>
                  <a:pt x="419323" y="3391643"/>
                  <a:pt x="413863" y="3372861"/>
                  <a:pt x="421685" y="3366814"/>
                </a:cubicBezTo>
                <a:cubicBezTo>
                  <a:pt x="417583" y="3332384"/>
                  <a:pt x="433681" y="3294011"/>
                  <a:pt x="423663" y="3247798"/>
                </a:cubicBezTo>
                <a:cubicBezTo>
                  <a:pt x="421194" y="3188032"/>
                  <a:pt x="418245" y="3205513"/>
                  <a:pt x="412524" y="3110724"/>
                </a:cubicBezTo>
                <a:cubicBezTo>
                  <a:pt x="404022" y="3069386"/>
                  <a:pt x="436006" y="3027577"/>
                  <a:pt x="419732" y="3004503"/>
                </a:cubicBezTo>
                <a:cubicBezTo>
                  <a:pt x="407578" y="2949657"/>
                  <a:pt x="388511" y="2896851"/>
                  <a:pt x="363651" y="2842588"/>
                </a:cubicBezTo>
                <a:cubicBezTo>
                  <a:pt x="332103" y="2797699"/>
                  <a:pt x="331554" y="2711800"/>
                  <a:pt x="263212" y="2651456"/>
                </a:cubicBezTo>
                <a:cubicBezTo>
                  <a:pt x="235935" y="2585326"/>
                  <a:pt x="214760" y="2535145"/>
                  <a:pt x="194330" y="2484251"/>
                </a:cubicBezTo>
                <a:cubicBezTo>
                  <a:pt x="184580" y="2468441"/>
                  <a:pt x="154039" y="2380429"/>
                  <a:pt x="140630" y="2346096"/>
                </a:cubicBezTo>
                <a:cubicBezTo>
                  <a:pt x="76681" y="2257531"/>
                  <a:pt x="91260" y="2243719"/>
                  <a:pt x="77185" y="2144811"/>
                </a:cubicBezTo>
                <a:cubicBezTo>
                  <a:pt x="66953" y="2112233"/>
                  <a:pt x="67414" y="2096078"/>
                  <a:pt x="50887" y="2061697"/>
                </a:cubicBezTo>
                <a:lnTo>
                  <a:pt x="27133" y="1969379"/>
                </a:lnTo>
                <a:lnTo>
                  <a:pt x="29988" y="1961973"/>
                </a:lnTo>
                <a:lnTo>
                  <a:pt x="31559" y="1961231"/>
                </a:lnTo>
                <a:lnTo>
                  <a:pt x="14905" y="1880268"/>
                </a:lnTo>
                <a:cubicBezTo>
                  <a:pt x="12271" y="1874644"/>
                  <a:pt x="-805" y="1860096"/>
                  <a:pt x="2188" y="1847922"/>
                </a:cubicBezTo>
                <a:lnTo>
                  <a:pt x="21879" y="1779161"/>
                </a:lnTo>
                <a:lnTo>
                  <a:pt x="27968" y="1733684"/>
                </a:lnTo>
                <a:cubicBezTo>
                  <a:pt x="25035" y="1726530"/>
                  <a:pt x="21617" y="1619937"/>
                  <a:pt x="16511" y="1614373"/>
                </a:cubicBezTo>
                <a:cubicBezTo>
                  <a:pt x="47946" y="1547691"/>
                  <a:pt x="4394" y="1556097"/>
                  <a:pt x="12613" y="1479987"/>
                </a:cubicBezTo>
                <a:cubicBezTo>
                  <a:pt x="15110" y="1387360"/>
                  <a:pt x="4986" y="1320420"/>
                  <a:pt x="4190" y="1214801"/>
                </a:cubicBezTo>
                <a:cubicBezTo>
                  <a:pt x="3611" y="1152457"/>
                  <a:pt x="-6268" y="1080052"/>
                  <a:pt x="6503" y="966549"/>
                </a:cubicBezTo>
                <a:cubicBezTo>
                  <a:pt x="10182" y="901722"/>
                  <a:pt x="25065" y="884915"/>
                  <a:pt x="20609" y="845066"/>
                </a:cubicBezTo>
                <a:cubicBezTo>
                  <a:pt x="20199" y="816540"/>
                  <a:pt x="19791" y="788014"/>
                  <a:pt x="19381" y="759488"/>
                </a:cubicBezTo>
                <a:lnTo>
                  <a:pt x="21672" y="741102"/>
                </a:lnTo>
                <a:lnTo>
                  <a:pt x="30720" y="737125"/>
                </a:lnTo>
                <a:lnTo>
                  <a:pt x="23211" y="691098"/>
                </a:lnTo>
                <a:cubicBezTo>
                  <a:pt x="25461" y="680873"/>
                  <a:pt x="43338" y="650431"/>
                  <a:pt x="42062" y="637700"/>
                </a:cubicBezTo>
                <a:cubicBezTo>
                  <a:pt x="23297" y="593852"/>
                  <a:pt x="30263" y="601340"/>
                  <a:pt x="41571" y="540174"/>
                </a:cubicBezTo>
                <a:cubicBezTo>
                  <a:pt x="35397" y="519975"/>
                  <a:pt x="35174" y="428356"/>
                  <a:pt x="46636" y="415352"/>
                </a:cubicBezTo>
                <a:cubicBezTo>
                  <a:pt x="48960" y="401821"/>
                  <a:pt x="44602" y="386587"/>
                  <a:pt x="56977" y="379461"/>
                </a:cubicBezTo>
                <a:cubicBezTo>
                  <a:pt x="71829" y="368123"/>
                  <a:pt x="47958" y="323384"/>
                  <a:pt x="65759" y="328645"/>
                </a:cubicBezTo>
                <a:cubicBezTo>
                  <a:pt x="49386" y="296830"/>
                  <a:pt x="65237" y="231983"/>
                  <a:pt x="72589" y="203608"/>
                </a:cubicBezTo>
                <a:cubicBezTo>
                  <a:pt x="75524" y="153257"/>
                  <a:pt x="77980" y="142710"/>
                  <a:pt x="78370" y="105992"/>
                </a:cubicBezTo>
                <a:cubicBezTo>
                  <a:pt x="80828" y="104127"/>
                  <a:pt x="70890" y="52128"/>
                  <a:pt x="70125" y="25135"/>
                </a:cubicBezTo>
                <a:close/>
              </a:path>
            </a:pathLst>
          </a:custGeom>
          <a:noFill/>
        </p:spPr>
      </p:pic>
      <p:pic>
        <p:nvPicPr>
          <p:cNvPr id="2" name="Google Shape;106;p16">
            <a:extLst>
              <a:ext uri="{FF2B5EF4-FFF2-40B4-BE49-F238E27FC236}">
                <a16:creationId xmlns:a16="http://schemas.microsoft.com/office/drawing/2014/main" id="{A9522EE3-F3A1-7474-6CD2-386C3FBAAE5E}"/>
              </a:ext>
            </a:extLst>
          </p:cNvPr>
          <p:cNvPicPr preferRelativeResize="0"/>
          <p:nvPr/>
        </p:nvPicPr>
        <p:blipFill>
          <a:blip r:embed="rId4"/>
          <a:srcRect r="22076" b="3"/>
          <a:stretch>
            <a:fillRect/>
          </a:stretch>
        </p:blipFill>
        <p:spPr>
          <a:xfrm>
            <a:off x="5882199" y="857238"/>
            <a:ext cx="3261801" cy="2574262"/>
          </a:xfrm>
          <a:custGeom>
            <a:avLst/>
            <a:gdLst/>
            <a:ahLst/>
            <a:cxnLst/>
            <a:rect l="l" t="t" r="r" b="b"/>
            <a:pathLst>
              <a:path w="4349068" h="3428999">
                <a:moveTo>
                  <a:pt x="711944" y="0"/>
                </a:moveTo>
                <a:lnTo>
                  <a:pt x="4349068" y="0"/>
                </a:lnTo>
                <a:lnTo>
                  <a:pt x="4349068" y="3428999"/>
                </a:lnTo>
                <a:lnTo>
                  <a:pt x="32307" y="3428999"/>
                </a:lnTo>
                <a:lnTo>
                  <a:pt x="34693" y="3410051"/>
                </a:lnTo>
                <a:cubicBezTo>
                  <a:pt x="37039" y="3395347"/>
                  <a:pt x="38143" y="3381819"/>
                  <a:pt x="32792" y="3373027"/>
                </a:cubicBezTo>
                <a:cubicBezTo>
                  <a:pt x="29961" y="3298527"/>
                  <a:pt x="20335" y="3290617"/>
                  <a:pt x="14318" y="3222737"/>
                </a:cubicBezTo>
                <a:cubicBezTo>
                  <a:pt x="11384" y="3146284"/>
                  <a:pt x="-6116" y="3184007"/>
                  <a:pt x="2241" y="3118188"/>
                </a:cubicBezTo>
                <a:cubicBezTo>
                  <a:pt x="16306" y="3109217"/>
                  <a:pt x="34183" y="3024732"/>
                  <a:pt x="27952" y="3003808"/>
                </a:cubicBezTo>
                <a:cubicBezTo>
                  <a:pt x="27563" y="2966753"/>
                  <a:pt x="27366" y="2989870"/>
                  <a:pt x="27149" y="2944921"/>
                </a:cubicBezTo>
                <a:lnTo>
                  <a:pt x="41941" y="2877744"/>
                </a:lnTo>
                <a:cubicBezTo>
                  <a:pt x="36258" y="2880724"/>
                  <a:pt x="54303" y="2822146"/>
                  <a:pt x="53926" y="2807161"/>
                </a:cubicBezTo>
                <a:cubicBezTo>
                  <a:pt x="56083" y="2775643"/>
                  <a:pt x="30060" y="2769288"/>
                  <a:pt x="53334" y="2752347"/>
                </a:cubicBezTo>
                <a:lnTo>
                  <a:pt x="60008" y="2748299"/>
                </a:lnTo>
                <a:cubicBezTo>
                  <a:pt x="60210" y="2745962"/>
                  <a:pt x="60411" y="2743625"/>
                  <a:pt x="60613" y="2741288"/>
                </a:cubicBezTo>
                <a:cubicBezTo>
                  <a:pt x="60116" y="2737657"/>
                  <a:pt x="58269" y="2735847"/>
                  <a:pt x="53819" y="2737160"/>
                </a:cubicBezTo>
                <a:cubicBezTo>
                  <a:pt x="70191" y="2705347"/>
                  <a:pt x="64153" y="2699356"/>
                  <a:pt x="66799" y="2659631"/>
                </a:cubicBezTo>
                <a:cubicBezTo>
                  <a:pt x="77943" y="2612127"/>
                  <a:pt x="64846" y="2628594"/>
                  <a:pt x="86795" y="2573336"/>
                </a:cubicBezTo>
                <a:cubicBezTo>
                  <a:pt x="96119" y="2559732"/>
                  <a:pt x="108676" y="2541339"/>
                  <a:pt x="108890" y="2528057"/>
                </a:cubicBezTo>
                <a:lnTo>
                  <a:pt x="137074" y="2489594"/>
                </a:lnTo>
                <a:cubicBezTo>
                  <a:pt x="138076" y="2487774"/>
                  <a:pt x="138422" y="2473350"/>
                  <a:pt x="137897" y="2468303"/>
                </a:cubicBezTo>
                <a:lnTo>
                  <a:pt x="155171" y="2460480"/>
                </a:lnTo>
                <a:lnTo>
                  <a:pt x="147972" y="2423535"/>
                </a:lnTo>
                <a:lnTo>
                  <a:pt x="155293" y="2404394"/>
                </a:lnTo>
                <a:cubicBezTo>
                  <a:pt x="172891" y="2392610"/>
                  <a:pt x="160687" y="2347474"/>
                  <a:pt x="168818" y="2324643"/>
                </a:cubicBezTo>
                <a:cubicBezTo>
                  <a:pt x="169390" y="2297698"/>
                  <a:pt x="193082" y="2284202"/>
                  <a:pt x="198340" y="2255535"/>
                </a:cubicBezTo>
                <a:cubicBezTo>
                  <a:pt x="214268" y="2249648"/>
                  <a:pt x="228319" y="2207828"/>
                  <a:pt x="217338" y="2184679"/>
                </a:cubicBezTo>
                <a:lnTo>
                  <a:pt x="242924" y="2093132"/>
                </a:lnTo>
                <a:cubicBezTo>
                  <a:pt x="264937" y="2084587"/>
                  <a:pt x="280562" y="1985868"/>
                  <a:pt x="290446" y="1950235"/>
                </a:cubicBezTo>
                <a:cubicBezTo>
                  <a:pt x="308239" y="1920183"/>
                  <a:pt x="350073" y="1898905"/>
                  <a:pt x="361001" y="1861568"/>
                </a:cubicBezTo>
                <a:cubicBezTo>
                  <a:pt x="367163" y="1810687"/>
                  <a:pt x="352049" y="1869507"/>
                  <a:pt x="356015" y="1809499"/>
                </a:cubicBezTo>
                <a:cubicBezTo>
                  <a:pt x="355145" y="1754297"/>
                  <a:pt x="367821" y="1767680"/>
                  <a:pt x="375846" y="1693716"/>
                </a:cubicBezTo>
                <a:cubicBezTo>
                  <a:pt x="374712" y="1654244"/>
                  <a:pt x="382062" y="1627007"/>
                  <a:pt x="381776" y="1605195"/>
                </a:cubicBezTo>
                <a:cubicBezTo>
                  <a:pt x="389848" y="1568952"/>
                  <a:pt x="392552" y="1564518"/>
                  <a:pt x="396301" y="1516217"/>
                </a:cubicBezTo>
                <a:cubicBezTo>
                  <a:pt x="401397" y="1488452"/>
                  <a:pt x="428137" y="1457870"/>
                  <a:pt x="409866" y="1429841"/>
                </a:cubicBezTo>
                <a:cubicBezTo>
                  <a:pt x="422203" y="1412325"/>
                  <a:pt x="460064" y="1413592"/>
                  <a:pt x="442210" y="1380081"/>
                </a:cubicBezTo>
                <a:cubicBezTo>
                  <a:pt x="464590" y="1394128"/>
                  <a:pt x="443394" y="1335176"/>
                  <a:pt x="463662" y="1334891"/>
                </a:cubicBezTo>
                <a:cubicBezTo>
                  <a:pt x="480316" y="1336427"/>
                  <a:pt x="515162" y="1194568"/>
                  <a:pt x="519523" y="1185551"/>
                </a:cubicBezTo>
                <a:cubicBezTo>
                  <a:pt x="527731" y="1149210"/>
                  <a:pt x="536547" y="1148087"/>
                  <a:pt x="542909" y="1111168"/>
                </a:cubicBezTo>
                <a:cubicBezTo>
                  <a:pt x="555522" y="1057226"/>
                  <a:pt x="531818" y="1022543"/>
                  <a:pt x="543055" y="993353"/>
                </a:cubicBezTo>
                <a:cubicBezTo>
                  <a:pt x="559986" y="960214"/>
                  <a:pt x="580459" y="867450"/>
                  <a:pt x="592544" y="813953"/>
                </a:cubicBezTo>
                <a:cubicBezTo>
                  <a:pt x="604272" y="746430"/>
                  <a:pt x="608119" y="666470"/>
                  <a:pt x="613420" y="588218"/>
                </a:cubicBezTo>
                <a:cubicBezTo>
                  <a:pt x="604962" y="475380"/>
                  <a:pt x="590630" y="536119"/>
                  <a:pt x="596055" y="376479"/>
                </a:cubicBezTo>
                <a:lnTo>
                  <a:pt x="605018" y="280992"/>
                </a:lnTo>
                <a:cubicBezTo>
                  <a:pt x="604854" y="276227"/>
                  <a:pt x="610771" y="223140"/>
                  <a:pt x="610608" y="218374"/>
                </a:cubicBezTo>
                <a:lnTo>
                  <a:pt x="604880" y="188178"/>
                </a:lnTo>
                <a:lnTo>
                  <a:pt x="630913" y="152404"/>
                </a:lnTo>
                <a:cubicBezTo>
                  <a:pt x="640688" y="136342"/>
                  <a:pt x="647365" y="122048"/>
                  <a:pt x="663530" y="91810"/>
                </a:cubicBezTo>
                <a:lnTo>
                  <a:pt x="705264" y="3016"/>
                </a:ln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251460" y="8665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 dirty="0"/>
              <a:t>Great American Rail Trail</a:t>
            </a:r>
            <a:endParaRPr dirty="0"/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171450" indent="-38100">
              <a:spcBef>
                <a:spcPts val="0"/>
              </a:spcBef>
              <a:buSzPts val="2800"/>
              <a:buNone/>
            </a:pPr>
            <a:endParaRPr/>
          </a:p>
        </p:txBody>
      </p:sp>
      <p:pic>
        <p:nvPicPr>
          <p:cNvPr id="134" name="Google Shape;13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596" y="1606970"/>
            <a:ext cx="8066809" cy="4205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0"/>
          <p:cNvPicPr preferRelativeResize="0"/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>
            <a:off x="1" y="1863919"/>
            <a:ext cx="9143999" cy="413683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628650" y="857250"/>
            <a:ext cx="7886700" cy="9942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r>
              <a:rPr lang="en-US" dirty="0"/>
              <a:t>Strong Local, Regional, and National Support for Pottawattamie County Trails</a:t>
            </a:r>
            <a:endParaRPr dirty="0"/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1"/>
          </p:nvPr>
        </p:nvSpPr>
        <p:spPr>
          <a:xfrm>
            <a:off x="307181" y="2196581"/>
            <a:ext cx="7886700" cy="32634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rmAutofit fontScale="62500" lnSpcReduction="20000"/>
          </a:bodyPr>
          <a:lstStyle/>
          <a:p>
            <a:pPr indent="-244316">
              <a:lnSpc>
                <a:spcPct val="150000"/>
              </a:lnSpc>
              <a:buSzPct val="64285"/>
            </a:pPr>
            <a:r>
              <a:rPr lang="en-US"/>
              <a:t>Great American Rail Trail/Rails to Trail (National)</a:t>
            </a:r>
            <a:endParaRPr/>
          </a:p>
          <a:p>
            <a:pPr indent="-244316">
              <a:lnSpc>
                <a:spcPct val="150000"/>
              </a:lnSpc>
              <a:spcBef>
                <a:spcPts val="0"/>
              </a:spcBef>
              <a:buSzPct val="64285"/>
            </a:pPr>
            <a:r>
              <a:rPr lang="en-US"/>
              <a:t>Iowa Natural Heritage Foundation (Regional)</a:t>
            </a:r>
            <a:endParaRPr/>
          </a:p>
          <a:p>
            <a:pPr indent="-244316">
              <a:lnSpc>
                <a:spcPct val="150000"/>
              </a:lnSpc>
              <a:spcBef>
                <a:spcPts val="0"/>
              </a:spcBef>
              <a:buSzPct val="64285"/>
            </a:pPr>
            <a:r>
              <a:rPr lang="en-US"/>
              <a:t>Iowa Bicycle Coalition (Regional)</a:t>
            </a:r>
            <a:endParaRPr/>
          </a:p>
          <a:p>
            <a:pPr indent="-244316">
              <a:lnSpc>
                <a:spcPct val="150000"/>
              </a:lnSpc>
              <a:spcBef>
                <a:spcPts val="0"/>
              </a:spcBef>
              <a:buSzPct val="64285"/>
            </a:pPr>
            <a:r>
              <a:rPr lang="en-US"/>
              <a:t>Iowa West Foundation (Regional)</a:t>
            </a:r>
            <a:endParaRPr/>
          </a:p>
          <a:p>
            <a:pPr indent="-244316">
              <a:lnSpc>
                <a:spcPct val="150000"/>
              </a:lnSpc>
              <a:spcBef>
                <a:spcPts val="0"/>
              </a:spcBef>
              <a:buSzPct val="64285"/>
            </a:pPr>
            <a:r>
              <a:rPr lang="en-US"/>
              <a:t>Golden Hills RC&amp;D (Regional)</a:t>
            </a:r>
            <a:endParaRPr/>
          </a:p>
          <a:p>
            <a:pPr indent="-244316">
              <a:lnSpc>
                <a:spcPct val="150000"/>
              </a:lnSpc>
              <a:spcBef>
                <a:spcPts val="0"/>
              </a:spcBef>
              <a:buSzPct val="64285"/>
            </a:pPr>
            <a:r>
              <a:rPr lang="en-US"/>
              <a:t>Metropolitan Area Planning Agency (Regional, Omaha-based)</a:t>
            </a:r>
            <a:endParaRPr/>
          </a:p>
          <a:p>
            <a:pPr indent="-244316">
              <a:lnSpc>
                <a:spcPct val="150000"/>
              </a:lnSpc>
              <a:spcBef>
                <a:spcPts val="0"/>
              </a:spcBef>
              <a:buSzPct val="64285"/>
            </a:pPr>
            <a:r>
              <a:rPr lang="en-US"/>
              <a:t>Pottawattamie County (Local)</a:t>
            </a:r>
            <a:endParaRPr/>
          </a:p>
          <a:p>
            <a:pPr indent="-244316">
              <a:lnSpc>
                <a:spcPct val="150000"/>
              </a:lnSpc>
              <a:spcBef>
                <a:spcPts val="0"/>
              </a:spcBef>
              <a:buSzPct val="64285"/>
            </a:pPr>
            <a:r>
              <a:rPr lang="en-US"/>
              <a:t>Pottawattamie County Trails Association (Local)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1525" y="1062160"/>
            <a:ext cx="3957638" cy="222170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 txBox="1">
            <a:spLocks noGrp="1"/>
          </p:cNvSpPr>
          <p:nvPr>
            <p:ph type="title"/>
          </p:nvPr>
        </p:nvSpPr>
        <p:spPr>
          <a:xfrm>
            <a:off x="813732" y="373523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 dirty="0"/>
              <a:t>A Full-Time Commitment</a:t>
            </a:r>
            <a:endParaRPr dirty="0"/>
          </a:p>
        </p:txBody>
      </p:sp>
      <p:sp>
        <p:nvSpPr>
          <p:cNvPr id="168" name="Google Shape;168;p23"/>
          <p:cNvSpPr txBox="1">
            <a:spLocks noGrp="1"/>
          </p:cNvSpPr>
          <p:nvPr>
            <p:ph type="body" idx="1"/>
          </p:nvPr>
        </p:nvSpPr>
        <p:spPr>
          <a:xfrm>
            <a:off x="-33168" y="2820323"/>
            <a:ext cx="5001525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77500" lnSpcReduction="20000"/>
          </a:bodyPr>
          <a:lstStyle/>
          <a:p>
            <a:pPr marL="171450" indent="-171450">
              <a:spcBef>
                <a:spcPts val="0"/>
              </a:spcBef>
              <a:buSzPts val="2800"/>
            </a:pPr>
            <a:r>
              <a:rPr lang="en-US" dirty="0"/>
              <a:t>Four-way partnership to fund and support a Trails Coordinator for Pottawattamie County</a:t>
            </a:r>
            <a:endParaRPr dirty="0"/>
          </a:p>
        </p:txBody>
      </p:sp>
      <p:pic>
        <p:nvPicPr>
          <p:cNvPr id="169" name="Google Shape;16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8457" y="3283866"/>
            <a:ext cx="3913874" cy="186530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3"/>
          <p:cNvSpPr txBox="1"/>
          <p:nvPr/>
        </p:nvSpPr>
        <p:spPr>
          <a:xfrm>
            <a:off x="27020" y="3814597"/>
            <a:ext cx="4881150" cy="244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2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Oversight and Direction</a:t>
            </a:r>
            <a:endParaRPr sz="21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42900" indent="-285750">
              <a:buClr>
                <a:schemeClr val="dk1"/>
              </a:buClr>
              <a:buSzPts val="2400"/>
              <a:buFont typeface="Poppins"/>
              <a:buChar char="●"/>
            </a:pPr>
            <a:r>
              <a:rPr lang="en-US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High-level oversight and planning provided by a 5-person steering committee representing local and regional stakeholders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42900" indent="-285750">
              <a:buClr>
                <a:schemeClr val="dk1"/>
              </a:buClr>
              <a:buSzPts val="2400"/>
              <a:buFont typeface="Poppins"/>
              <a:buChar char="●"/>
            </a:pPr>
            <a:r>
              <a:rPr lang="en-US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Day-day oversight provided by Golden Hills RC&amp;D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r>
              <a:rPr lang="en-US" sz="2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1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B8F2BF-B4DB-2522-2FE0-E3D350DD3B74}"/>
              </a:ext>
            </a:extLst>
          </p:cNvPr>
          <p:cNvSpPr txBox="1"/>
          <p:nvPr/>
        </p:nvSpPr>
        <p:spPr>
          <a:xfrm>
            <a:off x="27019" y="1653639"/>
            <a:ext cx="473006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Poppins" panose="00000500000000000000" pitchFamily="2" charset="0"/>
                <a:cs typeface="Poppins" panose="00000500000000000000" pitchFamily="2" charset="0"/>
              </a:rPr>
              <a:t>Pottawattamie County has developed and manages </a:t>
            </a:r>
          </a:p>
          <a:p>
            <a:r>
              <a:rPr lang="en-US" sz="2100" dirty="0">
                <a:latin typeface="Poppins" panose="00000500000000000000" pitchFamily="2" charset="0"/>
                <a:cs typeface="Poppins" panose="00000500000000000000" pitchFamily="2" charset="0"/>
              </a:rPr>
              <a:t>     ~5-miles of trails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4" name="Rectangle 12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473202" y="1336890"/>
            <a:ext cx="2571750" cy="1289304"/>
          </a:xfrm>
          <a:prstGeom prst="rect">
            <a:avLst/>
          </a:prstGeom>
        </p:spPr>
        <p:txBody>
          <a:bodyPr spcFirstLastPara="1" wrap="square" lIns="68569" tIns="34275" rIns="68569" bIns="34275" anchor="b" anchorCtr="0">
            <a:normAutofit/>
          </a:bodyPr>
          <a:lstStyle/>
          <a:p>
            <a:pPr>
              <a:buSzPts val="4400"/>
            </a:pPr>
            <a:r>
              <a:rPr lang="en-US" sz="2550" dirty="0"/>
              <a:t>5-Year Plan: Pottawattamie County</a:t>
            </a:r>
          </a:p>
        </p:txBody>
      </p:sp>
      <p:sp>
        <p:nvSpPr>
          <p:cNvPr id="12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9" y="2787567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0939" y="4363"/>
                  <a:pt x="2441580" y="8857"/>
                  <a:pt x="2441321" y="13716"/>
                </a:cubicBezTo>
                <a:cubicBezTo>
                  <a:pt x="2169723" y="25934"/>
                  <a:pt x="2045712" y="34568"/>
                  <a:pt x="1830991" y="13716"/>
                </a:cubicBezTo>
                <a:cubicBezTo>
                  <a:pt x="1616270" y="-7136"/>
                  <a:pt x="1505876" y="-623"/>
                  <a:pt x="1269487" y="13716"/>
                </a:cubicBezTo>
                <a:cubicBezTo>
                  <a:pt x="1033098" y="28055"/>
                  <a:pt x="908661" y="36619"/>
                  <a:pt x="707983" y="13716"/>
                </a:cubicBezTo>
                <a:cubicBezTo>
                  <a:pt x="507305" y="-9187"/>
                  <a:pt x="333592" y="16187"/>
                  <a:pt x="0" y="13716"/>
                </a:cubicBezTo>
                <a:cubicBezTo>
                  <a:pt x="-459" y="8317"/>
                  <a:pt x="190" y="2744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507" y="3335"/>
                  <a:pt x="2441322" y="9457"/>
                  <a:pt x="2441321" y="13716"/>
                </a:cubicBezTo>
                <a:cubicBezTo>
                  <a:pt x="2166745" y="24201"/>
                  <a:pt x="2078726" y="10904"/>
                  <a:pt x="1879817" y="13716"/>
                </a:cubicBezTo>
                <a:cubicBezTo>
                  <a:pt x="1680908" y="16528"/>
                  <a:pt x="1548770" y="-8699"/>
                  <a:pt x="1318313" y="13716"/>
                </a:cubicBezTo>
                <a:cubicBezTo>
                  <a:pt x="1087856" y="36131"/>
                  <a:pt x="894613" y="-645"/>
                  <a:pt x="659157" y="13716"/>
                </a:cubicBezTo>
                <a:cubicBezTo>
                  <a:pt x="423701" y="28077"/>
                  <a:pt x="246611" y="29403"/>
                  <a:pt x="0" y="13716"/>
                </a:cubicBezTo>
                <a:cubicBezTo>
                  <a:pt x="-120" y="7867"/>
                  <a:pt x="674" y="39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>
            <a:off x="473202" y="2962656"/>
            <a:ext cx="2571750" cy="2558034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171450" indent="-38100">
              <a:spcBef>
                <a:spcPts val="0"/>
              </a:spcBef>
              <a:spcAft>
                <a:spcPts val="450"/>
              </a:spcAft>
              <a:buSzPts val="2800"/>
              <a:buNone/>
            </a:pPr>
            <a:r>
              <a:rPr lang="en-US" sz="1125" b="1" dirty="0"/>
              <a:t>Actively Planning</a:t>
            </a:r>
          </a:p>
          <a:p>
            <a:pPr marL="390525">
              <a:spcBef>
                <a:spcPts val="0"/>
              </a:spcBef>
              <a:spcAft>
                <a:spcPts val="450"/>
              </a:spcAft>
              <a:buSzPts val="2800"/>
            </a:pPr>
            <a:r>
              <a:rPr lang="en-US" sz="1125" dirty="0"/>
              <a:t>Weston – Underwood</a:t>
            </a:r>
          </a:p>
          <a:p>
            <a:pPr marL="390525">
              <a:spcBef>
                <a:spcPts val="0"/>
              </a:spcBef>
              <a:spcAft>
                <a:spcPts val="450"/>
              </a:spcAft>
              <a:buSzPts val="2800"/>
            </a:pPr>
            <a:r>
              <a:rPr lang="en-US" sz="1125" dirty="0"/>
              <a:t>5 miles</a:t>
            </a:r>
          </a:p>
          <a:p>
            <a:pPr marL="390525">
              <a:spcBef>
                <a:spcPts val="0"/>
              </a:spcBef>
              <a:spcAft>
                <a:spcPts val="450"/>
              </a:spcAft>
              <a:buSzPts val="2800"/>
            </a:pPr>
            <a:r>
              <a:rPr lang="en-US" sz="1125" dirty="0"/>
              <a:t>~$5M in needs</a:t>
            </a:r>
          </a:p>
          <a:p>
            <a:pPr marL="390525">
              <a:spcBef>
                <a:spcPts val="0"/>
              </a:spcBef>
              <a:spcAft>
                <a:spcPts val="450"/>
              </a:spcAft>
              <a:buSzPts val="2800"/>
            </a:pPr>
            <a:r>
              <a:rPr lang="en-US" sz="1125" dirty="0"/>
              <a:t>SRT and TAP requests summer/fall 2025</a:t>
            </a:r>
          </a:p>
          <a:p>
            <a:pPr marL="171450" indent="-38100">
              <a:spcBef>
                <a:spcPts val="0"/>
              </a:spcBef>
              <a:spcAft>
                <a:spcPts val="450"/>
              </a:spcAft>
              <a:buSzPts val="2800"/>
              <a:buNone/>
            </a:pPr>
            <a:endParaRPr lang="en-US" sz="1125" dirty="0"/>
          </a:p>
          <a:p>
            <a:pPr marL="171450" indent="-38100">
              <a:spcBef>
                <a:spcPts val="0"/>
              </a:spcBef>
              <a:spcAft>
                <a:spcPts val="450"/>
              </a:spcAft>
              <a:buSzPts val="2800"/>
              <a:buNone/>
            </a:pPr>
            <a:r>
              <a:rPr lang="en-US" sz="1125" b="1" dirty="0"/>
              <a:t>On-Deck</a:t>
            </a:r>
          </a:p>
          <a:p>
            <a:pPr marL="390525">
              <a:spcBef>
                <a:spcPts val="0"/>
              </a:spcBef>
              <a:spcAft>
                <a:spcPts val="450"/>
              </a:spcAft>
              <a:buSzPts val="2800"/>
            </a:pPr>
            <a:r>
              <a:rPr lang="en-US" sz="1125" dirty="0"/>
              <a:t>Underwood – Neola</a:t>
            </a:r>
          </a:p>
          <a:p>
            <a:pPr marL="390525">
              <a:spcBef>
                <a:spcPts val="0"/>
              </a:spcBef>
              <a:spcAft>
                <a:spcPts val="450"/>
              </a:spcAft>
              <a:buSzPts val="2800"/>
            </a:pPr>
            <a:r>
              <a:rPr lang="en-US" sz="1125" dirty="0"/>
              <a:t>7.5 miles</a:t>
            </a:r>
          </a:p>
          <a:p>
            <a:pPr marL="390525">
              <a:spcBef>
                <a:spcPts val="0"/>
              </a:spcBef>
              <a:spcAft>
                <a:spcPts val="450"/>
              </a:spcAft>
              <a:buSzPts val="2800"/>
            </a:pPr>
            <a:r>
              <a:rPr lang="en-US" sz="1125" dirty="0"/>
              <a:t>$7.5M in needs</a:t>
            </a:r>
          </a:p>
        </p:txBody>
      </p:sp>
      <p:pic>
        <p:nvPicPr>
          <p:cNvPr id="10" name="Picture 9" descr="Graphical user interface&#10;&#10;AI-generated content may be incorrect.">
            <a:extLst>
              <a:ext uri="{FF2B5EF4-FFF2-40B4-BE49-F238E27FC236}">
                <a16:creationId xmlns:a16="http://schemas.microsoft.com/office/drawing/2014/main" id="{F22F8119-4B56-CAA7-1A57-13B05115C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408" y="1927670"/>
            <a:ext cx="5249288" cy="312888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8"/>
          <p:cNvPicPr preferRelativeResize="0"/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0" y="919163"/>
            <a:ext cx="9144000" cy="513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/>
              <a:t>Thank you for your time.</a:t>
            </a:r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171450" indent="0">
              <a:spcBef>
                <a:spcPts val="0"/>
              </a:spcBef>
              <a:buNone/>
            </a:pPr>
            <a:endParaRPr/>
          </a:p>
          <a:p>
            <a:pPr marL="0" indent="0">
              <a:spcBef>
                <a:spcPts val="0"/>
              </a:spcBef>
              <a:buNone/>
            </a:pPr>
            <a:endParaRPr/>
          </a:p>
          <a:p>
            <a:pPr marL="0" indent="0">
              <a:spcBef>
                <a:spcPts val="0"/>
              </a:spcBef>
              <a:buNone/>
            </a:pPr>
            <a:endParaRPr/>
          </a:p>
          <a:p>
            <a:pPr marL="0" indent="0">
              <a:spcBef>
                <a:spcPts val="0"/>
              </a:spcBef>
              <a:buNone/>
            </a:pPr>
            <a:endParaRPr/>
          </a:p>
          <a:p>
            <a:pPr marL="0" indent="0">
              <a:spcBef>
                <a:spcPts val="0"/>
              </a:spcBef>
              <a:buNone/>
            </a:pPr>
            <a:r>
              <a:rPr lang="en-US"/>
              <a:t>Questions?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401</Words>
  <Application>Microsoft Office PowerPoint</Application>
  <PresentationFormat>On-screen Show (4:3)</PresentationFormat>
  <Paragraphs>57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Poppins</vt:lpstr>
      <vt:lpstr>Arial</vt:lpstr>
      <vt:lpstr>Office Theme</vt:lpstr>
      <vt:lpstr>Pottawattamie County Trails: Untapped Potential</vt:lpstr>
      <vt:lpstr>State Trail Funding: Impacts</vt:lpstr>
      <vt:lpstr>Current Economic Impact</vt:lpstr>
      <vt:lpstr>Untapped Potential for Economic Growth? </vt:lpstr>
      <vt:lpstr>Great American Rail Trail</vt:lpstr>
      <vt:lpstr>Strong Local, Regional, and National Support for Pottawattamie County Trails</vt:lpstr>
      <vt:lpstr>A Full-Time Commitment</vt:lpstr>
      <vt:lpstr>5-Year Plan: Pottawattamie County</vt:lpstr>
      <vt:lpstr>Thank you for your time.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Jeff Franco</dc:creator>
  <cp:lastModifiedBy>Chambers, Matthew</cp:lastModifiedBy>
  <cp:revision>9</cp:revision>
  <dcterms:modified xsi:type="dcterms:W3CDTF">2025-08-05T15:37:29Z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aac733-ded1-41e0-8ea6-961193f81247_Enabled">
    <vt:lpwstr>true</vt:lpwstr>
  </property>
  <property fmtid="{D5CDD505-2E9C-101B-9397-08002B2CF9AE}" pid="3" name="MSIP_Label_0faac733-ded1-41e0-8ea6-961193f81247_SetDate">
    <vt:lpwstr>2025-08-05T15:37:10Z</vt:lpwstr>
  </property>
  <property fmtid="{D5CDD505-2E9C-101B-9397-08002B2CF9AE}" pid="4" name="MSIP_Label_0faac733-ded1-41e0-8ea6-961193f81247_Method">
    <vt:lpwstr>Standard</vt:lpwstr>
  </property>
  <property fmtid="{D5CDD505-2E9C-101B-9397-08002B2CF9AE}" pid="5" name="MSIP_Label_0faac733-ded1-41e0-8ea6-961193f81247_Name">
    <vt:lpwstr>defa4170-0d19-0005-0004-bc88714345d2</vt:lpwstr>
  </property>
  <property fmtid="{D5CDD505-2E9C-101B-9397-08002B2CF9AE}" pid="6" name="MSIP_Label_0faac733-ded1-41e0-8ea6-961193f81247_SiteId">
    <vt:lpwstr>a1e65fcc-32fa-4fdd-8692-0cc2eb06676e</vt:lpwstr>
  </property>
  <property fmtid="{D5CDD505-2E9C-101B-9397-08002B2CF9AE}" pid="7" name="MSIP_Label_0faac733-ded1-41e0-8ea6-961193f81247_ActionId">
    <vt:lpwstr>2e404545-82df-45ae-833e-3759323105ec</vt:lpwstr>
  </property>
  <property fmtid="{D5CDD505-2E9C-101B-9397-08002B2CF9AE}" pid="8" name="MSIP_Label_0faac733-ded1-41e0-8ea6-961193f81247_ContentBits">
    <vt:lpwstr>0</vt:lpwstr>
  </property>
</Properties>
</file>