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  <p:sldMasterId id="2147483684" r:id="rId2"/>
    <p:sldMasterId id="2147483685" r:id="rId3"/>
    <p:sldMasterId id="2147483686" r:id="rId4"/>
  </p:sldMasterIdLst>
  <p:notesMasterIdLst>
    <p:notesMasterId r:id="rId18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x="9144000" cy="6858000" type="screen4x3"/>
  <p:notesSz cx="6858000" cy="9144000"/>
  <p:embeddedFontLst>
    <p:embeddedFont>
      <p:font typeface="Corbel" panose="020B0503020204020204" pitchFamily="34" charset="0"/>
      <p:regular r:id="rId19"/>
      <p:bold r:id="rId20"/>
      <p:italic r:id="rId21"/>
      <p:boldItalic r:id="rId22"/>
    </p:embeddedFont>
    <p:embeddedFont>
      <p:font typeface="Libre Franklin" pitchFamily="2" charset="0"/>
      <p:regular r:id="rId23"/>
      <p:bold r:id="rId24"/>
      <p:italic r:id="rId25"/>
      <p:boldItalic r:id="rId26"/>
    </p:embeddedFont>
    <p:embeddedFont>
      <p:font typeface="Libre Franklin Medium" pitchFamily="2" charset="0"/>
      <p:regular r:id="rId27"/>
      <p:bold r:id="rId28"/>
      <p:italic r:id="rId29"/>
      <p:boldItalic r:id="rId30"/>
    </p:embeddedFont>
    <p:embeddedFont>
      <p:font typeface="Oswald" panose="00000500000000000000" pitchFamily="2" charset="0"/>
      <p:regular r:id="rId31"/>
      <p:bold r:id="rId32"/>
    </p:embeddedFont>
    <p:embeddedFont>
      <p:font typeface="Oswald Light" panose="00000400000000000000" pitchFamily="2" charset="0"/>
      <p:regular r:id="rId33"/>
      <p:bold r:id="rId34"/>
    </p:embeddedFont>
    <p:embeddedFont>
      <p:font typeface="Oswald Medium" panose="00000600000000000000" pitchFamily="2" charset="0"/>
      <p:regular r:id="rId35"/>
      <p:bold r:id="rId36"/>
    </p:embeddedFont>
    <p:embeddedFont>
      <p:font typeface="Oswald SemiBold" panose="00000700000000000000" pitchFamily="2" charset="0"/>
      <p:regular r:id="rId37"/>
      <p:bold r:id="rId38"/>
    </p:embeddedFont>
    <p:embeddedFont>
      <p:font typeface="Roboto" panose="02000000000000000000" pitchFamily="2" charset="0"/>
      <p:regular r:id="rId39"/>
      <p:bold r:id="rId40"/>
      <p:italic r:id="rId41"/>
      <p:boldItalic r:id="rId42"/>
    </p:embeddedFont>
    <p:embeddedFont>
      <p:font typeface="Roboto Light" panose="02000000000000000000" pitchFamily="2" charset="0"/>
      <p:regular r:id="rId43"/>
      <p:bold r:id="rId44"/>
      <p:italic r:id="rId45"/>
      <p:boldItalic r:id="rId46"/>
    </p:embeddedFont>
    <p:embeddedFont>
      <p:font typeface="Roboto Medium" panose="02000000000000000000" pitchFamily="2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173" userDrawn="1">
          <p15:clr>
            <a:srgbClr val="747775"/>
          </p15:clr>
        </p15:guide>
        <p15:guide id="2" orient="horz" pos="3897" userDrawn="1">
          <p15:clr>
            <a:srgbClr val="747775"/>
          </p15:clr>
        </p15:guide>
        <p15:guide id="3" orient="horz" pos="3964" userDrawn="1">
          <p15:clr>
            <a:srgbClr val="747775"/>
          </p15:clr>
        </p15:guide>
        <p15:guide id="4" orient="horz" pos="4224" userDrawn="1">
          <p15:clr>
            <a:srgbClr val="747775"/>
          </p15:clr>
        </p15:guide>
        <p15:guide id="5" orient="horz" pos="527" userDrawn="1">
          <p15:clr>
            <a:srgbClr val="747775"/>
          </p15:clr>
        </p15:guide>
        <p15:guide id="6" orient="horz" pos="147" userDrawn="1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F7C2EDF-C0E3-4C18-A281-F7C5BA1FEDF5}">
  <a:tblStyle styleId="{3F7C2EDF-C0E3-4C18-A281-F7C5BA1FEDF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1734" y="114"/>
      </p:cViewPr>
      <p:guideLst>
        <p:guide orient="horz" pos="4173"/>
        <p:guide orient="horz" pos="3897"/>
        <p:guide orient="horz" pos="3964"/>
        <p:guide orient="horz" pos="4224"/>
        <p:guide orient="horz" pos="527"/>
        <p:guide orient="horz" pos="14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font" Target="fonts/font24.fntdata"/><Relationship Id="rId47" Type="http://schemas.openxmlformats.org/officeDocument/2006/relationships/font" Target="fonts/font29.fntdata"/><Relationship Id="rId50" Type="http://schemas.openxmlformats.org/officeDocument/2006/relationships/font" Target="fonts/font32.fntdata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font" Target="fonts/font11.fntdata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font" Target="fonts/font22.fntdata"/><Relationship Id="rId45" Type="http://schemas.openxmlformats.org/officeDocument/2006/relationships/font" Target="fonts/font27.fntdata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font" Target="fonts/font26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font" Target="fonts/font25.fntdata"/><Relationship Id="rId48" Type="http://schemas.openxmlformats.org/officeDocument/2006/relationships/font" Target="fonts/font30.fntdata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46" Type="http://schemas.openxmlformats.org/officeDocument/2006/relationships/font" Target="fonts/font28.fntdata"/><Relationship Id="rId20" Type="http://schemas.openxmlformats.org/officeDocument/2006/relationships/font" Target="fonts/font2.fntdata"/><Relationship Id="rId41" Type="http://schemas.openxmlformats.org/officeDocument/2006/relationships/font" Target="fonts/font23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49" Type="http://schemas.openxmlformats.org/officeDocument/2006/relationships/font" Target="fonts/font3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5" name="Google Shape;13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72458345ab_0_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72458345ab_0_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72458345ab_0_6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72458345ab_0_6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72458345ab_0_8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72458345ab_0_8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72a01c6127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272a01c6127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72458345ab_0_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72458345ab_0_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72458345a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72458345a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727141540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727141540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72458345ab_0_4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g372458345ab_0_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72458345ab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372458345ab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72458345ab_0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" name="Google Shape;183;g372458345ab_0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Presenter – Tim or Jon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4" name="Google Shape;184;g372458345ab_0_324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72458345ab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372458345ab_0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72458345ab_0_6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72458345ab_0_6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://equity.mapacog.org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RTP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0" y="404933"/>
            <a:ext cx="8520600" cy="1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Oswald"/>
              <a:buNone/>
              <a:defRPr sz="5200"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262967"/>
            <a:ext cx="8520600" cy="37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swald Light"/>
              <a:buNone/>
              <a:defRPr sz="2800">
                <a:latin typeface="Oswald Light"/>
                <a:ea typeface="Oswald Light"/>
                <a:cs typeface="Oswald Light"/>
                <a:sym typeface="Oswald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3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8" name="Google Shape;28;p13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swald"/>
              <a:buNone/>
              <a:defRPr sz="28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9" name="Google Shape;29;p1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4"/>
          <p:cNvSpPr/>
          <p:nvPr/>
        </p:nvSpPr>
        <p:spPr>
          <a:xfrm>
            <a:off x="0" y="0"/>
            <a:ext cx="3378600" cy="6858000"/>
          </a:xfrm>
          <a:prstGeom prst="rect">
            <a:avLst/>
          </a:prstGeom>
          <a:solidFill>
            <a:srgbClr val="C1E3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14"/>
          <p:cNvSpPr txBox="1">
            <a:spLocks noGrp="1"/>
          </p:cNvSpPr>
          <p:nvPr>
            <p:ph type="title"/>
          </p:nvPr>
        </p:nvSpPr>
        <p:spPr>
          <a:xfrm>
            <a:off x="3612204" y="1344500"/>
            <a:ext cx="5220000" cy="8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4"/>
          <p:cNvSpPr txBox="1">
            <a:spLocks noGrp="1"/>
          </p:cNvSpPr>
          <p:nvPr>
            <p:ph type="body" idx="1"/>
          </p:nvPr>
        </p:nvSpPr>
        <p:spPr>
          <a:xfrm>
            <a:off x="311700" y="1344500"/>
            <a:ext cx="2600100" cy="47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1400">
                <a:solidFill>
                  <a:schemeClr val="accent1"/>
                </a:solidFill>
              </a:defRPr>
            </a:lvl1pPr>
            <a:lvl2pPr marL="914400" lvl="1" indent="-3048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14"/>
          <p:cNvSpPr txBox="1">
            <a:spLocks noGrp="1"/>
          </p:cNvSpPr>
          <p:nvPr>
            <p:ph type="body" idx="2"/>
          </p:nvPr>
        </p:nvSpPr>
        <p:spPr>
          <a:xfrm>
            <a:off x="3612204" y="2300049"/>
            <a:ext cx="5220000" cy="37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1800">
                <a:solidFill>
                  <a:schemeClr val="dk2"/>
                </a:solidFill>
              </a:defRPr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1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36" name="Google Shape;36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74451" y="345533"/>
            <a:ext cx="1557849" cy="7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725" y="6283967"/>
            <a:ext cx="1056300" cy="440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68349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3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swald"/>
              <a:buNone/>
              <a:defRPr sz="2400">
                <a:solidFill>
                  <a:schemeClr val="dk2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41;p1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2" name="Google Shape;42;p15"/>
          <p:cNvSpPr/>
          <p:nvPr/>
        </p:nvSpPr>
        <p:spPr>
          <a:xfrm>
            <a:off x="0" y="6150033"/>
            <a:ext cx="9144000" cy="708000"/>
          </a:xfrm>
          <a:prstGeom prst="rect">
            <a:avLst/>
          </a:prstGeom>
          <a:solidFill>
            <a:srgbClr val="C1E3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" name="Google Shape;43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74451" y="345533"/>
            <a:ext cx="1557849" cy="7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725" y="6283967"/>
            <a:ext cx="1056300" cy="440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-Header">
  <p:cSld name="Section-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3268264"/>
            <a:ext cx="9144003" cy="3589736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16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8" name="Google Shape;48;p16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17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9" name="Google Shape;49;p16"/>
          <p:cNvSpPr txBox="1">
            <a:spLocks noGrp="1"/>
          </p:cNvSpPr>
          <p:nvPr>
            <p:ph type="subTitle" idx="1"/>
          </p:nvPr>
        </p:nvSpPr>
        <p:spPr>
          <a:xfrm>
            <a:off x="311700" y="2900600"/>
            <a:ext cx="85206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swald"/>
              <a:buNone/>
              <a:defRPr sz="24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4">
  <p:cSld name="CUSTOM_3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8"/>
          <p:cNvPicPr preferRelativeResize="0"/>
          <p:nvPr/>
        </p:nvPicPr>
        <p:blipFill rotWithShape="1">
          <a:blip r:embed="rId2">
            <a:alphaModFix/>
          </a:blip>
          <a:srcRect l="238" r="238"/>
          <a:stretch/>
        </p:blipFill>
        <p:spPr>
          <a:xfrm>
            <a:off x="0" y="0"/>
            <a:ext cx="9144000" cy="69232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RTP 1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RTP 1 2">
  <p:cSld name="TITLE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RTP 1 1">
  <p:cSld name="TITLE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21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538" y="879185"/>
            <a:ext cx="8286927" cy="50996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21"/>
          <p:cNvSpPr/>
          <p:nvPr/>
        </p:nvSpPr>
        <p:spPr>
          <a:xfrm>
            <a:off x="1558275" y="1296600"/>
            <a:ext cx="6549600" cy="296800"/>
          </a:xfrm>
          <a:prstGeom prst="rect">
            <a:avLst/>
          </a:prstGeom>
          <a:noFill/>
          <a:ln w="38100" cap="flat" cmpd="sng">
            <a:solidFill>
              <a:srgbClr val="EF49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RTP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2"/>
          <p:cNvSpPr txBox="1">
            <a:spLocks noGrp="1"/>
          </p:cNvSpPr>
          <p:nvPr>
            <p:ph type="ctrTitle"/>
          </p:nvPr>
        </p:nvSpPr>
        <p:spPr>
          <a:xfrm>
            <a:off x="311700" y="404933"/>
            <a:ext cx="8520600" cy="1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Oswald"/>
              <a:buNone/>
              <a:defRPr sz="5200"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3" name="Google Shape;63;p22"/>
          <p:cNvSpPr txBox="1">
            <a:spLocks noGrp="1"/>
          </p:cNvSpPr>
          <p:nvPr>
            <p:ph type="subTitle" idx="1"/>
          </p:nvPr>
        </p:nvSpPr>
        <p:spPr>
          <a:xfrm>
            <a:off x="311700" y="2262967"/>
            <a:ext cx="8520600" cy="37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swald Light"/>
              <a:buNone/>
              <a:defRPr sz="2800">
                <a:latin typeface="Oswald Light"/>
                <a:ea typeface="Oswald Light"/>
                <a:cs typeface="Oswald Light"/>
                <a:sym typeface="Oswald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RTP 1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p/Graph - No Text - Blue">
  <p:cSld name="Map/Graph - No Text - Blu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3"/>
          <p:cNvSpPr txBox="1">
            <a:spLocks noGrp="1"/>
          </p:cNvSpPr>
          <p:nvPr>
            <p:ph type="body" idx="1"/>
          </p:nvPr>
        </p:nvSpPr>
        <p:spPr>
          <a:xfrm>
            <a:off x="314303" y="5955031"/>
            <a:ext cx="8035200" cy="7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>
                <a:solidFill>
                  <a:schemeClr val="dk1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2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3"/>
          <p:cNvSpPr txBox="1">
            <a:spLocks noGrp="1"/>
          </p:cNvSpPr>
          <p:nvPr>
            <p:ph type="sldNum" idx="12"/>
          </p:nvPr>
        </p:nvSpPr>
        <p:spPr>
          <a:xfrm>
            <a:off x="0" y="6492800"/>
            <a:ext cx="2565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68" name="Google Shape;68;p23"/>
          <p:cNvSpPr txBox="1">
            <a:spLocks noGrp="1"/>
          </p:cNvSpPr>
          <p:nvPr>
            <p:ph type="body" idx="2"/>
          </p:nvPr>
        </p:nvSpPr>
        <p:spPr>
          <a:xfrm>
            <a:off x="133157" y="5454631"/>
            <a:ext cx="6356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C600"/>
              </a:buClr>
              <a:buSzPts val="2600"/>
              <a:buFont typeface="Calibri"/>
              <a:buNone/>
              <a:defRPr sz="2600">
                <a:solidFill>
                  <a:srgbClr val="FFC600"/>
                </a:solidFill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5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75" name="Google Shape;75;p25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6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9" name="Google Shape;79;p26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3" name="Google Shape;83;p2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8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7" name="Google Shape;87;p28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8" name="Google Shape;88;p2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9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0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4" name="Google Shape;94;p30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5" name="Google Shape;95;p30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1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98" name="Google Shape;98;p3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2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1" name="Google Shape;101;p32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" name="Google Shape;102;p32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3" name="Google Shape;103;p32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4" name="Google Shape;104;p3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3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07" name="Google Shape;107;p3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4">
  <p:cSld name="CUSTOM_3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"/>
            <a:ext cx="9144003" cy="69232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4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0" name="Google Shape;110;p34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3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RTP 1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7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Corbe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lt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cxnSp>
        <p:nvCxnSpPr>
          <p:cNvPr id="118" name="Google Shape;118;p37"/>
          <p:cNvCxnSpPr/>
          <p:nvPr/>
        </p:nvCxnSpPr>
        <p:spPr>
          <a:xfrm>
            <a:off x="628650" y="1585913"/>
            <a:ext cx="7886700" cy="0"/>
          </a:xfrm>
          <a:prstGeom prst="straightConnector1">
            <a:avLst/>
          </a:prstGeom>
          <a:noFill/>
          <a:ln w="5715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_no green element">
  <p:cSld name="1_Title Slide_no green elemen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8"/>
          <p:cNvSpPr/>
          <p:nvPr/>
        </p:nvSpPr>
        <p:spPr>
          <a:xfrm>
            <a:off x="8067368" y="5257800"/>
            <a:ext cx="862800" cy="121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38"/>
          <p:cNvSpPr txBox="1">
            <a:spLocks noGrp="1"/>
          </p:cNvSpPr>
          <p:nvPr>
            <p:ph type="ctrTitle"/>
          </p:nvPr>
        </p:nvSpPr>
        <p:spPr>
          <a:xfrm>
            <a:off x="1209368" y="222091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500"/>
              <a:buFont typeface="Libre Franklin"/>
              <a:buNone/>
              <a:defRPr sz="4500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38"/>
          <p:cNvSpPr txBox="1">
            <a:spLocks noGrp="1"/>
          </p:cNvSpPr>
          <p:nvPr>
            <p:ph type="subTitle" idx="1"/>
          </p:nvPr>
        </p:nvSpPr>
        <p:spPr>
          <a:xfrm>
            <a:off x="1209368" y="4876800"/>
            <a:ext cx="6858000" cy="9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1800">
                <a:solidFill>
                  <a:srgbClr val="3F3F3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3F3F3F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23" name="Google Shape;123;p3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24" name="Google Shape;124;p3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25" name="Google Shape;125;p38"/>
          <p:cNvSpPr txBox="1">
            <a:spLocks noGrp="1"/>
          </p:cNvSpPr>
          <p:nvPr>
            <p:ph type="sldNum" idx="12"/>
          </p:nvPr>
        </p:nvSpPr>
        <p:spPr>
          <a:xfrm>
            <a:off x="8269610" y="6492875"/>
            <a:ext cx="6015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26" name="Google Shape;126;p38"/>
          <p:cNvSpPr>
            <a:spLocks noGrp="1"/>
          </p:cNvSpPr>
          <p:nvPr>
            <p:ph type="pic" idx="2"/>
          </p:nvPr>
        </p:nvSpPr>
        <p:spPr>
          <a:xfrm>
            <a:off x="0" y="6401"/>
            <a:ext cx="9144000" cy="2743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>
  <p:cSld name="OBJECT_1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9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39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3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31" name="Google Shape;131;p3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32" name="Google Shape;132;p3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>
  <p:cSld name="CUSTOM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3">
  <p:cSld name="CUSTOM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3 1">
  <p:cSld name="CUSTOM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3 1 1">
  <p:cSld name="CUSTOM_2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3 1 1 1">
  <p:cSld name="CUSTOM_2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2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12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Char char="●"/>
              <a:defRPr sz="18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L="914400" marR="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Google Shape;25;p1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0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5" Type="http://schemas.openxmlformats.org/officeDocument/2006/relationships/hyperlink" Target="https://rpa-safestreets.mapacog.org/" TargetMode="External"/><Relationship Id="rId4" Type="http://schemas.openxmlformats.org/officeDocument/2006/relationships/image" Target="../media/image4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0"/>
          <p:cNvSpPr txBox="1">
            <a:spLocks noGrp="1"/>
          </p:cNvSpPr>
          <p:nvPr>
            <p:ph type="ctrTitle"/>
          </p:nvPr>
        </p:nvSpPr>
        <p:spPr>
          <a:xfrm>
            <a:off x="2644025" y="1268375"/>
            <a:ext cx="6188400" cy="14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r>
              <a:rPr lang="en" sz="4100" b="1">
                <a:solidFill>
                  <a:srgbClr val="0F7DAD"/>
                </a:solidFill>
              </a:rPr>
              <a:t>MAPA &amp; RPA-18 Updates</a:t>
            </a:r>
            <a:endParaRPr sz="4100" b="1">
              <a:solidFill>
                <a:srgbClr val="0F7DAD"/>
              </a:solidFill>
            </a:endParaRPr>
          </a:p>
          <a:p>
            <a:pPr algn="r"/>
            <a:r>
              <a:rPr lang="en" sz="2000">
                <a:latin typeface="Roboto Light"/>
                <a:ea typeface="Roboto Light"/>
                <a:cs typeface="Roboto Light"/>
                <a:sym typeface="Roboto Light"/>
              </a:rPr>
              <a:t>Iowa DOT Transportation Commission</a:t>
            </a:r>
            <a:endParaRPr sz="20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38" name="Google Shape;138;p40"/>
          <p:cNvSpPr txBox="1">
            <a:spLocks noGrp="1"/>
          </p:cNvSpPr>
          <p:nvPr>
            <p:ph type="subTitle" idx="1"/>
          </p:nvPr>
        </p:nvSpPr>
        <p:spPr>
          <a:xfrm>
            <a:off x="3218825" y="3206150"/>
            <a:ext cx="5613600" cy="13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r>
              <a:rPr lang="en" sz="1600">
                <a:latin typeface="Oswald"/>
                <a:ea typeface="Oswald"/>
                <a:cs typeface="Oswald"/>
                <a:sym typeface="Oswald"/>
              </a:rPr>
              <a:t>Carlos Morales</a:t>
            </a:r>
            <a:endParaRPr sz="1600">
              <a:latin typeface="Oswald"/>
              <a:ea typeface="Oswald"/>
              <a:cs typeface="Oswald"/>
              <a:sym typeface="Oswald"/>
            </a:endParaRPr>
          </a:p>
          <a:p>
            <a:pPr algn="r"/>
            <a:r>
              <a:rPr lang="en" sz="1600">
                <a:latin typeface="Oswald"/>
                <a:ea typeface="Oswald"/>
                <a:cs typeface="Oswald"/>
                <a:sym typeface="Oswald"/>
              </a:rPr>
              <a:t>Transportation and Data Manager</a:t>
            </a:r>
            <a:endParaRPr sz="1600">
              <a:latin typeface="Oswald"/>
              <a:ea typeface="Oswald"/>
              <a:cs typeface="Oswald"/>
              <a:sym typeface="Oswald"/>
            </a:endParaRPr>
          </a:p>
          <a:p>
            <a:pPr algn="r"/>
            <a:r>
              <a:rPr lang="en" sz="1600">
                <a:latin typeface="Oswald"/>
                <a:ea typeface="Oswald"/>
                <a:cs typeface="Oswald"/>
                <a:sym typeface="Oswald"/>
              </a:rPr>
              <a:t>August 2025</a:t>
            </a:r>
            <a:endParaRPr sz="1600">
              <a:latin typeface="Oswald"/>
              <a:ea typeface="Oswald"/>
              <a:cs typeface="Oswald"/>
              <a:sym typeface="Oswald"/>
            </a:endParaRPr>
          </a:p>
          <a:p>
            <a:pPr algn="ctr"/>
            <a:endParaRPr sz="16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39" name="Google Shape;139;p40" title="RPA-18_LOG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86862" y="6123476"/>
            <a:ext cx="970275" cy="58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49"/>
          <p:cNvSpPr txBox="1">
            <a:spLocks noGrp="1"/>
          </p:cNvSpPr>
          <p:nvPr>
            <p:ph type="subTitle" idx="1"/>
          </p:nvPr>
        </p:nvSpPr>
        <p:spPr>
          <a:xfrm>
            <a:off x="1437926" y="171648"/>
            <a:ext cx="66114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l"/>
            <a:r>
              <a:rPr lang="en" sz="3700" b="1" dirty="0">
                <a:solidFill>
                  <a:srgbClr val="00565F"/>
                </a:solidFill>
                <a:latin typeface="Oswald"/>
                <a:ea typeface="Oswald"/>
                <a:cs typeface="Oswald"/>
                <a:sym typeface="Oswald"/>
              </a:rPr>
              <a:t>Long Range Transportation Plan</a:t>
            </a:r>
            <a:endParaRPr sz="3700" dirty="0">
              <a:solidFill>
                <a:srgbClr val="00565F"/>
              </a:solidFill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219" name="Google Shape;219;p49"/>
          <p:cNvSpPr/>
          <p:nvPr/>
        </p:nvSpPr>
        <p:spPr>
          <a:xfrm>
            <a:off x="-4975" y="-89648"/>
            <a:ext cx="461400" cy="6947647"/>
          </a:xfrm>
          <a:prstGeom prst="rect">
            <a:avLst/>
          </a:prstGeom>
          <a:solidFill>
            <a:srgbClr val="FABC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/>
          </a:p>
        </p:txBody>
      </p:sp>
      <p:sp>
        <p:nvSpPr>
          <p:cNvPr id="220" name="Google Shape;220;p49"/>
          <p:cNvSpPr txBox="1"/>
          <p:nvPr/>
        </p:nvSpPr>
        <p:spPr>
          <a:xfrm>
            <a:off x="4034118" y="1556864"/>
            <a:ext cx="4866036" cy="3821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42900">
              <a:buClr>
                <a:srgbClr val="4C4C4E"/>
              </a:buClr>
              <a:buSzPts val="1800"/>
              <a:buFont typeface="Oswald"/>
              <a:buChar char="●"/>
            </a:pPr>
            <a:r>
              <a:rPr lang="en" sz="1800" dirty="0">
                <a:solidFill>
                  <a:srgbClr val="4C4C4E"/>
                </a:solidFill>
                <a:latin typeface="Oswald"/>
                <a:ea typeface="Oswald"/>
                <a:cs typeface="Oswald"/>
                <a:sym typeface="Oswald"/>
              </a:rPr>
              <a:t>Outlines current status and future needs of region’s transportation system</a:t>
            </a:r>
            <a:endParaRPr sz="1800" dirty="0">
              <a:solidFill>
                <a:srgbClr val="4C4C4E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457200">
              <a:lnSpc>
                <a:spcPct val="115000"/>
              </a:lnSpc>
            </a:pPr>
            <a:endParaRPr sz="1800" dirty="0">
              <a:solidFill>
                <a:srgbClr val="4C4C4E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457200" indent="-342900">
              <a:buClr>
                <a:srgbClr val="4C4C4E"/>
              </a:buClr>
              <a:buSzPts val="1800"/>
              <a:buFont typeface="Oswald"/>
              <a:buChar char="●"/>
            </a:pPr>
            <a:r>
              <a:rPr lang="en" sz="1800" dirty="0">
                <a:solidFill>
                  <a:srgbClr val="4C4C4E"/>
                </a:solidFill>
                <a:latin typeface="Oswald"/>
                <a:ea typeface="Oswald"/>
                <a:cs typeface="Oswald"/>
                <a:sym typeface="Oswald"/>
              </a:rPr>
              <a:t>Helps direct planning efforts &amp; programming investments for the region</a:t>
            </a:r>
            <a:endParaRPr sz="1800" dirty="0">
              <a:solidFill>
                <a:srgbClr val="4C4C4E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457200">
              <a:lnSpc>
                <a:spcPct val="115000"/>
              </a:lnSpc>
            </a:pPr>
            <a:endParaRPr sz="1800" dirty="0">
              <a:solidFill>
                <a:srgbClr val="4C4C4E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457200" indent="-342900">
              <a:buClr>
                <a:srgbClr val="4C4C4E"/>
              </a:buClr>
              <a:buSzPts val="1800"/>
              <a:buFont typeface="Oswald"/>
              <a:buChar char="●"/>
            </a:pPr>
            <a:r>
              <a:rPr lang="en" sz="1800" dirty="0">
                <a:solidFill>
                  <a:srgbClr val="4C4C4E"/>
                </a:solidFill>
                <a:latin typeface="Oswald"/>
                <a:ea typeface="Oswald"/>
                <a:cs typeface="Oswald"/>
                <a:sym typeface="Oswald"/>
              </a:rPr>
              <a:t>Examines any shifts in travel patterns or funding priorities</a:t>
            </a:r>
            <a:endParaRPr sz="1800" dirty="0">
              <a:solidFill>
                <a:srgbClr val="4C4C4E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457200">
              <a:lnSpc>
                <a:spcPct val="115000"/>
              </a:lnSpc>
            </a:pPr>
            <a:endParaRPr sz="1800" dirty="0">
              <a:solidFill>
                <a:srgbClr val="4C4C4E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457200" indent="-342900">
              <a:buClr>
                <a:srgbClr val="4C4C4E"/>
              </a:buClr>
              <a:buSzPts val="1800"/>
              <a:buFont typeface="Oswald"/>
              <a:buChar char="●"/>
            </a:pPr>
            <a:r>
              <a:rPr lang="en" sz="1800" dirty="0">
                <a:solidFill>
                  <a:srgbClr val="4C4C4E"/>
                </a:solidFill>
                <a:latin typeface="Oswald"/>
                <a:ea typeface="Oswald"/>
                <a:cs typeface="Oswald"/>
                <a:sym typeface="Oswald"/>
              </a:rPr>
              <a:t>Prioritizes stakeholder involvement and public input to help formulate and prioritize goals</a:t>
            </a:r>
            <a:endParaRPr sz="1800" dirty="0">
              <a:solidFill>
                <a:srgbClr val="4C4C4E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457200"/>
            <a:endParaRPr sz="1000" dirty="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21" name="Google Shape;221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21476" y="6283455"/>
            <a:ext cx="1013149" cy="402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49" title="RPA-18 LRTP New Draft 07_23_2024 - Google Docs_title-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6426" y="1148489"/>
            <a:ext cx="2519856" cy="3260042"/>
          </a:xfrm>
          <a:prstGeom prst="rect">
            <a:avLst/>
          </a:prstGeom>
          <a:noFill/>
          <a:ln w="9525" cap="flat" cmpd="sng">
            <a:solidFill>
              <a:srgbClr val="4C4C4E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3" name="Google Shape;223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08095" y="3317324"/>
            <a:ext cx="2107524" cy="28100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50"/>
          <p:cNvSpPr/>
          <p:nvPr/>
        </p:nvSpPr>
        <p:spPr>
          <a:xfrm>
            <a:off x="-4975" y="0"/>
            <a:ext cx="461400" cy="6858000"/>
          </a:xfrm>
          <a:prstGeom prst="rect">
            <a:avLst/>
          </a:prstGeom>
          <a:solidFill>
            <a:srgbClr val="FABC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/>
          </a:p>
        </p:txBody>
      </p:sp>
      <p:pic>
        <p:nvPicPr>
          <p:cNvPr id="229" name="Google Shape;22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4503" y="6211062"/>
            <a:ext cx="1013149" cy="402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50" title="MAPA Icon (2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5605" y="5329095"/>
            <a:ext cx="841650" cy="792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50" title="MAPA Icon (15)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6773" y="5329098"/>
            <a:ext cx="841650" cy="79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50" title="MAPA Icon (21)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95494" y="5329093"/>
            <a:ext cx="841650" cy="792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50" title="MAPA Icon (27)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37941" y="5329086"/>
            <a:ext cx="841650" cy="792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50" title="MAPA-Icon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134437" y="5427523"/>
            <a:ext cx="603875" cy="5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50" title="MAPA Icon (5)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294326" y="5308611"/>
            <a:ext cx="885155" cy="8334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36" name="Google Shape;236;p50"/>
          <p:cNvGraphicFramePr/>
          <p:nvPr>
            <p:extLst>
              <p:ext uri="{D42A27DB-BD31-4B8C-83A1-F6EECF244321}">
                <p14:modId xmlns:p14="http://schemas.microsoft.com/office/powerpoint/2010/main" val="2291122412"/>
              </p:ext>
            </p:extLst>
          </p:nvPr>
        </p:nvGraphicFramePr>
        <p:xfrm>
          <a:off x="698746" y="770965"/>
          <a:ext cx="8187654" cy="4447938"/>
        </p:xfrm>
        <a:graphic>
          <a:graphicData uri="http://schemas.openxmlformats.org/drawingml/2006/table">
            <a:tbl>
              <a:tblPr>
                <a:noFill/>
                <a:tableStyleId>{3F7C2EDF-C0E3-4C18-A281-F7C5BA1FEDF5}</a:tableStyleId>
              </a:tblPr>
              <a:tblGrid>
                <a:gridCol w="40938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38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00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>
                          <a:solidFill>
                            <a:srgbClr val="00565F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2045 LRTP Goals</a:t>
                      </a:r>
                      <a:endParaRPr sz="1400"/>
                    </a:p>
                  </a:txBody>
                  <a:tcPr marL="91738" marR="91738" marT="91738" marB="91738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>
                          <a:solidFill>
                            <a:srgbClr val="00565F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Updated Goals for 2050 LRTP</a:t>
                      </a:r>
                      <a:endParaRPr sz="1500"/>
                    </a:p>
                  </a:txBody>
                  <a:tcPr marL="91738" marR="91738" marT="91738" marB="9173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564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 i="1" dirty="0">
                          <a:solidFill>
                            <a:srgbClr val="00565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Safety:</a:t>
                      </a:r>
                      <a:r>
                        <a:rPr lang="en" sz="1200" b="1" dirty="0">
                          <a:solidFill>
                            <a:srgbClr val="4C4C4E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In</a:t>
                      </a:r>
                      <a:r>
                        <a:rPr lang="en" sz="1200" dirty="0">
                          <a:solidFill>
                            <a:srgbClr val="4C4C4E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vest in enhancing safety of transportation system</a:t>
                      </a:r>
                      <a:endParaRPr sz="1200" dirty="0"/>
                    </a:p>
                  </a:txBody>
                  <a:tcPr marL="91738" marR="91738" marT="91738" marB="91738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 i="1" dirty="0">
                          <a:solidFill>
                            <a:srgbClr val="00565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Safety &amp; Security:</a:t>
                      </a:r>
                      <a:r>
                        <a:rPr lang="en" sz="1200" b="1" dirty="0">
                          <a:solidFill>
                            <a:srgbClr val="4C4C4E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In</a:t>
                      </a:r>
                      <a:r>
                        <a:rPr lang="en" sz="1200" dirty="0">
                          <a:solidFill>
                            <a:srgbClr val="4C4C4E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crease the safety and security of the transportation system for motorized and non motorized users</a:t>
                      </a:r>
                      <a:endParaRPr sz="1400" dirty="0"/>
                    </a:p>
                  </a:txBody>
                  <a:tcPr marL="91738" marR="91738" marT="91738" marB="91738" anchor="ctr"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564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 i="1">
                          <a:solidFill>
                            <a:srgbClr val="00565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Transportation Options:</a:t>
                      </a:r>
                      <a:r>
                        <a:rPr lang="en" sz="1200" b="1">
                          <a:solidFill>
                            <a:srgbClr val="4C4C4E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In</a:t>
                      </a:r>
                      <a:r>
                        <a:rPr lang="en" sz="1200">
                          <a:solidFill>
                            <a:srgbClr val="4C4C4E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vest in enhancing safety of transportation system</a:t>
                      </a:r>
                      <a:endParaRPr sz="1200"/>
                    </a:p>
                  </a:txBody>
                  <a:tcPr marL="91738" marR="91738" marT="91738" marB="91738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 i="1">
                          <a:solidFill>
                            <a:srgbClr val="00565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Transportation Options:</a:t>
                      </a:r>
                      <a:r>
                        <a:rPr lang="en" sz="1200" b="1">
                          <a:solidFill>
                            <a:srgbClr val="4C4C4E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</a:t>
                      </a:r>
                      <a:r>
                        <a:rPr lang="en" sz="1200">
                          <a:solidFill>
                            <a:srgbClr val="4C4C4E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Enhance accessibility, mobility, and connectivity between modes &amp; choices available to residents in the region</a:t>
                      </a:r>
                      <a:endParaRPr sz="1200"/>
                    </a:p>
                  </a:txBody>
                  <a:tcPr marL="91738" marR="91738" marT="91738" marB="91738" anchor="ctr"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590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 i="1">
                          <a:solidFill>
                            <a:srgbClr val="00565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Preservation:</a:t>
                      </a:r>
                      <a:r>
                        <a:rPr lang="en" sz="1200" b="1">
                          <a:solidFill>
                            <a:srgbClr val="4C4C4E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</a:t>
                      </a:r>
                      <a:r>
                        <a:rPr lang="en" sz="1200">
                          <a:solidFill>
                            <a:srgbClr val="4C4C4E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Maintain existing assets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738" marR="91738" marT="91738" marB="91738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 i="1">
                          <a:solidFill>
                            <a:srgbClr val="00565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Preservation &amp; Resilience:</a:t>
                      </a:r>
                      <a:r>
                        <a:rPr lang="en" sz="1200" b="1">
                          <a:solidFill>
                            <a:srgbClr val="4C4C4E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</a:t>
                      </a:r>
                      <a:r>
                        <a:rPr lang="en" sz="1200">
                          <a:solidFill>
                            <a:srgbClr val="4C4C4E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Maintenance, reliability, ability to recover from natural disasters, e.g., flooding</a:t>
                      </a:r>
                      <a:endParaRPr sz="1400"/>
                    </a:p>
                  </a:txBody>
                  <a:tcPr marL="91738" marR="91738" marT="91738" marB="91738" anchor="ctr"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564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 i="1">
                          <a:solidFill>
                            <a:srgbClr val="00565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Economic:</a:t>
                      </a:r>
                      <a:r>
                        <a:rPr lang="en" sz="1200" b="1">
                          <a:solidFill>
                            <a:srgbClr val="4C4C4E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In</a:t>
                      </a:r>
                      <a:r>
                        <a:rPr lang="en" sz="1200">
                          <a:solidFill>
                            <a:srgbClr val="4C4C4E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vest in enhancing safety of transportation system</a:t>
                      </a:r>
                      <a:endParaRPr sz="1200"/>
                    </a:p>
                  </a:txBody>
                  <a:tcPr marL="91738" marR="91738" marT="91738" marB="91738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 i="1">
                          <a:solidFill>
                            <a:srgbClr val="00565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Economic Vitality:</a:t>
                      </a:r>
                      <a:r>
                        <a:rPr lang="en" sz="1200" b="1">
                          <a:solidFill>
                            <a:srgbClr val="4C4C4E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</a:t>
                      </a:r>
                      <a:r>
                        <a:rPr lang="en" sz="1200">
                          <a:solidFill>
                            <a:srgbClr val="4C4C4E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Transportation facilities that promote economic development &amp; enhance travel and tourism</a:t>
                      </a:r>
                      <a:endParaRPr sz="1400"/>
                    </a:p>
                  </a:txBody>
                  <a:tcPr marL="91738" marR="91738" marT="91738" marB="91738" anchor="ctr"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590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 i="1">
                          <a:solidFill>
                            <a:srgbClr val="00565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Environment:</a:t>
                      </a:r>
                      <a:r>
                        <a:rPr lang="en" sz="1200" b="1">
                          <a:solidFill>
                            <a:srgbClr val="4C4C4E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In</a:t>
                      </a:r>
                      <a:r>
                        <a:rPr lang="en" sz="1200">
                          <a:solidFill>
                            <a:srgbClr val="4C4C4E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vest in enhancing safety of transportation system</a:t>
                      </a:r>
                      <a:endParaRPr sz="1200"/>
                    </a:p>
                  </a:txBody>
                  <a:tcPr marL="91738" marR="91738" marT="91738" marB="91738" anchor="ctr"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 i="1">
                          <a:solidFill>
                            <a:srgbClr val="00565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Land Use and Growth &amp; Sustainability:</a:t>
                      </a:r>
                      <a:r>
                        <a:rPr lang="en" sz="1200" b="1">
                          <a:solidFill>
                            <a:srgbClr val="4C4C4E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</a:t>
                      </a:r>
                      <a:r>
                        <a:rPr lang="en" sz="1200">
                          <a:solidFill>
                            <a:srgbClr val="4C4C4E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Consistency between transportation  improvements and planned growth &amp; economic development patterns, energy conservation</a:t>
                      </a:r>
                      <a:endParaRPr sz="1400"/>
                    </a:p>
                  </a:txBody>
                  <a:tcPr marL="94359" marR="94359" marT="47179" marB="47179" anchor="ctr"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091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 b="1" i="1" dirty="0">
                          <a:solidFill>
                            <a:srgbClr val="00565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Land Use and Growth:</a:t>
                      </a:r>
                      <a:r>
                        <a:rPr lang="en" sz="1200" b="1" dirty="0">
                          <a:solidFill>
                            <a:srgbClr val="4C4C4E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</a:t>
                      </a:r>
                      <a:r>
                        <a:rPr lang="en" sz="1200" dirty="0">
                          <a:solidFill>
                            <a:srgbClr val="4C4C4E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Support coordinated, compact development</a:t>
                      </a:r>
                      <a:endParaRPr sz="1200" i="1" dirty="0">
                        <a:solidFill>
                          <a:srgbClr val="00565F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L="91738" marR="91738" marT="91738" marB="91738" anchor="ctr"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51"/>
          <p:cNvSpPr/>
          <p:nvPr/>
        </p:nvSpPr>
        <p:spPr>
          <a:xfrm>
            <a:off x="0" y="0"/>
            <a:ext cx="461400" cy="6858000"/>
          </a:xfrm>
          <a:prstGeom prst="rect">
            <a:avLst/>
          </a:prstGeom>
          <a:solidFill>
            <a:srgbClr val="FABC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/>
          </a:p>
        </p:txBody>
      </p:sp>
      <p:pic>
        <p:nvPicPr>
          <p:cNvPr id="242" name="Google Shape;242;p51" title="Copy of MAP_SS4A-RPA-18.png"/>
          <p:cNvPicPr preferRelativeResize="0"/>
          <p:nvPr/>
        </p:nvPicPr>
        <p:blipFill rotWithShape="1">
          <a:blip r:embed="rId3">
            <a:alphaModFix/>
          </a:blip>
          <a:srcRect l="26573" r="9577"/>
          <a:stretch/>
        </p:blipFill>
        <p:spPr>
          <a:xfrm>
            <a:off x="4730700" y="1108338"/>
            <a:ext cx="4074876" cy="4641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51" title="LOGO_SS4A-RPA-18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2625" y="468953"/>
            <a:ext cx="2674350" cy="174575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51"/>
          <p:cNvSpPr txBox="1"/>
          <p:nvPr/>
        </p:nvSpPr>
        <p:spPr>
          <a:xfrm>
            <a:off x="620100" y="2637811"/>
            <a:ext cx="3951900" cy="26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49250">
              <a:lnSpc>
                <a:spcPct val="115000"/>
              </a:lnSpc>
              <a:buClr>
                <a:srgbClr val="4C4C4E"/>
              </a:buClr>
              <a:buSzPts val="1900"/>
              <a:buFont typeface="Oswald"/>
              <a:buChar char="●"/>
            </a:pPr>
            <a:r>
              <a:rPr lang="en" sz="1900" dirty="0">
                <a:solidFill>
                  <a:srgbClr val="4C4C4E"/>
                </a:solidFill>
                <a:latin typeface="Oswald"/>
                <a:ea typeface="Oswald"/>
                <a:cs typeface="Oswald"/>
                <a:sym typeface="Oswald"/>
              </a:rPr>
              <a:t>Project currently underway to create a Comprehensive Safety Action Plan</a:t>
            </a:r>
            <a:endParaRPr sz="1900" dirty="0">
              <a:solidFill>
                <a:srgbClr val="4C4C4E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457200" indent="-349250">
              <a:lnSpc>
                <a:spcPct val="115000"/>
              </a:lnSpc>
              <a:spcBef>
                <a:spcPts val="1000"/>
              </a:spcBef>
              <a:buClr>
                <a:srgbClr val="4C4C4E"/>
              </a:buClr>
              <a:buSzPts val="1900"/>
              <a:buFont typeface="Oswald"/>
              <a:buChar char="●"/>
            </a:pPr>
            <a:r>
              <a:rPr lang="en" sz="1900" dirty="0">
                <a:solidFill>
                  <a:srgbClr val="4C4C4E"/>
                </a:solidFill>
                <a:latin typeface="Oswald"/>
                <a:ea typeface="Oswald"/>
                <a:cs typeface="Oswald"/>
                <a:sym typeface="Oswald"/>
              </a:rPr>
              <a:t>Conducting public outreach</a:t>
            </a:r>
            <a:endParaRPr sz="1900" dirty="0">
              <a:solidFill>
                <a:srgbClr val="4C4C4E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457200" indent="-349250">
              <a:lnSpc>
                <a:spcPct val="115000"/>
              </a:lnSpc>
              <a:spcBef>
                <a:spcPts val="1000"/>
              </a:spcBef>
              <a:buClr>
                <a:srgbClr val="4C4C4E"/>
              </a:buClr>
              <a:buSzPts val="1900"/>
              <a:buFont typeface="Oswald"/>
              <a:buChar char="●"/>
            </a:pPr>
            <a:r>
              <a:rPr lang="en" sz="1900" dirty="0">
                <a:solidFill>
                  <a:srgbClr val="4C4C4E"/>
                </a:solidFill>
                <a:latin typeface="Oswald"/>
                <a:ea typeface="Oswald"/>
                <a:cs typeface="Oswald"/>
                <a:sym typeface="Oswald"/>
              </a:rPr>
              <a:t>Final plan anticipated October 2026</a:t>
            </a:r>
            <a:endParaRPr sz="1900" dirty="0">
              <a:solidFill>
                <a:srgbClr val="4C4C4E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457200" indent="-34925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4C4C4E"/>
              </a:buClr>
              <a:buSzPts val="1900"/>
              <a:buFont typeface="Oswald"/>
              <a:buChar char="●"/>
            </a:pPr>
            <a:r>
              <a:rPr lang="en" sz="1900" u="sng" dirty="0">
                <a:solidFill>
                  <a:schemeClr val="hlink"/>
                </a:solidFill>
                <a:latin typeface="Oswald"/>
                <a:ea typeface="Oswald"/>
                <a:cs typeface="Oswald"/>
                <a:sym typeface="Oswald"/>
                <a:hlinkClick r:id="rId5"/>
              </a:rPr>
              <a:t>https://rpa-safestreets.mapacog.org/</a:t>
            </a:r>
            <a:endParaRPr sz="1900" dirty="0">
              <a:solidFill>
                <a:srgbClr val="4C4C4E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52"/>
          <p:cNvSpPr txBox="1">
            <a:spLocks noGrp="1"/>
          </p:cNvSpPr>
          <p:nvPr>
            <p:ph type="ctrTitle" idx="4294967295"/>
          </p:nvPr>
        </p:nvSpPr>
        <p:spPr>
          <a:xfrm>
            <a:off x="4554125" y="1166235"/>
            <a:ext cx="4089000" cy="9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buSzPts val="5200"/>
            </a:pPr>
            <a:r>
              <a:rPr lang="en" sz="4200" dirty="0">
                <a:latin typeface="Roboto"/>
                <a:ea typeface="Roboto"/>
                <a:cs typeface="Roboto"/>
                <a:sym typeface="Roboto"/>
              </a:rPr>
              <a:t>Thank You!</a:t>
            </a:r>
            <a:endParaRPr sz="4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0" name="Google Shape;250;p52"/>
          <p:cNvSpPr txBox="1">
            <a:spLocks noGrp="1"/>
          </p:cNvSpPr>
          <p:nvPr>
            <p:ph type="ctrTitle" idx="4294967295"/>
          </p:nvPr>
        </p:nvSpPr>
        <p:spPr>
          <a:xfrm>
            <a:off x="4572000" y="2358738"/>
            <a:ext cx="4089000" cy="14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buSzPts val="5200"/>
            </a:pPr>
            <a:r>
              <a:rPr lang="en" sz="1800">
                <a:latin typeface="Oswald Medium"/>
                <a:ea typeface="Oswald Medium"/>
                <a:cs typeface="Oswald Medium"/>
                <a:sym typeface="Oswald Medium"/>
              </a:rPr>
              <a:t>Carlos Morales</a:t>
            </a:r>
            <a:endParaRPr sz="1800">
              <a:latin typeface="Oswald Medium"/>
              <a:ea typeface="Oswald Medium"/>
              <a:cs typeface="Oswald Medium"/>
              <a:sym typeface="Oswald Medium"/>
            </a:endParaRPr>
          </a:p>
          <a:p>
            <a:pPr>
              <a:spcBef>
                <a:spcPts val="1000"/>
              </a:spcBef>
              <a:buSzPts val="5200"/>
            </a:pPr>
            <a:r>
              <a:rPr lang="en" sz="1800">
                <a:latin typeface="Oswald Light"/>
                <a:ea typeface="Oswald Light"/>
                <a:cs typeface="Oswald Light"/>
                <a:sym typeface="Oswald Light"/>
              </a:rPr>
              <a:t>Transportation &amp; Data Manager</a:t>
            </a:r>
            <a:endParaRPr sz="1800">
              <a:latin typeface="Oswald Light"/>
              <a:ea typeface="Oswald Light"/>
              <a:cs typeface="Oswald Light"/>
              <a:sym typeface="Oswald Light"/>
            </a:endParaRPr>
          </a:p>
          <a:p>
            <a:pPr>
              <a:buSzPts val="5200"/>
            </a:pPr>
            <a:r>
              <a:rPr lang="en" sz="1800">
                <a:latin typeface="Oswald Light"/>
                <a:ea typeface="Oswald Light"/>
                <a:cs typeface="Oswald Light"/>
                <a:sym typeface="Oswald Light"/>
              </a:rPr>
              <a:t>cmorales@mapacog.org</a:t>
            </a:r>
            <a:endParaRPr sz="1800">
              <a:latin typeface="Oswald Light"/>
              <a:ea typeface="Oswald Light"/>
              <a:cs typeface="Oswald Light"/>
              <a:sym typeface="Oswald Light"/>
            </a:endParaRPr>
          </a:p>
          <a:p>
            <a:pPr>
              <a:buSzPts val="5200"/>
            </a:pPr>
            <a:r>
              <a:rPr lang="en" sz="1800">
                <a:latin typeface="Oswald Light"/>
                <a:ea typeface="Oswald Light"/>
                <a:cs typeface="Oswald Light"/>
                <a:sym typeface="Oswald Light"/>
              </a:rPr>
              <a:t>402-444-6866 x 3220</a:t>
            </a:r>
            <a:endParaRPr sz="1800">
              <a:latin typeface="Oswald Light"/>
              <a:ea typeface="Oswald Light"/>
              <a:cs typeface="Oswald Light"/>
              <a:sym typeface="Oswald Light"/>
            </a:endParaRPr>
          </a:p>
        </p:txBody>
      </p:sp>
      <p:pic>
        <p:nvPicPr>
          <p:cNvPr id="251" name="Google Shape;251;p52" title="RPA-18_LOG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6875" y="6226659"/>
            <a:ext cx="934500" cy="560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1"/>
          <p:cNvSpPr txBox="1">
            <a:spLocks noGrp="1"/>
          </p:cNvSpPr>
          <p:nvPr>
            <p:ph type="ctrTitle"/>
          </p:nvPr>
        </p:nvSpPr>
        <p:spPr>
          <a:xfrm>
            <a:off x="2157450" y="506526"/>
            <a:ext cx="4829100" cy="95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dirty="0"/>
              <a:t>2050 MTP Update</a:t>
            </a:r>
            <a:endParaRPr dirty="0"/>
          </a:p>
        </p:txBody>
      </p:sp>
      <p:sp>
        <p:nvSpPr>
          <p:cNvPr id="145" name="Google Shape;145;p41"/>
          <p:cNvSpPr txBox="1">
            <a:spLocks noGrp="1"/>
          </p:cNvSpPr>
          <p:nvPr>
            <p:ph type="subTitle" idx="1"/>
          </p:nvPr>
        </p:nvSpPr>
        <p:spPr>
          <a:xfrm>
            <a:off x="4222408" y="1880064"/>
            <a:ext cx="4451400" cy="38573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-368300">
              <a:buSzPts val="2200"/>
              <a:buFont typeface="Oswald"/>
              <a:buChar char="●"/>
            </a:pPr>
            <a:r>
              <a:rPr lang="en" sz="2200" dirty="0">
                <a:latin typeface="Oswald"/>
                <a:ea typeface="Oswald"/>
                <a:cs typeface="Oswald"/>
                <a:sym typeface="Oswald"/>
              </a:rPr>
              <a:t>New name! MTP instead of LRTP</a:t>
            </a:r>
            <a:endParaRPr sz="2200" dirty="0">
              <a:latin typeface="Oswald"/>
              <a:ea typeface="Oswald"/>
              <a:cs typeface="Oswald"/>
              <a:sym typeface="Oswald"/>
            </a:endParaRPr>
          </a:p>
          <a:p>
            <a:pPr indent="-368300">
              <a:spcBef>
                <a:spcPts val="1000"/>
              </a:spcBef>
              <a:buSzPts val="2200"/>
              <a:buFont typeface="Oswald"/>
              <a:buChar char="●"/>
            </a:pPr>
            <a:r>
              <a:rPr lang="en" sz="2200" dirty="0">
                <a:latin typeface="Oswald"/>
                <a:ea typeface="Oswald"/>
                <a:cs typeface="Oswald"/>
                <a:sym typeface="Oswald"/>
              </a:rPr>
              <a:t>Utilizing current and recent plans by MAPA and others</a:t>
            </a:r>
            <a:endParaRPr sz="2200" dirty="0">
              <a:latin typeface="Oswald"/>
              <a:ea typeface="Oswald"/>
              <a:cs typeface="Oswald"/>
              <a:sym typeface="Oswald"/>
            </a:endParaRPr>
          </a:p>
          <a:p>
            <a:pPr indent="-368300">
              <a:spcBef>
                <a:spcPts val="1000"/>
              </a:spcBef>
              <a:buSzPts val="2200"/>
              <a:buFont typeface="Oswald"/>
              <a:buChar char="●"/>
            </a:pPr>
            <a:r>
              <a:rPr lang="en" sz="2200" dirty="0">
                <a:latin typeface="Oswald"/>
                <a:ea typeface="Oswald"/>
                <a:cs typeface="Oswald"/>
                <a:sym typeface="Oswald"/>
              </a:rPr>
              <a:t>Updating the Model base year from 2015 to 2022</a:t>
            </a:r>
            <a:endParaRPr sz="2200" dirty="0">
              <a:latin typeface="Oswald"/>
              <a:ea typeface="Oswald"/>
              <a:cs typeface="Oswald"/>
              <a:sym typeface="Oswald"/>
            </a:endParaRPr>
          </a:p>
          <a:p>
            <a:pPr indent="-368300">
              <a:spcBef>
                <a:spcPts val="1000"/>
              </a:spcBef>
              <a:spcAft>
                <a:spcPts val="1000"/>
              </a:spcAft>
              <a:buSzPts val="2200"/>
              <a:buFont typeface="Oswald"/>
              <a:buChar char="●"/>
            </a:pPr>
            <a:r>
              <a:rPr lang="en" sz="2200" dirty="0">
                <a:latin typeface="Oswald"/>
                <a:ea typeface="Oswald"/>
                <a:cs typeface="Oswald"/>
                <a:sym typeface="Oswald"/>
              </a:rPr>
              <a:t>Collecting information about future regionally significant transportation projects</a:t>
            </a:r>
            <a:endParaRPr sz="2200" dirty="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46" name="Google Shape;14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876" y="4189316"/>
            <a:ext cx="3484259" cy="1362424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147" name="Google Shape;147;p41"/>
          <p:cNvPicPr preferRelativeResize="0"/>
          <p:nvPr/>
        </p:nvPicPr>
        <p:blipFill rotWithShape="1">
          <a:blip r:embed="rId4">
            <a:alphaModFix/>
          </a:blip>
          <a:srcRect l="10554" t="18820" r="10562" b="18044"/>
          <a:stretch/>
        </p:blipFill>
        <p:spPr>
          <a:xfrm>
            <a:off x="351875" y="1880065"/>
            <a:ext cx="3600450" cy="216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42"/>
          <p:cNvSpPr/>
          <p:nvPr/>
        </p:nvSpPr>
        <p:spPr>
          <a:xfrm>
            <a:off x="-842825" y="5511875"/>
            <a:ext cx="7547700" cy="1277100"/>
          </a:xfrm>
          <a:prstGeom prst="roundRect">
            <a:avLst>
              <a:gd name="adj" fmla="val 50000"/>
            </a:avLst>
          </a:prstGeom>
          <a:solidFill>
            <a:srgbClr val="EEEEEE">
              <a:alpha val="5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85800"/>
            <a:r>
              <a:rPr lang="en" sz="2400" b="1" dirty="0">
                <a:solidFill>
                  <a:srgbClr val="004B58"/>
                </a:solidFill>
                <a:latin typeface="Roboto"/>
                <a:ea typeface="Roboto"/>
                <a:cs typeface="Roboto"/>
                <a:sym typeface="Roboto"/>
              </a:rPr>
              <a:t>Missouri River Multimodal Bridge</a:t>
            </a:r>
            <a:endParaRPr sz="2400" b="1" dirty="0">
              <a:solidFill>
                <a:srgbClr val="004B58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685800"/>
            <a:r>
              <a:rPr lang="en" sz="2600" b="1" dirty="0">
                <a:solidFill>
                  <a:srgbClr val="004B58"/>
                </a:solidFill>
                <a:latin typeface="Oswald"/>
                <a:ea typeface="Oswald"/>
                <a:cs typeface="Oswald"/>
                <a:sym typeface="Oswald"/>
              </a:rPr>
              <a:t>Planning &amp; Environmental Linkages Study</a:t>
            </a:r>
            <a:endParaRPr sz="2600" b="1" dirty="0">
              <a:solidFill>
                <a:srgbClr val="004B5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53" name="Google Shape;153;p42"/>
          <p:cNvSpPr/>
          <p:nvPr/>
        </p:nvSpPr>
        <p:spPr>
          <a:xfrm>
            <a:off x="4108275" y="2544625"/>
            <a:ext cx="5350200" cy="513600"/>
          </a:xfrm>
          <a:prstGeom prst="roundRect">
            <a:avLst>
              <a:gd name="adj" fmla="val 50000"/>
            </a:avLst>
          </a:prstGeom>
          <a:solidFill>
            <a:srgbClr val="EEEEEE">
              <a:alpha val="5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57150" marR="661624" indent="-571500" algn="r"/>
            <a:r>
              <a:rPr lang="en" sz="2400" b="1">
                <a:solidFill>
                  <a:srgbClr val="004B58"/>
                </a:solidFill>
                <a:latin typeface="Roboto"/>
                <a:ea typeface="Roboto"/>
                <a:cs typeface="Roboto"/>
                <a:sym typeface="Roboto"/>
              </a:rPr>
              <a:t>Operations &amp; Financial Plans</a:t>
            </a:r>
            <a:endParaRPr sz="2600" b="1">
              <a:solidFill>
                <a:srgbClr val="004B5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54" name="Google Shape;154;p42"/>
          <p:cNvSpPr/>
          <p:nvPr/>
        </p:nvSpPr>
        <p:spPr>
          <a:xfrm>
            <a:off x="4029775" y="1346125"/>
            <a:ext cx="5350200" cy="513600"/>
          </a:xfrm>
          <a:prstGeom prst="roundRect">
            <a:avLst>
              <a:gd name="adj" fmla="val 50000"/>
            </a:avLst>
          </a:prstGeom>
          <a:solidFill>
            <a:srgbClr val="EEEEEE">
              <a:alpha val="5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57150" marR="661624" indent="-571500" algn="r"/>
            <a:r>
              <a:rPr lang="en" sz="2400" b="1">
                <a:solidFill>
                  <a:srgbClr val="004B58"/>
                </a:solidFill>
                <a:latin typeface="Roboto"/>
                <a:ea typeface="Roboto"/>
                <a:cs typeface="Roboto"/>
                <a:sym typeface="Roboto"/>
              </a:rPr>
              <a:t>Project Purpose &amp; Need</a:t>
            </a:r>
            <a:endParaRPr sz="2600" b="1">
              <a:solidFill>
                <a:srgbClr val="004B5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55" name="Google Shape;155;p42"/>
          <p:cNvSpPr/>
          <p:nvPr/>
        </p:nvSpPr>
        <p:spPr>
          <a:xfrm>
            <a:off x="4029775" y="1945375"/>
            <a:ext cx="5350200" cy="513600"/>
          </a:xfrm>
          <a:prstGeom prst="roundRect">
            <a:avLst>
              <a:gd name="adj" fmla="val 50000"/>
            </a:avLst>
          </a:prstGeom>
          <a:solidFill>
            <a:srgbClr val="EEEEEE">
              <a:alpha val="5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57150" marR="661624" indent="-571500" algn="r"/>
            <a:r>
              <a:rPr lang="en" sz="2400" b="1">
                <a:solidFill>
                  <a:srgbClr val="004B58"/>
                </a:solidFill>
                <a:latin typeface="Roboto"/>
                <a:ea typeface="Roboto"/>
                <a:cs typeface="Roboto"/>
                <a:sym typeface="Roboto"/>
              </a:rPr>
              <a:t>Reasonable Alternatives</a:t>
            </a:r>
            <a:endParaRPr sz="2600" b="1">
              <a:solidFill>
                <a:srgbClr val="004B5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56" name="Google Shape;156;p42"/>
          <p:cNvSpPr/>
          <p:nvPr/>
        </p:nvSpPr>
        <p:spPr>
          <a:xfrm>
            <a:off x="4172475" y="3172200"/>
            <a:ext cx="5350200" cy="513600"/>
          </a:xfrm>
          <a:prstGeom prst="roundRect">
            <a:avLst>
              <a:gd name="adj" fmla="val 50000"/>
            </a:avLst>
          </a:prstGeom>
          <a:solidFill>
            <a:srgbClr val="EEEEEE">
              <a:alpha val="5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57150" marR="661624" indent="-571500" algn="r"/>
            <a:r>
              <a:rPr lang="en" sz="2400" b="1">
                <a:solidFill>
                  <a:srgbClr val="004B58"/>
                </a:solidFill>
                <a:latin typeface="Roboto"/>
                <a:ea typeface="Roboto"/>
                <a:cs typeface="Roboto"/>
                <a:sym typeface="Roboto"/>
              </a:rPr>
              <a:t>Final Report &amp; Questionnaire  </a:t>
            </a:r>
            <a:endParaRPr sz="2600" b="1">
              <a:solidFill>
                <a:srgbClr val="004B5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049" y="1255694"/>
            <a:ext cx="8439901" cy="373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27295" y="4988169"/>
            <a:ext cx="1186025" cy="119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44"/>
          <p:cNvSpPr txBox="1">
            <a:spLocks noGrp="1"/>
          </p:cNvSpPr>
          <p:nvPr>
            <p:ph type="subTitle" idx="1"/>
          </p:nvPr>
        </p:nvSpPr>
        <p:spPr>
          <a:xfrm>
            <a:off x="311700" y="369137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endParaRPr/>
          </a:p>
        </p:txBody>
      </p:sp>
      <p:sp>
        <p:nvSpPr>
          <p:cNvPr id="168" name="Google Shape;168;p44"/>
          <p:cNvSpPr txBox="1">
            <a:spLocks noGrp="1"/>
          </p:cNvSpPr>
          <p:nvPr>
            <p:ph type="ctrTitle"/>
          </p:nvPr>
        </p:nvSpPr>
        <p:spPr>
          <a:xfrm>
            <a:off x="311708" y="160182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endParaRPr/>
          </a:p>
        </p:txBody>
      </p:sp>
      <p:pic>
        <p:nvPicPr>
          <p:cNvPr id="169" name="Google Shape;169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804" y="851647"/>
            <a:ext cx="9140854" cy="5149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44"/>
          <p:cNvPicPr preferRelativeResize="0"/>
          <p:nvPr/>
        </p:nvPicPr>
        <p:blipFill rotWithShape="1">
          <a:blip r:embed="rId4">
            <a:alphaModFix/>
          </a:blip>
          <a:srcRect l="4247" t="54000" r="2408" b="9196"/>
          <a:stretch/>
        </p:blipFill>
        <p:spPr>
          <a:xfrm>
            <a:off x="1324247" y="3071404"/>
            <a:ext cx="6495506" cy="3575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1271" y="1866173"/>
            <a:ext cx="4661529" cy="3389169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45"/>
          <p:cNvSpPr/>
          <p:nvPr/>
        </p:nvSpPr>
        <p:spPr>
          <a:xfrm>
            <a:off x="0" y="6327000"/>
            <a:ext cx="9144000" cy="531000"/>
          </a:xfrm>
          <a:prstGeom prst="rect">
            <a:avLst/>
          </a:prstGeom>
          <a:solidFill>
            <a:srgbClr val="C1E3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/>
          </a:p>
        </p:txBody>
      </p:sp>
      <p:pic>
        <p:nvPicPr>
          <p:cNvPr id="177" name="Google Shape;177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46169" y="372329"/>
            <a:ext cx="1557849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45"/>
          <p:cNvSpPr txBox="1">
            <a:spLocks noGrp="1"/>
          </p:cNvSpPr>
          <p:nvPr>
            <p:ph type="title"/>
          </p:nvPr>
        </p:nvSpPr>
        <p:spPr>
          <a:xfrm>
            <a:off x="239982" y="372329"/>
            <a:ext cx="6744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>
              <a:lnSpc>
                <a:spcPct val="90000"/>
              </a:lnSpc>
              <a:buSzPct val="27500"/>
            </a:pPr>
            <a:r>
              <a:rPr lang="en" sz="4000" b="1" dirty="0">
                <a:solidFill>
                  <a:srgbClr val="0F7DAD"/>
                </a:solidFill>
                <a:latin typeface="Oswald"/>
                <a:ea typeface="Oswald"/>
                <a:cs typeface="Oswald"/>
                <a:sym typeface="Oswald"/>
              </a:rPr>
              <a:t>MAPA SS4A Project Overview</a:t>
            </a:r>
            <a:endParaRPr dirty="0"/>
          </a:p>
        </p:txBody>
      </p:sp>
      <p:sp>
        <p:nvSpPr>
          <p:cNvPr id="179" name="Google Shape;179;p45"/>
          <p:cNvSpPr txBox="1">
            <a:spLocks noGrp="1"/>
          </p:cNvSpPr>
          <p:nvPr>
            <p:ph type="body" idx="1"/>
          </p:nvPr>
        </p:nvSpPr>
        <p:spPr>
          <a:xfrm>
            <a:off x="276573" y="1518577"/>
            <a:ext cx="4698839" cy="40843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90000"/>
              </a:lnSpc>
              <a:spcBef>
                <a:spcPts val="800"/>
              </a:spcBef>
              <a:buNone/>
            </a:pPr>
            <a:r>
              <a:rPr lang="en" sz="1700" b="1" dirty="0">
                <a:solidFill>
                  <a:srgbClr val="4C4C4E"/>
                </a:solidFill>
                <a:latin typeface="Oswald"/>
                <a:ea typeface="Oswald"/>
                <a:cs typeface="Oswald"/>
                <a:sym typeface="Oswald"/>
              </a:rPr>
              <a:t>The MAPA SS4A project will develop a regional Comprehensive Safety Action Plan (CSAP). Our priorities are:</a:t>
            </a:r>
            <a:endParaRPr sz="1700" b="1" dirty="0">
              <a:solidFill>
                <a:srgbClr val="4C4C4E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indent="0">
              <a:lnSpc>
                <a:spcPct val="90000"/>
              </a:lnSpc>
              <a:spcBef>
                <a:spcPts val="800"/>
              </a:spcBef>
              <a:buNone/>
            </a:pPr>
            <a:endParaRPr sz="1700" b="1" dirty="0">
              <a:solidFill>
                <a:srgbClr val="4C4C4E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36550">
              <a:lnSpc>
                <a:spcPct val="90000"/>
              </a:lnSpc>
              <a:spcBef>
                <a:spcPts val="800"/>
              </a:spcBef>
              <a:buClr>
                <a:srgbClr val="4C4C4E"/>
              </a:buClr>
              <a:buSzPts val="1700"/>
              <a:buFont typeface="Oswald"/>
              <a:buChar char="●"/>
            </a:pPr>
            <a:r>
              <a:rPr lang="en" sz="1700" b="1" dirty="0">
                <a:solidFill>
                  <a:srgbClr val="4C4C4E"/>
                </a:solidFill>
                <a:latin typeface="Oswald"/>
                <a:ea typeface="Oswald"/>
                <a:cs typeface="Oswald"/>
                <a:sym typeface="Oswald"/>
              </a:rPr>
              <a:t>Enhancing Safety</a:t>
            </a:r>
            <a:br>
              <a:rPr lang="en" sz="1700" b="1" dirty="0">
                <a:solidFill>
                  <a:srgbClr val="4C4C4E"/>
                </a:solidFill>
                <a:latin typeface="Oswald"/>
                <a:ea typeface="Oswald"/>
                <a:cs typeface="Oswald"/>
                <a:sym typeface="Oswald"/>
              </a:rPr>
            </a:br>
            <a:endParaRPr sz="1700" b="1" dirty="0">
              <a:solidFill>
                <a:srgbClr val="4C4C4E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36550">
              <a:lnSpc>
                <a:spcPct val="90000"/>
              </a:lnSpc>
              <a:buClr>
                <a:srgbClr val="4C4C4E"/>
              </a:buClr>
              <a:buSzPts val="1700"/>
              <a:buFont typeface="Oswald"/>
              <a:buChar char="●"/>
            </a:pPr>
            <a:r>
              <a:rPr lang="en" sz="1700" b="1" dirty="0">
                <a:solidFill>
                  <a:srgbClr val="4C4C4E"/>
                </a:solidFill>
                <a:latin typeface="Oswald"/>
                <a:ea typeface="Oswald"/>
                <a:cs typeface="Oswald"/>
                <a:sym typeface="Oswald"/>
              </a:rPr>
              <a:t>Increasing Accessibility</a:t>
            </a:r>
            <a:br>
              <a:rPr lang="en" sz="1700" b="1" dirty="0">
                <a:solidFill>
                  <a:srgbClr val="4C4C4E"/>
                </a:solidFill>
                <a:latin typeface="Oswald"/>
                <a:ea typeface="Oswald"/>
                <a:cs typeface="Oswald"/>
                <a:sym typeface="Oswald"/>
              </a:rPr>
            </a:br>
            <a:endParaRPr sz="1700" b="1" dirty="0">
              <a:solidFill>
                <a:srgbClr val="4C4C4E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36550">
              <a:lnSpc>
                <a:spcPct val="90000"/>
              </a:lnSpc>
              <a:buClr>
                <a:srgbClr val="4C4C4E"/>
              </a:buClr>
              <a:buSzPts val="1700"/>
              <a:buFont typeface="Oswald"/>
              <a:buChar char="●"/>
            </a:pPr>
            <a:r>
              <a:rPr lang="en" sz="1700" b="1" dirty="0">
                <a:solidFill>
                  <a:srgbClr val="4C4C4E"/>
                </a:solidFill>
                <a:latin typeface="Oswald"/>
                <a:ea typeface="Oswald"/>
                <a:cs typeface="Oswald"/>
                <a:sym typeface="Oswald"/>
              </a:rPr>
              <a:t>Ensuring the well-being of all community members</a:t>
            </a:r>
            <a:endParaRPr sz="1700" b="1" dirty="0">
              <a:solidFill>
                <a:srgbClr val="4C4C4E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indent="457200">
              <a:lnSpc>
                <a:spcPct val="90000"/>
              </a:lnSpc>
              <a:spcBef>
                <a:spcPts val="800"/>
              </a:spcBef>
              <a:buNone/>
            </a:pPr>
            <a:endParaRPr sz="1700" b="1" dirty="0">
              <a:solidFill>
                <a:srgbClr val="4C4C4E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indent="0">
              <a:lnSpc>
                <a:spcPct val="90000"/>
              </a:lnSpc>
              <a:spcBef>
                <a:spcPts val="800"/>
              </a:spcBef>
              <a:buNone/>
            </a:pPr>
            <a:r>
              <a:rPr lang="en" sz="1700" b="1" dirty="0">
                <a:solidFill>
                  <a:srgbClr val="4C4C4E"/>
                </a:solidFill>
                <a:latin typeface="Oswald"/>
                <a:ea typeface="Oswald"/>
                <a:cs typeface="Oswald"/>
                <a:sym typeface="Oswald"/>
              </a:rPr>
              <a:t>… regardless of ability or mode of transportation</a:t>
            </a:r>
            <a:endParaRPr sz="1700" b="1" dirty="0">
              <a:solidFill>
                <a:srgbClr val="4C4C4E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80" name="Google Shape;180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0760" y="6427450"/>
            <a:ext cx="1056300" cy="33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46"/>
          <p:cNvSpPr txBox="1">
            <a:spLocks noGrp="1"/>
          </p:cNvSpPr>
          <p:nvPr>
            <p:ph type="title"/>
          </p:nvPr>
        </p:nvSpPr>
        <p:spPr>
          <a:xfrm>
            <a:off x="155326" y="470437"/>
            <a:ext cx="6834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ct val="111111"/>
            </a:pPr>
            <a:r>
              <a:rPr lang="en" sz="3200" dirty="0"/>
              <a:t>Public &amp; Stakeholder Engagement </a:t>
            </a:r>
            <a:endParaRPr sz="3200" dirty="0"/>
          </a:p>
        </p:txBody>
      </p:sp>
      <p:sp>
        <p:nvSpPr>
          <p:cNvPr id="187" name="Google Shape;187;p46"/>
          <p:cNvSpPr txBox="1">
            <a:spLocks noGrp="1"/>
          </p:cNvSpPr>
          <p:nvPr>
            <p:ph type="body" idx="1"/>
          </p:nvPr>
        </p:nvSpPr>
        <p:spPr>
          <a:xfrm>
            <a:off x="127097" y="1791900"/>
            <a:ext cx="4401112" cy="3492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indent="0">
              <a:buSzPct val="96774"/>
            </a:pPr>
            <a:r>
              <a:rPr lang="en" b="1" dirty="0"/>
              <a:t>Public Engagement</a:t>
            </a:r>
            <a:endParaRPr dirty="0"/>
          </a:p>
          <a:p>
            <a:pPr marL="257175" indent="-246113">
              <a:spcBef>
                <a:spcPts val="1200"/>
              </a:spcBef>
              <a:buSzPct val="96774"/>
              <a:buFont typeface="Arial"/>
              <a:buChar char="•"/>
            </a:pPr>
            <a:r>
              <a:rPr lang="en" b="1" dirty="0">
                <a:solidFill>
                  <a:schemeClr val="accent2"/>
                </a:solidFill>
              </a:rPr>
              <a:t>50+</a:t>
            </a:r>
            <a:r>
              <a:rPr lang="en" dirty="0"/>
              <a:t> hours at community events</a:t>
            </a:r>
            <a:endParaRPr dirty="0"/>
          </a:p>
          <a:p>
            <a:pPr marL="257175" indent="-246113">
              <a:spcBef>
                <a:spcPts val="1200"/>
              </a:spcBef>
              <a:buSzPct val="96774"/>
              <a:buFont typeface="Arial"/>
              <a:buChar char="•"/>
            </a:pPr>
            <a:r>
              <a:rPr lang="en" b="1" dirty="0">
                <a:solidFill>
                  <a:schemeClr val="accent2"/>
                </a:solidFill>
              </a:rPr>
              <a:t>6 </a:t>
            </a:r>
            <a:r>
              <a:rPr lang="en" dirty="0"/>
              <a:t>Community Presentations*</a:t>
            </a:r>
            <a:endParaRPr dirty="0"/>
          </a:p>
          <a:p>
            <a:pPr marL="257175" indent="-246113">
              <a:spcBef>
                <a:spcPts val="1200"/>
              </a:spcBef>
              <a:buSzPct val="96774"/>
              <a:buFont typeface="Arial"/>
              <a:buChar char="•"/>
            </a:pPr>
            <a:r>
              <a:rPr lang="en" b="1" dirty="0">
                <a:solidFill>
                  <a:schemeClr val="accent2"/>
                </a:solidFill>
              </a:rPr>
              <a:t>4 </a:t>
            </a:r>
            <a:r>
              <a:rPr lang="en" dirty="0"/>
              <a:t>Public Meetings</a:t>
            </a:r>
            <a:endParaRPr dirty="0"/>
          </a:p>
          <a:p>
            <a:pPr marL="0" indent="0">
              <a:spcBef>
                <a:spcPts val="1200"/>
              </a:spcBef>
              <a:buSzPct val="96774"/>
            </a:pPr>
            <a:r>
              <a:rPr lang="en" b="1" dirty="0"/>
              <a:t>Stakeholder Engagement</a:t>
            </a:r>
            <a:endParaRPr b="1" dirty="0">
              <a:solidFill>
                <a:srgbClr val="000000"/>
              </a:solidFill>
            </a:endParaRPr>
          </a:p>
          <a:p>
            <a:pPr marL="257175" indent="-246113">
              <a:spcBef>
                <a:spcPts val="1200"/>
              </a:spcBef>
              <a:buSzPct val="96774"/>
              <a:buFont typeface="Arial"/>
              <a:buChar char="•"/>
            </a:pPr>
            <a:r>
              <a:rPr lang="en" b="1" dirty="0">
                <a:solidFill>
                  <a:schemeClr val="accent2"/>
                </a:solidFill>
              </a:rPr>
              <a:t>8 </a:t>
            </a:r>
            <a:r>
              <a:rPr lang="en" dirty="0"/>
              <a:t>Focus Group Meetings</a:t>
            </a:r>
            <a:endParaRPr dirty="0">
              <a:solidFill>
                <a:srgbClr val="000000"/>
              </a:solidFill>
            </a:endParaRPr>
          </a:p>
          <a:p>
            <a:pPr marL="257175" indent="-246113">
              <a:spcBef>
                <a:spcPts val="1200"/>
              </a:spcBef>
              <a:buSzPct val="96774"/>
              <a:buFont typeface="Arial"/>
              <a:buChar char="•"/>
            </a:pPr>
            <a:r>
              <a:rPr lang="en" b="1" dirty="0">
                <a:solidFill>
                  <a:schemeClr val="accent2"/>
                </a:solidFill>
              </a:rPr>
              <a:t>20 </a:t>
            </a:r>
            <a:r>
              <a:rPr lang="en" dirty="0"/>
              <a:t>One-on-One Meetings*</a:t>
            </a:r>
            <a:endParaRPr dirty="0">
              <a:solidFill>
                <a:srgbClr val="000000"/>
              </a:solidFill>
            </a:endParaRPr>
          </a:p>
          <a:p>
            <a:pPr marL="257175" indent="-246113">
              <a:spcBef>
                <a:spcPts val="1200"/>
              </a:spcBef>
              <a:buSzPct val="96774"/>
              <a:buFont typeface="Arial"/>
              <a:buChar char="•"/>
            </a:pPr>
            <a:r>
              <a:rPr lang="en" b="1" dirty="0">
                <a:solidFill>
                  <a:schemeClr val="accent2"/>
                </a:solidFill>
              </a:rPr>
              <a:t>24 </a:t>
            </a:r>
            <a:r>
              <a:rPr lang="en" dirty="0"/>
              <a:t>Meetings with local jurisdictions</a:t>
            </a:r>
            <a:endParaRPr dirty="0"/>
          </a:p>
          <a:p>
            <a:pPr marL="257175" indent="-142875">
              <a:spcBef>
                <a:spcPts val="1200"/>
              </a:spcBef>
              <a:spcAft>
                <a:spcPts val="1200"/>
              </a:spcAft>
              <a:buSzPct val="96774"/>
            </a:pPr>
            <a:endParaRPr dirty="0"/>
          </a:p>
        </p:txBody>
      </p:sp>
      <p:sp>
        <p:nvSpPr>
          <p:cNvPr id="188" name="Google Shape;188;p46"/>
          <p:cNvSpPr txBox="1"/>
          <p:nvPr/>
        </p:nvSpPr>
        <p:spPr>
          <a:xfrm>
            <a:off x="4570951" y="2009726"/>
            <a:ext cx="4259400" cy="3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rmAutofit/>
          </a:bodyPr>
          <a:lstStyle/>
          <a:p>
            <a:pPr>
              <a:spcAft>
                <a:spcPts val="1600"/>
              </a:spcAft>
              <a:buClr>
                <a:schemeClr val="dk2"/>
              </a:buClr>
              <a:buSzPts val="1800"/>
            </a:pPr>
            <a:endParaRPr sz="18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89" name="Google Shape;189;p46"/>
          <p:cNvSpPr txBox="1"/>
          <p:nvPr/>
        </p:nvSpPr>
        <p:spPr>
          <a:xfrm>
            <a:off x="5101613" y="4824191"/>
            <a:ext cx="3350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" sz="1200" dirty="0"/>
              <a:t>Events held throughout the SS4A project area.</a:t>
            </a:r>
            <a:endParaRPr dirty="0"/>
          </a:p>
        </p:txBody>
      </p:sp>
      <p:pic>
        <p:nvPicPr>
          <p:cNvPr id="190" name="Google Shape;190;p46" descr="A map with blue points on it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 r="4104"/>
          <a:stretch/>
        </p:blipFill>
        <p:spPr>
          <a:xfrm>
            <a:off x="4051201" y="1647540"/>
            <a:ext cx="4480247" cy="3176651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46"/>
          <p:cNvSpPr/>
          <p:nvPr/>
        </p:nvSpPr>
        <p:spPr>
          <a:xfrm>
            <a:off x="3714056" y="3695910"/>
            <a:ext cx="1095300" cy="6141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1050">
              <a:solidFill>
                <a:schemeClr val="dk1"/>
              </a:solidFill>
            </a:endParaRPr>
          </a:p>
          <a:p>
            <a:pPr algn="ctr"/>
            <a:r>
              <a:rPr lang="en" sz="1050">
                <a:solidFill>
                  <a:schemeClr val="dk1"/>
                </a:solidFill>
              </a:rPr>
              <a:t>Legend</a:t>
            </a:r>
            <a:endParaRPr/>
          </a:p>
          <a:p>
            <a:pPr algn="ctr"/>
            <a:endParaRPr sz="1050">
              <a:solidFill>
                <a:schemeClr val="accent1"/>
              </a:solidFill>
            </a:endParaRPr>
          </a:p>
          <a:p>
            <a:pPr algn="ctr"/>
            <a:endParaRPr sz="1050">
              <a:solidFill>
                <a:schemeClr val="accent1"/>
              </a:solidFill>
            </a:endParaRPr>
          </a:p>
          <a:p>
            <a:pPr algn="ctr"/>
            <a:endParaRPr sz="1050">
              <a:solidFill>
                <a:schemeClr val="lt1"/>
              </a:solidFill>
            </a:endParaRPr>
          </a:p>
        </p:txBody>
      </p:sp>
      <p:pic>
        <p:nvPicPr>
          <p:cNvPr id="192" name="Google Shape;192;p46"/>
          <p:cNvPicPr preferRelativeResize="0"/>
          <p:nvPr/>
        </p:nvPicPr>
        <p:blipFill rotWithShape="1">
          <a:blip r:embed="rId4">
            <a:alphaModFix/>
          </a:blip>
          <a:srcRect l="14222" t="21327" r="10803" b="15349"/>
          <a:stretch/>
        </p:blipFill>
        <p:spPr>
          <a:xfrm>
            <a:off x="3768328" y="3959424"/>
            <a:ext cx="228601" cy="285751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46"/>
          <p:cNvSpPr txBox="1"/>
          <p:nvPr/>
        </p:nvSpPr>
        <p:spPr>
          <a:xfrm>
            <a:off x="4003205" y="3960481"/>
            <a:ext cx="810600" cy="334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" sz="1050">
                <a:latin typeface="Roboto"/>
                <a:ea typeface="Roboto"/>
                <a:cs typeface="Roboto"/>
                <a:sym typeface="Roboto"/>
              </a:rPr>
              <a:t>Complete</a:t>
            </a:r>
            <a:endParaRPr/>
          </a:p>
        </p:txBody>
      </p:sp>
      <p:pic>
        <p:nvPicPr>
          <p:cNvPr id="195" name="Google Shape;195;p46"/>
          <p:cNvPicPr preferRelativeResize="0"/>
          <p:nvPr/>
        </p:nvPicPr>
        <p:blipFill rotWithShape="1">
          <a:blip r:embed="rId4">
            <a:alphaModFix/>
          </a:blip>
          <a:srcRect l="14222" t="21327" r="10803" b="15349"/>
          <a:stretch/>
        </p:blipFill>
        <p:spPr>
          <a:xfrm>
            <a:off x="6021269" y="4081969"/>
            <a:ext cx="182427" cy="228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46"/>
          <p:cNvPicPr preferRelativeResize="0"/>
          <p:nvPr/>
        </p:nvPicPr>
        <p:blipFill rotWithShape="1">
          <a:blip r:embed="rId4">
            <a:alphaModFix/>
          </a:blip>
          <a:srcRect l="14222" t="21327" r="10803" b="15349"/>
          <a:stretch/>
        </p:blipFill>
        <p:spPr>
          <a:xfrm>
            <a:off x="7040134" y="3121849"/>
            <a:ext cx="182427" cy="228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46"/>
          <p:cNvPicPr preferRelativeResize="0"/>
          <p:nvPr/>
        </p:nvPicPr>
        <p:blipFill rotWithShape="1">
          <a:blip r:embed="rId4">
            <a:alphaModFix/>
          </a:blip>
          <a:srcRect l="14222" t="21327" r="10803" b="15349"/>
          <a:stretch/>
        </p:blipFill>
        <p:spPr>
          <a:xfrm>
            <a:off x="8384629" y="3200966"/>
            <a:ext cx="182427" cy="228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46"/>
          <p:cNvPicPr preferRelativeResize="0"/>
          <p:nvPr/>
        </p:nvPicPr>
        <p:blipFill rotWithShape="1">
          <a:blip r:embed="rId4">
            <a:alphaModFix/>
          </a:blip>
          <a:srcRect l="14222" t="21327" r="10803" b="15349"/>
          <a:stretch/>
        </p:blipFill>
        <p:spPr>
          <a:xfrm>
            <a:off x="7485469" y="2530406"/>
            <a:ext cx="209859" cy="262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7"/>
          <p:cNvSpPr/>
          <p:nvPr/>
        </p:nvSpPr>
        <p:spPr>
          <a:xfrm>
            <a:off x="0" y="6327000"/>
            <a:ext cx="9144000" cy="531000"/>
          </a:xfrm>
          <a:prstGeom prst="rect">
            <a:avLst/>
          </a:prstGeom>
          <a:solidFill>
            <a:srgbClr val="C1E3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/>
          </a:p>
        </p:txBody>
      </p:sp>
      <p:pic>
        <p:nvPicPr>
          <p:cNvPr id="204" name="Google Shape;204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1698" y="397914"/>
            <a:ext cx="1557849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725" y="6427450"/>
            <a:ext cx="1056300" cy="33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47" descr="A city with many buildings and a road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9376" y="399475"/>
            <a:ext cx="3079447" cy="398516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207" name="Google Shape;207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88373" y="2070847"/>
            <a:ext cx="6374837" cy="41028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48"/>
          <p:cNvSpPr txBox="1"/>
          <p:nvPr/>
        </p:nvSpPr>
        <p:spPr>
          <a:xfrm>
            <a:off x="3418723" y="1692825"/>
            <a:ext cx="5213100" cy="13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>
              <a:buSzPts val="4000"/>
            </a:pPr>
            <a:r>
              <a:rPr lang="en" sz="4000" dirty="0">
                <a:solidFill>
                  <a:srgbClr val="F9CB6E"/>
                </a:solidFill>
                <a:latin typeface="Oswald Light"/>
                <a:ea typeface="Oswald Light"/>
                <a:cs typeface="Oswald Light"/>
                <a:sym typeface="Oswald Light"/>
              </a:rPr>
              <a:t>REGIONAL PLANNING AFFILIATION (RPA) 18</a:t>
            </a:r>
            <a:endParaRPr sz="4000" dirty="0">
              <a:solidFill>
                <a:srgbClr val="F9CB6E"/>
              </a:solidFill>
              <a:latin typeface="Oswald Light"/>
              <a:ea typeface="Oswald Light"/>
              <a:cs typeface="Oswald Light"/>
              <a:sym typeface="Oswald Light"/>
            </a:endParaRPr>
          </a:p>
          <a:p>
            <a:pPr algn="r">
              <a:buSzPts val="4000"/>
            </a:pPr>
            <a:r>
              <a:rPr lang="en" sz="4000" b="1" dirty="0">
                <a:solidFill>
                  <a:srgbClr val="005660"/>
                </a:solidFill>
                <a:latin typeface="Oswald"/>
                <a:ea typeface="Oswald"/>
                <a:cs typeface="Oswald"/>
                <a:sym typeface="Oswald"/>
              </a:rPr>
              <a:t>LONG RANGE TRANSPORTATION PLAN</a:t>
            </a:r>
            <a:endParaRPr sz="4000" b="1" dirty="0">
              <a:solidFill>
                <a:srgbClr val="00566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13" name="Google Shape;213;p48" title="RPA-18-LRTP_Boundaries-Map (2).png"/>
          <p:cNvPicPr preferRelativeResize="0"/>
          <p:nvPr/>
        </p:nvPicPr>
        <p:blipFill rotWithShape="1">
          <a:blip r:embed="rId3">
            <a:alphaModFix/>
          </a:blip>
          <a:srcRect l="9090" r="9082"/>
          <a:stretch/>
        </p:blipFill>
        <p:spPr>
          <a:xfrm>
            <a:off x="577475" y="1692829"/>
            <a:ext cx="2841248" cy="34723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34B58"/>
      </a:dk1>
      <a:lt1>
        <a:srgbClr val="FFFFFF"/>
      </a:lt1>
      <a:dk2>
        <a:srgbClr val="034B58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F9AC8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MAPA Safe Streets for All">
      <a:dk1>
        <a:srgbClr val="000000"/>
      </a:dk1>
      <a:lt1>
        <a:srgbClr val="FFFFFF"/>
      </a:lt1>
      <a:dk2>
        <a:srgbClr val="4C4C4E"/>
      </a:dk2>
      <a:lt2>
        <a:srgbClr val="DDDDDD"/>
      </a:lt2>
      <a:accent1>
        <a:srgbClr val="007CAB"/>
      </a:accent1>
      <a:accent2>
        <a:srgbClr val="83C8BB"/>
      </a:accent2>
      <a:accent3>
        <a:srgbClr val="C1E3DC"/>
      </a:accent3>
      <a:accent4>
        <a:srgbClr val="004B58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34B58"/>
      </a:dk1>
      <a:lt1>
        <a:srgbClr val="FFFFFF"/>
      </a:lt1>
      <a:dk2>
        <a:srgbClr val="034B58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F9AC8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422</Words>
  <Application>Microsoft Office PowerPoint</Application>
  <PresentationFormat>On-screen Show (4:3)</PresentationFormat>
  <Paragraphs>72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Roboto Light</vt:lpstr>
      <vt:lpstr>Oswald</vt:lpstr>
      <vt:lpstr>Arial</vt:lpstr>
      <vt:lpstr>Roboto</vt:lpstr>
      <vt:lpstr>Oswald SemiBold</vt:lpstr>
      <vt:lpstr>Oswald Medium</vt:lpstr>
      <vt:lpstr>Roboto Medium</vt:lpstr>
      <vt:lpstr>Calibri</vt:lpstr>
      <vt:lpstr>Libre Franklin</vt:lpstr>
      <vt:lpstr>Corbel</vt:lpstr>
      <vt:lpstr>Oswald Light</vt:lpstr>
      <vt:lpstr>Libre Franklin Medium</vt:lpstr>
      <vt:lpstr>Simple Light</vt:lpstr>
      <vt:lpstr>Simple Light</vt:lpstr>
      <vt:lpstr>Simple Light</vt:lpstr>
      <vt:lpstr>Simple Light</vt:lpstr>
      <vt:lpstr>MAPA &amp; RPA-18 Updates Iowa DOT Transportation Commission</vt:lpstr>
      <vt:lpstr>2050 MTP Update</vt:lpstr>
      <vt:lpstr>PowerPoint Presentation</vt:lpstr>
      <vt:lpstr>PowerPoint Presentation</vt:lpstr>
      <vt:lpstr>PowerPoint Presentation</vt:lpstr>
      <vt:lpstr>MAPA SS4A Project Overview</vt:lpstr>
      <vt:lpstr>Public &amp; Stakeholder Engagement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Carlos R. Morales</dc:creator>
  <cp:lastModifiedBy>Carlos R. Morales</cp:lastModifiedBy>
  <cp:revision>1</cp:revision>
  <dcterms:modified xsi:type="dcterms:W3CDTF">2025-08-06T18:03:27Z</dcterms:modified>
</cp:coreProperties>
</file>