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256" r:id="rId5"/>
    <p:sldId id="418" r:id="rId6"/>
    <p:sldId id="434" r:id="rId7"/>
    <p:sldId id="445" r:id="rId8"/>
    <p:sldId id="427" r:id="rId9"/>
    <p:sldId id="417" r:id="rId10"/>
    <p:sldId id="437" r:id="rId11"/>
    <p:sldId id="448" r:id="rId12"/>
    <p:sldId id="438" r:id="rId13"/>
    <p:sldId id="388" r:id="rId14"/>
    <p:sldId id="442" r:id="rId15"/>
    <p:sldId id="449" r:id="rId16"/>
    <p:sldId id="450" r:id="rId17"/>
    <p:sldId id="446" r:id="rId18"/>
    <p:sldId id="451"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C"/>
    <a:srgbClr val="FF6E00"/>
    <a:srgbClr val="69D927"/>
    <a:srgbClr val="FF776D"/>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1" autoAdjust="0"/>
    <p:restoredTop sz="87986" autoAdjust="0"/>
  </p:normalViewPr>
  <p:slideViewPr>
    <p:cSldViewPr snapToGrid="0">
      <p:cViewPr>
        <p:scale>
          <a:sx n="90" d="100"/>
          <a:sy n="90" d="100"/>
        </p:scale>
        <p:origin x="1253" y="11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22" y="23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mj-lt"/>
                <a:ea typeface="Calibri" panose="020F0502020204030204" pitchFamily="34" charset="0"/>
                <a:cs typeface="Calibri" panose="020F0502020204030204" pitchFamily="34" charset="0"/>
              </a:rPr>
              <a:t>FY2006 to FY2026 Revolving</a:t>
            </a:r>
            <a:r>
              <a:rPr lang="en-US" sz="1800" b="1" baseline="0" dirty="0">
                <a:latin typeface="+mj-lt"/>
                <a:ea typeface="Calibri" panose="020F0502020204030204" pitchFamily="34" charset="0"/>
                <a:cs typeface="Calibri" panose="020F0502020204030204" pitchFamily="34" charset="0"/>
              </a:rPr>
              <a:t> Loan &amp; Grant program funding</a:t>
            </a:r>
            <a:endParaRPr lang="en-US" sz="1800" b="1" dirty="0">
              <a:latin typeface="+mj-lt"/>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68233276970505"/>
          <c:y val="8.5118641163426587E-2"/>
          <c:w val="0.87126514721687909"/>
          <c:h val="0.69566420098333737"/>
        </c:manualLayout>
      </c:layout>
      <c:lineChart>
        <c:grouping val="standard"/>
        <c:varyColors val="0"/>
        <c:ser>
          <c:idx val="2"/>
          <c:order val="0"/>
          <c:tx>
            <c:strRef>
              <c:f>'combined data'!$L$3</c:f>
              <c:strCache>
                <c:ptCount val="1"/>
                <c:pt idx="0">
                  <c:v> Requests </c:v>
                </c:pt>
              </c:strCache>
            </c:strRef>
          </c:tx>
          <c:spPr>
            <a:ln w="34925" cap="rnd">
              <a:solidFill>
                <a:schemeClr val="accent3"/>
              </a:solidFill>
              <a:round/>
            </a:ln>
            <a:effectLst/>
          </c:spPr>
          <c:marker>
            <c:symbol val="circle"/>
            <c:size val="5"/>
            <c:spPr>
              <a:solidFill>
                <a:schemeClr val="accent3"/>
              </a:solidFill>
              <a:ln w="9525">
                <a:solidFill>
                  <a:schemeClr val="accent3"/>
                </a:solidFill>
              </a:ln>
              <a:effectLst/>
            </c:spPr>
          </c:marker>
          <c:cat>
            <c:numRef>
              <c:f>'combined data'!$B$5:$B$25</c:f>
              <c:numCache>
                <c:formatCode>General</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extLst/>
            </c:numRef>
          </c:cat>
          <c:val>
            <c:numRef>
              <c:f>'combined data'!$L$5:$L$25</c:f>
              <c:numCache>
                <c:formatCode>_("$"* #,##0_);_("$"* \(#,##0\);_("$"* "-"??_);_(@_)</c:formatCode>
                <c:ptCount val="21"/>
                <c:pt idx="0">
                  <c:v>13456026</c:v>
                </c:pt>
                <c:pt idx="1">
                  <c:v>5146070</c:v>
                </c:pt>
                <c:pt idx="2">
                  <c:v>4860000</c:v>
                </c:pt>
                <c:pt idx="3">
                  <c:v>3226079</c:v>
                </c:pt>
                <c:pt idx="4">
                  <c:v>2317473</c:v>
                </c:pt>
                <c:pt idx="5">
                  <c:v>10664331</c:v>
                </c:pt>
                <c:pt idx="6">
                  <c:v>7422297</c:v>
                </c:pt>
                <c:pt idx="7">
                  <c:v>7091104</c:v>
                </c:pt>
                <c:pt idx="8">
                  <c:v>3945400</c:v>
                </c:pt>
                <c:pt idx="9">
                  <c:v>8100000</c:v>
                </c:pt>
                <c:pt idx="10">
                  <c:v>3260000</c:v>
                </c:pt>
                <c:pt idx="11">
                  <c:v>10270000</c:v>
                </c:pt>
                <c:pt idx="12">
                  <c:v>8018000</c:v>
                </c:pt>
                <c:pt idx="13">
                  <c:v>6745645</c:v>
                </c:pt>
                <c:pt idx="14">
                  <c:v>7301027</c:v>
                </c:pt>
                <c:pt idx="15">
                  <c:v>7242907</c:v>
                </c:pt>
                <c:pt idx="16">
                  <c:v>10730712</c:v>
                </c:pt>
                <c:pt idx="17">
                  <c:v>13250230</c:v>
                </c:pt>
                <c:pt idx="18">
                  <c:v>5722000</c:v>
                </c:pt>
                <c:pt idx="19">
                  <c:v>16787150</c:v>
                </c:pt>
                <c:pt idx="20">
                  <c:v>5998532.5999999996</c:v>
                </c:pt>
              </c:numCache>
              <c:extLst/>
            </c:numRef>
          </c:val>
          <c:smooth val="0"/>
          <c:extLst>
            <c:ext xmlns:c16="http://schemas.microsoft.com/office/drawing/2014/chart" uri="{C3380CC4-5D6E-409C-BE32-E72D297353CC}">
              <c16:uniqueId val="{00000000-DC82-4F81-80C7-52862C50BC38}"/>
            </c:ext>
          </c:extLst>
        </c:ser>
        <c:ser>
          <c:idx val="0"/>
          <c:order val="1"/>
          <c:tx>
            <c:strRef>
              <c:f>'combined data'!$H$3</c:f>
              <c:strCache>
                <c:ptCount val="1"/>
                <c:pt idx="0">
                  <c:v>Available</c:v>
                </c:pt>
              </c:strCache>
            </c:strRef>
          </c:tx>
          <c:spPr>
            <a:ln w="34925" cap="rnd">
              <a:solidFill>
                <a:schemeClr val="accent1"/>
              </a:solidFill>
              <a:round/>
            </a:ln>
            <a:effectLst/>
          </c:spPr>
          <c:marker>
            <c:symbol val="circle"/>
            <c:size val="5"/>
            <c:spPr>
              <a:solidFill>
                <a:schemeClr val="accent1"/>
              </a:solidFill>
              <a:ln w="9525">
                <a:solidFill>
                  <a:schemeClr val="accent1"/>
                </a:solidFill>
              </a:ln>
              <a:effectLst/>
            </c:spPr>
          </c:marker>
          <c:cat>
            <c:numRef>
              <c:f>'combined data'!$B$5:$B$25</c:f>
              <c:numCache>
                <c:formatCode>General</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extLst/>
            </c:numRef>
          </c:cat>
          <c:val>
            <c:numRef>
              <c:f>'combined data'!$H$5:$H$25</c:f>
              <c:numCache>
                <c:formatCode>_("$"* #,##0_);_("$"* \(#,##0\);_("$"* "-"??_);_(@_)</c:formatCode>
                <c:ptCount val="21"/>
                <c:pt idx="0">
                  <c:v>3600000</c:v>
                </c:pt>
                <c:pt idx="1">
                  <c:v>1630000</c:v>
                </c:pt>
                <c:pt idx="2">
                  <c:v>2800000</c:v>
                </c:pt>
                <c:pt idx="3">
                  <c:v>3000000</c:v>
                </c:pt>
                <c:pt idx="4">
                  <c:v>2400000</c:v>
                </c:pt>
                <c:pt idx="5">
                  <c:v>9100000</c:v>
                </c:pt>
                <c:pt idx="6">
                  <c:v>5668048</c:v>
                </c:pt>
                <c:pt idx="7">
                  <c:v>4207520</c:v>
                </c:pt>
                <c:pt idx="8">
                  <c:v>3122272</c:v>
                </c:pt>
                <c:pt idx="9">
                  <c:v>4771985</c:v>
                </c:pt>
                <c:pt idx="10">
                  <c:v>3039427</c:v>
                </c:pt>
                <c:pt idx="11">
                  <c:v>4771234</c:v>
                </c:pt>
                <c:pt idx="12">
                  <c:v>2615482</c:v>
                </c:pt>
                <c:pt idx="13">
                  <c:v>3186863</c:v>
                </c:pt>
                <c:pt idx="14">
                  <c:v>3996994</c:v>
                </c:pt>
                <c:pt idx="15">
                  <c:v>4100000</c:v>
                </c:pt>
                <c:pt idx="16">
                  <c:v>6138746.1399999997</c:v>
                </c:pt>
                <c:pt idx="17">
                  <c:v>6300000</c:v>
                </c:pt>
                <c:pt idx="18">
                  <c:v>2687982.26</c:v>
                </c:pt>
                <c:pt idx="19">
                  <c:v>5061385.5600000005</c:v>
                </c:pt>
                <c:pt idx="20">
                  <c:v>3346847</c:v>
                </c:pt>
              </c:numCache>
              <c:extLst/>
            </c:numRef>
          </c:val>
          <c:smooth val="0"/>
          <c:extLst>
            <c:ext xmlns:c16="http://schemas.microsoft.com/office/drawing/2014/chart" uri="{C3380CC4-5D6E-409C-BE32-E72D297353CC}">
              <c16:uniqueId val="{00000001-DC82-4F81-80C7-52862C50BC38}"/>
            </c:ext>
          </c:extLst>
        </c:ser>
        <c:ser>
          <c:idx val="1"/>
          <c:order val="2"/>
          <c:tx>
            <c:strRef>
              <c:f>'combined data'!$C$3</c:f>
              <c:strCache>
                <c:ptCount val="1"/>
                <c:pt idx="0">
                  <c:v>Appropriations</c:v>
                </c:pt>
              </c:strCache>
            </c:strRef>
          </c:tx>
          <c:spPr>
            <a:ln w="34925" cap="rnd">
              <a:solidFill>
                <a:schemeClr val="accent2"/>
              </a:solidFill>
              <a:round/>
            </a:ln>
            <a:effectLst/>
          </c:spPr>
          <c:marker>
            <c:symbol val="circle"/>
            <c:size val="5"/>
            <c:spPr>
              <a:solidFill>
                <a:schemeClr val="accent2"/>
              </a:solidFill>
              <a:ln w="9525">
                <a:solidFill>
                  <a:schemeClr val="accent2"/>
                </a:solidFill>
              </a:ln>
              <a:effectLst/>
            </c:spPr>
          </c:marker>
          <c:cat>
            <c:numRef>
              <c:f>'combined data'!$B$5:$B$25</c:f>
              <c:numCache>
                <c:formatCode>General</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extLst/>
            </c:numRef>
          </c:cat>
          <c:val>
            <c:numRef>
              <c:f>'combined data'!$C$5:$C$25</c:f>
              <c:numCache>
                <c:formatCode>_("$"* #,##0_);_("$"* \(#,##0\);_("$"* "-"??_);_(@_)</c:formatCode>
                <c:ptCount val="21"/>
                <c:pt idx="0">
                  <c:v>36959</c:v>
                </c:pt>
                <c:pt idx="1">
                  <c:v>235000</c:v>
                </c:pt>
                <c:pt idx="2">
                  <c:v>2000000</c:v>
                </c:pt>
                <c:pt idx="3">
                  <c:v>2000000</c:v>
                </c:pt>
                <c:pt idx="4">
                  <c:v>1500000</c:v>
                </c:pt>
                <c:pt idx="5">
                  <c:v>9500000</c:v>
                </c:pt>
                <c:pt idx="6">
                  <c:v>2000000</c:v>
                </c:pt>
                <c:pt idx="7">
                  <c:v>1500000</c:v>
                </c:pt>
                <c:pt idx="8">
                  <c:v>0</c:v>
                </c:pt>
                <c:pt idx="9">
                  <c:v>4000000</c:v>
                </c:pt>
                <c:pt idx="10">
                  <c:v>2000000</c:v>
                </c:pt>
                <c:pt idx="11">
                  <c:v>1500000</c:v>
                </c:pt>
                <c:pt idx="12">
                  <c:v>1000000</c:v>
                </c:pt>
                <c:pt idx="13">
                  <c:v>1000000</c:v>
                </c:pt>
                <c:pt idx="14">
                  <c:v>1000000</c:v>
                </c:pt>
                <c:pt idx="15">
                  <c:v>500000</c:v>
                </c:pt>
                <c:pt idx="16">
                  <c:v>1000000</c:v>
                </c:pt>
                <c:pt idx="17">
                  <c:v>2000000</c:v>
                </c:pt>
                <c:pt idx="18">
                  <c:v>500000</c:v>
                </c:pt>
                <c:pt idx="19">
                  <c:v>2000000</c:v>
                </c:pt>
                <c:pt idx="20">
                  <c:v>2000000</c:v>
                </c:pt>
              </c:numCache>
              <c:extLst/>
            </c:numRef>
          </c:val>
          <c:smooth val="0"/>
          <c:extLst>
            <c:ext xmlns:c16="http://schemas.microsoft.com/office/drawing/2014/chart" uri="{C3380CC4-5D6E-409C-BE32-E72D297353CC}">
              <c16:uniqueId val="{00000002-DC82-4F81-80C7-52862C50BC38}"/>
            </c:ext>
          </c:extLst>
        </c:ser>
        <c:dLbls>
          <c:showLegendKey val="0"/>
          <c:showVal val="0"/>
          <c:showCatName val="0"/>
          <c:showSerName val="0"/>
          <c:showPercent val="0"/>
          <c:showBubbleSize val="0"/>
        </c:dLbls>
        <c:marker val="1"/>
        <c:smooth val="0"/>
        <c:axId val="527108008"/>
        <c:axId val="527108336"/>
        <c:extLst>
          <c:ext xmlns:c15="http://schemas.microsoft.com/office/drawing/2012/chart" uri="{02D57815-91ED-43cb-92C2-25804820EDAC}">
            <c15:filteredLineSeries>
              <c15:ser>
                <c:idx val="3"/>
                <c:order val="3"/>
                <c:tx>
                  <c:strRef>
                    <c:extLst>
                      <c:ext uri="{02D57815-91ED-43cb-92C2-25804820EDAC}">
                        <c15:formulaRef>
                          <c15:sqref>'combined data'!$M$4:$M$22</c15:sqref>
                        </c15:formulaRef>
                      </c:ext>
                    </c:extLst>
                    <c:strCache>
                      <c:ptCount val="19"/>
                      <c:pt idx="0">
                        <c:v> $-   </c:v>
                      </c:pt>
                      <c:pt idx="1">
                        <c:v> $3,600,000 </c:v>
                      </c:pt>
                      <c:pt idx="2">
                        <c:v> $1,630,000 </c:v>
                      </c:pt>
                      <c:pt idx="3">
                        <c:v> $2,800,000 </c:v>
                      </c:pt>
                      <c:pt idx="4">
                        <c:v> $3,226,079 </c:v>
                      </c:pt>
                      <c:pt idx="5">
                        <c:v> $2,317,471 </c:v>
                      </c:pt>
                      <c:pt idx="6">
                        <c:v> $9,674,022 </c:v>
                      </c:pt>
                      <c:pt idx="7">
                        <c:v> $5,561,351 </c:v>
                      </c:pt>
                      <c:pt idx="8">
                        <c:v> $4,014,400 </c:v>
                      </c:pt>
                      <c:pt idx="9">
                        <c:v> $3,120,400 </c:v>
                      </c:pt>
                      <c:pt idx="10">
                        <c:v> $4,652,252 </c:v>
                      </c:pt>
                      <c:pt idx="11">
                        <c:v> $1,297,380 </c:v>
                      </c:pt>
                      <c:pt idx="12">
                        <c:v> $4,694,624 </c:v>
                      </c:pt>
                      <c:pt idx="13">
                        <c:v> $2,615,482 </c:v>
                      </c:pt>
                      <c:pt idx="14">
                        <c:v> $3,186,863 </c:v>
                      </c:pt>
                      <c:pt idx="15">
                        <c:v> $3,900,000 </c:v>
                      </c:pt>
                      <c:pt idx="16">
                        <c:v> $4,095,707 </c:v>
                      </c:pt>
                      <c:pt idx="17">
                        <c:v> $6,196,712 </c:v>
                      </c:pt>
                      <c:pt idx="18">
                        <c:v> $6,408,555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'combined data'!$B$5:$B$25</c15:sqref>
                        </c15:formulaRef>
                      </c:ext>
                    </c:extLst>
                    <c:numCache>
                      <c:formatCode>General</c:formatCod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numCache>
                  </c:numRef>
                </c:cat>
                <c:val>
                  <c:numLit>
                    <c:ptCount val="0"/>
                  </c:numLit>
                </c:val>
                <c:smooth val="0"/>
                <c:extLst>
                  <c:ext xmlns:c16="http://schemas.microsoft.com/office/drawing/2014/chart" uri="{C3380CC4-5D6E-409C-BE32-E72D297353CC}">
                    <c16:uniqueId val="{00000003-DC82-4F81-80C7-52862C50BC38}"/>
                  </c:ext>
                </c:extLst>
              </c15:ser>
            </c15:filteredLineSeries>
          </c:ext>
        </c:extLst>
      </c:lineChart>
      <c:catAx>
        <c:axId val="52710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08336"/>
        <c:crosses val="autoZero"/>
        <c:auto val="1"/>
        <c:lblAlgn val="ctr"/>
        <c:lblOffset val="100"/>
        <c:noMultiLvlLbl val="0"/>
      </c:catAx>
      <c:valAx>
        <c:axId val="527108336"/>
        <c:scaling>
          <c:orientation val="minMax"/>
          <c:max val="18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08008"/>
        <c:crosses val="autoZero"/>
        <c:crossBetween val="between"/>
        <c:majorUnit val="100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0.64722</cdr:x>
      <cdr:y>0.48056</cdr:y>
    </cdr:from>
    <cdr:to>
      <cdr:x>0.64817</cdr:x>
      <cdr:y>0.66868</cdr:y>
    </cdr:to>
    <cdr:cxnSp macro="">
      <cdr:nvCxnSpPr>
        <cdr:cNvPr id="3" name="Straight Arrow Connector 2">
          <a:extLst xmlns:a="http://schemas.openxmlformats.org/drawingml/2006/main">
            <a:ext uri="{FF2B5EF4-FFF2-40B4-BE49-F238E27FC236}">
              <a16:creationId xmlns:a16="http://schemas.microsoft.com/office/drawing/2014/main" id="{E5FB2A2C-96B4-8A8F-2454-A4AEF476EFD9}"/>
            </a:ext>
          </a:extLst>
        </cdr:cNvPr>
        <cdr:cNvCxnSpPr/>
      </cdr:nvCxnSpPr>
      <cdr:spPr>
        <a:xfrm xmlns:a="http://schemas.openxmlformats.org/drawingml/2006/main">
          <a:off x="5918197" y="2151066"/>
          <a:ext cx="8687" cy="842062"/>
        </a:xfrm>
        <a:prstGeom xmlns:a="http://schemas.openxmlformats.org/drawingml/2006/main" prst="straightConnector1">
          <a:avLst/>
        </a:prstGeom>
        <a:ln xmlns:a="http://schemas.openxmlformats.org/drawingml/2006/main" w="34925">
          <a:solidFill>
            <a:schemeClr val="accent3"/>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0.64507</cdr:x>
      <cdr:y>0.51861</cdr:y>
    </cdr:from>
    <cdr:to>
      <cdr:x>0.8</cdr:x>
      <cdr:y>0.65792</cdr:y>
    </cdr:to>
    <cdr:sp macro="" textlink="">
      <cdr:nvSpPr>
        <cdr:cNvPr id="5" name="TextBox 4">
          <a:extLst xmlns:a="http://schemas.openxmlformats.org/drawingml/2006/main">
            <a:ext uri="{FF2B5EF4-FFF2-40B4-BE49-F238E27FC236}">
              <a16:creationId xmlns:a16="http://schemas.microsoft.com/office/drawing/2014/main" id="{B05D9528-3556-98CC-D869-A579F237755B}"/>
            </a:ext>
          </a:extLst>
        </cdr:cNvPr>
        <cdr:cNvSpPr txBox="1"/>
      </cdr:nvSpPr>
      <cdr:spPr>
        <a:xfrm xmlns:a="http://schemas.openxmlformats.org/drawingml/2006/main">
          <a:off x="5898525" y="2321397"/>
          <a:ext cx="1416676" cy="623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ea typeface="Calibri" panose="020F0502020204030204" pitchFamily="34" charset="0"/>
              <a:cs typeface="Calibri" panose="020F0502020204030204" pitchFamily="34" charset="0"/>
            </a:rPr>
            <a:t>Requests &amp; available funds</a:t>
          </a:r>
        </a:p>
      </cdr:txBody>
    </cdr:sp>
  </cdr:relSizeAnchor>
  <cdr:relSizeAnchor xmlns:cdr="http://schemas.openxmlformats.org/drawingml/2006/chartDrawing">
    <cdr:from>
      <cdr:x>0.72935</cdr:x>
      <cdr:y>0.63691</cdr:y>
    </cdr:from>
    <cdr:to>
      <cdr:x>0.73026</cdr:x>
      <cdr:y>0.73229</cdr:y>
    </cdr:to>
    <cdr:cxnSp macro="">
      <cdr:nvCxnSpPr>
        <cdr:cNvPr id="7" name="Straight Arrow Connector 6">
          <a:extLst xmlns:a="http://schemas.openxmlformats.org/drawingml/2006/main">
            <a:ext uri="{FF2B5EF4-FFF2-40B4-BE49-F238E27FC236}">
              <a16:creationId xmlns:a16="http://schemas.microsoft.com/office/drawing/2014/main" id="{AD0704C6-1F1D-42E5-DE62-40295E5EDEE6}"/>
            </a:ext>
          </a:extLst>
        </cdr:cNvPr>
        <cdr:cNvCxnSpPr/>
      </cdr:nvCxnSpPr>
      <cdr:spPr>
        <a:xfrm xmlns:a="http://schemas.openxmlformats.org/drawingml/2006/main" flipH="1">
          <a:off x="6669207" y="2850919"/>
          <a:ext cx="8321" cy="426939"/>
        </a:xfrm>
        <a:prstGeom xmlns:a="http://schemas.openxmlformats.org/drawingml/2006/main" prst="straightConnector1">
          <a:avLst/>
        </a:prstGeom>
        <a:ln xmlns:a="http://schemas.openxmlformats.org/drawingml/2006/main" w="34925">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0.74084</cdr:x>
      <cdr:y>0.62744</cdr:y>
    </cdr:from>
    <cdr:to>
      <cdr:x>0.88803</cdr:x>
      <cdr:y>0.72697</cdr:y>
    </cdr:to>
    <cdr:sp macro="" textlink="">
      <cdr:nvSpPr>
        <cdr:cNvPr id="8" name="TextBox 7">
          <a:extLst xmlns:a="http://schemas.openxmlformats.org/drawingml/2006/main">
            <a:ext uri="{FF2B5EF4-FFF2-40B4-BE49-F238E27FC236}">
              <a16:creationId xmlns:a16="http://schemas.microsoft.com/office/drawing/2014/main" id="{B7AAC204-7BE6-8542-618D-29F3358876EE}"/>
            </a:ext>
          </a:extLst>
        </cdr:cNvPr>
        <cdr:cNvSpPr txBox="1"/>
      </cdr:nvSpPr>
      <cdr:spPr>
        <a:xfrm xmlns:a="http://schemas.openxmlformats.org/drawingml/2006/main">
          <a:off x="6774286" y="2808542"/>
          <a:ext cx="1345843" cy="4455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ea typeface="Calibri" panose="020F0502020204030204" pitchFamily="34" charset="0"/>
              <a:cs typeface="Calibri" panose="020F0502020204030204" pitchFamily="34" charset="0"/>
            </a:rPr>
            <a:t>Loan repayments</a:t>
          </a:r>
          <a:r>
            <a:rPr lang="en-US" baseline="0" dirty="0">
              <a:ea typeface="Calibri" panose="020F0502020204030204" pitchFamily="34" charset="0"/>
              <a:cs typeface="Calibri" panose="020F0502020204030204" pitchFamily="34" charset="0"/>
            </a:rPr>
            <a:t> &amp;</a:t>
          </a:r>
        </a:p>
        <a:p xmlns:a="http://schemas.openxmlformats.org/drawingml/2006/main">
          <a:r>
            <a:rPr lang="en-US" baseline="0" dirty="0">
              <a:ea typeface="Calibri" panose="020F0502020204030204" pitchFamily="34" charset="0"/>
              <a:cs typeface="Calibri" panose="020F0502020204030204" pitchFamily="34" charset="0"/>
            </a:rPr>
            <a:t>unused funds</a:t>
          </a:r>
          <a:endParaRPr lang="en-US" dirty="0">
            <a:ea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9/2/2025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9/2/2025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Good morning, members of the Transportation Commission, and thank you for the opportunity to present the fiscal year 2026 Rail Revolving Loan and Grant program funding recommendation. I am Jim Glaspie. I serve as the Rail Development Manager. </a:t>
            </a:r>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37602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 you for your time today. Do you have any questions?</a:t>
            </a:r>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61547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Rail Revolving Loan and Grant (RRLG) program comes from what was the Iowa Railway Finance Authority (IRFA). The IRFA was created in 1980 in response to gaps in rail service cause by rail line abandonments during this time. The RRLG program of today was created in 2005 by an amendment to Iowa code and follows administrative rules set by the Department of Transportation.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28706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Between 2006 and 2025, the Rail Revolving Loan and Grant program has worked to fund projects a crossed the state using the three parts of the program. This map shows ongoing and completed projects, between 2006 and 2025. The green dots show infrastructure and jobs creation or retention projects, and the orange dots show planning studies. </a:t>
            </a: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396770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Remember from the last slide I talked about three parts of the program, but I only had two different colored dots on the map. That’s because parts 1 and 2 can be used together. Part 1 is a GRANT for Jobs creation or retention. Part 2 is a LOAN for infrastructure creation or improvement with no immediate connection to jobs. And part 3 is a GRANT for planning studies.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102853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program’s Notice of Funding Availability, (NOFA), is formulated using the yearly appropriation from the Rebuilding Iowa’s Infrastructure Fund (RIIF) and from anticipated loan repayments. It also recaptures unused funds. This usually happens if a project is completed below the award amount but may also reflect forfeitures of funding. Forfeitures occur when a project is unable to move forward. This chart shows the relationship between appropriations, (green line), the funding available, (blue line), and the funding requests, (orange line).</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14362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368570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dirty="0"/>
              <a:t>In Sioux City, this project will upgrade a grain storage facility to accommodate heavier rail cars and improve usability of the existing facility.</a:t>
            </a:r>
          </a:p>
          <a:p>
            <a:pPr marL="228600" indent="-228600">
              <a:buAutoNum type="arabicPeriod"/>
            </a:pPr>
            <a:r>
              <a:rPr lang="en-US" dirty="0"/>
              <a:t>In Sioux City, this project is an addition to a FY2023 RRLG project completed at the end of 2024. It adds more capacity to the transload site.</a:t>
            </a:r>
          </a:p>
          <a:p>
            <a:pPr marL="228600" indent="-228600">
              <a:buAutoNum type="arabicPeriod"/>
            </a:pPr>
            <a:r>
              <a:rPr lang="en-US" dirty="0"/>
              <a:t>In Le Mars, this project will add an additional transload location South of the FY17 RRLG project. The city of Le Mars has acquired 60 acres south of the existing industrial park and will extend their industrial rail access link allowing BJRY to build and operate the new transload that they will construct.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Waterloo, this facility will be built in the </a:t>
            </a:r>
            <a:r>
              <a:rPr lang="en-US" sz="18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Midport</a:t>
            </a: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Industrial Park at the Waterloo Regional Airport. International Paper is unable to expand at their current location. The new location will keep the current 129 jobs in the area and allow for the creation of 72 new jobs.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13934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Due to funding limits this year, our recommendation is to NOT fund this application.</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79357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the locations and the recommendation for FY2026 RRLG funding.</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303804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89" y="1833507"/>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13" indent="-214313">
              <a:lnSpc>
                <a:spcPct val="100000"/>
              </a:lnSpc>
              <a:spcBef>
                <a:spcPts val="900"/>
              </a:spcBef>
              <a:spcAft>
                <a:spcPts val="0"/>
              </a:spcAft>
              <a:buFont typeface="Arial" panose="020B0604020202020204" pitchFamily="34" charset="0"/>
              <a:buChar char="•"/>
              <a:defRPr sz="1350" spc="38" baseline="0">
                <a:solidFill>
                  <a:schemeClr val="tx1"/>
                </a:solidFill>
                <a:latin typeface="Calibri" panose="020F0502020204030204" pitchFamily="34" charset="0"/>
                <a:cs typeface="Calibri" panose="020F0502020204030204" pitchFamily="34" charset="0"/>
              </a:defRPr>
            </a:lvl1pPr>
            <a:lvl2pPr marL="427435" indent="-169069">
              <a:spcBef>
                <a:spcPts val="450"/>
              </a:spcBef>
              <a:spcAft>
                <a:spcPts val="0"/>
              </a:spcAft>
              <a:buFont typeface="Arial" panose="020B0604020202020204" pitchFamily="34" charset="0"/>
              <a:buChar char="•"/>
              <a:defRPr sz="1200">
                <a:latin typeface="Calibri" panose="020F0502020204030204" pitchFamily="34" charset="0"/>
                <a:cs typeface="Calibri" panose="020F0502020204030204" pitchFamily="34" charset="0"/>
              </a:defRPr>
            </a:lvl2pPr>
            <a:lvl3pPr marL="601266" indent="-173831">
              <a:spcBef>
                <a:spcPts val="450"/>
              </a:spcBef>
              <a:spcAft>
                <a:spcPts val="0"/>
              </a:spcAft>
              <a:buFont typeface="Arial" panose="020B0604020202020204" pitchFamily="34" charset="0"/>
              <a:buChar char="•"/>
              <a:defRPr sz="105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2" y="1005840"/>
            <a:ext cx="7610951" cy="574222"/>
          </a:xfrm>
          <a:prstGeom prst="rect">
            <a:avLst/>
          </a:prstGeom>
        </p:spPr>
        <p:txBody>
          <a:bodyPr anchor="b"/>
          <a:lstStyle>
            <a:lvl1pPr marL="0" indent="0">
              <a:buNone/>
              <a:defRPr sz="2400" b="1" spc="38" baseline="0">
                <a:solidFill>
                  <a:schemeClr val="accent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1"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3"/>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ADD PRESENTATION TITLE IN “VIEW” “SLIDE MASTER”</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3"/>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3"/>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2662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2" y="5100146"/>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2" y="446197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B664FB46-1C0D-83F3-05F9-7041C7EE16E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24448" y="137323"/>
            <a:ext cx="1431125" cy="478632"/>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2" y="5100146"/>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2" y="446197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54BEAE93-54CB-8FB0-EAF0-E5A25D170A6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24448" y="137323"/>
            <a:ext cx="1431125" cy="478632"/>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2" y="5100146"/>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2" y="446197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89155848-0C99-1042-B0B6-08480A00FFF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24448" y="137323"/>
            <a:ext cx="1431125" cy="478632"/>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2" y="5100146"/>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2" y="446197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227FC624-D4D1-9AFF-63B9-78F4572A1E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24448" y="137323"/>
            <a:ext cx="1431125" cy="478632"/>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3"/>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3"/>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1"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3"/>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54E74DE-D9A6-8BE3-B8A9-4AACD9ABFA1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486651" y="136525"/>
            <a:ext cx="1435897" cy="480228"/>
          </a:xfrm>
          <a:prstGeom prst="rect">
            <a:avLst/>
          </a:prstGeom>
        </p:spPr>
      </p:pic>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3"/>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3"/>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 id="214748368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way, stone&#10;&#10;AI-generated content may be incorrect.">
            <a:extLst>
              <a:ext uri="{FF2B5EF4-FFF2-40B4-BE49-F238E27FC236}">
                <a16:creationId xmlns:a16="http://schemas.microsoft.com/office/drawing/2014/main" id="{EB7BFFFE-6EB9-425B-F8E2-A2845120E59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8467"/>
            <a:ext cx="9144000" cy="6858000"/>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4224" y="5172891"/>
            <a:ext cx="9145889" cy="1524708"/>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0" y="309673"/>
            <a:ext cx="9161511" cy="14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Calibri" panose="020F0502020204030204" pitchFamily="34" charset="0"/>
                <a:cs typeface="Calibri" panose="020F0502020204030204" pitchFamily="34" charset="0"/>
              </a:rPr>
              <a:t>FY 2026</a:t>
            </a:r>
          </a:p>
          <a:p>
            <a:pPr algn="ctr" eaLnBrk="1" hangingPunct="1">
              <a:lnSpc>
                <a:spcPct val="90000"/>
              </a:lnSpc>
            </a:pPr>
            <a:r>
              <a:rPr lang="en-US" altLang="en-US" sz="3300" b="1" dirty="0">
                <a:solidFill>
                  <a:schemeClr val="bg1"/>
                </a:solidFill>
                <a:latin typeface="+mj-lt"/>
                <a:ea typeface="Calibri" panose="020F0502020204030204" pitchFamily="34" charset="0"/>
                <a:cs typeface="Calibri" panose="020F0502020204030204" pitchFamily="34" charset="0"/>
              </a:rPr>
              <a:t>Rail Revolving Loan and Grant Program A</a:t>
            </a:r>
            <a:r>
              <a:rPr lang="en-US" altLang="en-US" sz="3000" b="1" dirty="0">
                <a:solidFill>
                  <a:schemeClr val="bg1"/>
                </a:solidFill>
                <a:latin typeface="+mj-lt"/>
                <a:ea typeface="Calibri" panose="020F0502020204030204" pitchFamily="34" charset="0"/>
                <a:cs typeface="Calibri" panose="020F0502020204030204" pitchFamily="34" charset="0"/>
              </a:rPr>
              <a:t>pplications and Funding Recommendations</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77845" y="5702568"/>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dirty="0">
                <a:solidFill>
                  <a:schemeClr val="bg1"/>
                </a:solidFill>
                <a:ea typeface="Calibri" panose="020F0502020204030204" pitchFamily="34" charset="0"/>
                <a:cs typeface="Calibri" panose="020F050202020403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4" y="6103139"/>
            <a:ext cx="9148224"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185016" y="6336070"/>
            <a:ext cx="1604022"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900" dirty="0">
                <a:solidFill>
                  <a:schemeClr val="bg1"/>
                </a:solidFill>
                <a:latin typeface="+mn-lt"/>
                <a:ea typeface="Calibri" panose="020F0502020204030204" pitchFamily="34" charset="0"/>
                <a:cs typeface="Calibri" panose="020F0502020204030204" pitchFamily="34" charset="0"/>
              </a:rPr>
              <a:t>James (Jim) Glaspie</a:t>
            </a:r>
          </a:p>
          <a:p>
            <a:pPr>
              <a:spcAft>
                <a:spcPts val="450"/>
              </a:spcAft>
            </a:pPr>
            <a:r>
              <a:rPr lang="en-US" altLang="en-US" sz="900" dirty="0">
                <a:solidFill>
                  <a:schemeClr val="bg1"/>
                </a:solidFill>
                <a:latin typeface="+mn-lt"/>
                <a:ea typeface="Calibri" panose="020F0502020204030204" pitchFamily="34" charset="0"/>
                <a:cs typeface="Calibri" panose="020F0502020204030204" pitchFamily="34" charset="0"/>
              </a:rPr>
              <a:t>Rail Development Manager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98497" y="5935245"/>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328048" y="6412292"/>
            <a:ext cx="1520687"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Calibri" panose="020F0502020204030204" pitchFamily="34" charset="0"/>
                <a:cs typeface="Calibri" panose="020F0502020204030204" pitchFamily="34" charset="0"/>
              </a:rPr>
              <a:t>September 9, 2025 Transportation Commission</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train on the railway tracks&#10;&#10;AI-generated content may be incorrect.">
            <a:extLst>
              <a:ext uri="{FF2B5EF4-FFF2-40B4-BE49-F238E27FC236}">
                <a16:creationId xmlns:a16="http://schemas.microsoft.com/office/drawing/2014/main" id="{FA90E64F-B9D5-F48E-DBC2-65FEEF666AD1}"/>
              </a:ext>
            </a:extLst>
          </p:cNvPr>
          <p:cNvPicPr>
            <a:picLocks noGrp="1" noChangeAspect="1"/>
          </p:cNvPicPr>
          <p:nvPr>
            <p:ph type="pic" sz="quarter" idx="10"/>
          </p:nvPr>
        </p:nvPicPr>
        <p:blipFill>
          <a:blip r:embed="rId3" cstate="screen">
            <a:alphaModFix/>
            <a:extLst>
              <a:ext uri="{28A0092B-C50C-407E-A947-70E740481C1C}">
                <a14:useLocalDpi xmlns:a14="http://schemas.microsoft.com/office/drawing/2010/main" val="0"/>
              </a:ext>
            </a:extLst>
          </a:blip>
          <a:srcRect/>
          <a:stretch>
            <a:fillRect/>
          </a:stretch>
        </p:blipFill>
        <p:spPr>
          <a:xfrm>
            <a:off x="0" y="857250"/>
            <a:ext cx="9144000" cy="6000750"/>
          </a:xfrm>
        </p:spPr>
      </p:pic>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9" y="-4841"/>
            <a:ext cx="9144000" cy="1231190"/>
            <a:chOff x="-23" y="-24981082"/>
            <a:chExt cx="24377661" cy="13130719"/>
          </a:xfrm>
          <a:solidFill>
            <a:srgbClr val="19405B">
              <a:alpha val="95000"/>
            </a:srgbClr>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83" y="-32071277"/>
              <a:ext cx="10197260" cy="2437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23" y="-14783821"/>
              <a:ext cx="24377649"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a:defRPr/>
              </a:pPr>
              <a:endParaRPr lang="en-US" sz="675"/>
            </a:p>
          </p:txBody>
        </p:sp>
      </p:gr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5066661" y="5231605"/>
            <a:ext cx="3713730" cy="415498"/>
          </a:xfrm>
          <a:prstGeom prst="rect">
            <a:avLst/>
          </a:prstGeom>
          <a:noFill/>
          <a:ln>
            <a:noFill/>
          </a:ln>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100" b="1" dirty="0">
                <a:solidFill>
                  <a:schemeClr val="bg1"/>
                </a:solidFill>
                <a:latin typeface="+mj-lt"/>
                <a:ea typeface="Calibri" panose="020F0502020204030204" pitchFamily="34" charset="0"/>
                <a:cs typeface="Arial" panose="020B0604020202020204" pitchFamily="34" charset="0"/>
              </a:rPr>
              <a:t>james.glaspie@iowadot.us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5066661" y="5926946"/>
            <a:ext cx="2342147" cy="415498"/>
          </a:xfrm>
          <a:prstGeom prst="rect">
            <a:avLst/>
          </a:prstGeom>
          <a:noFill/>
          <a:ln>
            <a:noFill/>
          </a:ln>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2100" b="1" dirty="0">
                <a:solidFill>
                  <a:schemeClr val="bg1"/>
                </a:solidFill>
                <a:latin typeface="+mj-lt"/>
                <a:ea typeface="Calibri" panose="020F0502020204030204" pitchFamily="34" charset="0"/>
                <a:cs typeface="Arial" panose="020B0604020202020204" pitchFamily="34" charset="0"/>
              </a:rPr>
              <a:t>515-567-0715</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4571997" y="6000750"/>
            <a:ext cx="267891" cy="267890"/>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4571998" y="5309049"/>
            <a:ext cx="267890" cy="267890"/>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1142993" y="857250"/>
            <a:ext cx="6858007" cy="988695"/>
          </a:xfrm>
          <a:prstGeom prst="rect">
            <a:avLst/>
          </a:prstGeom>
          <a:solidFill>
            <a:srgbClr val="19405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2202206" y="951296"/>
            <a:ext cx="4564856"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729029" y="134644"/>
            <a:ext cx="1685925"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 clipart&#10;&#10;Description automatically generated">
            <a:extLst>
              <a:ext uri="{FF2B5EF4-FFF2-40B4-BE49-F238E27FC236}">
                <a16:creationId xmlns:a16="http://schemas.microsoft.com/office/drawing/2014/main" id="{AFDE7692-9D19-504D-17C8-ACF461F4344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56306" y="1320395"/>
            <a:ext cx="3631364" cy="907841"/>
          </a:xfrm>
          <a:prstGeom prst="rect">
            <a:avLst/>
          </a:prstGeom>
        </p:spPr>
      </p:pic>
      <p:pic>
        <p:nvPicPr>
          <p:cNvPr id="6" name="Picture 5">
            <a:extLst>
              <a:ext uri="{FF2B5EF4-FFF2-40B4-BE49-F238E27FC236}">
                <a16:creationId xmlns:a16="http://schemas.microsoft.com/office/drawing/2014/main" id="{E012DFE6-E3B8-791B-C9EF-ACA59823B3B6}"/>
              </a:ext>
            </a:extLst>
          </p:cNvPr>
          <p:cNvPicPr>
            <a:picLocks noChangeAspect="1"/>
          </p:cNvPicPr>
          <p:nvPr/>
        </p:nvPicPr>
        <p:blipFill>
          <a:blip r:embed="rId8"/>
          <a:stretch>
            <a:fillRect/>
          </a:stretch>
        </p:blipFill>
        <p:spPr>
          <a:xfrm>
            <a:off x="643440" y="4894871"/>
            <a:ext cx="1558766" cy="1557458"/>
          </a:xfrm>
          <a:prstGeom prst="rect">
            <a:avLst/>
          </a:prstGeom>
        </p:spPr>
      </p:pic>
    </p:spTree>
    <p:extLst>
      <p:ext uri="{BB962C8B-B14F-4D97-AF65-F5344CB8AC3E}">
        <p14:creationId xmlns:p14="http://schemas.microsoft.com/office/powerpoint/2010/main" val="3953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7E3C0D-2041-D436-CB2B-BFFBD31BB123}"/>
              </a:ext>
            </a:extLst>
          </p:cNvPr>
          <p:cNvSpPr/>
          <p:nvPr/>
        </p:nvSpPr>
        <p:spPr>
          <a:xfrm>
            <a:off x="247145" y="747107"/>
            <a:ext cx="8649708" cy="17146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AI-generated content may be incorrect.">
            <a:extLst>
              <a:ext uri="{FF2B5EF4-FFF2-40B4-BE49-F238E27FC236}">
                <a16:creationId xmlns:a16="http://schemas.microsoft.com/office/drawing/2014/main" id="{CDF97ACA-1F03-391D-3D1E-D554710FCB4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7145" y="2470966"/>
            <a:ext cx="8649708" cy="4172476"/>
          </a:xfrm>
          <a:prstGeom prst="rect">
            <a:avLst/>
          </a:prstGeom>
        </p:spPr>
      </p:pic>
      <p:pic>
        <p:nvPicPr>
          <p:cNvPr id="8" name="Picture 7" descr="Text&#10;&#10;AI-generated content may be incorrect.">
            <a:extLst>
              <a:ext uri="{FF2B5EF4-FFF2-40B4-BE49-F238E27FC236}">
                <a16:creationId xmlns:a16="http://schemas.microsoft.com/office/drawing/2014/main" id="{5C64F3D5-A886-9988-9F6B-ABA2C1CD6F6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69749" y="5715279"/>
            <a:ext cx="1777272" cy="641914"/>
          </a:xfrm>
          <a:prstGeom prst="rect">
            <a:avLst/>
          </a:prstGeom>
        </p:spPr>
      </p:pic>
      <p:pic>
        <p:nvPicPr>
          <p:cNvPr id="10" name="Picture 9" descr="Shape&#10;&#10;AI-generated content may be incorrect.">
            <a:extLst>
              <a:ext uri="{FF2B5EF4-FFF2-40B4-BE49-F238E27FC236}">
                <a16:creationId xmlns:a16="http://schemas.microsoft.com/office/drawing/2014/main" id="{2F40A62A-63D6-3113-D99B-1F5E559AD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72" y="2596444"/>
            <a:ext cx="1031798" cy="832555"/>
          </a:xfrm>
          <a:prstGeom prst="rect">
            <a:avLst/>
          </a:prstGeom>
        </p:spPr>
      </p:pic>
      <p:sp>
        <p:nvSpPr>
          <p:cNvPr id="11" name="TextBox 10">
            <a:extLst>
              <a:ext uri="{FF2B5EF4-FFF2-40B4-BE49-F238E27FC236}">
                <a16:creationId xmlns:a16="http://schemas.microsoft.com/office/drawing/2014/main" id="{B924A51C-CDEF-131C-A9F0-EE5DCBE43D10}"/>
              </a:ext>
            </a:extLst>
          </p:cNvPr>
          <p:cNvSpPr txBox="1"/>
          <p:nvPr/>
        </p:nvSpPr>
        <p:spPr>
          <a:xfrm>
            <a:off x="716845" y="178849"/>
            <a:ext cx="5887766" cy="400110"/>
          </a:xfrm>
          <a:prstGeom prst="rect">
            <a:avLst/>
          </a:prstGeom>
          <a:noFill/>
        </p:spPr>
        <p:txBody>
          <a:bodyPr wrap="none" rtlCol="0">
            <a:spAutoFit/>
          </a:bodyPr>
          <a:lstStyle/>
          <a:p>
            <a:r>
              <a:rPr lang="en-US" sz="2000" b="1" dirty="0">
                <a:solidFill>
                  <a:schemeClr val="accent1"/>
                </a:solidFill>
              </a:rPr>
              <a:t>Floyd Valley Transload – 1321 Lewis Blvd, Sioux City</a:t>
            </a:r>
          </a:p>
        </p:txBody>
      </p:sp>
      <p:sp>
        <p:nvSpPr>
          <p:cNvPr id="12" name="TextBox 11">
            <a:extLst>
              <a:ext uri="{FF2B5EF4-FFF2-40B4-BE49-F238E27FC236}">
                <a16:creationId xmlns:a16="http://schemas.microsoft.com/office/drawing/2014/main" id="{E8EDD250-EF41-5AD6-06D8-E4D38E74E27F}"/>
              </a:ext>
            </a:extLst>
          </p:cNvPr>
          <p:cNvSpPr txBox="1"/>
          <p:nvPr/>
        </p:nvSpPr>
        <p:spPr>
          <a:xfrm>
            <a:off x="462035" y="874996"/>
            <a:ext cx="6238543" cy="1477328"/>
          </a:xfrm>
          <a:prstGeom prst="rect">
            <a:avLst/>
          </a:prstGeom>
          <a:noFill/>
        </p:spPr>
        <p:txBody>
          <a:bodyPr wrap="square" rtlCol="0">
            <a:spAutoFit/>
          </a:bodyPr>
          <a:lstStyle/>
          <a:p>
            <a:r>
              <a:rPr lang="en-US" sz="1800" dirty="0">
                <a:solidFill>
                  <a:schemeClr val="bg1"/>
                </a:solidFill>
              </a:rPr>
              <a:t>Floyd Valley Transload plans to upgrade 1397’ of rail and rail infrastructure at the Lewis Blvd site. Upgrades will allow for 3 additional businesses to access this under-utilized site and facilitate local rail car handling on site. Total rail cost $1,500,752.</a:t>
            </a:r>
          </a:p>
          <a:p>
            <a:r>
              <a:rPr lang="en-US" dirty="0">
                <a:solidFill>
                  <a:schemeClr val="bg1"/>
                </a:solidFill>
              </a:rPr>
              <a:t>Loan Request $1,200,602  Recommendation $830,000</a:t>
            </a:r>
            <a:endParaRPr lang="en-US" sz="1800" dirty="0">
              <a:solidFill>
                <a:schemeClr val="bg1"/>
              </a:solidFill>
            </a:endParaRPr>
          </a:p>
        </p:txBody>
      </p:sp>
      <p:pic>
        <p:nvPicPr>
          <p:cNvPr id="14" name="Picture 13" descr="Diagram&#10;&#10;AI-generated content may be incorrect.">
            <a:extLst>
              <a:ext uri="{FF2B5EF4-FFF2-40B4-BE49-F238E27FC236}">
                <a16:creationId xmlns:a16="http://schemas.microsoft.com/office/drawing/2014/main" id="{D1708DC5-726C-87DC-0F85-63478D8C059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80810" y="995514"/>
            <a:ext cx="1828800" cy="1236292"/>
          </a:xfrm>
          <a:prstGeom prst="rect">
            <a:avLst/>
          </a:prstGeom>
        </p:spPr>
      </p:pic>
    </p:spTree>
    <p:extLst>
      <p:ext uri="{BB962C8B-B14F-4D97-AF65-F5344CB8AC3E}">
        <p14:creationId xmlns:p14="http://schemas.microsoft.com/office/powerpoint/2010/main" val="366090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 engineering drawing, map&#10;&#10;AI-generated content may be incorrect.">
            <a:extLst>
              <a:ext uri="{FF2B5EF4-FFF2-40B4-BE49-F238E27FC236}">
                <a16:creationId xmlns:a16="http://schemas.microsoft.com/office/drawing/2014/main" id="{4264443C-7234-B6ED-B986-85F840459A6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8364" y="2498537"/>
            <a:ext cx="8693624" cy="4148821"/>
          </a:xfrm>
          <a:prstGeom prst="rect">
            <a:avLst/>
          </a:prstGeom>
        </p:spPr>
      </p:pic>
      <p:pic>
        <p:nvPicPr>
          <p:cNvPr id="3" name="Picture 2" descr="Diagram&#10;&#10;AI-generated content may be incorrect.">
            <a:extLst>
              <a:ext uri="{FF2B5EF4-FFF2-40B4-BE49-F238E27FC236}">
                <a16:creationId xmlns:a16="http://schemas.microsoft.com/office/drawing/2014/main" id="{17E9A8CC-3C03-DAC5-8150-77756E2E635C}"/>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21399117">
            <a:off x="674339" y="4871016"/>
            <a:ext cx="6728879" cy="1564306"/>
          </a:xfrm>
          <a:prstGeom prst="rect">
            <a:avLst/>
          </a:prstGeom>
        </p:spPr>
      </p:pic>
      <p:sp>
        <p:nvSpPr>
          <p:cNvPr id="4" name="TextBox 3">
            <a:extLst>
              <a:ext uri="{FF2B5EF4-FFF2-40B4-BE49-F238E27FC236}">
                <a16:creationId xmlns:a16="http://schemas.microsoft.com/office/drawing/2014/main" id="{ABA0CA31-805D-448B-981B-77B2C7E801ED}"/>
              </a:ext>
            </a:extLst>
          </p:cNvPr>
          <p:cNvSpPr txBox="1"/>
          <p:nvPr/>
        </p:nvSpPr>
        <p:spPr>
          <a:xfrm>
            <a:off x="1374779" y="145143"/>
            <a:ext cx="5327997" cy="400110"/>
          </a:xfrm>
          <a:prstGeom prst="rect">
            <a:avLst/>
          </a:prstGeom>
          <a:noFill/>
        </p:spPr>
        <p:txBody>
          <a:bodyPr wrap="none" rtlCol="0">
            <a:spAutoFit/>
          </a:bodyPr>
          <a:lstStyle/>
          <a:p>
            <a:r>
              <a:rPr lang="en-US" sz="2000" b="1" dirty="0">
                <a:solidFill>
                  <a:schemeClr val="accent1"/>
                </a:solidFill>
              </a:rPr>
              <a:t>Floyd Valley Transload – Rustin Street, Sioux City</a:t>
            </a:r>
          </a:p>
        </p:txBody>
      </p:sp>
      <p:pic>
        <p:nvPicPr>
          <p:cNvPr id="5" name="Picture 4" descr="Logo&#10;&#10;AI-generated content may be incorrect.">
            <a:extLst>
              <a:ext uri="{FF2B5EF4-FFF2-40B4-BE49-F238E27FC236}">
                <a16:creationId xmlns:a16="http://schemas.microsoft.com/office/drawing/2014/main" id="{622CAF99-E798-1D37-F603-8F4EF669381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11634" y="3033079"/>
            <a:ext cx="723284" cy="791841"/>
          </a:xfrm>
          <a:prstGeom prst="rect">
            <a:avLst/>
          </a:prstGeom>
        </p:spPr>
      </p:pic>
      <p:sp>
        <p:nvSpPr>
          <p:cNvPr id="6" name="Rectangle 5">
            <a:extLst>
              <a:ext uri="{FF2B5EF4-FFF2-40B4-BE49-F238E27FC236}">
                <a16:creationId xmlns:a16="http://schemas.microsoft.com/office/drawing/2014/main" id="{13B8C704-4B01-DBE0-7BBB-5ABB0B76203B}"/>
              </a:ext>
            </a:extLst>
          </p:cNvPr>
          <p:cNvSpPr/>
          <p:nvPr/>
        </p:nvSpPr>
        <p:spPr>
          <a:xfrm>
            <a:off x="225188" y="736980"/>
            <a:ext cx="8693624" cy="176155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Floyd Valley Transload plans to add 558’ of rail to the recently </a:t>
            </a:r>
          </a:p>
          <a:p>
            <a:r>
              <a:rPr lang="en-US" dirty="0">
                <a:solidFill>
                  <a:schemeClr val="bg1"/>
                </a:solidFill>
              </a:rPr>
              <a:t>completed RRLG project awarded FY2023. This project will add </a:t>
            </a:r>
          </a:p>
          <a:p>
            <a:r>
              <a:rPr lang="en-US" dirty="0">
                <a:solidFill>
                  <a:schemeClr val="bg1"/>
                </a:solidFill>
              </a:rPr>
              <a:t>tank car capacity to the transload facility that handles liquid by </a:t>
            </a:r>
          </a:p>
          <a:p>
            <a:r>
              <a:rPr lang="en-US" dirty="0">
                <a:solidFill>
                  <a:schemeClr val="bg1"/>
                </a:solidFill>
              </a:rPr>
              <a:t>products from a local meat processing. Total rail cost $320,000.</a:t>
            </a:r>
          </a:p>
          <a:p>
            <a:r>
              <a:rPr lang="en-US" dirty="0">
                <a:solidFill>
                  <a:schemeClr val="bg1"/>
                </a:solidFill>
              </a:rPr>
              <a:t>Loan request $256 ,000  Recommendation $256,000</a:t>
            </a:r>
          </a:p>
        </p:txBody>
      </p:sp>
      <p:pic>
        <p:nvPicPr>
          <p:cNvPr id="7" name="Picture 6" descr="Diagram&#10;&#10;AI-generated content may be incorrect.">
            <a:extLst>
              <a:ext uri="{FF2B5EF4-FFF2-40B4-BE49-F238E27FC236}">
                <a16:creationId xmlns:a16="http://schemas.microsoft.com/office/drawing/2014/main" id="{6329AE51-94B4-0F29-DB87-23F8C626E1A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71015" y="984826"/>
            <a:ext cx="1828800" cy="1236293"/>
          </a:xfrm>
          <a:prstGeom prst="rect">
            <a:avLst/>
          </a:prstGeom>
        </p:spPr>
      </p:pic>
    </p:spTree>
    <p:extLst>
      <p:ext uri="{BB962C8B-B14F-4D97-AF65-F5344CB8AC3E}">
        <p14:creationId xmlns:p14="http://schemas.microsoft.com/office/powerpoint/2010/main" val="413442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F2F4EE-FF82-8FBC-818A-73B2489C04A8}"/>
              </a:ext>
            </a:extLst>
          </p:cNvPr>
          <p:cNvSpPr txBox="1"/>
          <p:nvPr/>
        </p:nvSpPr>
        <p:spPr>
          <a:xfrm>
            <a:off x="685529" y="199734"/>
            <a:ext cx="6465898" cy="369332"/>
          </a:xfrm>
          <a:prstGeom prst="rect">
            <a:avLst/>
          </a:prstGeom>
          <a:noFill/>
        </p:spPr>
        <p:txBody>
          <a:bodyPr wrap="square">
            <a:spAutoFit/>
          </a:bodyPr>
          <a:lstStyle/>
          <a:p>
            <a:r>
              <a:rPr lang="en-US" b="1" dirty="0">
                <a:solidFill>
                  <a:schemeClr val="accent1"/>
                </a:solidFill>
              </a:rPr>
              <a:t>Burlington Junction Railway (BJRY) – Transload expansion, Le Mars</a:t>
            </a:r>
          </a:p>
        </p:txBody>
      </p:sp>
      <p:pic>
        <p:nvPicPr>
          <p:cNvPr id="5" name="Picture 4">
            <a:extLst>
              <a:ext uri="{FF2B5EF4-FFF2-40B4-BE49-F238E27FC236}">
                <a16:creationId xmlns:a16="http://schemas.microsoft.com/office/drawing/2014/main" id="{BE1C8D29-5C04-B3D7-ADE1-EF4C64F4E56F}"/>
              </a:ext>
            </a:extLst>
          </p:cNvPr>
          <p:cNvPicPr>
            <a:picLocks noChangeAspect="1"/>
          </p:cNvPicPr>
          <p:nvPr/>
        </p:nvPicPr>
        <p:blipFill>
          <a:blip r:embed="rId2"/>
          <a:stretch>
            <a:fillRect/>
          </a:stretch>
        </p:blipFill>
        <p:spPr>
          <a:xfrm>
            <a:off x="210064" y="2437124"/>
            <a:ext cx="8723870" cy="4221142"/>
          </a:xfrm>
          <a:prstGeom prst="rect">
            <a:avLst/>
          </a:prstGeom>
        </p:spPr>
      </p:pic>
      <p:sp>
        <p:nvSpPr>
          <p:cNvPr id="6" name="TextBox 5">
            <a:extLst>
              <a:ext uri="{FF2B5EF4-FFF2-40B4-BE49-F238E27FC236}">
                <a16:creationId xmlns:a16="http://schemas.microsoft.com/office/drawing/2014/main" id="{EB3FF6EB-80AD-F99B-810E-93491A3EE63B}"/>
              </a:ext>
            </a:extLst>
          </p:cNvPr>
          <p:cNvSpPr txBox="1"/>
          <p:nvPr/>
        </p:nvSpPr>
        <p:spPr>
          <a:xfrm>
            <a:off x="2924879" y="3975667"/>
            <a:ext cx="1987198" cy="415498"/>
          </a:xfrm>
          <a:prstGeom prst="rect">
            <a:avLst/>
          </a:prstGeom>
          <a:solidFill>
            <a:schemeClr val="bg1"/>
          </a:solidFill>
        </p:spPr>
        <p:txBody>
          <a:bodyPr wrap="square" rtlCol="0">
            <a:spAutoFit/>
          </a:bodyPr>
          <a:lstStyle/>
          <a:p>
            <a:r>
              <a:rPr lang="en-US" sz="1050" b="1" dirty="0">
                <a:solidFill>
                  <a:srgbClr val="0101FF"/>
                </a:solidFill>
                <a:latin typeface="+mj-lt"/>
              </a:rPr>
              <a:t>City of Le Mars expansion</a:t>
            </a:r>
          </a:p>
          <a:p>
            <a:r>
              <a:rPr lang="en-US" sz="1050" b="1" dirty="0">
                <a:solidFill>
                  <a:srgbClr val="FF0000"/>
                </a:solidFill>
                <a:latin typeface="+mj-lt"/>
              </a:rPr>
              <a:t>BJRY expansion</a:t>
            </a:r>
          </a:p>
        </p:txBody>
      </p:sp>
      <p:sp>
        <p:nvSpPr>
          <p:cNvPr id="7" name="TextBox 6">
            <a:extLst>
              <a:ext uri="{FF2B5EF4-FFF2-40B4-BE49-F238E27FC236}">
                <a16:creationId xmlns:a16="http://schemas.microsoft.com/office/drawing/2014/main" id="{06DDAF1D-67C6-254E-1706-36F0EE2815C4}"/>
              </a:ext>
            </a:extLst>
          </p:cNvPr>
          <p:cNvSpPr txBox="1"/>
          <p:nvPr/>
        </p:nvSpPr>
        <p:spPr>
          <a:xfrm>
            <a:off x="210064" y="730155"/>
            <a:ext cx="8723870" cy="1754326"/>
          </a:xfrm>
          <a:prstGeom prst="rect">
            <a:avLst/>
          </a:prstGeom>
          <a:solidFill>
            <a:schemeClr val="accent1"/>
          </a:solidFill>
        </p:spPr>
        <p:txBody>
          <a:bodyPr wrap="square" rtlCol="0">
            <a:spAutoFit/>
          </a:bodyPr>
          <a:lstStyle/>
          <a:p>
            <a:r>
              <a:rPr lang="en-US" sz="1800" dirty="0">
                <a:solidFill>
                  <a:schemeClr val="bg1"/>
                </a:solidFill>
              </a:rPr>
              <a:t>BJRY plans to expand the transload site at the industrial park in </a:t>
            </a:r>
          </a:p>
          <a:p>
            <a:r>
              <a:rPr lang="en-US" sz="1800" dirty="0">
                <a:solidFill>
                  <a:schemeClr val="bg1"/>
                </a:solidFill>
              </a:rPr>
              <a:t>Le Mars. This project will add 670’ of rail and additional transload </a:t>
            </a:r>
          </a:p>
          <a:p>
            <a:r>
              <a:rPr lang="en-US" sz="1800" dirty="0">
                <a:solidFill>
                  <a:schemeClr val="bg1"/>
                </a:solidFill>
              </a:rPr>
              <a:t>area to the 4.9-acre site in conjunction with the city of Le Mars</a:t>
            </a:r>
          </a:p>
          <a:p>
            <a:r>
              <a:rPr lang="en-US" sz="1800" dirty="0">
                <a:solidFill>
                  <a:schemeClr val="bg1"/>
                </a:solidFill>
              </a:rPr>
              <a:t> rail expansion. Total rail cost $1,131,330.</a:t>
            </a:r>
          </a:p>
          <a:p>
            <a:r>
              <a:rPr lang="en-US" sz="1800" dirty="0">
                <a:solidFill>
                  <a:schemeClr val="bg1"/>
                </a:solidFill>
              </a:rPr>
              <a:t>Loan request $792,000  Recommendation $792,000</a:t>
            </a:r>
          </a:p>
          <a:p>
            <a:endParaRPr lang="en-US" sz="1800" dirty="0">
              <a:solidFill>
                <a:schemeClr val="bg1"/>
              </a:solidFill>
            </a:endParaRPr>
          </a:p>
        </p:txBody>
      </p:sp>
      <p:pic>
        <p:nvPicPr>
          <p:cNvPr id="8" name="Picture 7" descr="Diagram&#10;&#10;AI-generated content may be incorrect.">
            <a:extLst>
              <a:ext uri="{FF2B5EF4-FFF2-40B4-BE49-F238E27FC236}">
                <a16:creationId xmlns:a16="http://schemas.microsoft.com/office/drawing/2014/main" id="{87F8FD90-A456-C06F-5B11-B34B30E0F9B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93977" y="989408"/>
            <a:ext cx="1828800" cy="1188464"/>
          </a:xfrm>
          <a:prstGeom prst="rect">
            <a:avLst/>
          </a:prstGeom>
        </p:spPr>
      </p:pic>
      <p:pic>
        <p:nvPicPr>
          <p:cNvPr id="19" name="Picture 18" descr="Logo&#10;&#10;AI-generated content may be incorrect.">
            <a:extLst>
              <a:ext uri="{FF2B5EF4-FFF2-40B4-BE49-F238E27FC236}">
                <a16:creationId xmlns:a16="http://schemas.microsoft.com/office/drawing/2014/main" id="{C08F4ED4-05EE-6C3B-C8D8-5807EF2F9F5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26892" y="4072528"/>
            <a:ext cx="723284" cy="791841"/>
          </a:xfrm>
          <a:prstGeom prst="rect">
            <a:avLst/>
          </a:prstGeom>
        </p:spPr>
      </p:pic>
    </p:spTree>
    <p:extLst>
      <p:ext uri="{BB962C8B-B14F-4D97-AF65-F5344CB8AC3E}">
        <p14:creationId xmlns:p14="http://schemas.microsoft.com/office/powerpoint/2010/main" val="160872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A20578-07DD-6EDA-069A-728F829B6FE8}"/>
              </a:ext>
            </a:extLst>
          </p:cNvPr>
          <p:cNvSpPr/>
          <p:nvPr/>
        </p:nvSpPr>
        <p:spPr>
          <a:xfrm>
            <a:off x="209698" y="736365"/>
            <a:ext cx="8724601" cy="13263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International Paper is planning a new facility at the </a:t>
            </a:r>
            <a:r>
              <a:rPr lang="en-US" dirty="0" err="1">
                <a:solidFill>
                  <a:schemeClr val="bg1"/>
                </a:solidFill>
              </a:rPr>
              <a:t>MidPort</a:t>
            </a:r>
            <a:r>
              <a:rPr lang="en-US" dirty="0">
                <a:solidFill>
                  <a:schemeClr val="bg1"/>
                </a:solidFill>
              </a:rPr>
              <a:t> America Business Park at the Waterloo Airport. This facility will replace the current one, in Waterloo and will add 7823’ of new rail. Jobs – 129 retained, 72 created. Total rail cost $4,250,000.</a:t>
            </a:r>
          </a:p>
          <a:p>
            <a:r>
              <a:rPr lang="en-US" dirty="0">
                <a:solidFill>
                  <a:schemeClr val="bg1"/>
                </a:solidFill>
              </a:rPr>
              <a:t>Grant request $2,125,000  Recommendation $1,469,000</a:t>
            </a:r>
          </a:p>
        </p:txBody>
      </p:sp>
      <p:sp>
        <p:nvSpPr>
          <p:cNvPr id="6" name="TextBox 5">
            <a:extLst>
              <a:ext uri="{FF2B5EF4-FFF2-40B4-BE49-F238E27FC236}">
                <a16:creationId xmlns:a16="http://schemas.microsoft.com/office/drawing/2014/main" id="{ECEF62FA-6C8F-16F4-3A74-4B9B56B6D28F}"/>
              </a:ext>
            </a:extLst>
          </p:cNvPr>
          <p:cNvSpPr txBox="1"/>
          <p:nvPr/>
        </p:nvSpPr>
        <p:spPr>
          <a:xfrm>
            <a:off x="852987" y="155271"/>
            <a:ext cx="6387151" cy="369332"/>
          </a:xfrm>
          <a:prstGeom prst="rect">
            <a:avLst/>
          </a:prstGeom>
          <a:noFill/>
        </p:spPr>
        <p:txBody>
          <a:bodyPr wrap="square">
            <a:spAutoFit/>
          </a:bodyPr>
          <a:lstStyle/>
          <a:p>
            <a:r>
              <a:rPr lang="en-US" sz="1800" b="1" dirty="0">
                <a:solidFill>
                  <a:schemeClr val="accent1"/>
                </a:solidFill>
                <a:latin typeface="+mj-lt"/>
              </a:rPr>
              <a:t>Blackhawk – New Box Manufacturing Facility, Waterloo</a:t>
            </a:r>
          </a:p>
        </p:txBody>
      </p:sp>
      <p:pic>
        <p:nvPicPr>
          <p:cNvPr id="7" name="Picture 6" descr="Map&#10;&#10;AI-generated content may be incorrect.">
            <a:extLst>
              <a:ext uri="{FF2B5EF4-FFF2-40B4-BE49-F238E27FC236}">
                <a16:creationId xmlns:a16="http://schemas.microsoft.com/office/drawing/2014/main" id="{B41B3E7F-4FB3-A24E-DC96-D16EC0AA8255}"/>
              </a:ext>
            </a:extLst>
          </p:cNvPr>
          <p:cNvPicPr>
            <a:picLocks noChangeAspect="1"/>
          </p:cNvPicPr>
          <p:nvPr/>
        </p:nvPicPr>
        <p:blipFill>
          <a:blip r:embed="rId2" cstate="screen">
            <a:alphaModFix/>
            <a:extLst>
              <a:ext uri="{28A0092B-C50C-407E-A947-70E740481C1C}">
                <a14:useLocalDpi xmlns:a14="http://schemas.microsoft.com/office/drawing/2010/main" val="0"/>
              </a:ext>
            </a:extLst>
          </a:blip>
          <a:stretch>
            <a:fillRect/>
          </a:stretch>
        </p:blipFill>
        <p:spPr>
          <a:xfrm>
            <a:off x="209698" y="2062713"/>
            <a:ext cx="8715814" cy="4599693"/>
          </a:xfrm>
          <a:prstGeom prst="rect">
            <a:avLst/>
          </a:prstGeom>
        </p:spPr>
      </p:pic>
      <p:pic>
        <p:nvPicPr>
          <p:cNvPr id="8" name="Picture 7" descr="Chart&#10;&#10;AI-generated content may be incorrect.">
            <a:extLst>
              <a:ext uri="{FF2B5EF4-FFF2-40B4-BE49-F238E27FC236}">
                <a16:creationId xmlns:a16="http://schemas.microsoft.com/office/drawing/2014/main" id="{34C988AC-AB01-E79A-7867-1B4B49105BA5}"/>
              </a:ext>
            </a:extLst>
          </p:cNvPr>
          <p:cNvPicPr>
            <a:picLocks noChangeAspect="1"/>
          </p:cNvPicPr>
          <p:nvPr/>
        </p:nvPicPr>
        <p:blipFill>
          <a:blip r:embed="rId3" cstate="screen">
            <a:alphaModFix amt="70000"/>
            <a:extLst>
              <a:ext uri="{28A0092B-C50C-407E-A947-70E740481C1C}">
                <a14:useLocalDpi xmlns:a14="http://schemas.microsoft.com/office/drawing/2010/main" val="0"/>
              </a:ext>
            </a:extLst>
          </a:blip>
          <a:stretch>
            <a:fillRect/>
          </a:stretch>
        </p:blipFill>
        <p:spPr>
          <a:xfrm>
            <a:off x="330800" y="4032913"/>
            <a:ext cx="8482399" cy="1914889"/>
          </a:xfrm>
          <a:prstGeom prst="rect">
            <a:avLst/>
          </a:prstGeom>
        </p:spPr>
      </p:pic>
      <p:pic>
        <p:nvPicPr>
          <p:cNvPr id="9" name="Picture 8" descr="Diagram&#10;&#10;AI-generated content may be incorrect.">
            <a:extLst>
              <a:ext uri="{FF2B5EF4-FFF2-40B4-BE49-F238E27FC236}">
                <a16:creationId xmlns:a16="http://schemas.microsoft.com/office/drawing/2014/main" id="{2D5B3D79-7AAC-BD93-949C-0491B9C6E4C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2511" y="2446444"/>
            <a:ext cx="1828800" cy="1222939"/>
          </a:xfrm>
          <a:prstGeom prst="rect">
            <a:avLst/>
          </a:prstGeom>
        </p:spPr>
      </p:pic>
      <p:pic>
        <p:nvPicPr>
          <p:cNvPr id="10" name="Picture 9" descr="Logo&#10;&#10;AI-generated content may be incorrect.">
            <a:extLst>
              <a:ext uri="{FF2B5EF4-FFF2-40B4-BE49-F238E27FC236}">
                <a16:creationId xmlns:a16="http://schemas.microsoft.com/office/drawing/2014/main" id="{E7EE0878-F13F-89E2-16EC-E5191D4356F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46720" y="2193323"/>
            <a:ext cx="399683" cy="437568"/>
          </a:xfrm>
          <a:prstGeom prst="rect">
            <a:avLst/>
          </a:prstGeom>
        </p:spPr>
      </p:pic>
    </p:spTree>
    <p:extLst>
      <p:ext uri="{BB962C8B-B14F-4D97-AF65-F5344CB8AC3E}">
        <p14:creationId xmlns:p14="http://schemas.microsoft.com/office/powerpoint/2010/main" val="247974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701809-53E5-04F6-498D-176A63DEE66B}"/>
              </a:ext>
            </a:extLst>
          </p:cNvPr>
          <p:cNvSpPr txBox="1"/>
          <p:nvPr/>
        </p:nvSpPr>
        <p:spPr>
          <a:xfrm>
            <a:off x="443551" y="206438"/>
            <a:ext cx="6974007" cy="338554"/>
          </a:xfrm>
          <a:prstGeom prst="rect">
            <a:avLst/>
          </a:prstGeom>
          <a:noFill/>
        </p:spPr>
        <p:txBody>
          <a:bodyPr wrap="square">
            <a:spAutoFit/>
          </a:bodyPr>
          <a:lstStyle/>
          <a:p>
            <a:r>
              <a:rPr lang="en-US" sz="1600" b="1" dirty="0">
                <a:latin typeface="+mj-lt"/>
              </a:rPr>
              <a:t>Cedar Rapids North Yard UPRR Track Reconstruction, Cedar Rapids</a:t>
            </a:r>
          </a:p>
        </p:txBody>
      </p:sp>
      <p:pic>
        <p:nvPicPr>
          <p:cNvPr id="6" name="Picture 5" descr="Diagram&#10;&#10;AI-generated content may be incorrect.">
            <a:extLst>
              <a:ext uri="{FF2B5EF4-FFF2-40B4-BE49-F238E27FC236}">
                <a16:creationId xmlns:a16="http://schemas.microsoft.com/office/drawing/2014/main" id="{25476A88-27AC-1241-0D99-2E40DF1A3D5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5659" y="945559"/>
            <a:ext cx="8659505" cy="5706004"/>
          </a:xfrm>
          <a:prstGeom prst="rect">
            <a:avLst/>
          </a:prstGeom>
        </p:spPr>
      </p:pic>
      <p:sp>
        <p:nvSpPr>
          <p:cNvPr id="7" name="Rectangle 6">
            <a:extLst>
              <a:ext uri="{FF2B5EF4-FFF2-40B4-BE49-F238E27FC236}">
                <a16:creationId xmlns:a16="http://schemas.microsoft.com/office/drawing/2014/main" id="{5A58D394-5D16-17F1-7AF5-CD711AD1A378}"/>
              </a:ext>
            </a:extLst>
          </p:cNvPr>
          <p:cNvSpPr/>
          <p:nvPr/>
        </p:nvSpPr>
        <p:spPr>
          <a:xfrm>
            <a:off x="5090110" y="3293799"/>
            <a:ext cx="2429807" cy="1039365"/>
          </a:xfrm>
          <a:prstGeom prst="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48F27927-8253-A01D-0ADE-19E949A83223}"/>
              </a:ext>
            </a:extLst>
          </p:cNvPr>
          <p:cNvSpPr txBox="1"/>
          <p:nvPr/>
        </p:nvSpPr>
        <p:spPr>
          <a:xfrm>
            <a:off x="245660" y="777922"/>
            <a:ext cx="8659504" cy="1477328"/>
          </a:xfrm>
          <a:prstGeom prst="rect">
            <a:avLst/>
          </a:prstGeom>
          <a:solidFill>
            <a:schemeClr val="bg2">
              <a:lumMod val="75000"/>
            </a:schemeClr>
          </a:solidFill>
        </p:spPr>
        <p:txBody>
          <a:bodyPr wrap="square" rtlCol="0">
            <a:spAutoFit/>
          </a:bodyPr>
          <a:lstStyle/>
          <a:p>
            <a:r>
              <a:rPr lang="en-US" sz="1800" dirty="0">
                <a:solidFill>
                  <a:schemeClr val="bg1"/>
                </a:solidFill>
              </a:rPr>
              <a:t>The city of Cedar Rapids is planning to remove and reconstruct</a:t>
            </a:r>
          </a:p>
          <a:p>
            <a:r>
              <a:rPr lang="en-US" sz="1800" dirty="0">
                <a:solidFill>
                  <a:schemeClr val="bg1"/>
                </a:solidFill>
              </a:rPr>
              <a:t>derelict rail infrastructure in the North Union Pacific Railroad </a:t>
            </a:r>
          </a:p>
          <a:p>
            <a:r>
              <a:rPr lang="en-US" sz="1800" dirty="0">
                <a:solidFill>
                  <a:schemeClr val="bg1"/>
                </a:solidFill>
              </a:rPr>
              <a:t>(UPRR) yard. Jobs – 940 retained. Total rail cost $3,250,000.</a:t>
            </a:r>
          </a:p>
          <a:p>
            <a:r>
              <a:rPr lang="en-US" sz="1800" dirty="0">
                <a:solidFill>
                  <a:schemeClr val="bg1"/>
                </a:solidFill>
              </a:rPr>
              <a:t>Grant request $2,125,000  Not recommended for funding.</a:t>
            </a:r>
          </a:p>
          <a:p>
            <a:endParaRPr lang="en-US" sz="1800" dirty="0">
              <a:solidFill>
                <a:schemeClr val="tx1"/>
              </a:solidFill>
            </a:endParaRPr>
          </a:p>
        </p:txBody>
      </p:sp>
      <p:pic>
        <p:nvPicPr>
          <p:cNvPr id="8" name="Picture 7" descr="Diagram&#10;&#10;AI-generated content may be incorrect.">
            <a:extLst>
              <a:ext uri="{FF2B5EF4-FFF2-40B4-BE49-F238E27FC236}">
                <a16:creationId xmlns:a16="http://schemas.microsoft.com/office/drawing/2014/main" id="{F0DAAA48-830B-F38F-5C9E-663E6809B8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77259" y="899436"/>
            <a:ext cx="1828800" cy="1234299"/>
          </a:xfrm>
          <a:prstGeom prst="rect">
            <a:avLst/>
          </a:prstGeom>
        </p:spPr>
      </p:pic>
    </p:spTree>
    <p:extLst>
      <p:ext uri="{BB962C8B-B14F-4D97-AF65-F5344CB8AC3E}">
        <p14:creationId xmlns:p14="http://schemas.microsoft.com/office/powerpoint/2010/main" val="156041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B69E24-6198-1BD8-6B15-3BF89E74946B}"/>
              </a:ext>
              <a:ext uri="{C183D7F6-B498-43B3-948B-1728B52AA6E4}">
                <adec:decorative xmlns:adec="http://schemas.microsoft.com/office/drawing/2017/decorative" val="1"/>
              </a:ext>
            </a:extLst>
          </p:cNvPr>
          <p:cNvSpPr/>
          <p:nvPr/>
        </p:nvSpPr>
        <p:spPr>
          <a:xfrm>
            <a:off x="2810435" y="1654629"/>
            <a:ext cx="6343011" cy="3913045"/>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37">
              <a:spcBef>
                <a:spcPct val="0"/>
              </a:spcBef>
              <a:spcAft>
                <a:spcPts val="1350"/>
              </a:spcAft>
              <a:defRPr/>
            </a:pPr>
            <a:r>
              <a:rPr lang="en-US" sz="3000" b="1" spc="28" dirty="0">
                <a:solidFill>
                  <a:prstClr val="white"/>
                </a:solidFill>
                <a:latin typeface="+mj-lt"/>
                <a:ea typeface="Calibri" panose="020F0502020204030204" pitchFamily="34" charset="0"/>
                <a:cs typeface="Calibri" panose="020F0502020204030204" pitchFamily="34" charset="0"/>
              </a:rPr>
              <a:t>HISTORY</a:t>
            </a:r>
          </a:p>
          <a:p>
            <a:pPr marL="160731" indent="-160731" defTabSz="514337">
              <a:spcBef>
                <a:spcPts val="1500"/>
              </a:spcBef>
              <a:buFont typeface="Arial" panose="020B0604020202020204" pitchFamily="34" charset="0"/>
              <a:buChar char="•"/>
              <a:defRPr/>
            </a:pPr>
            <a:r>
              <a:rPr lang="en-US" altLang="en-US" sz="2100" b="1" spc="28" dirty="0">
                <a:solidFill>
                  <a:prstClr val="white"/>
                </a:solidFill>
                <a:ea typeface="Calibri" panose="020F0502020204030204" pitchFamily="34" charset="0"/>
                <a:cs typeface="Calibri" panose="020F0502020204030204" pitchFamily="34" charset="0"/>
              </a:rPr>
              <a:t>Created within what was Iowa Railway Finance Authority (IRFA).</a:t>
            </a:r>
          </a:p>
          <a:p>
            <a:pPr marL="160731" indent="-160731" defTabSz="514337">
              <a:spcBef>
                <a:spcPts val="1500"/>
              </a:spcBef>
              <a:buFont typeface="Arial" panose="020B0604020202020204" pitchFamily="34" charset="0"/>
              <a:buChar char="•"/>
              <a:defRPr/>
            </a:pPr>
            <a:r>
              <a:rPr lang="en-US" altLang="en-US" sz="2100" b="1" spc="28" dirty="0">
                <a:solidFill>
                  <a:prstClr val="white"/>
                </a:solidFill>
                <a:ea typeface="Calibri" panose="020F0502020204030204" pitchFamily="34" charset="0"/>
                <a:cs typeface="Calibri" panose="020F0502020204030204" pitchFamily="34" charset="0"/>
              </a:rPr>
              <a:t>The IRFA was created in 1980 and was active until 2009.</a:t>
            </a:r>
          </a:p>
          <a:p>
            <a:pPr marL="160731" indent="-160731" defTabSz="514337">
              <a:spcBef>
                <a:spcPts val="1500"/>
              </a:spcBef>
              <a:buFont typeface="Arial" panose="020B0604020202020204" pitchFamily="34" charset="0"/>
              <a:buChar char="•"/>
              <a:defRPr/>
            </a:pPr>
            <a:r>
              <a:rPr lang="en-US" altLang="en-US" sz="2100" b="1" spc="28" dirty="0">
                <a:solidFill>
                  <a:prstClr val="white"/>
                </a:solidFill>
                <a:ea typeface="Calibri" panose="020F0502020204030204" pitchFamily="34" charset="0"/>
                <a:cs typeface="Calibri" panose="020F0502020204030204" pitchFamily="34" charset="0"/>
              </a:rPr>
              <a:t>Created in 2005 by an amendment to Iowa Code 327H.20 and follows Administrative Rule 761, Chapter 822. </a:t>
            </a:r>
          </a:p>
        </p:txBody>
      </p:sp>
      <p:pic>
        <p:nvPicPr>
          <p:cNvPr id="4" name="Picture 3" descr="A picture containing logo&#10;&#10;Description automatically generated">
            <a:extLst>
              <a:ext uri="{FF2B5EF4-FFF2-40B4-BE49-F238E27FC236}">
                <a16:creationId xmlns:a16="http://schemas.microsoft.com/office/drawing/2014/main" id="{B9C86377-1554-325B-AE34-FE1136517BE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6313" y="1005675"/>
            <a:ext cx="2085710" cy="2144328"/>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E44549C9-BC5B-CFB2-1C8E-0AF6B144C0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8797" y="3707997"/>
            <a:ext cx="1940742" cy="2563625"/>
          </a:xfrm>
          <a:prstGeom prst="rect">
            <a:avLst/>
          </a:prstGeom>
        </p:spPr>
      </p:pic>
      <p:cxnSp>
        <p:nvCxnSpPr>
          <p:cNvPr id="6" name="Straight Connector 5">
            <a:extLst>
              <a:ext uri="{FF2B5EF4-FFF2-40B4-BE49-F238E27FC236}">
                <a16:creationId xmlns:a16="http://schemas.microsoft.com/office/drawing/2014/main" id="{EE3211BB-567E-F7A1-661E-662E93A23EEB}"/>
              </a:ext>
            </a:extLst>
          </p:cNvPr>
          <p:cNvCxnSpPr>
            <a:cxnSpLocks/>
          </p:cNvCxnSpPr>
          <p:nvPr/>
        </p:nvCxnSpPr>
        <p:spPr>
          <a:xfrm>
            <a:off x="2881404" y="2472180"/>
            <a:ext cx="16689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6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F5D551-70C9-DA9F-5889-5315E4661AB7}"/>
              </a:ext>
            </a:extLst>
          </p:cNvPr>
          <p:cNvSpPr/>
          <p:nvPr/>
        </p:nvSpPr>
        <p:spPr>
          <a:xfrm>
            <a:off x="8411135" y="978274"/>
            <a:ext cx="510989" cy="342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Diagram, map&#10;&#10;AI-generated content may be incorrect.">
            <a:extLst>
              <a:ext uri="{FF2B5EF4-FFF2-40B4-BE49-F238E27FC236}">
                <a16:creationId xmlns:a16="http://schemas.microsoft.com/office/drawing/2014/main" id="{6C5DC453-F6A1-4E3F-6E9C-3B91D6BF82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93" y="831123"/>
            <a:ext cx="9130814" cy="5803934"/>
          </a:xfrm>
          <a:prstGeom prst="rect">
            <a:avLst/>
          </a:prstGeom>
        </p:spPr>
      </p:pic>
      <p:sp>
        <p:nvSpPr>
          <p:cNvPr id="2" name="TextBox 1">
            <a:extLst>
              <a:ext uri="{FF2B5EF4-FFF2-40B4-BE49-F238E27FC236}">
                <a16:creationId xmlns:a16="http://schemas.microsoft.com/office/drawing/2014/main" id="{011E02D7-7BCF-2F6F-E722-F0DA1F9C863A}"/>
              </a:ext>
            </a:extLst>
          </p:cNvPr>
          <p:cNvSpPr txBox="1"/>
          <p:nvPr/>
        </p:nvSpPr>
        <p:spPr>
          <a:xfrm>
            <a:off x="1725790" y="222943"/>
            <a:ext cx="5347063" cy="369332"/>
          </a:xfrm>
          <a:prstGeom prst="rect">
            <a:avLst/>
          </a:prstGeom>
          <a:solidFill>
            <a:schemeClr val="accent1"/>
          </a:solidFill>
          <a:ln>
            <a:solidFill>
              <a:schemeClr val="tx1"/>
            </a:solidFill>
          </a:ln>
        </p:spPr>
        <p:txBody>
          <a:bodyPr wrap="square" rtlCol="0">
            <a:spAutoFit/>
          </a:bodyPr>
          <a:lstStyle/>
          <a:p>
            <a:r>
              <a:rPr lang="en-US" dirty="0">
                <a:solidFill>
                  <a:schemeClr val="bg1"/>
                </a:solidFill>
              </a:rPr>
              <a:t>Rail Revolving Loan &amp; Grant program FY2006 to FY2025</a:t>
            </a:r>
          </a:p>
        </p:txBody>
      </p:sp>
      <p:sp>
        <p:nvSpPr>
          <p:cNvPr id="5" name="Rectangle 4">
            <a:extLst>
              <a:ext uri="{FF2B5EF4-FFF2-40B4-BE49-F238E27FC236}">
                <a16:creationId xmlns:a16="http://schemas.microsoft.com/office/drawing/2014/main" id="{1FADC7FA-5CCA-2AF7-5838-3D59298B2C49}"/>
              </a:ext>
            </a:extLst>
          </p:cNvPr>
          <p:cNvSpPr/>
          <p:nvPr/>
        </p:nvSpPr>
        <p:spPr>
          <a:xfrm>
            <a:off x="7438030" y="222943"/>
            <a:ext cx="1484094" cy="288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01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A0C4-BBDE-910D-3BB0-A6E93A1612BB}"/>
              </a:ext>
            </a:extLst>
          </p:cNvPr>
          <p:cNvSpPr/>
          <p:nvPr/>
        </p:nvSpPr>
        <p:spPr>
          <a:xfrm>
            <a:off x="166914" y="682172"/>
            <a:ext cx="8810171" cy="6030685"/>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8D5E83-EC8A-A5C2-443C-D3FD969692E1}"/>
              </a:ext>
            </a:extLst>
          </p:cNvPr>
          <p:cNvSpPr txBox="1"/>
          <p:nvPr/>
        </p:nvSpPr>
        <p:spPr>
          <a:xfrm>
            <a:off x="1680853" y="1138235"/>
            <a:ext cx="6252656" cy="646331"/>
          </a:xfrm>
          <a:prstGeom prst="rect">
            <a:avLst/>
          </a:prstGeom>
          <a:noFill/>
        </p:spPr>
        <p:txBody>
          <a:bodyPr wrap="square" rtlCol="0">
            <a:spAutoFit/>
          </a:bodyPr>
          <a:lstStyle/>
          <a:p>
            <a:r>
              <a:rPr lang="en-US" sz="3600" b="1" dirty="0">
                <a:solidFill>
                  <a:schemeClr val="accent1"/>
                </a:solidFill>
                <a:latin typeface="+mj-lt"/>
                <a:ea typeface="Calibri" panose="020F0502020204030204" pitchFamily="34" charset="0"/>
                <a:cs typeface="Calibri" panose="020F0502020204030204" pitchFamily="34" charset="0"/>
              </a:rPr>
              <a:t>Parts of the RRLG program</a:t>
            </a:r>
          </a:p>
        </p:txBody>
      </p:sp>
      <p:sp>
        <p:nvSpPr>
          <p:cNvPr id="4" name="TextBox 3">
            <a:extLst>
              <a:ext uri="{FF2B5EF4-FFF2-40B4-BE49-F238E27FC236}">
                <a16:creationId xmlns:a16="http://schemas.microsoft.com/office/drawing/2014/main" id="{8F3220AC-4FC2-B6D2-0FFE-4413443902A9}"/>
              </a:ext>
            </a:extLst>
          </p:cNvPr>
          <p:cNvSpPr txBox="1"/>
          <p:nvPr/>
        </p:nvSpPr>
        <p:spPr>
          <a:xfrm>
            <a:off x="986964" y="2193330"/>
            <a:ext cx="7425660" cy="507831"/>
          </a:xfrm>
          <a:prstGeom prst="rect">
            <a:avLst/>
          </a:prstGeom>
          <a:solidFill>
            <a:schemeClr val="accent3"/>
          </a:solidFill>
        </p:spPr>
        <p:txBody>
          <a:bodyPr wrap="square" rtlCol="0">
            <a:spAutoFit/>
          </a:bodyPr>
          <a:lstStyle/>
          <a:p>
            <a:pPr defTabSz="342900" eaLnBrk="0" fontAlgn="base" hangingPunct="0">
              <a:spcBef>
                <a:spcPct val="0"/>
              </a:spcBef>
              <a:spcAft>
                <a:spcPct val="0"/>
              </a:spcAft>
              <a:defRPr/>
            </a:pPr>
            <a:r>
              <a:rPr lang="en-US" sz="2700" dirty="0">
                <a:solidFill>
                  <a:prstClr val="white"/>
                </a:solidFill>
              </a:rPr>
              <a:t>(1) Targeted Job Creation &amp; Retention - Grant</a:t>
            </a:r>
          </a:p>
        </p:txBody>
      </p:sp>
      <p:sp>
        <p:nvSpPr>
          <p:cNvPr id="5" name="TextBox 4">
            <a:extLst>
              <a:ext uri="{FF2B5EF4-FFF2-40B4-BE49-F238E27FC236}">
                <a16:creationId xmlns:a16="http://schemas.microsoft.com/office/drawing/2014/main" id="{72C420DC-1510-7345-4791-3D28A2CE244F}"/>
              </a:ext>
            </a:extLst>
          </p:cNvPr>
          <p:cNvSpPr txBox="1"/>
          <p:nvPr/>
        </p:nvSpPr>
        <p:spPr>
          <a:xfrm>
            <a:off x="986963" y="3260584"/>
            <a:ext cx="7425661" cy="507831"/>
          </a:xfrm>
          <a:prstGeom prst="rect">
            <a:avLst/>
          </a:prstGeom>
          <a:solidFill>
            <a:schemeClr val="accent1"/>
          </a:solidFill>
        </p:spPr>
        <p:txBody>
          <a:bodyPr wrap="square" rtlCol="0">
            <a:spAutoFit/>
          </a:bodyPr>
          <a:lstStyle/>
          <a:p>
            <a:pPr defTabSz="342900" eaLnBrk="0" fontAlgn="base" hangingPunct="0">
              <a:spcBef>
                <a:spcPct val="0"/>
              </a:spcBef>
              <a:spcAft>
                <a:spcPct val="0"/>
              </a:spcAft>
              <a:defRPr/>
            </a:pPr>
            <a:r>
              <a:rPr lang="en-US" sz="2700" dirty="0">
                <a:solidFill>
                  <a:prstClr val="white"/>
                </a:solidFill>
              </a:rPr>
              <a:t>(2) Infrastructure Creation or Improvement - Loan</a:t>
            </a:r>
          </a:p>
        </p:txBody>
      </p:sp>
      <p:sp>
        <p:nvSpPr>
          <p:cNvPr id="6" name="TextBox 5">
            <a:extLst>
              <a:ext uri="{FF2B5EF4-FFF2-40B4-BE49-F238E27FC236}">
                <a16:creationId xmlns:a16="http://schemas.microsoft.com/office/drawing/2014/main" id="{E4B07702-251D-B06A-D947-303CE1F1C66B}"/>
              </a:ext>
            </a:extLst>
          </p:cNvPr>
          <p:cNvSpPr txBox="1"/>
          <p:nvPr/>
        </p:nvSpPr>
        <p:spPr>
          <a:xfrm>
            <a:off x="986963" y="4362978"/>
            <a:ext cx="7425659" cy="507831"/>
          </a:xfrm>
          <a:prstGeom prst="rect">
            <a:avLst/>
          </a:prstGeom>
          <a:solidFill>
            <a:schemeClr val="accent2"/>
          </a:solidFill>
        </p:spPr>
        <p:txBody>
          <a:bodyPr wrap="square" rtlCol="0">
            <a:spAutoFit/>
          </a:bodyPr>
          <a:lstStyle/>
          <a:p>
            <a:pPr defTabSz="342900" eaLnBrk="0" fontAlgn="base" hangingPunct="0">
              <a:spcBef>
                <a:spcPct val="0"/>
              </a:spcBef>
              <a:spcAft>
                <a:spcPct val="0"/>
              </a:spcAft>
              <a:defRPr/>
            </a:pPr>
            <a:r>
              <a:rPr lang="en-US" sz="2700" dirty="0">
                <a:solidFill>
                  <a:prstClr val="white"/>
                </a:solidFill>
              </a:rPr>
              <a:t>(3) Rail Port Planning Study - Grant</a:t>
            </a:r>
          </a:p>
        </p:txBody>
      </p:sp>
    </p:spTree>
    <p:extLst>
      <p:ext uri="{BB962C8B-B14F-4D97-AF65-F5344CB8AC3E}">
        <p14:creationId xmlns:p14="http://schemas.microsoft.com/office/powerpoint/2010/main" val="187429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15D8333-3B59-4ACB-A155-2CF75618B19D}"/>
              </a:ext>
            </a:extLst>
          </p:cNvPr>
          <p:cNvGraphicFramePr>
            <a:graphicFrameLocks/>
          </p:cNvGraphicFramePr>
          <p:nvPr>
            <p:extLst>
              <p:ext uri="{D42A27DB-BD31-4B8C-83A1-F6EECF244321}">
                <p14:modId xmlns:p14="http://schemas.microsoft.com/office/powerpoint/2010/main" val="324847719"/>
              </p:ext>
            </p:extLst>
          </p:nvPr>
        </p:nvGraphicFramePr>
        <p:xfrm>
          <a:off x="0" y="1363027"/>
          <a:ext cx="9144000" cy="4476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6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in on the railway tracks&#10;&#10;AI-generated content may be incorrect.">
            <a:extLst>
              <a:ext uri="{FF2B5EF4-FFF2-40B4-BE49-F238E27FC236}">
                <a16:creationId xmlns:a16="http://schemas.microsoft.com/office/drawing/2014/main" id="{B5B41F5C-5752-3EA8-71B6-3266479AA5C3}"/>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2379"/>
            <a:ext cx="9144000" cy="6853241"/>
          </a:xfrm>
          <a:prstGeom prst="rect">
            <a:avLst/>
          </a:prstGeom>
        </p:spPr>
      </p:pic>
      <p:sp>
        <p:nvSpPr>
          <p:cNvPr id="2" name="TextBox 1">
            <a:extLst>
              <a:ext uri="{FF2B5EF4-FFF2-40B4-BE49-F238E27FC236}">
                <a16:creationId xmlns:a16="http://schemas.microsoft.com/office/drawing/2014/main" id="{9DCC261A-E9C6-D899-6033-E090C80FEF07}"/>
              </a:ext>
            </a:extLst>
          </p:cNvPr>
          <p:cNvSpPr txBox="1"/>
          <p:nvPr/>
        </p:nvSpPr>
        <p:spPr>
          <a:xfrm>
            <a:off x="937555" y="821245"/>
            <a:ext cx="7342361" cy="600164"/>
          </a:xfrm>
          <a:prstGeom prst="rect">
            <a:avLst/>
          </a:prstGeom>
          <a:noFill/>
        </p:spPr>
        <p:txBody>
          <a:bodyPr wrap="square" rtlCol="0">
            <a:spAutoFit/>
          </a:bodyPr>
          <a:lstStyle/>
          <a:p>
            <a:pPr algn="ctr"/>
            <a:r>
              <a:rPr lang="en-US" altLang="en-US" sz="3300" b="1" dirty="0">
                <a:solidFill>
                  <a:schemeClr val="accent1"/>
                </a:solidFill>
                <a:latin typeface="+mj-lt"/>
                <a:ea typeface="Roboto Slab" pitchFamily="2" charset="0"/>
                <a:cs typeface="Roboto Slab" pitchFamily="2" charset="0"/>
              </a:rPr>
              <a:t>FY2026 RRLG funding break down</a:t>
            </a:r>
          </a:p>
        </p:txBody>
      </p:sp>
      <p:sp>
        <p:nvSpPr>
          <p:cNvPr id="3" name="TextBox 2">
            <a:extLst>
              <a:ext uri="{FF2B5EF4-FFF2-40B4-BE49-F238E27FC236}">
                <a16:creationId xmlns:a16="http://schemas.microsoft.com/office/drawing/2014/main" id="{FDC8A6A2-F0AF-FB83-243D-48D9B6D4B30F}"/>
              </a:ext>
            </a:extLst>
          </p:cNvPr>
          <p:cNvSpPr txBox="1"/>
          <p:nvPr/>
        </p:nvSpPr>
        <p:spPr>
          <a:xfrm>
            <a:off x="1020536" y="2242654"/>
            <a:ext cx="7102928" cy="2731517"/>
          </a:xfrm>
          <a:prstGeom prst="rect">
            <a:avLst/>
          </a:prstGeom>
          <a:noFill/>
        </p:spPr>
        <p:txBody>
          <a:bodyPr wrap="square" rtlCol="0">
            <a:spAutoFit/>
          </a:bodyPr>
          <a:lstStyle/>
          <a:p>
            <a:pPr>
              <a:lnSpc>
                <a:spcPct val="150000"/>
              </a:lnSpc>
            </a:pPr>
            <a:r>
              <a:rPr lang="en-US" sz="3000" b="1" dirty="0">
                <a:cs typeface="Arial" panose="020B0604020202020204" pitchFamily="34" charset="0"/>
              </a:rPr>
              <a:t>Appropriations                             $ 2,000,000</a:t>
            </a:r>
          </a:p>
          <a:p>
            <a:pPr>
              <a:lnSpc>
                <a:spcPct val="150000"/>
              </a:lnSpc>
            </a:pPr>
            <a:r>
              <a:rPr lang="en-US" sz="3000" b="1" dirty="0">
                <a:cs typeface="Arial" panose="020B0604020202020204" pitchFamily="34" charset="0"/>
              </a:rPr>
              <a:t>Loan repayments                         $ 1,346,847</a:t>
            </a:r>
          </a:p>
          <a:p>
            <a:pPr>
              <a:lnSpc>
                <a:spcPct val="150000"/>
              </a:lnSpc>
            </a:pPr>
            <a:r>
              <a:rPr lang="en-US" sz="3000" b="1" dirty="0">
                <a:cs typeface="Arial" panose="020B0604020202020204" pitchFamily="34" charset="0"/>
              </a:rPr>
              <a:t>Funding total                                 $ 3,346,847</a:t>
            </a:r>
          </a:p>
          <a:p>
            <a:pPr>
              <a:spcBef>
                <a:spcPts val="1500"/>
              </a:spcBef>
            </a:pPr>
            <a:r>
              <a:rPr lang="en-US" altLang="en-US" sz="2400" b="1" dirty="0">
                <a:latin typeface="+mj-lt"/>
              </a:rPr>
              <a:t>Applications                                                     5</a:t>
            </a:r>
          </a:p>
        </p:txBody>
      </p:sp>
    </p:spTree>
    <p:extLst>
      <p:ext uri="{BB962C8B-B14F-4D97-AF65-F5344CB8AC3E}">
        <p14:creationId xmlns:p14="http://schemas.microsoft.com/office/powerpoint/2010/main" val="294673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EC65AC-987E-35DE-0584-DF92888C1FD0}"/>
              </a:ext>
            </a:extLst>
          </p:cNvPr>
          <p:cNvGraphicFramePr>
            <a:graphicFrameLocks noGrp="1"/>
          </p:cNvGraphicFramePr>
          <p:nvPr>
            <p:extLst>
              <p:ext uri="{D42A27DB-BD31-4B8C-83A1-F6EECF244321}">
                <p14:modId xmlns:p14="http://schemas.microsoft.com/office/powerpoint/2010/main" val="3703968389"/>
              </p:ext>
            </p:extLst>
          </p:nvPr>
        </p:nvGraphicFramePr>
        <p:xfrm>
          <a:off x="0" y="1258353"/>
          <a:ext cx="9144001" cy="4341294"/>
        </p:xfrm>
        <a:graphic>
          <a:graphicData uri="http://schemas.openxmlformats.org/drawingml/2006/table">
            <a:tbl>
              <a:tblPr firstRow="1" bandRow="1">
                <a:tableStyleId>{5C22544A-7EE6-4342-B048-85BDC9FD1C3A}</a:tableStyleId>
              </a:tblPr>
              <a:tblGrid>
                <a:gridCol w="2461811">
                  <a:extLst>
                    <a:ext uri="{9D8B030D-6E8A-4147-A177-3AD203B41FA5}">
                      <a16:colId xmlns:a16="http://schemas.microsoft.com/office/drawing/2014/main" val="3387879057"/>
                    </a:ext>
                  </a:extLst>
                </a:gridCol>
                <a:gridCol w="1903898">
                  <a:extLst>
                    <a:ext uri="{9D8B030D-6E8A-4147-A177-3AD203B41FA5}">
                      <a16:colId xmlns:a16="http://schemas.microsoft.com/office/drawing/2014/main" val="1861506818"/>
                    </a:ext>
                  </a:extLst>
                </a:gridCol>
                <a:gridCol w="1496690">
                  <a:extLst>
                    <a:ext uri="{9D8B030D-6E8A-4147-A177-3AD203B41FA5}">
                      <a16:colId xmlns:a16="http://schemas.microsoft.com/office/drawing/2014/main" val="467904483"/>
                    </a:ext>
                  </a:extLst>
                </a:gridCol>
                <a:gridCol w="1521719">
                  <a:extLst>
                    <a:ext uri="{9D8B030D-6E8A-4147-A177-3AD203B41FA5}">
                      <a16:colId xmlns:a16="http://schemas.microsoft.com/office/drawing/2014/main" val="3284072429"/>
                    </a:ext>
                  </a:extLst>
                </a:gridCol>
                <a:gridCol w="1759883">
                  <a:extLst>
                    <a:ext uri="{9D8B030D-6E8A-4147-A177-3AD203B41FA5}">
                      <a16:colId xmlns:a16="http://schemas.microsoft.com/office/drawing/2014/main" val="1639893002"/>
                    </a:ext>
                  </a:extLst>
                </a:gridCol>
              </a:tblGrid>
              <a:tr h="1139022">
                <a:tc>
                  <a:txBody>
                    <a:bodyPr/>
                    <a:lstStyle/>
                    <a:p>
                      <a:pPr algn="ctr"/>
                      <a:r>
                        <a:rPr lang="en-US" sz="1600" b="1" dirty="0">
                          <a:latin typeface="+mn-lt"/>
                        </a:rPr>
                        <a:t>PROJECT NAME</a:t>
                      </a:r>
                    </a:p>
                  </a:txBody>
                  <a:tcPr marL="68580" marR="68580" marT="34290" marB="34290"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rPr>
                        <a:t>SPONSOR</a:t>
                      </a:r>
                    </a:p>
                  </a:txBody>
                  <a:tcPr marL="68580" marR="68580" marT="34290" marB="34290" anchor="ctr">
                    <a:solidFill>
                      <a:schemeClr val="accent1"/>
                    </a:solidFill>
                  </a:tcPr>
                </a:tc>
                <a:tc>
                  <a:txBody>
                    <a:bodyPr/>
                    <a:lstStyle/>
                    <a:p>
                      <a:pPr algn="ctr"/>
                      <a:r>
                        <a:rPr lang="en-US" sz="1600" b="1" dirty="0">
                          <a:latin typeface="+mn-lt"/>
                        </a:rPr>
                        <a:t>TOTAL PROJECT COST</a:t>
                      </a:r>
                    </a:p>
                  </a:txBody>
                  <a:tcPr marL="68580" marR="68580" marT="34290" marB="34290" anchor="ctr">
                    <a:solidFill>
                      <a:schemeClr val="accent1"/>
                    </a:solidFill>
                  </a:tcPr>
                </a:tc>
                <a:tc>
                  <a:txBody>
                    <a:bodyPr/>
                    <a:lstStyle/>
                    <a:p>
                      <a:pPr algn="ctr"/>
                      <a:r>
                        <a:rPr lang="en-US" sz="1600" b="1" dirty="0">
                          <a:latin typeface="+mn-lt"/>
                        </a:rPr>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rPr>
                        <a:t>(% of Total Project Cost)</a:t>
                      </a:r>
                    </a:p>
                  </a:txBody>
                  <a:tcPr marL="68580" marR="68580" marT="34290" marB="34290" anchor="ctr">
                    <a:solidFill>
                      <a:schemeClr val="accent1"/>
                    </a:solidFill>
                  </a:tcPr>
                </a:tc>
                <a:tc>
                  <a:txBody>
                    <a:bodyPr/>
                    <a:lstStyle/>
                    <a:p>
                      <a:pPr algn="ctr"/>
                      <a:r>
                        <a:rPr lang="en-US" sz="1600" b="1" dirty="0">
                          <a:latin typeface="+mn-lt"/>
                        </a:rPr>
                        <a:t>RECOMMENDED AMOUNT </a:t>
                      </a:r>
                    </a:p>
                    <a:p>
                      <a:pPr algn="ctr"/>
                      <a:r>
                        <a:rPr lang="en-US" sz="1600" b="1" dirty="0">
                          <a:latin typeface="+mn-lt"/>
                        </a:rPr>
                        <a:t>(% of Total </a:t>
                      </a:r>
                      <a:br>
                        <a:rPr lang="en-US" sz="1600" b="1" dirty="0">
                          <a:latin typeface="+mn-lt"/>
                        </a:rPr>
                      </a:br>
                      <a:r>
                        <a:rPr lang="en-US" sz="1600" b="1" dirty="0">
                          <a:latin typeface="+mn-lt"/>
                        </a:rPr>
                        <a:t>Project Cost)</a:t>
                      </a:r>
                    </a:p>
                  </a:txBody>
                  <a:tcPr marL="68580" marR="68580" marT="34290" marB="34290" anchor="ctr">
                    <a:solidFill>
                      <a:schemeClr val="accent1"/>
                    </a:solidFill>
                  </a:tcPr>
                </a:tc>
                <a:extLst>
                  <a:ext uri="{0D108BD9-81ED-4DB2-BD59-A6C34878D82A}">
                    <a16:rowId xmlns:a16="http://schemas.microsoft.com/office/drawing/2014/main" val="2858427104"/>
                  </a:ext>
                </a:extLst>
              </a:tr>
              <a:tr h="1170563">
                <a:tc>
                  <a:txBody>
                    <a:bodyPr/>
                    <a:lstStyle/>
                    <a:p>
                      <a:pPr algn="ctr"/>
                      <a:r>
                        <a:rPr lang="en-US" sz="1600" b="1" dirty="0">
                          <a:solidFill>
                            <a:schemeClr val="accent1"/>
                          </a:solidFill>
                          <a:latin typeface="+mn-lt"/>
                        </a:rPr>
                        <a:t>Floyd Valley Transload </a:t>
                      </a:r>
                    </a:p>
                    <a:p>
                      <a:pPr algn="ctr"/>
                      <a:r>
                        <a:rPr lang="en-US" sz="1600" b="1" dirty="0">
                          <a:solidFill>
                            <a:schemeClr val="accent1"/>
                          </a:solidFill>
                          <a:latin typeface="+mn-lt"/>
                        </a:rPr>
                        <a:t>1321 Lewis Blvd</a:t>
                      </a:r>
                    </a:p>
                  </a:txBody>
                  <a:tcPr marL="68580" marR="68580" marT="34290" marB="34290" anchor="ctr">
                    <a:noFill/>
                  </a:tcPr>
                </a:tc>
                <a:tc>
                  <a:txBody>
                    <a:bodyPr/>
                    <a:lstStyle/>
                    <a:p>
                      <a:pPr algn="ctr"/>
                      <a:r>
                        <a:rPr lang="en-US" sz="1600" b="1" kern="1200" dirty="0">
                          <a:solidFill>
                            <a:schemeClr val="accent1"/>
                          </a:solidFill>
                          <a:latin typeface="+mn-lt"/>
                          <a:ea typeface="+mn-ea"/>
                          <a:cs typeface="+mn-cs"/>
                        </a:rPr>
                        <a:t>Floyd Valley Transload </a:t>
                      </a:r>
                    </a:p>
                  </a:txBody>
                  <a:tcPr marL="68580" marR="68580" marT="34290" marB="34290" anchor="ctr">
                    <a:noFill/>
                  </a:tcPr>
                </a:tc>
                <a:tc>
                  <a:txBody>
                    <a:bodyPr/>
                    <a:lstStyle/>
                    <a:p>
                      <a:pPr algn="ctr"/>
                      <a:r>
                        <a:rPr lang="en-US" sz="1600" b="1" dirty="0">
                          <a:solidFill>
                            <a:schemeClr val="accent1"/>
                          </a:solidFill>
                          <a:latin typeface="+mn-lt"/>
                        </a:rPr>
                        <a:t>$1,500,752</a:t>
                      </a:r>
                    </a:p>
                  </a:txBody>
                  <a:tcPr marL="68580" marR="68580" marT="34290" marB="34290" anchor="ctr">
                    <a:noFill/>
                  </a:tcPr>
                </a:tc>
                <a:tc>
                  <a:txBody>
                    <a:bodyPr/>
                    <a:lstStyle/>
                    <a:p>
                      <a:pPr algn="ctr"/>
                      <a:r>
                        <a:rPr lang="en-US" sz="1600" b="1" dirty="0">
                          <a:solidFill>
                            <a:schemeClr val="accent1"/>
                          </a:solidFill>
                          <a:latin typeface="+mn-lt"/>
                        </a:rPr>
                        <a:t>Loan</a:t>
                      </a:r>
                    </a:p>
                    <a:p>
                      <a:pPr algn="ctr"/>
                      <a:r>
                        <a:rPr lang="en-US" sz="1600" b="1" dirty="0">
                          <a:solidFill>
                            <a:schemeClr val="accent1"/>
                          </a:solidFill>
                          <a:latin typeface="+mn-lt"/>
                        </a:rPr>
                        <a:t>$1,200,602 (80%)</a:t>
                      </a:r>
                    </a:p>
                  </a:txBody>
                  <a:tcPr marL="68580" marR="68580" marT="34290" marB="3429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Loan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$830,000 (55.3%)</a:t>
                      </a:r>
                    </a:p>
                  </a:txBody>
                  <a:tcPr marL="68580" marR="68580" marT="34290" marB="34290" anchor="ctr">
                    <a:noFill/>
                  </a:tcPr>
                </a:tc>
                <a:extLst>
                  <a:ext uri="{0D108BD9-81ED-4DB2-BD59-A6C34878D82A}">
                    <a16:rowId xmlns:a16="http://schemas.microsoft.com/office/drawing/2014/main" val="3927041213"/>
                  </a:ext>
                </a:extLst>
              </a:tr>
              <a:tr h="1168500">
                <a:tc>
                  <a:txBody>
                    <a:bodyPr/>
                    <a:lstStyle/>
                    <a:p>
                      <a:pPr algn="ctr"/>
                      <a:r>
                        <a:rPr lang="en-US" sz="1600" b="1" kern="1200" dirty="0">
                          <a:solidFill>
                            <a:schemeClr val="accent1"/>
                          </a:solidFill>
                          <a:latin typeface="+mn-lt"/>
                          <a:ea typeface="+mn-ea"/>
                          <a:cs typeface="+mn-cs"/>
                        </a:rPr>
                        <a:t>Floyd Valley Transload </a:t>
                      </a:r>
                    </a:p>
                    <a:p>
                      <a:pPr algn="ctr"/>
                      <a:r>
                        <a:rPr lang="en-US" sz="1600" b="1" kern="1200" dirty="0">
                          <a:solidFill>
                            <a:schemeClr val="accent1"/>
                          </a:solidFill>
                          <a:latin typeface="+mn-lt"/>
                          <a:ea typeface="+mn-ea"/>
                          <a:cs typeface="+mn-cs"/>
                        </a:rPr>
                        <a:t>Rustin Street Spur Addition</a:t>
                      </a:r>
                    </a:p>
                  </a:txBody>
                  <a:tcPr marL="68580" marR="68580" marT="34290" marB="34290" anchor="ct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600" b="1" kern="1200" dirty="0">
                          <a:solidFill>
                            <a:schemeClr val="accent1"/>
                          </a:solidFill>
                          <a:latin typeface="+mn-lt"/>
                          <a:ea typeface="+mn-ea"/>
                          <a:cs typeface="+mn-cs"/>
                        </a:rPr>
                        <a:t>Floyd Valley Transload </a:t>
                      </a:r>
                    </a:p>
                  </a:txBody>
                  <a:tcPr marL="68580" marR="68580" marT="34290" marB="34290" anchor="ctr"/>
                </a:tc>
                <a:tc>
                  <a:txBody>
                    <a:bodyPr/>
                    <a:lstStyle/>
                    <a:p>
                      <a:pPr algn="ctr"/>
                      <a:r>
                        <a:rPr lang="en-US" sz="1600" b="1" dirty="0">
                          <a:solidFill>
                            <a:schemeClr val="accent1"/>
                          </a:solidFill>
                          <a:latin typeface="+mn-lt"/>
                        </a:rPr>
                        <a:t>$320,000</a:t>
                      </a:r>
                    </a:p>
                  </a:txBody>
                  <a:tcPr marL="68580" marR="68580" marT="34290" marB="34290" anchor="ctr"/>
                </a:tc>
                <a:tc>
                  <a:txBody>
                    <a:bodyPr/>
                    <a:lstStyle/>
                    <a:p>
                      <a:pPr algn="ctr"/>
                      <a:r>
                        <a:rPr lang="en-US" sz="1600" b="1" dirty="0">
                          <a:solidFill>
                            <a:schemeClr val="accent1"/>
                          </a:solidFill>
                          <a:latin typeface="+mn-lt"/>
                        </a:rPr>
                        <a:t>Loan</a:t>
                      </a:r>
                    </a:p>
                    <a:p>
                      <a:pPr algn="ctr"/>
                      <a:r>
                        <a:rPr lang="en-US" sz="1600" b="1" dirty="0">
                          <a:solidFill>
                            <a:schemeClr val="accent1"/>
                          </a:solidFill>
                          <a:latin typeface="+mn-lt"/>
                        </a:rPr>
                        <a:t>$256,000 (80%)</a:t>
                      </a:r>
                    </a:p>
                  </a:txBody>
                  <a:tcPr marL="68580" marR="68580" marT="34290" marB="34290" anchor="ctr"/>
                </a:tc>
                <a:tc>
                  <a:txBody>
                    <a:bodyPr/>
                    <a:lstStyle/>
                    <a:p>
                      <a:pPr algn="ctr"/>
                      <a:r>
                        <a:rPr lang="en-US" sz="1600" b="1" dirty="0">
                          <a:solidFill>
                            <a:schemeClr val="accent1"/>
                          </a:solidFill>
                          <a:latin typeface="+mn-lt"/>
                        </a:rPr>
                        <a:t>Loan</a:t>
                      </a:r>
                    </a:p>
                    <a:p>
                      <a:pPr algn="ctr"/>
                      <a:r>
                        <a:rPr lang="en-US" sz="1600" b="1" dirty="0">
                          <a:solidFill>
                            <a:schemeClr val="accent1"/>
                          </a:solidFill>
                          <a:latin typeface="+mn-lt"/>
                        </a:rPr>
                        <a:t>$256,000 (80%)</a:t>
                      </a:r>
                    </a:p>
                  </a:txBody>
                  <a:tcPr marL="68580" marR="68580" marT="34290" marB="34290" anchor="ctr"/>
                </a:tc>
                <a:extLst>
                  <a:ext uri="{0D108BD9-81ED-4DB2-BD59-A6C34878D82A}">
                    <a16:rowId xmlns:a16="http://schemas.microsoft.com/office/drawing/2014/main" val="1006800120"/>
                  </a:ext>
                </a:extLst>
              </a:tr>
              <a:tr h="863209">
                <a:tc>
                  <a:txBody>
                    <a:bodyPr/>
                    <a:lstStyle/>
                    <a:p>
                      <a:pPr algn="ctr"/>
                      <a:r>
                        <a:rPr lang="en-US" sz="1600" b="1" dirty="0">
                          <a:solidFill>
                            <a:schemeClr val="accent1"/>
                          </a:solidFill>
                          <a:latin typeface="+mn-lt"/>
                        </a:rPr>
                        <a:t>BJRY Le Mars Transload Expansion</a:t>
                      </a:r>
                    </a:p>
                  </a:txBody>
                  <a:tcPr marL="68580" marR="68580" marT="34290" marB="34290" anchor="ctr">
                    <a:noFill/>
                  </a:tcPr>
                </a:tc>
                <a:tc>
                  <a:txBody>
                    <a:bodyPr/>
                    <a:lstStyle/>
                    <a:p>
                      <a:pPr algn="ctr"/>
                      <a:r>
                        <a:rPr lang="en-US" sz="1600" b="1" dirty="0">
                          <a:solidFill>
                            <a:schemeClr val="accent1"/>
                          </a:solidFill>
                          <a:latin typeface="+mn-lt"/>
                        </a:rPr>
                        <a:t>Burlington Junction Railway </a:t>
                      </a:r>
                    </a:p>
                  </a:txBody>
                  <a:tcPr marL="68580" marR="68580" marT="34290" marB="34290" anchor="ctr">
                    <a:noFill/>
                  </a:tcPr>
                </a:tc>
                <a:tc>
                  <a:txBody>
                    <a:bodyPr/>
                    <a:lstStyle/>
                    <a:p>
                      <a:pPr algn="ctr"/>
                      <a:r>
                        <a:rPr lang="en-US" sz="1600" b="1" dirty="0">
                          <a:solidFill>
                            <a:schemeClr val="accent1"/>
                          </a:solidFill>
                          <a:latin typeface="+mn-lt"/>
                        </a:rPr>
                        <a:t>$1,131,330</a:t>
                      </a:r>
                    </a:p>
                  </a:txBody>
                  <a:tcPr marL="68580" marR="68580" marT="34290" marB="34290" anchor="ctr">
                    <a:noFill/>
                  </a:tcPr>
                </a:tc>
                <a:tc>
                  <a:txBody>
                    <a:bodyPr/>
                    <a:lstStyle/>
                    <a:p>
                      <a:pPr algn="ctr"/>
                      <a:r>
                        <a:rPr lang="en-US" sz="1600" b="1" dirty="0">
                          <a:solidFill>
                            <a:schemeClr val="accent1"/>
                          </a:solidFill>
                          <a:latin typeface="+mn-lt"/>
                        </a:rPr>
                        <a:t>Loan</a:t>
                      </a:r>
                    </a:p>
                    <a:p>
                      <a:pPr algn="ctr"/>
                      <a:r>
                        <a:rPr lang="en-US" sz="1600" b="1" dirty="0">
                          <a:solidFill>
                            <a:schemeClr val="accent1"/>
                          </a:solidFill>
                          <a:latin typeface="+mn-lt"/>
                        </a:rPr>
                        <a:t>$792,000 (70%)</a:t>
                      </a:r>
                    </a:p>
                  </a:txBody>
                  <a:tcPr marL="68580" marR="68580" marT="34290" marB="34290" anchor="ctr">
                    <a:noFill/>
                  </a:tcPr>
                </a:tc>
                <a:tc>
                  <a:txBody>
                    <a:bodyPr/>
                    <a:lstStyle/>
                    <a:p>
                      <a:pPr algn="ctr"/>
                      <a:r>
                        <a:rPr lang="en-US" sz="1600" b="1" dirty="0">
                          <a:solidFill>
                            <a:schemeClr val="accent1"/>
                          </a:solidFill>
                          <a:latin typeface="+mn-lt"/>
                        </a:rPr>
                        <a:t>Loan</a:t>
                      </a:r>
                    </a:p>
                    <a:p>
                      <a:pPr algn="ctr"/>
                      <a:r>
                        <a:rPr lang="en-US" sz="1600" b="1" dirty="0">
                          <a:solidFill>
                            <a:schemeClr val="accent1"/>
                          </a:solidFill>
                          <a:latin typeface="+mn-lt"/>
                        </a:rPr>
                        <a:t>$792,000 (70%)</a:t>
                      </a:r>
                    </a:p>
                  </a:txBody>
                  <a:tcPr marL="68580" marR="68580" marT="34290" marB="34290" anchor="ctr">
                    <a:noFill/>
                  </a:tcPr>
                </a:tc>
                <a:extLst>
                  <a:ext uri="{0D108BD9-81ED-4DB2-BD59-A6C34878D82A}">
                    <a16:rowId xmlns:a16="http://schemas.microsoft.com/office/drawing/2014/main" val="1691693719"/>
                  </a:ext>
                </a:extLst>
              </a:tr>
            </a:tbl>
          </a:graphicData>
        </a:graphic>
      </p:graphicFrame>
      <p:sp>
        <p:nvSpPr>
          <p:cNvPr id="3" name="TextBox 2">
            <a:extLst>
              <a:ext uri="{FF2B5EF4-FFF2-40B4-BE49-F238E27FC236}">
                <a16:creationId xmlns:a16="http://schemas.microsoft.com/office/drawing/2014/main" id="{BE443F9C-CA8E-E826-C8DD-83619D5B30AC}"/>
              </a:ext>
            </a:extLst>
          </p:cNvPr>
          <p:cNvSpPr txBox="1"/>
          <p:nvPr/>
        </p:nvSpPr>
        <p:spPr>
          <a:xfrm>
            <a:off x="779883" y="502874"/>
            <a:ext cx="6591456" cy="461665"/>
          </a:xfrm>
          <a:prstGeom prst="rect">
            <a:avLst/>
          </a:prstGeom>
          <a:noFill/>
        </p:spPr>
        <p:txBody>
          <a:bodyPr wrap="square" rtlCol="0">
            <a:spAutoFit/>
          </a:bodyPr>
          <a:lstStyle/>
          <a:p>
            <a:pPr algn="ctr"/>
            <a:r>
              <a:rPr lang="en-US" sz="2400" b="1" dirty="0">
                <a:solidFill>
                  <a:schemeClr val="accent1"/>
                </a:solidFill>
                <a:latin typeface="+mj-lt"/>
                <a:ea typeface="Roboto Slab" pitchFamily="2" charset="0"/>
                <a:cs typeface="Roboto Slab" pitchFamily="2" charset="0"/>
              </a:rPr>
              <a:t>Applications recommended for funding</a:t>
            </a:r>
          </a:p>
        </p:txBody>
      </p:sp>
      <p:graphicFrame>
        <p:nvGraphicFramePr>
          <p:cNvPr id="4" name="Table 3">
            <a:extLst>
              <a:ext uri="{FF2B5EF4-FFF2-40B4-BE49-F238E27FC236}">
                <a16:creationId xmlns:a16="http://schemas.microsoft.com/office/drawing/2014/main" id="{B86FDC2C-2C03-2C60-4D9D-DFD86B3CEEC1}"/>
              </a:ext>
            </a:extLst>
          </p:cNvPr>
          <p:cNvGraphicFramePr>
            <a:graphicFrameLocks noGrp="1"/>
          </p:cNvGraphicFramePr>
          <p:nvPr>
            <p:extLst>
              <p:ext uri="{D42A27DB-BD31-4B8C-83A1-F6EECF244321}">
                <p14:modId xmlns:p14="http://schemas.microsoft.com/office/powerpoint/2010/main" val="420846352"/>
              </p:ext>
            </p:extLst>
          </p:nvPr>
        </p:nvGraphicFramePr>
        <p:xfrm>
          <a:off x="-1" y="5599647"/>
          <a:ext cx="9144001" cy="1104062"/>
        </p:xfrm>
        <a:graphic>
          <a:graphicData uri="http://schemas.openxmlformats.org/drawingml/2006/table">
            <a:tbl>
              <a:tblPr firstRow="1" bandRow="1">
                <a:tableStyleId>{5C22544A-7EE6-4342-B048-85BDC9FD1C3A}</a:tableStyleId>
              </a:tblPr>
              <a:tblGrid>
                <a:gridCol w="2461811">
                  <a:extLst>
                    <a:ext uri="{9D8B030D-6E8A-4147-A177-3AD203B41FA5}">
                      <a16:colId xmlns:a16="http://schemas.microsoft.com/office/drawing/2014/main" val="1065733530"/>
                    </a:ext>
                  </a:extLst>
                </a:gridCol>
                <a:gridCol w="1903898">
                  <a:extLst>
                    <a:ext uri="{9D8B030D-6E8A-4147-A177-3AD203B41FA5}">
                      <a16:colId xmlns:a16="http://schemas.microsoft.com/office/drawing/2014/main" val="1652988703"/>
                    </a:ext>
                  </a:extLst>
                </a:gridCol>
                <a:gridCol w="1496690">
                  <a:extLst>
                    <a:ext uri="{9D8B030D-6E8A-4147-A177-3AD203B41FA5}">
                      <a16:colId xmlns:a16="http://schemas.microsoft.com/office/drawing/2014/main" val="2578110472"/>
                    </a:ext>
                  </a:extLst>
                </a:gridCol>
                <a:gridCol w="1521719">
                  <a:extLst>
                    <a:ext uri="{9D8B030D-6E8A-4147-A177-3AD203B41FA5}">
                      <a16:colId xmlns:a16="http://schemas.microsoft.com/office/drawing/2014/main" val="3551826148"/>
                    </a:ext>
                  </a:extLst>
                </a:gridCol>
                <a:gridCol w="1759883">
                  <a:extLst>
                    <a:ext uri="{9D8B030D-6E8A-4147-A177-3AD203B41FA5}">
                      <a16:colId xmlns:a16="http://schemas.microsoft.com/office/drawing/2014/main" val="3921625732"/>
                    </a:ext>
                  </a:extLst>
                </a:gridCol>
              </a:tblGrid>
              <a:tr h="1104062">
                <a:tc>
                  <a:txBody>
                    <a:bodyPr/>
                    <a:lstStyle/>
                    <a:p>
                      <a:pPr algn="ctr"/>
                      <a:r>
                        <a:rPr lang="en-US" sz="1600" b="1" dirty="0">
                          <a:solidFill>
                            <a:schemeClr val="accent1"/>
                          </a:solidFill>
                          <a:latin typeface="+mn-lt"/>
                        </a:rPr>
                        <a:t>Black Hawk – New Box Manufacturing Facility</a:t>
                      </a:r>
                    </a:p>
                  </a:txBody>
                  <a:tcPr marL="68580" marR="68580" marT="34290" marB="34290" anchor="ctr">
                    <a:solidFill>
                      <a:srgbClr val="E7EAEC"/>
                    </a:solid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mn-lt"/>
                        </a:rPr>
                        <a:t>International Paper</a:t>
                      </a:r>
                    </a:p>
                  </a:txBody>
                  <a:tcPr marL="68580" marR="68580" marT="34290" marB="34290" anchor="ctr">
                    <a:solidFill>
                      <a:srgbClr val="E7EAEC"/>
                    </a:solidFill>
                  </a:tcPr>
                </a:tc>
                <a:tc>
                  <a:txBody>
                    <a:bodyPr/>
                    <a:lstStyle/>
                    <a:p>
                      <a:pPr algn="ctr"/>
                      <a:r>
                        <a:rPr lang="en-US" sz="1600" b="1" dirty="0">
                          <a:solidFill>
                            <a:schemeClr val="accent1"/>
                          </a:solidFill>
                          <a:latin typeface="+mn-lt"/>
                        </a:rPr>
                        <a:t>$299,543,000</a:t>
                      </a:r>
                    </a:p>
                  </a:txBody>
                  <a:tcPr marL="68580" marR="68580" marT="34290" marB="34290" anchor="ctr">
                    <a:solidFill>
                      <a:srgbClr val="E7EAEC"/>
                    </a:solidFill>
                  </a:tcPr>
                </a:tc>
                <a:tc>
                  <a:txBody>
                    <a:bodyPr/>
                    <a:lstStyle/>
                    <a:p>
                      <a:pPr algn="ctr"/>
                      <a:r>
                        <a:rPr lang="en-US" sz="1600" b="1" dirty="0">
                          <a:solidFill>
                            <a:schemeClr val="accent1"/>
                          </a:solidFill>
                          <a:latin typeface="+mn-lt"/>
                        </a:rPr>
                        <a:t>Grant</a:t>
                      </a:r>
                    </a:p>
                    <a:p>
                      <a:pPr algn="ctr"/>
                      <a:r>
                        <a:rPr lang="en-US" sz="1600" b="1" dirty="0">
                          <a:solidFill>
                            <a:schemeClr val="accent1"/>
                          </a:solidFill>
                          <a:latin typeface="+mn-lt"/>
                        </a:rPr>
                        <a:t>$2,125,000 (0.7%)</a:t>
                      </a:r>
                    </a:p>
                  </a:txBody>
                  <a:tcPr marL="68580" marR="68580" marT="34290" marB="34290" anchor="ctr">
                    <a:solidFill>
                      <a:srgbClr val="E7EAEC"/>
                    </a:solidFill>
                  </a:tcPr>
                </a:tc>
                <a:tc>
                  <a:txBody>
                    <a:bodyPr/>
                    <a:lstStyle/>
                    <a:p>
                      <a:pPr algn="ctr"/>
                      <a:r>
                        <a:rPr lang="en-US" sz="1600" b="1" dirty="0">
                          <a:solidFill>
                            <a:schemeClr val="accent1"/>
                          </a:solidFill>
                          <a:latin typeface="+mn-lt"/>
                        </a:rPr>
                        <a:t>Grant</a:t>
                      </a:r>
                    </a:p>
                    <a:p>
                      <a:pPr algn="ctr"/>
                      <a:r>
                        <a:rPr lang="en-US" sz="1600" b="1" dirty="0">
                          <a:solidFill>
                            <a:schemeClr val="accent1"/>
                          </a:solidFill>
                          <a:latin typeface="+mn-lt"/>
                        </a:rPr>
                        <a:t>$1,469,000 (0.5%)</a:t>
                      </a:r>
                    </a:p>
                  </a:txBody>
                  <a:tcPr marL="68580" marR="68580" marT="34290" marB="34290" anchor="ctr">
                    <a:solidFill>
                      <a:srgbClr val="E7EAEC"/>
                    </a:solidFill>
                  </a:tcPr>
                </a:tc>
                <a:extLst>
                  <a:ext uri="{0D108BD9-81ED-4DB2-BD59-A6C34878D82A}">
                    <a16:rowId xmlns:a16="http://schemas.microsoft.com/office/drawing/2014/main" val="3240504652"/>
                  </a:ext>
                </a:extLst>
              </a:tr>
            </a:tbl>
          </a:graphicData>
        </a:graphic>
      </p:graphicFrame>
    </p:spTree>
    <p:extLst>
      <p:ext uri="{BB962C8B-B14F-4D97-AF65-F5344CB8AC3E}">
        <p14:creationId xmlns:p14="http://schemas.microsoft.com/office/powerpoint/2010/main" val="195574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EC65AC-987E-35DE-0584-DF92888C1FD0}"/>
              </a:ext>
            </a:extLst>
          </p:cNvPr>
          <p:cNvGraphicFramePr>
            <a:graphicFrameLocks noGrp="1"/>
          </p:cNvGraphicFramePr>
          <p:nvPr>
            <p:extLst>
              <p:ext uri="{D42A27DB-BD31-4B8C-83A1-F6EECF244321}">
                <p14:modId xmlns:p14="http://schemas.microsoft.com/office/powerpoint/2010/main" val="2503107845"/>
              </p:ext>
            </p:extLst>
          </p:nvPr>
        </p:nvGraphicFramePr>
        <p:xfrm>
          <a:off x="0" y="1415303"/>
          <a:ext cx="9144001" cy="3013510"/>
        </p:xfrm>
        <a:graphic>
          <a:graphicData uri="http://schemas.openxmlformats.org/drawingml/2006/table">
            <a:tbl>
              <a:tblPr firstRow="1" bandRow="1">
                <a:tableStyleId>{5C22544A-7EE6-4342-B048-85BDC9FD1C3A}</a:tableStyleId>
              </a:tblPr>
              <a:tblGrid>
                <a:gridCol w="2461811">
                  <a:extLst>
                    <a:ext uri="{9D8B030D-6E8A-4147-A177-3AD203B41FA5}">
                      <a16:colId xmlns:a16="http://schemas.microsoft.com/office/drawing/2014/main" val="3387879057"/>
                    </a:ext>
                  </a:extLst>
                </a:gridCol>
                <a:gridCol w="1903898">
                  <a:extLst>
                    <a:ext uri="{9D8B030D-6E8A-4147-A177-3AD203B41FA5}">
                      <a16:colId xmlns:a16="http://schemas.microsoft.com/office/drawing/2014/main" val="1861506818"/>
                    </a:ext>
                  </a:extLst>
                </a:gridCol>
                <a:gridCol w="1496690">
                  <a:extLst>
                    <a:ext uri="{9D8B030D-6E8A-4147-A177-3AD203B41FA5}">
                      <a16:colId xmlns:a16="http://schemas.microsoft.com/office/drawing/2014/main" val="467904483"/>
                    </a:ext>
                  </a:extLst>
                </a:gridCol>
                <a:gridCol w="1521719">
                  <a:extLst>
                    <a:ext uri="{9D8B030D-6E8A-4147-A177-3AD203B41FA5}">
                      <a16:colId xmlns:a16="http://schemas.microsoft.com/office/drawing/2014/main" val="3284072429"/>
                    </a:ext>
                  </a:extLst>
                </a:gridCol>
                <a:gridCol w="1759883">
                  <a:extLst>
                    <a:ext uri="{9D8B030D-6E8A-4147-A177-3AD203B41FA5}">
                      <a16:colId xmlns:a16="http://schemas.microsoft.com/office/drawing/2014/main" val="1639893002"/>
                    </a:ext>
                  </a:extLst>
                </a:gridCol>
              </a:tblGrid>
              <a:tr h="1081840">
                <a:tc>
                  <a:txBody>
                    <a:bodyPr/>
                    <a:lstStyle/>
                    <a:p>
                      <a:pPr algn="ctr"/>
                      <a:r>
                        <a:rPr lang="en-US" sz="1600" b="1" dirty="0">
                          <a:latin typeface="+mn-lt"/>
                        </a:rPr>
                        <a:t>PROJECT NAME</a:t>
                      </a:r>
                    </a:p>
                  </a:txBody>
                  <a:tcPr marL="68580" marR="68580" marT="34290" marB="34290"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n-lt"/>
                        </a:rPr>
                        <a:t>SPONSOR</a:t>
                      </a:r>
                    </a:p>
                  </a:txBody>
                  <a:tcPr marL="68580" marR="68580" marT="34290" marB="34290" anchor="ctr">
                    <a:solidFill>
                      <a:schemeClr val="tx2"/>
                    </a:solidFill>
                  </a:tcPr>
                </a:tc>
                <a:tc>
                  <a:txBody>
                    <a:bodyPr/>
                    <a:lstStyle/>
                    <a:p>
                      <a:pPr algn="ctr"/>
                      <a:r>
                        <a:rPr lang="en-US" sz="1600" b="1">
                          <a:latin typeface="+mn-lt"/>
                        </a:rPr>
                        <a:t>TOTAL PROJECT COST</a:t>
                      </a:r>
                    </a:p>
                  </a:txBody>
                  <a:tcPr marL="68580" marR="68580" marT="34290" marB="34290" anchor="ctr">
                    <a:solidFill>
                      <a:schemeClr val="tx2"/>
                    </a:solidFill>
                  </a:tcPr>
                </a:tc>
                <a:tc>
                  <a:txBody>
                    <a:bodyPr/>
                    <a:lstStyle/>
                    <a:p>
                      <a:pPr algn="ctr"/>
                      <a:r>
                        <a:rPr lang="en-US" sz="1600" b="1">
                          <a:latin typeface="+mn-lt"/>
                        </a:rPr>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mn-lt"/>
                        </a:rPr>
                        <a:t>(% of Total Project Cost)</a:t>
                      </a:r>
                    </a:p>
                  </a:txBody>
                  <a:tcPr marL="68580" marR="68580" marT="34290" marB="34290" anchor="ctr">
                    <a:solidFill>
                      <a:schemeClr val="tx2"/>
                    </a:solidFill>
                  </a:tcPr>
                </a:tc>
                <a:tc>
                  <a:txBody>
                    <a:bodyPr/>
                    <a:lstStyle/>
                    <a:p>
                      <a:pPr algn="ctr"/>
                      <a:r>
                        <a:rPr lang="en-US" sz="1600" b="1">
                          <a:latin typeface="+mn-lt"/>
                        </a:rPr>
                        <a:t>RECOMMENDED AMOUNT </a:t>
                      </a:r>
                    </a:p>
                    <a:p>
                      <a:pPr algn="ctr"/>
                      <a:r>
                        <a:rPr lang="en-US" sz="1600" b="1">
                          <a:latin typeface="+mn-lt"/>
                        </a:rPr>
                        <a:t>(% of Total </a:t>
                      </a:r>
                      <a:br>
                        <a:rPr lang="en-US" sz="1600" b="1">
                          <a:latin typeface="+mn-lt"/>
                        </a:rPr>
                      </a:br>
                      <a:r>
                        <a:rPr lang="en-US" sz="1600" b="1">
                          <a:latin typeface="+mn-lt"/>
                        </a:rPr>
                        <a:t>Project Cost)</a:t>
                      </a:r>
                    </a:p>
                  </a:txBody>
                  <a:tcPr marL="68580" marR="68580" marT="34290" marB="34290" anchor="ctr">
                    <a:solidFill>
                      <a:schemeClr val="tx2"/>
                    </a:solidFill>
                  </a:tcPr>
                </a:tc>
                <a:extLst>
                  <a:ext uri="{0D108BD9-81ED-4DB2-BD59-A6C34878D82A}">
                    <a16:rowId xmlns:a16="http://schemas.microsoft.com/office/drawing/2014/main" val="2858427104"/>
                  </a:ext>
                </a:extLst>
              </a:tr>
              <a:tr h="1111797">
                <a:tc>
                  <a:txBody>
                    <a:bodyPr/>
                    <a:lstStyle/>
                    <a:p>
                      <a:pPr algn="ctr"/>
                      <a:r>
                        <a:rPr lang="en-US" sz="1600" b="1" dirty="0">
                          <a:solidFill>
                            <a:schemeClr val="tx1"/>
                          </a:solidFill>
                          <a:latin typeface="+mn-lt"/>
                        </a:rPr>
                        <a:t>Cedar Rapids North UPRR Track Reconstruction</a:t>
                      </a:r>
                    </a:p>
                  </a:txBody>
                  <a:tcPr marL="68580" marR="68580" marT="34290" marB="34290" anchor="ctr">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City of Cedar Rapids</a:t>
                      </a:r>
                    </a:p>
                  </a:txBody>
                  <a:tcPr marL="68580" marR="68580" marT="34290" marB="34290"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$3,250,000</a:t>
                      </a:r>
                    </a:p>
                  </a:txBody>
                  <a:tcPr marL="68580" marR="68580" marT="34290" marB="34290" anchor="ctr">
                    <a:noFill/>
                  </a:tcPr>
                </a:tc>
                <a:tc>
                  <a:txBody>
                    <a:bodyPr/>
                    <a:lstStyle/>
                    <a:p>
                      <a:pPr algn="ctr"/>
                      <a:r>
                        <a:rPr lang="en-US" sz="1600" b="1" dirty="0">
                          <a:solidFill>
                            <a:schemeClr val="tx1"/>
                          </a:solidFill>
                          <a:latin typeface="+mn-lt"/>
                        </a:rPr>
                        <a:t>Grant</a:t>
                      </a:r>
                    </a:p>
                    <a:p>
                      <a:pPr algn="ctr"/>
                      <a:r>
                        <a:rPr lang="en-US" sz="1600" b="1" dirty="0">
                          <a:solidFill>
                            <a:schemeClr val="tx1"/>
                          </a:solidFill>
                          <a:latin typeface="+mn-lt"/>
                        </a:rPr>
                        <a:t>$1,625,000 (50%)</a:t>
                      </a:r>
                    </a:p>
                  </a:txBody>
                  <a:tcPr marL="68580" marR="68580" marT="34290" marB="34290" anchor="ctr">
                    <a:noFill/>
                  </a:tcPr>
                </a:tc>
                <a:tc>
                  <a:txBody>
                    <a:bodyPr/>
                    <a:lstStyle/>
                    <a:p>
                      <a:pPr algn="ctr"/>
                      <a:r>
                        <a:rPr lang="en-US" sz="1600" b="1" dirty="0">
                          <a:solidFill>
                            <a:schemeClr val="tx1"/>
                          </a:solidFill>
                          <a:latin typeface="+mn-lt"/>
                        </a:rPr>
                        <a:t>Grant</a:t>
                      </a:r>
                    </a:p>
                    <a:p>
                      <a:pPr algn="ctr"/>
                      <a:r>
                        <a:rPr lang="en-US" sz="1600" b="1" dirty="0">
                          <a:solidFill>
                            <a:schemeClr val="tx1"/>
                          </a:solidFill>
                          <a:latin typeface="+mn-lt"/>
                        </a:rPr>
                        <a:t>$0 (0%)</a:t>
                      </a:r>
                    </a:p>
                  </a:txBody>
                  <a:tcPr marL="68580" marR="68580" marT="34290" marB="34290" anchor="ctr">
                    <a:noFill/>
                  </a:tcPr>
                </a:tc>
                <a:extLst>
                  <a:ext uri="{0D108BD9-81ED-4DB2-BD59-A6C34878D82A}">
                    <a16:rowId xmlns:a16="http://schemas.microsoft.com/office/drawing/2014/main" val="3927041213"/>
                  </a:ext>
                </a:extLst>
              </a:tr>
              <a:tr h="819873">
                <a:tc>
                  <a:txBody>
                    <a:bodyPr/>
                    <a:lstStyle/>
                    <a:p>
                      <a:pPr algn="ctr"/>
                      <a:endParaRPr lang="en-US" sz="1100" b="1" dirty="0">
                        <a:solidFill>
                          <a:schemeClr val="tx1"/>
                        </a:solidFill>
                        <a:latin typeface="+mn-lt"/>
                      </a:endParaRPr>
                    </a:p>
                  </a:txBody>
                  <a:tcPr marL="68580" marR="68580" marT="34290" marB="34290" anchor="ctr">
                    <a:noFill/>
                  </a:tcPr>
                </a:tc>
                <a:tc>
                  <a:txBody>
                    <a:bodyPr/>
                    <a:lstStyle/>
                    <a:p>
                      <a:pPr algn="ctr"/>
                      <a:endParaRPr lang="en-US" sz="1100" b="1" dirty="0">
                        <a:solidFill>
                          <a:schemeClr val="tx1"/>
                        </a:solidFill>
                        <a:latin typeface="+mn-lt"/>
                      </a:endParaRPr>
                    </a:p>
                  </a:txBody>
                  <a:tcPr marL="68580" marR="68580" marT="34290" marB="34290" anchor="ctr">
                    <a:noFill/>
                  </a:tcPr>
                </a:tc>
                <a:tc>
                  <a:txBody>
                    <a:bodyPr/>
                    <a:lstStyle/>
                    <a:p>
                      <a:pPr algn="ctr"/>
                      <a:endParaRPr lang="en-US" sz="1100" b="1" dirty="0">
                        <a:solidFill>
                          <a:schemeClr val="tx1"/>
                        </a:solidFill>
                        <a:latin typeface="+mn-lt"/>
                      </a:endParaRPr>
                    </a:p>
                  </a:txBody>
                  <a:tcPr marL="68580" marR="68580" marT="34290" marB="34290" anchor="ctr">
                    <a:noFill/>
                  </a:tcPr>
                </a:tc>
                <a:tc>
                  <a:txBody>
                    <a:bodyPr/>
                    <a:lstStyle/>
                    <a:p>
                      <a:pPr algn="ctr"/>
                      <a:endParaRPr lang="en-US" sz="1100" b="1" dirty="0">
                        <a:solidFill>
                          <a:schemeClr val="tx1"/>
                        </a:solidFill>
                        <a:latin typeface="+mn-lt"/>
                      </a:endParaRPr>
                    </a:p>
                  </a:txBody>
                  <a:tcPr marL="68580" marR="68580" marT="34290" marB="34290" anchor="ctr">
                    <a:noFill/>
                  </a:tcPr>
                </a:tc>
                <a:tc>
                  <a:txBody>
                    <a:bodyPr/>
                    <a:lstStyle/>
                    <a:p>
                      <a:pPr algn="ctr"/>
                      <a:endParaRPr lang="en-US" sz="1100" b="1" dirty="0">
                        <a:solidFill>
                          <a:schemeClr val="tx1"/>
                        </a:solidFill>
                        <a:latin typeface="+mn-lt"/>
                      </a:endParaRPr>
                    </a:p>
                  </a:txBody>
                  <a:tcPr marL="68580" marR="68580" marT="34290" marB="34290" anchor="ctr">
                    <a:noFill/>
                  </a:tcPr>
                </a:tc>
                <a:extLst>
                  <a:ext uri="{0D108BD9-81ED-4DB2-BD59-A6C34878D82A}">
                    <a16:rowId xmlns:a16="http://schemas.microsoft.com/office/drawing/2014/main" val="1691693719"/>
                  </a:ext>
                </a:extLst>
              </a:tr>
            </a:tbl>
          </a:graphicData>
        </a:graphic>
      </p:graphicFrame>
      <p:sp>
        <p:nvSpPr>
          <p:cNvPr id="3" name="TextBox 2">
            <a:extLst>
              <a:ext uri="{FF2B5EF4-FFF2-40B4-BE49-F238E27FC236}">
                <a16:creationId xmlns:a16="http://schemas.microsoft.com/office/drawing/2014/main" id="{F87B282F-AAEC-DD82-E7A8-46A6D0B3D119}"/>
              </a:ext>
            </a:extLst>
          </p:cNvPr>
          <p:cNvSpPr txBox="1"/>
          <p:nvPr/>
        </p:nvSpPr>
        <p:spPr>
          <a:xfrm>
            <a:off x="832135" y="595914"/>
            <a:ext cx="6591456" cy="461665"/>
          </a:xfrm>
          <a:prstGeom prst="rect">
            <a:avLst/>
          </a:prstGeom>
          <a:noFill/>
        </p:spPr>
        <p:txBody>
          <a:bodyPr wrap="square" rtlCol="0">
            <a:spAutoFit/>
          </a:bodyPr>
          <a:lstStyle/>
          <a:p>
            <a:pPr algn="ctr"/>
            <a:r>
              <a:rPr lang="en-US" sz="2400" b="1" dirty="0">
                <a:latin typeface="+mj-lt"/>
                <a:ea typeface="Roboto Slab" pitchFamily="2" charset="0"/>
                <a:cs typeface="Roboto Slab" pitchFamily="2" charset="0"/>
              </a:rPr>
              <a:t>Applications not recommended for funding</a:t>
            </a:r>
          </a:p>
        </p:txBody>
      </p:sp>
    </p:spTree>
    <p:extLst>
      <p:ext uri="{BB962C8B-B14F-4D97-AF65-F5344CB8AC3E}">
        <p14:creationId xmlns:p14="http://schemas.microsoft.com/office/powerpoint/2010/main" val="103281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F5D551-70C9-DA9F-5889-5315E4661AB7}"/>
              </a:ext>
            </a:extLst>
          </p:cNvPr>
          <p:cNvSpPr/>
          <p:nvPr/>
        </p:nvSpPr>
        <p:spPr>
          <a:xfrm>
            <a:off x="7543800" y="978274"/>
            <a:ext cx="1378324" cy="342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Diagram&#10;&#10;AI-generated content may be incorrect.">
            <a:extLst>
              <a:ext uri="{FF2B5EF4-FFF2-40B4-BE49-F238E27FC236}">
                <a16:creationId xmlns:a16="http://schemas.microsoft.com/office/drawing/2014/main" id="{0155A9F7-B3F3-121D-BE31-7DE8836685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822361"/>
            <a:ext cx="9156856" cy="5820486"/>
          </a:xfrm>
          <a:prstGeom prst="rect">
            <a:avLst/>
          </a:prstGeom>
        </p:spPr>
      </p:pic>
      <p:sp>
        <p:nvSpPr>
          <p:cNvPr id="2" name="TextBox 1">
            <a:extLst>
              <a:ext uri="{FF2B5EF4-FFF2-40B4-BE49-F238E27FC236}">
                <a16:creationId xmlns:a16="http://schemas.microsoft.com/office/drawing/2014/main" id="{DFE0AA75-32D9-02DE-FE86-99DD7BBB95A9}"/>
              </a:ext>
            </a:extLst>
          </p:cNvPr>
          <p:cNvSpPr txBox="1"/>
          <p:nvPr/>
        </p:nvSpPr>
        <p:spPr>
          <a:xfrm>
            <a:off x="1803418" y="289014"/>
            <a:ext cx="5035141" cy="369332"/>
          </a:xfrm>
          <a:prstGeom prst="rect">
            <a:avLst/>
          </a:prstGeom>
          <a:solidFill>
            <a:schemeClr val="accent1"/>
          </a:solidFill>
        </p:spPr>
        <p:txBody>
          <a:bodyPr wrap="square" rtlCol="0">
            <a:spAutoFit/>
          </a:bodyPr>
          <a:lstStyle/>
          <a:p>
            <a:r>
              <a:rPr lang="en-US" dirty="0">
                <a:solidFill>
                  <a:schemeClr val="bg1"/>
                </a:solidFill>
              </a:rPr>
              <a:t>FY2026 RRLG funding recommendation by location</a:t>
            </a:r>
          </a:p>
        </p:txBody>
      </p:sp>
      <p:sp>
        <p:nvSpPr>
          <p:cNvPr id="5" name="Rectangle 4">
            <a:extLst>
              <a:ext uri="{FF2B5EF4-FFF2-40B4-BE49-F238E27FC236}">
                <a16:creationId xmlns:a16="http://schemas.microsoft.com/office/drawing/2014/main" id="{CC511189-0751-F900-AA1E-7CFABC887AE3}"/>
              </a:ext>
            </a:extLst>
          </p:cNvPr>
          <p:cNvSpPr/>
          <p:nvPr/>
        </p:nvSpPr>
        <p:spPr>
          <a:xfrm>
            <a:off x="7440706" y="131242"/>
            <a:ext cx="1378324"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238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OT powerpoint">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Custom 2">
      <a:majorFont>
        <a:latin typeface="Neue Haas Grotesk Tex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4547</TotalTime>
  <Words>1223</Words>
  <Application>Microsoft Office PowerPoint</Application>
  <PresentationFormat>On-screen Show (4:3)</PresentationFormat>
  <Paragraphs>128</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Glaspie, James</cp:lastModifiedBy>
  <cp:revision>69</cp:revision>
  <dcterms:created xsi:type="dcterms:W3CDTF">2023-12-21T16:39:01Z</dcterms:created>
  <dcterms:modified xsi:type="dcterms:W3CDTF">2025-09-02T18:28:16Z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6FB5558E-3215-4C3E-99A9-5E67875E08F7</vt:lpwstr>
  </property>
  <property fmtid="{D5CDD505-2E9C-101B-9397-08002B2CF9AE}" pid="5" name="ArticulatePath">
    <vt:lpwstr>Iowa-DOT-PPT-Template-Widescreen</vt:lpwstr>
  </property>
  <property fmtid="{D5CDD505-2E9C-101B-9397-08002B2CF9AE}" pid="6" name="MSIP_Label_0faac733-ded1-41e0-8ea6-961193f81247_Enabled">
    <vt:lpwstr>true</vt:lpwstr>
  </property>
  <property fmtid="{D5CDD505-2E9C-101B-9397-08002B2CF9AE}" pid="7" name="MSIP_Label_0faac733-ded1-41e0-8ea6-961193f81247_SetDate">
    <vt:lpwstr>2025-05-23T14:12:28Z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3b5d836a-0d68-4712-b609-9f17cba43f91</vt:lpwstr>
  </property>
  <property fmtid="{D5CDD505-2E9C-101B-9397-08002B2CF9AE}" pid="12" name="MSIP_Label_0faac733-ded1-41e0-8ea6-961193f81247_ContentBits">
    <vt:lpwstr>0</vt:lpwstr>
  </property>
</Properties>
</file>