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3"/>
  </p:notesMasterIdLst>
  <p:sldIdLst>
    <p:sldId id="306" r:id="rId3"/>
    <p:sldId id="326" r:id="rId4"/>
    <p:sldId id="334" r:id="rId5"/>
    <p:sldId id="338" r:id="rId6"/>
    <p:sldId id="335" r:id="rId7"/>
    <p:sldId id="342" r:id="rId8"/>
    <p:sldId id="343" r:id="rId9"/>
    <p:sldId id="341" r:id="rId10"/>
    <p:sldId id="332" r:id="rId11"/>
    <p:sldId id="315"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17A"/>
    <a:srgbClr val="70C8B8"/>
    <a:srgbClr val="B1B3B3"/>
    <a:srgbClr val="A8ABAE"/>
    <a:srgbClr val="53565A"/>
    <a:srgbClr val="2A6357"/>
    <a:srgbClr val="A7DDD3"/>
    <a:srgbClr val="F4D99E"/>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1100D-5A22-4BD5-9D10-0F865F6C4425}" v="12" dt="2024-02-01T03:02:08.04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6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4999999999999"/>
          <c:y val="0.21076233183856502"/>
          <c:w val="0.40625"/>
          <c:h val="0.72869955156950672"/>
        </c:manualLayout>
      </c:layout>
      <c:pieChart>
        <c:varyColors val="1"/>
        <c:ser>
          <c:idx val="0"/>
          <c:order val="0"/>
          <c:tx>
            <c:strRef>
              <c:f>Sheet1!$A$2</c:f>
              <c:strCache>
                <c:ptCount val="1"/>
              </c:strCache>
            </c:strRef>
          </c:tx>
          <c:spPr>
            <a:solidFill>
              <a:schemeClr val="accent1"/>
            </a:solidFill>
            <a:ln w="10411">
              <a:solidFill>
                <a:schemeClr val="tx1"/>
              </a:solidFill>
              <a:prstDash val="solid"/>
            </a:ln>
          </c:spPr>
          <c:dPt>
            <c:idx val="0"/>
            <c:bubble3D val="0"/>
            <c:spPr>
              <a:solidFill>
                <a:schemeClr val="bg1">
                  <a:lumMod val="50000"/>
                </a:schemeClr>
              </a:solidFill>
              <a:ln w="10411">
                <a:solidFill>
                  <a:schemeClr val="tx1"/>
                </a:solidFill>
                <a:prstDash val="solid"/>
              </a:ln>
            </c:spPr>
            <c:extLst>
              <c:ext xmlns:c16="http://schemas.microsoft.com/office/drawing/2014/chart" uri="{C3380CC4-5D6E-409C-BE32-E72D297353CC}">
                <c16:uniqueId val="{00000001-92AD-4A3F-8103-7B39AB377009}"/>
              </c:ext>
            </c:extLst>
          </c:dPt>
          <c:dPt>
            <c:idx val="1"/>
            <c:bubble3D val="0"/>
            <c:spPr>
              <a:solidFill>
                <a:srgbClr val="34495E"/>
              </a:solidFill>
              <a:ln w="10411">
                <a:solidFill>
                  <a:schemeClr val="tx1"/>
                </a:solidFill>
                <a:prstDash val="solid"/>
              </a:ln>
            </c:spPr>
            <c:extLst>
              <c:ext xmlns:c16="http://schemas.microsoft.com/office/drawing/2014/chart" uri="{C3380CC4-5D6E-409C-BE32-E72D297353CC}">
                <c16:uniqueId val="{00000003-92AD-4A3F-8103-7B39AB377009}"/>
              </c:ext>
            </c:extLst>
          </c:dPt>
          <c:dPt>
            <c:idx val="2"/>
            <c:bubble3D val="0"/>
            <c:spPr>
              <a:solidFill>
                <a:srgbClr val="871721"/>
              </a:solidFill>
              <a:ln w="10411">
                <a:solidFill>
                  <a:schemeClr val="tx1"/>
                </a:solidFill>
                <a:prstDash val="solid"/>
              </a:ln>
            </c:spPr>
            <c:extLst>
              <c:ext xmlns:c16="http://schemas.microsoft.com/office/drawing/2014/chart" uri="{C3380CC4-5D6E-409C-BE32-E72D297353CC}">
                <c16:uniqueId val="{00000005-92AD-4A3F-8103-7B39AB377009}"/>
              </c:ext>
            </c:extLst>
          </c:dPt>
          <c:dLbls>
            <c:dLbl>
              <c:idx val="0"/>
              <c:layout>
                <c:manualLayout>
                  <c:x val="-0.20394876573165857"/>
                  <c:y val="8.3685521428549889E-2"/>
                </c:manualLayout>
              </c:layout>
              <c:tx>
                <c:rich>
                  <a:bodyPr/>
                  <a:lstStyle/>
                  <a:p>
                    <a:r>
                      <a:rPr lang="en-US" baseline="0" dirty="0">
                        <a:solidFill>
                          <a:schemeClr val="bg1"/>
                        </a:solidFill>
                      </a:rPr>
                      <a:t>City 44% </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AD-4A3F-8103-7B39AB377009}"/>
                </c:ext>
              </c:extLst>
            </c:dLbl>
            <c:dLbl>
              <c:idx val="1"/>
              <c:layout>
                <c:manualLayout>
                  <c:x val="0.1889712759119396"/>
                  <c:y val="-0.13435380877259798"/>
                </c:manualLayout>
              </c:layout>
              <c:tx>
                <c:rich>
                  <a:bodyPr/>
                  <a:lstStyle/>
                  <a:p>
                    <a:pPr>
                      <a:defRPr sz="1537" b="0" i="0" u="none" strike="noStrike" baseline="0">
                        <a:solidFill>
                          <a:schemeClr val="bg1"/>
                        </a:solidFill>
                        <a:latin typeface="Arial"/>
                        <a:ea typeface="Arial"/>
                        <a:cs typeface="Arial"/>
                      </a:defRPr>
                    </a:pPr>
                    <a:r>
                      <a:rPr lang="en-US" baseline="0" dirty="0">
                        <a:solidFill>
                          <a:schemeClr val="bg1"/>
                        </a:solidFill>
                      </a:rPr>
                      <a:t>County 47%</a:t>
                    </a:r>
                  </a:p>
                </c:rich>
              </c:tx>
              <c:spPr>
                <a:noFill/>
                <a:ln w="20822">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AD-4A3F-8103-7B39AB377009}"/>
                </c:ext>
              </c:extLst>
            </c:dLbl>
            <c:dLbl>
              <c:idx val="2"/>
              <c:layout>
                <c:manualLayout>
                  <c:x val="1.5976025549900363E-2"/>
                  <c:y val="6.8218030831057083E-2"/>
                </c:manualLayout>
              </c:layout>
              <c:tx>
                <c:rich>
                  <a:bodyPr/>
                  <a:lstStyle/>
                  <a:p>
                    <a:r>
                      <a:rPr lang="en-US" dirty="0"/>
                      <a:t>Primary 9%</a:t>
                    </a:r>
                  </a:p>
                </c:rich>
              </c:tx>
              <c:showLegendKey val="0"/>
              <c:showVal val="1"/>
              <c:showCatName val="0"/>
              <c:showSerName val="0"/>
              <c:showPercent val="0"/>
              <c:showBubbleSize val="0"/>
              <c:extLst>
                <c:ext xmlns:c15="http://schemas.microsoft.com/office/drawing/2012/chart" uri="{CE6537A1-D6FC-4f65-9D91-7224C49458BB}">
                  <c15:layout>
                    <c:manualLayout>
                      <c:w val="0.22905944191300595"/>
                      <c:h val="0.18282749792357023"/>
                    </c:manualLayout>
                  </c15:layout>
                  <c15:showDataLabelsRange val="0"/>
                </c:ext>
                <c:ext xmlns:c16="http://schemas.microsoft.com/office/drawing/2014/chart" uri="{C3380CC4-5D6E-409C-BE32-E72D297353CC}">
                  <c16:uniqueId val="{00000005-92AD-4A3F-8103-7B39AB377009}"/>
                </c:ext>
              </c:extLst>
            </c:dLbl>
            <c:spPr>
              <a:noFill/>
              <a:ln w="20822">
                <a:noFill/>
              </a:ln>
            </c:spPr>
            <c:txPr>
              <a:bodyPr/>
              <a:lstStyle/>
              <a:p>
                <a:pPr>
                  <a:defRPr sz="1537" b="0" i="0" u="none" strike="noStrike" baseline="0">
                    <a:solidFill>
                      <a:schemeClr val="tx1"/>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Sheet1!$B$2:$D$2</c:f>
              <c:numCache>
                <c:formatCode>0%</c:formatCode>
                <c:ptCount val="3"/>
                <c:pt idx="0">
                  <c:v>0.44</c:v>
                </c:pt>
                <c:pt idx="1">
                  <c:v>0.47</c:v>
                </c:pt>
                <c:pt idx="2">
                  <c:v>0.09</c:v>
                </c:pt>
              </c:numCache>
            </c:numRef>
          </c:val>
          <c:extLst>
            <c:ext xmlns:c16="http://schemas.microsoft.com/office/drawing/2014/chart" uri="{C3380CC4-5D6E-409C-BE32-E72D297353CC}">
              <c16:uniqueId val="{00000006-92AD-4A3F-8103-7B39AB377009}"/>
            </c:ext>
          </c:extLst>
        </c:ser>
        <c:ser>
          <c:idx val="1"/>
          <c:order val="1"/>
          <c:tx>
            <c:strRef>
              <c:f>Sheet1!$A$3</c:f>
              <c:strCache>
                <c:ptCount val="1"/>
              </c:strCache>
            </c:strRef>
          </c:tx>
          <c:spPr>
            <a:solidFill>
              <a:schemeClr val="accent2"/>
            </a:solidFill>
            <a:ln w="10411">
              <a:solidFill>
                <a:schemeClr val="tx1"/>
              </a:solidFill>
              <a:prstDash val="solid"/>
            </a:ln>
          </c:spPr>
          <c:dPt>
            <c:idx val="0"/>
            <c:bubble3D val="0"/>
            <c:spPr>
              <a:solidFill>
                <a:schemeClr val="accent1"/>
              </a:solidFill>
              <a:ln w="10411">
                <a:solidFill>
                  <a:schemeClr val="tx1"/>
                </a:solidFill>
                <a:prstDash val="solid"/>
              </a:ln>
            </c:spPr>
            <c:extLst>
              <c:ext xmlns:c16="http://schemas.microsoft.com/office/drawing/2014/chart" uri="{C3380CC4-5D6E-409C-BE32-E72D297353CC}">
                <c16:uniqueId val="{00000008-92AD-4A3F-8103-7B39AB377009}"/>
              </c:ext>
            </c:extLst>
          </c:dPt>
          <c:dPt>
            <c:idx val="1"/>
            <c:bubble3D val="0"/>
            <c:extLst>
              <c:ext xmlns:c16="http://schemas.microsoft.com/office/drawing/2014/chart" uri="{C3380CC4-5D6E-409C-BE32-E72D297353CC}">
                <c16:uniqueId val="{00000009-92AD-4A3F-8103-7B39AB377009}"/>
              </c:ext>
            </c:extLst>
          </c:dPt>
          <c:dPt>
            <c:idx val="2"/>
            <c:bubble3D val="0"/>
            <c:spPr>
              <a:solidFill>
                <a:schemeClr val="hlink"/>
              </a:solidFill>
              <a:ln w="10411">
                <a:solidFill>
                  <a:schemeClr val="tx1"/>
                </a:solidFill>
                <a:prstDash val="solid"/>
              </a:ln>
            </c:spPr>
            <c:extLst>
              <c:ext xmlns:c16="http://schemas.microsoft.com/office/drawing/2014/chart" uri="{C3380CC4-5D6E-409C-BE32-E72D297353CC}">
                <c16:uniqueId val="{0000000B-92AD-4A3F-8103-7B39AB377009}"/>
              </c:ext>
            </c:extLst>
          </c:dPt>
          <c:dLbls>
            <c:spPr>
              <a:noFill/>
              <a:ln w="20822">
                <a:noFill/>
              </a:ln>
            </c:spPr>
            <c:txPr>
              <a:bodyPr/>
              <a:lstStyle/>
              <a:p>
                <a:pPr>
                  <a:defRPr sz="1537"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Sheet1!$B$3:$D$3</c:f>
              <c:numCache>
                <c:formatCode>General</c:formatCode>
                <c:ptCount val="3"/>
              </c:numCache>
            </c:numRef>
          </c:val>
          <c:extLst>
            <c:ext xmlns:c16="http://schemas.microsoft.com/office/drawing/2014/chart" uri="{C3380CC4-5D6E-409C-BE32-E72D297353CC}">
              <c16:uniqueId val="{0000000C-92AD-4A3F-8103-7B39AB377009}"/>
            </c:ext>
          </c:extLst>
        </c:ser>
        <c:ser>
          <c:idx val="2"/>
          <c:order val="2"/>
          <c:tx>
            <c:strRef>
              <c:f>Sheet1!$A$4</c:f>
              <c:strCache>
                <c:ptCount val="1"/>
              </c:strCache>
            </c:strRef>
          </c:tx>
          <c:spPr>
            <a:solidFill>
              <a:schemeClr val="hlink"/>
            </a:solidFill>
            <a:ln w="10411">
              <a:solidFill>
                <a:schemeClr val="tx1"/>
              </a:solidFill>
              <a:prstDash val="solid"/>
            </a:ln>
          </c:spPr>
          <c:dPt>
            <c:idx val="0"/>
            <c:bubble3D val="0"/>
            <c:spPr>
              <a:solidFill>
                <a:schemeClr val="accent1"/>
              </a:solidFill>
              <a:ln w="10411">
                <a:solidFill>
                  <a:schemeClr val="tx1"/>
                </a:solidFill>
                <a:prstDash val="solid"/>
              </a:ln>
            </c:spPr>
            <c:extLst>
              <c:ext xmlns:c16="http://schemas.microsoft.com/office/drawing/2014/chart" uri="{C3380CC4-5D6E-409C-BE32-E72D297353CC}">
                <c16:uniqueId val="{0000000E-92AD-4A3F-8103-7B39AB377009}"/>
              </c:ext>
            </c:extLst>
          </c:dPt>
          <c:dPt>
            <c:idx val="1"/>
            <c:bubble3D val="0"/>
            <c:spPr>
              <a:solidFill>
                <a:schemeClr val="accent2"/>
              </a:solidFill>
              <a:ln w="10411">
                <a:solidFill>
                  <a:schemeClr val="tx1"/>
                </a:solidFill>
                <a:prstDash val="solid"/>
              </a:ln>
            </c:spPr>
            <c:extLst>
              <c:ext xmlns:c16="http://schemas.microsoft.com/office/drawing/2014/chart" uri="{C3380CC4-5D6E-409C-BE32-E72D297353CC}">
                <c16:uniqueId val="{00000010-92AD-4A3F-8103-7B39AB377009}"/>
              </c:ext>
            </c:extLst>
          </c:dPt>
          <c:dPt>
            <c:idx val="2"/>
            <c:bubble3D val="0"/>
            <c:extLst>
              <c:ext xmlns:c16="http://schemas.microsoft.com/office/drawing/2014/chart" uri="{C3380CC4-5D6E-409C-BE32-E72D297353CC}">
                <c16:uniqueId val="{00000011-92AD-4A3F-8103-7B39AB377009}"/>
              </c:ext>
            </c:extLst>
          </c:dPt>
          <c:dLbls>
            <c:spPr>
              <a:noFill/>
              <a:ln w="20822">
                <a:noFill/>
              </a:ln>
            </c:spPr>
            <c:txPr>
              <a:bodyPr/>
              <a:lstStyle/>
              <a:p>
                <a:pPr>
                  <a:defRPr sz="1537"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Sheet1!$B$4:$D$4</c:f>
              <c:numCache>
                <c:formatCode>General</c:formatCode>
                <c:ptCount val="3"/>
              </c:numCache>
            </c:numRef>
          </c:val>
          <c:extLst>
            <c:ext xmlns:c16="http://schemas.microsoft.com/office/drawing/2014/chart" uri="{C3380CC4-5D6E-409C-BE32-E72D297353CC}">
              <c16:uniqueId val="{00000012-92AD-4A3F-8103-7B39AB377009}"/>
            </c:ext>
          </c:extLst>
        </c:ser>
        <c:dLbls>
          <c:showLegendKey val="0"/>
          <c:showVal val="1"/>
          <c:showCatName val="1"/>
          <c:showSerName val="0"/>
          <c:showPercent val="0"/>
          <c:showBubbleSize val="0"/>
          <c:separator> </c:separator>
          <c:showLeaderLines val="1"/>
        </c:dLbls>
        <c:firstSliceAng val="0"/>
      </c:pieChart>
      <c:spPr>
        <a:noFill/>
        <a:ln w="20822">
          <a:noFill/>
        </a:ln>
      </c:spPr>
    </c:plotArea>
    <c:plotVisOnly val="1"/>
    <c:dispBlanksAs val="zero"/>
    <c:showDLblsOverMax val="0"/>
  </c:chart>
  <c:spPr>
    <a:noFill/>
    <a:ln>
      <a:noFill/>
    </a:ln>
  </c:spPr>
  <c:txPr>
    <a:bodyPr/>
    <a:lstStyle/>
    <a:p>
      <a:pPr>
        <a:defRPr sz="157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1356783919597999"/>
          <c:y val="0.21428571428571427"/>
          <c:w val="0.40577889447236182"/>
          <c:h val="0.72098214285714257"/>
        </c:manualLayout>
      </c:layout>
      <c:pieChart>
        <c:varyColors val="1"/>
        <c:ser>
          <c:idx val="0"/>
          <c:order val="0"/>
          <c:tx>
            <c:strRef>
              <c:f>Sheet1!$A$2</c:f>
              <c:strCache>
                <c:ptCount val="1"/>
              </c:strCache>
            </c:strRef>
          </c:tx>
          <c:spPr>
            <a:solidFill>
              <a:schemeClr val="accent1"/>
            </a:solidFill>
            <a:ln w="7636">
              <a:solidFill>
                <a:schemeClr val="tx1"/>
              </a:solidFill>
              <a:prstDash val="solid"/>
            </a:ln>
          </c:spPr>
          <c:dPt>
            <c:idx val="0"/>
            <c:bubble3D val="0"/>
            <c:spPr>
              <a:solidFill>
                <a:schemeClr val="bg1">
                  <a:lumMod val="50000"/>
                </a:schemeClr>
              </a:solidFill>
              <a:ln w="7636">
                <a:solidFill>
                  <a:schemeClr val="tx1"/>
                </a:solidFill>
                <a:prstDash val="solid"/>
              </a:ln>
            </c:spPr>
            <c:extLst>
              <c:ext xmlns:c16="http://schemas.microsoft.com/office/drawing/2014/chart" uri="{C3380CC4-5D6E-409C-BE32-E72D297353CC}">
                <c16:uniqueId val="{00000001-1380-4219-86A2-65FBEAC52908}"/>
              </c:ext>
            </c:extLst>
          </c:dPt>
          <c:dPt>
            <c:idx val="1"/>
            <c:bubble3D val="0"/>
            <c:spPr>
              <a:solidFill>
                <a:srgbClr val="34495E"/>
              </a:solidFill>
              <a:ln w="7636">
                <a:solidFill>
                  <a:schemeClr val="tx1"/>
                </a:solidFill>
                <a:prstDash val="solid"/>
              </a:ln>
            </c:spPr>
            <c:extLst>
              <c:ext xmlns:c16="http://schemas.microsoft.com/office/drawing/2014/chart" uri="{C3380CC4-5D6E-409C-BE32-E72D297353CC}">
                <c16:uniqueId val="{00000003-1380-4219-86A2-65FBEAC52908}"/>
              </c:ext>
            </c:extLst>
          </c:dPt>
          <c:dPt>
            <c:idx val="2"/>
            <c:bubble3D val="0"/>
            <c:spPr>
              <a:solidFill>
                <a:schemeClr val="accent5">
                  <a:lumMod val="75000"/>
                </a:schemeClr>
              </a:solidFill>
              <a:ln w="7636">
                <a:solidFill>
                  <a:schemeClr val="tx1"/>
                </a:solidFill>
                <a:prstDash val="solid"/>
              </a:ln>
            </c:spPr>
            <c:extLst>
              <c:ext xmlns:c16="http://schemas.microsoft.com/office/drawing/2014/chart" uri="{C3380CC4-5D6E-409C-BE32-E72D297353CC}">
                <c16:uniqueId val="{00000005-1380-4219-86A2-65FBEAC52908}"/>
              </c:ext>
            </c:extLst>
          </c:dPt>
          <c:dPt>
            <c:idx val="3"/>
            <c:bubble3D val="0"/>
            <c:spPr>
              <a:solidFill>
                <a:srgbClr val="871721"/>
              </a:solidFill>
              <a:ln w="7636">
                <a:solidFill>
                  <a:schemeClr val="tx1"/>
                </a:solidFill>
                <a:prstDash val="solid"/>
              </a:ln>
            </c:spPr>
            <c:extLst>
              <c:ext xmlns:c16="http://schemas.microsoft.com/office/drawing/2014/chart" uri="{C3380CC4-5D6E-409C-BE32-E72D297353CC}">
                <c16:uniqueId val="{00000007-1380-4219-86A2-65FBEAC52908}"/>
              </c:ext>
            </c:extLst>
          </c:dPt>
          <c:dLbls>
            <c:dLbl>
              <c:idx val="0"/>
              <c:layout>
                <c:manualLayout>
                  <c:x val="-0.19665081600315773"/>
                  <c:y val="-1.2141218457397346E-2"/>
                </c:manualLayout>
              </c:layout>
              <c:tx>
                <c:rich>
                  <a:bodyPr/>
                  <a:lstStyle/>
                  <a:p>
                    <a:r>
                      <a:rPr lang="en-US" sz="1300" baseline="0" dirty="0">
                        <a:solidFill>
                          <a:schemeClr val="bg1"/>
                        </a:solidFill>
                      </a:rPr>
                      <a:t>2,203 Crossbuck Only (Passive) </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380-4219-86A2-65FBEAC52908}"/>
                </c:ext>
              </c:extLst>
            </c:dLbl>
            <c:dLbl>
              <c:idx val="1"/>
              <c:layout>
                <c:manualLayout>
                  <c:x val="0.12643224155794727"/>
                  <c:y val="-0.12585176210496282"/>
                </c:manualLayout>
              </c:layout>
              <c:tx>
                <c:rich>
                  <a:bodyPr/>
                  <a:lstStyle/>
                  <a:p>
                    <a:r>
                      <a:rPr lang="en-US" sz="1100" baseline="0" dirty="0">
                        <a:solidFill>
                          <a:schemeClr val="bg1"/>
                        </a:solidFill>
                      </a:rPr>
                      <a:t>636 Flashing
Lights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380-4219-86A2-65FBEAC52908}"/>
                </c:ext>
              </c:extLst>
            </c:dLbl>
            <c:dLbl>
              <c:idx val="2"/>
              <c:layout>
                <c:manualLayout>
                  <c:x val="0.20327722918825197"/>
                  <c:y val="1.3749556195366132E-3"/>
                </c:manualLayout>
              </c:layout>
              <c:tx>
                <c:rich>
                  <a:bodyPr/>
                  <a:lstStyle/>
                  <a:p>
                    <a:r>
                      <a:rPr lang="en-US" sz="1100" baseline="0" dirty="0">
                        <a:solidFill>
                          <a:schemeClr val="bg1"/>
                        </a:solidFill>
                      </a:rPr>
                      <a:t>1,203 Lights &amp; Gates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80-4219-86A2-65FBEAC52908}"/>
                </c:ext>
              </c:extLst>
            </c:dLbl>
            <c:dLbl>
              <c:idx val="3"/>
              <c:layout>
                <c:manualLayout>
                  <c:x val="0.10653761007367768"/>
                  <c:y val="0.12504104684878772"/>
                </c:manualLayout>
              </c:layout>
              <c:tx>
                <c:rich>
                  <a:bodyPr/>
                  <a:lstStyle/>
                  <a:p>
                    <a:r>
                      <a:rPr lang="en-US" sz="1100" baseline="0" dirty="0">
                        <a:solidFill>
                          <a:schemeClr val="bg1"/>
                        </a:solidFill>
                      </a:rPr>
                      <a:t>740
Separations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80-4219-86A2-65FBEAC52908}"/>
                </c:ext>
              </c:extLst>
            </c:dLbl>
            <c:spPr>
              <a:noFill/>
              <a:ln w="15271">
                <a:noFill/>
              </a:ln>
            </c:spPr>
            <c:txPr>
              <a:bodyPr/>
              <a:lstStyle/>
              <a:p>
                <a:pPr>
                  <a:defRPr sz="1100" b="0" i="0" u="none" strike="noStrike" baseline="0">
                    <a:solidFill>
                      <a:schemeClr val="bg1"/>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Sheet1!$B$1:$E$1</c:f>
              <c:strCache>
                <c:ptCount val="4"/>
                <c:pt idx="0">
                  <c:v>Crossbucks</c:v>
                </c:pt>
                <c:pt idx="1">
                  <c:v>Flashing Lights</c:v>
                </c:pt>
                <c:pt idx="2">
                  <c:v>Gates</c:v>
                </c:pt>
                <c:pt idx="3">
                  <c:v>Separations</c:v>
                </c:pt>
              </c:strCache>
            </c:strRef>
          </c:cat>
          <c:val>
            <c:numRef>
              <c:f>Sheet1!$B$2:$E$2</c:f>
              <c:numCache>
                <c:formatCode>General</c:formatCode>
                <c:ptCount val="4"/>
                <c:pt idx="0">
                  <c:v>2251</c:v>
                </c:pt>
                <c:pt idx="1">
                  <c:v>693</c:v>
                </c:pt>
                <c:pt idx="2">
                  <c:v>1145</c:v>
                </c:pt>
                <c:pt idx="3">
                  <c:v>773</c:v>
                </c:pt>
              </c:numCache>
            </c:numRef>
          </c:val>
          <c:extLst>
            <c:ext xmlns:c16="http://schemas.microsoft.com/office/drawing/2014/chart" uri="{C3380CC4-5D6E-409C-BE32-E72D297353CC}">
              <c16:uniqueId val="{00000008-1380-4219-86A2-65FBEAC52908}"/>
            </c:ext>
          </c:extLst>
        </c:ser>
        <c:ser>
          <c:idx val="1"/>
          <c:order val="1"/>
          <c:tx>
            <c:strRef>
              <c:f>Sheet1!$A$3</c:f>
              <c:strCache>
                <c:ptCount val="1"/>
              </c:strCache>
            </c:strRef>
          </c:tx>
          <c:spPr>
            <a:solidFill>
              <a:schemeClr val="accent2"/>
            </a:solidFill>
            <a:ln w="7636">
              <a:solidFill>
                <a:schemeClr val="tx1"/>
              </a:solidFill>
              <a:prstDash val="solid"/>
            </a:ln>
          </c:spPr>
          <c:dPt>
            <c:idx val="0"/>
            <c:bubble3D val="0"/>
            <c:spPr>
              <a:solidFill>
                <a:schemeClr val="accent1"/>
              </a:solidFill>
              <a:ln w="7636">
                <a:solidFill>
                  <a:schemeClr val="tx1"/>
                </a:solidFill>
                <a:prstDash val="solid"/>
              </a:ln>
            </c:spPr>
            <c:extLst>
              <c:ext xmlns:c16="http://schemas.microsoft.com/office/drawing/2014/chart" uri="{C3380CC4-5D6E-409C-BE32-E72D297353CC}">
                <c16:uniqueId val="{0000000A-1380-4219-86A2-65FBEAC52908}"/>
              </c:ext>
            </c:extLst>
          </c:dPt>
          <c:dPt>
            <c:idx val="1"/>
            <c:bubble3D val="0"/>
            <c:extLst>
              <c:ext xmlns:c16="http://schemas.microsoft.com/office/drawing/2014/chart" uri="{C3380CC4-5D6E-409C-BE32-E72D297353CC}">
                <c16:uniqueId val="{0000000B-1380-4219-86A2-65FBEAC52908}"/>
              </c:ext>
            </c:extLst>
          </c:dPt>
          <c:dPt>
            <c:idx val="2"/>
            <c:bubble3D val="0"/>
            <c:spPr>
              <a:solidFill>
                <a:schemeClr val="hlink"/>
              </a:solidFill>
              <a:ln w="7636">
                <a:solidFill>
                  <a:schemeClr val="tx1"/>
                </a:solidFill>
                <a:prstDash val="solid"/>
              </a:ln>
            </c:spPr>
            <c:extLst>
              <c:ext xmlns:c16="http://schemas.microsoft.com/office/drawing/2014/chart" uri="{C3380CC4-5D6E-409C-BE32-E72D297353CC}">
                <c16:uniqueId val="{0000000D-1380-4219-86A2-65FBEAC52908}"/>
              </c:ext>
            </c:extLst>
          </c:dPt>
          <c:dPt>
            <c:idx val="3"/>
            <c:bubble3D val="0"/>
            <c:spPr>
              <a:solidFill>
                <a:schemeClr val="folHlink"/>
              </a:solidFill>
              <a:ln w="7636">
                <a:solidFill>
                  <a:schemeClr val="tx1"/>
                </a:solidFill>
                <a:prstDash val="solid"/>
              </a:ln>
            </c:spPr>
            <c:extLst>
              <c:ext xmlns:c16="http://schemas.microsoft.com/office/drawing/2014/chart" uri="{C3380CC4-5D6E-409C-BE32-E72D297353CC}">
                <c16:uniqueId val="{0000000F-1380-4219-86A2-65FBEAC52908}"/>
              </c:ext>
            </c:extLst>
          </c:dPt>
          <c:dLbls>
            <c:spPr>
              <a:noFill/>
              <a:ln w="15271">
                <a:noFill/>
              </a:ln>
            </c:spPr>
            <c:txPr>
              <a:bodyPr/>
              <a:lstStyle/>
              <a:p>
                <a:pPr>
                  <a:defRPr sz="1172"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Sheet1!$B$1:$E$1</c:f>
              <c:strCache>
                <c:ptCount val="4"/>
                <c:pt idx="0">
                  <c:v>Crossbucks</c:v>
                </c:pt>
                <c:pt idx="1">
                  <c:v>Flashing Lights</c:v>
                </c:pt>
                <c:pt idx="2">
                  <c:v>Gates</c:v>
                </c:pt>
                <c:pt idx="3">
                  <c:v>Separations</c:v>
                </c:pt>
              </c:strCache>
            </c:strRef>
          </c:cat>
          <c:val>
            <c:numRef>
              <c:f>Sheet1!$B$3:$E$3</c:f>
              <c:numCache>
                <c:formatCode>General</c:formatCode>
                <c:ptCount val="4"/>
              </c:numCache>
            </c:numRef>
          </c:val>
          <c:extLst>
            <c:ext xmlns:c16="http://schemas.microsoft.com/office/drawing/2014/chart" uri="{C3380CC4-5D6E-409C-BE32-E72D297353CC}">
              <c16:uniqueId val="{00000010-1380-4219-86A2-65FBEAC52908}"/>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sz="117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9/2/2025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unway, engine, tarmac&#10;&#10;Description automatically generated">
            <a:extLst>
              <a:ext uri="{FF2B5EF4-FFF2-40B4-BE49-F238E27FC236}">
                <a16:creationId xmlns:a16="http://schemas.microsoft.com/office/drawing/2014/main" id="{604CE859-615C-A11D-E8DD-112532D483B5}"/>
              </a:ext>
            </a:extLst>
          </p:cNvPr>
          <p:cNvPicPr>
            <a:picLocks noChangeAspect="1"/>
          </p:cNvPicPr>
          <p:nvPr/>
        </p:nvPicPr>
        <p:blipFill rotWithShape="1">
          <a:blip r:embed="rId3">
            <a:extLst>
              <a:ext uri="{28A0092B-C50C-407E-A947-70E740481C1C}">
                <a14:useLocalDpi xmlns:a14="http://schemas.microsoft.com/office/drawing/2010/main" val="0"/>
              </a:ext>
            </a:extLst>
          </a:blip>
          <a:srcRect b="3712"/>
          <a:stretch/>
        </p:blipFill>
        <p:spPr>
          <a:xfrm>
            <a:off x="0" y="820778"/>
            <a:ext cx="9144000" cy="5843547"/>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5"/>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FY 2027 </a:t>
            </a:r>
          </a:p>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Highway-Railroad Crossing Safety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7807569" y="6526213"/>
            <a:ext cx="1220544"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a:solidFill>
                  <a:schemeClr val="bg1"/>
                </a:solidFill>
                <a:latin typeface="PT Sans" panose="020B0503020203090204" pitchFamily="34" charset="0"/>
                <a:ea typeface="PT Sans" panose="020B0503020203090204" pitchFamily="34" charset="0"/>
                <a:cs typeface="PT Sans" panose="020B0503020203090204" pitchFamily="34" charset="0"/>
              </a:rPr>
              <a:t>September 9, 2025</a:t>
            </a:r>
            <a:endPar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endParaRP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34559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Kristopher Klop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Railroad Crossing Safety Programs Manager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345594" y="5608851"/>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Kristopher.klop@iowadot.us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515-203-1646</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14287" y="938257"/>
            <a:ext cx="91440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 name="Text Placeholder 2">
            <a:extLst>
              <a:ext uri="{FF2B5EF4-FFF2-40B4-BE49-F238E27FC236}">
                <a16:creationId xmlns:a16="http://schemas.microsoft.com/office/drawing/2014/main" id="{C646F335-D44A-710F-C8D5-DCB26D27894B}"/>
              </a:ext>
            </a:extLst>
          </p:cNvPr>
          <p:cNvSpPr>
            <a:spLocks noGrp="1"/>
          </p:cNvSpPr>
          <p:nvPr>
            <p:ph idx="1"/>
          </p:nvPr>
        </p:nvSpPr>
        <p:spPr>
          <a:xfrm>
            <a:off x="-14287" y="1747088"/>
            <a:ext cx="9144000" cy="4063956"/>
          </a:xfrm>
          <a:prstGeom prst="rect">
            <a:avLst/>
          </a:prstGeom>
        </p:spPr>
        <p:txBody>
          <a:bodyPr vert="horz" lIns="91440" tIns="45720" rIns="91440" bIns="45720" rtlCol="0">
            <a:normAutofit/>
          </a:bodyPr>
          <a:lstStyle/>
          <a:p>
            <a:pPr marL="0" indent="0">
              <a:buNone/>
            </a:pPr>
            <a:r>
              <a:rPr lang="en-US" sz="2400" dirty="0">
                <a:latin typeface="Century Gothic" panose="020B0502020202020204" pitchFamily="34" charset="0"/>
              </a:rPr>
              <a:t>FHWA Funding available for states to improve warning devices at railroad crossings.(23 USC Section 130) as part of the Highway Safety Improvement Program (HSIP).</a:t>
            </a:r>
          </a:p>
          <a:p>
            <a:pPr marL="685800" lvl="1"/>
            <a:r>
              <a:rPr lang="en-US" sz="2400" dirty="0"/>
              <a:t>Amount of appropriation funded by FHWA is determined by the number of public railroad crossings in the state.</a:t>
            </a:r>
          </a:p>
          <a:p>
            <a:pPr marL="685800" lvl="1"/>
            <a:r>
              <a:rPr lang="en-US" sz="2400" dirty="0"/>
              <a:t>Iowa currently has 4,832 public railroad crossings, (4,042 at-grade).</a:t>
            </a:r>
          </a:p>
          <a:p>
            <a:pPr marL="515937" lvl="1" indent="0">
              <a:buNone/>
            </a:pPr>
            <a:endParaRPr lang="en-US" sz="2800" dirty="0"/>
          </a:p>
        </p:txBody>
      </p:sp>
      <p:graphicFrame>
        <p:nvGraphicFramePr>
          <p:cNvPr id="3" name="Object 5">
            <a:extLst>
              <a:ext uri="{FF2B5EF4-FFF2-40B4-BE49-F238E27FC236}">
                <a16:creationId xmlns:a16="http://schemas.microsoft.com/office/drawing/2014/main" id="{851D6D93-52E8-2508-25F2-5A8E11779EA7}"/>
              </a:ext>
            </a:extLst>
          </p:cNvPr>
          <p:cNvGraphicFramePr>
            <a:graphicFrameLocks noChangeAspect="1"/>
          </p:cNvGraphicFramePr>
          <p:nvPr>
            <p:extLst>
              <p:ext uri="{D42A27DB-BD31-4B8C-83A1-F6EECF244321}">
                <p14:modId xmlns:p14="http://schemas.microsoft.com/office/powerpoint/2010/main" val="2724479438"/>
              </p:ext>
            </p:extLst>
          </p:nvPr>
        </p:nvGraphicFramePr>
        <p:xfrm>
          <a:off x="4524936" y="3306757"/>
          <a:ext cx="5259876" cy="3438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2">
            <a:extLst>
              <a:ext uri="{FF2B5EF4-FFF2-40B4-BE49-F238E27FC236}">
                <a16:creationId xmlns:a16="http://schemas.microsoft.com/office/drawing/2014/main" id="{51697874-27B6-A415-7E8C-47DD91C99121}"/>
              </a:ext>
            </a:extLst>
          </p:cNvPr>
          <p:cNvGraphicFramePr>
            <a:graphicFrameLocks noGrp="1" noChangeAspect="1"/>
          </p:cNvGraphicFramePr>
          <p:nvPr>
            <p:extLst>
              <p:ext uri="{D42A27DB-BD31-4B8C-83A1-F6EECF244321}">
                <p14:modId xmlns:p14="http://schemas.microsoft.com/office/powerpoint/2010/main" val="412474186"/>
              </p:ext>
            </p:extLst>
          </p:nvPr>
        </p:nvGraphicFramePr>
        <p:xfrm>
          <a:off x="-14287" y="3056869"/>
          <a:ext cx="5382579" cy="39012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239801119"/>
              </p:ext>
            </p:extLst>
          </p:nvPr>
        </p:nvGraphicFramePr>
        <p:xfrm>
          <a:off x="629574" y="1943510"/>
          <a:ext cx="7551670" cy="3304272"/>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3775835">
                  <a:extLst>
                    <a:ext uri="{9D8B030D-6E8A-4147-A177-3AD203B41FA5}">
                      <a16:colId xmlns:a16="http://schemas.microsoft.com/office/drawing/2014/main" val="484604426"/>
                    </a:ext>
                  </a:extLst>
                </a:gridCol>
              </a:tblGrid>
              <a:tr h="402391">
                <a:tc gridSpan="2">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 from Section 130 Appropriation:</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extLst>
                  <a:ext uri="{0D108BD9-81ED-4DB2-BD59-A6C34878D82A}">
                    <a16:rowId xmlns:a16="http://schemas.microsoft.com/office/drawing/2014/main" val="4124941053"/>
                  </a:ext>
                </a:extLst>
              </a:tr>
              <a:tr h="402391">
                <a:tc>
                  <a:txBody>
                    <a:bodyPr/>
                    <a:lstStyle/>
                    <a:p>
                      <a:r>
                        <a:rPr lang="en-US" sz="2000" b="0" dirty="0">
                          <a:solidFill>
                            <a:schemeClr val="tx1"/>
                          </a:solidFill>
                          <a:latin typeface="+mn-lt"/>
                          <a:ea typeface="PT Sans" panose="020B0503020203090204" pitchFamily="34" charset="0"/>
                        </a:rPr>
                        <a:t>Annual appropriation</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$5,178,586</a:t>
                      </a:r>
                    </a:p>
                  </a:txBody>
                  <a:tcPr marL="68580" marR="68580" marT="34290" marB="34290">
                    <a:lnL>
                      <a:noFill/>
                    </a:lnL>
                  </a:tcPr>
                </a:tc>
                <a:extLst>
                  <a:ext uri="{0D108BD9-81ED-4DB2-BD59-A6C34878D82A}">
                    <a16:rowId xmlns:a16="http://schemas.microsoft.com/office/drawing/2014/main" val="821588815"/>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Cancelled projects (6)                  +</a:t>
                      </a:r>
                    </a:p>
                  </a:txBody>
                  <a:tcPr marL="68580" marR="68580" marT="34290" marB="34290">
                    <a:lnT>
                      <a:noFill/>
                    </a:lnT>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u="sng" kern="1200" dirty="0">
                          <a:solidFill>
                            <a:schemeClr val="tx1"/>
                          </a:solidFill>
                          <a:latin typeface="+mn-lt"/>
                          <a:ea typeface="PT Sans" panose="020B0503020203090204" pitchFamily="34" charset="0"/>
                          <a:cs typeface="+mn-cs"/>
                        </a:rPr>
                        <a:t>$1,251,000 </a:t>
                      </a:r>
                    </a:p>
                  </a:txBody>
                  <a:tcPr marL="68580" marR="68580" marT="34290" marB="34290"/>
                </a:tc>
                <a:extLst>
                  <a:ext uri="{0D108BD9-81ED-4DB2-BD59-A6C34878D82A}">
                    <a16:rowId xmlns:a16="http://schemas.microsoft.com/office/drawing/2014/main" val="3634561679"/>
                  </a:ext>
                </a:extLst>
              </a:tr>
              <a:tr h="402391">
                <a:tc gridSpan="2">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600749222"/>
                  </a:ext>
                </a:extLst>
              </a:tr>
              <a:tr h="449001">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number of projects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14 &amp; 3 railroad crossing closures</a:t>
                      </a: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project costs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$6,484,000</a:t>
                      </a: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amount requested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$6,484,000</a:t>
                      </a:r>
                    </a:p>
                  </a:txBody>
                  <a:tcPr marL="68580" marR="68580" marT="34290" marB="34290"/>
                </a:tc>
                <a:extLst>
                  <a:ext uri="{0D108BD9-81ED-4DB2-BD59-A6C34878D82A}">
                    <a16:rowId xmlns:a16="http://schemas.microsoft.com/office/drawing/2014/main" val="2147911471"/>
                  </a:ext>
                </a:extLst>
              </a:tr>
            </a:tbl>
          </a:graphicData>
        </a:graphic>
      </p:graphicFrame>
      <p:sp>
        <p:nvSpPr>
          <p:cNvPr id="5" name="Rectangle 4">
            <a:extLst>
              <a:ext uri="{FF2B5EF4-FFF2-40B4-BE49-F238E27FC236}">
                <a16:creationId xmlns:a16="http://schemas.microsoft.com/office/drawing/2014/main" id="{51010139-28A2-EA32-53CB-92F19C3839C4}"/>
              </a:ext>
            </a:extLst>
          </p:cNvPr>
          <p:cNvSpPr/>
          <p:nvPr/>
        </p:nvSpPr>
        <p:spPr>
          <a:xfrm>
            <a:off x="640862" y="3165231"/>
            <a:ext cx="7518400" cy="445477"/>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C11B69-9066-1CB4-2C59-A44565B1E0F4}"/>
              </a:ext>
            </a:extLst>
          </p:cNvPr>
          <p:cNvSpPr txBox="1"/>
          <p:nvPr/>
        </p:nvSpPr>
        <p:spPr>
          <a:xfrm>
            <a:off x="4282831" y="3165231"/>
            <a:ext cx="2602523" cy="400110"/>
          </a:xfrm>
          <a:prstGeom prst="rect">
            <a:avLst/>
          </a:prstGeom>
          <a:noFill/>
        </p:spPr>
        <p:txBody>
          <a:bodyPr wrap="square" rtlCol="0">
            <a:spAutoFit/>
          </a:bodyPr>
          <a:lstStyle/>
          <a:p>
            <a:r>
              <a:rPr lang="en-US" sz="2000" b="1" dirty="0"/>
              <a:t>  $6,429,586</a:t>
            </a:r>
          </a:p>
        </p:txBody>
      </p:sp>
      <p:sp>
        <p:nvSpPr>
          <p:cNvPr id="3" name="TextBox 2">
            <a:extLst>
              <a:ext uri="{FF2B5EF4-FFF2-40B4-BE49-F238E27FC236}">
                <a16:creationId xmlns:a16="http://schemas.microsoft.com/office/drawing/2014/main" id="{529A9B16-4382-82DF-F97D-E3744A0C01AB}"/>
              </a:ext>
            </a:extLst>
          </p:cNvPr>
          <p:cNvSpPr txBox="1"/>
          <p:nvPr/>
        </p:nvSpPr>
        <p:spPr>
          <a:xfrm>
            <a:off x="640862" y="3214663"/>
            <a:ext cx="2602522" cy="400110"/>
          </a:xfrm>
          <a:prstGeom prst="rect">
            <a:avLst/>
          </a:prstGeom>
          <a:noFill/>
        </p:spPr>
        <p:txBody>
          <a:bodyPr wrap="square" rtlCol="0">
            <a:spAutoFit/>
          </a:bodyPr>
          <a:lstStyle/>
          <a:p>
            <a:r>
              <a:rPr lang="en-US" sz="2000" dirty="0"/>
              <a:t>Total Funding balance: </a:t>
            </a:r>
          </a:p>
        </p:txBody>
      </p:sp>
      <p:sp>
        <p:nvSpPr>
          <p:cNvPr id="7" name="TextBox 6">
            <a:extLst>
              <a:ext uri="{FF2B5EF4-FFF2-40B4-BE49-F238E27FC236}">
                <a16:creationId xmlns:a16="http://schemas.microsoft.com/office/drawing/2014/main" id="{E0B2F3FC-166B-748A-73FB-F2970C07D29A}"/>
              </a:ext>
            </a:extLst>
          </p:cNvPr>
          <p:cNvSpPr txBox="1"/>
          <p:nvPr/>
        </p:nvSpPr>
        <p:spPr>
          <a:xfrm>
            <a:off x="629573" y="5664176"/>
            <a:ext cx="6372805" cy="400110"/>
          </a:xfrm>
          <a:prstGeom prst="rect">
            <a:avLst/>
          </a:prstGeom>
          <a:noFill/>
        </p:spPr>
        <p:txBody>
          <a:bodyPr wrap="square" rtlCol="0">
            <a:spAutoFit/>
          </a:bodyPr>
          <a:lstStyle/>
          <a:p>
            <a:r>
              <a:rPr lang="en-US" sz="2000" dirty="0"/>
              <a:t>Remaining balance:                               ($54,414)</a:t>
            </a:r>
          </a:p>
        </p:txBody>
      </p:sp>
    </p:spTree>
    <p:extLst>
      <p:ext uri="{BB962C8B-B14F-4D97-AF65-F5344CB8AC3E}">
        <p14:creationId xmlns:p14="http://schemas.microsoft.com/office/powerpoint/2010/main" val="208299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733334841"/>
              </p:ext>
            </p:extLst>
          </p:nvPr>
        </p:nvGraphicFramePr>
        <p:xfrm>
          <a:off x="177696" y="1567496"/>
          <a:ext cx="8788608" cy="478522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t>Moscow Avenue,</a:t>
                      </a:r>
                    </a:p>
                    <a:p>
                      <a:pPr algn="ctr"/>
                      <a:r>
                        <a:rPr lang="en-US" sz="1400" b="1" dirty="0"/>
                        <a:t>606835P</a:t>
                      </a:r>
                    </a:p>
                  </a:txBody>
                  <a:tcPr anchor="ctr">
                    <a:noFill/>
                  </a:tcPr>
                </a:tc>
                <a:tc>
                  <a:txBody>
                    <a:bodyPr/>
                    <a:lstStyle/>
                    <a:p>
                      <a:pPr marL="285750" indent="-285750" algn="l">
                        <a:buFont typeface="Arial" panose="020B0604020202020204" pitchFamily="34" charset="0"/>
                        <a:buChar char="•"/>
                      </a:pPr>
                      <a:r>
                        <a:rPr lang="en-US" sz="1400" b="1" dirty="0"/>
                        <a:t>IAIS Railroad</a:t>
                      </a:r>
                    </a:p>
                    <a:p>
                      <a:pPr marL="285750" indent="-285750" algn="l">
                        <a:buFont typeface="Arial" panose="020B0604020202020204" pitchFamily="34" charset="0"/>
                        <a:buChar char="•"/>
                      </a:pPr>
                      <a:r>
                        <a:rPr lang="en-US" sz="1400" b="1" dirty="0"/>
                        <a:t>Muscatine County</a:t>
                      </a:r>
                    </a:p>
                  </a:txBody>
                  <a:tcPr anchor="ctr">
                    <a:noFill/>
                  </a:tcPr>
                </a:tc>
                <a:tc>
                  <a:txBody>
                    <a:bodyPr/>
                    <a:lstStyle/>
                    <a:p>
                      <a:pPr algn="ctr"/>
                      <a:r>
                        <a:rPr lang="en-US" sz="1400" b="1" dirty="0"/>
                        <a:t>30.07</a:t>
                      </a:r>
                    </a:p>
                  </a:txBody>
                  <a:tcPr anchor="ctr">
                    <a:noFill/>
                  </a:tcPr>
                </a:tc>
                <a:tc>
                  <a:txBody>
                    <a:bodyPr/>
                    <a:lstStyle/>
                    <a:p>
                      <a:pPr algn="ctr"/>
                      <a:r>
                        <a:rPr lang="en-US" sz="1400" b="1" dirty="0"/>
                        <a:t>$357,000</a:t>
                      </a:r>
                    </a:p>
                  </a:txBody>
                  <a:tcPr anchor="ctr">
                    <a:noFill/>
                  </a:tcPr>
                </a:tc>
                <a:tc>
                  <a:txBody>
                    <a:bodyPr/>
                    <a:lstStyle/>
                    <a:p>
                      <a:pPr algn="ctr"/>
                      <a:r>
                        <a:rPr lang="en-US" sz="1400" b="1" dirty="0"/>
                        <a:t>$357,000</a:t>
                      </a:r>
                    </a:p>
                    <a:p>
                      <a:pPr algn="ctr"/>
                      <a:r>
                        <a:rPr lang="en-US" sz="1400" b="1" dirty="0"/>
                        <a:t>(100%)</a:t>
                      </a:r>
                    </a:p>
                  </a:txBody>
                  <a:tcPr anchor="ctr">
                    <a:noFill/>
                  </a:tcPr>
                </a:tc>
                <a:tc>
                  <a:txBody>
                    <a:bodyPr/>
                    <a:lstStyle/>
                    <a:p>
                      <a:pPr algn="ctr"/>
                      <a:r>
                        <a:rPr lang="en-US" sz="1400" b="1" dirty="0"/>
                        <a:t>$357,000</a:t>
                      </a:r>
                    </a:p>
                    <a:p>
                      <a:pPr algn="ctr"/>
                      <a:r>
                        <a:rPr lang="en-US" sz="1400" b="1" dirty="0"/>
                        <a:t>(100%)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t>W Canal Shore Drive,</a:t>
                      </a:r>
                    </a:p>
                    <a:p>
                      <a:pPr algn="ctr"/>
                      <a:r>
                        <a:rPr lang="en-US" sz="1400" b="1" dirty="0"/>
                        <a:t>865616N</a:t>
                      </a:r>
                    </a:p>
                  </a:txBody>
                  <a:tcPr anchor="ctr"/>
                </a:tc>
                <a:tc>
                  <a:txBody>
                    <a:bodyPr/>
                    <a:lstStyle/>
                    <a:p>
                      <a:pPr marL="285750" indent="-285750" algn="l">
                        <a:buFont typeface="Arial" panose="020B0604020202020204" pitchFamily="34" charset="0"/>
                        <a:buChar char="•"/>
                      </a:pPr>
                      <a:r>
                        <a:rPr lang="en-US" sz="1400" b="1" dirty="0"/>
                        <a:t>DME Railroad</a:t>
                      </a:r>
                    </a:p>
                    <a:p>
                      <a:pPr marL="285750" indent="-285750" algn="l">
                        <a:buFont typeface="Arial" panose="020B0604020202020204" pitchFamily="34" charset="0"/>
                        <a:buChar char="•"/>
                      </a:pPr>
                      <a:r>
                        <a:rPr lang="en-US" sz="1400" b="1" dirty="0"/>
                        <a:t>City of LeClaire</a:t>
                      </a:r>
                    </a:p>
                  </a:txBody>
                  <a:tcPr anchor="ctr"/>
                </a:tc>
                <a:tc>
                  <a:txBody>
                    <a:bodyPr/>
                    <a:lstStyle/>
                    <a:p>
                      <a:pPr algn="ctr"/>
                      <a:r>
                        <a:rPr lang="en-US" sz="1400" b="1" dirty="0"/>
                        <a:t>26.06</a:t>
                      </a:r>
                    </a:p>
                  </a:txBody>
                  <a:tcPr anchor="ctr"/>
                </a:tc>
                <a:tc>
                  <a:txBody>
                    <a:bodyPr/>
                    <a:lstStyle/>
                    <a:p>
                      <a:pPr algn="ctr"/>
                      <a:r>
                        <a:rPr lang="en-US" sz="1400" b="1" dirty="0"/>
                        <a:t>$600,000</a:t>
                      </a:r>
                    </a:p>
                  </a:txBody>
                  <a:tcPr anchor="ctr"/>
                </a:tc>
                <a:tc>
                  <a:txBody>
                    <a:bodyPr/>
                    <a:lstStyle/>
                    <a:p>
                      <a:pPr algn="ctr"/>
                      <a:r>
                        <a:rPr lang="en-US" sz="1400" b="1" dirty="0"/>
                        <a:t>$600,000</a:t>
                      </a:r>
                    </a:p>
                    <a:p>
                      <a:pPr algn="ctr"/>
                      <a:r>
                        <a:rPr lang="en-US" sz="1400" b="1" dirty="0"/>
                        <a:t>(100%)</a:t>
                      </a:r>
                    </a:p>
                  </a:txBody>
                  <a:tcPr anchor="ctr"/>
                </a:tc>
                <a:tc>
                  <a:txBody>
                    <a:bodyPr/>
                    <a:lstStyle/>
                    <a:p>
                      <a:pPr algn="ctr"/>
                      <a:r>
                        <a:rPr lang="en-US" sz="1400" b="1" dirty="0"/>
                        <a:t>$600,000</a:t>
                      </a:r>
                    </a:p>
                    <a:p>
                      <a:pPr algn="ctr"/>
                      <a:r>
                        <a:rPr lang="en-US" sz="1400" b="1" dirty="0"/>
                        <a:t>(100%)</a:t>
                      </a:r>
                    </a:p>
                  </a:txBody>
                  <a:tcPr anchor="ctr"/>
                </a:tc>
                <a:extLst>
                  <a:ext uri="{0D108BD9-81ED-4DB2-BD59-A6C34878D82A}">
                    <a16:rowId xmlns:a16="http://schemas.microsoft.com/office/drawing/2014/main" val="1006800120"/>
                  </a:ext>
                </a:extLst>
              </a:tr>
              <a:tr h="542208">
                <a:tc>
                  <a:txBody>
                    <a:bodyPr/>
                    <a:lstStyle/>
                    <a:p>
                      <a:pPr algn="ctr"/>
                      <a:r>
                        <a:rPr lang="en-US" sz="1400" b="1" dirty="0"/>
                        <a:t>Lost Grove Road,</a:t>
                      </a:r>
                    </a:p>
                    <a:p>
                      <a:pPr algn="ctr"/>
                      <a:r>
                        <a:rPr lang="en-US" sz="1400" b="1" dirty="0"/>
                        <a:t>865579N</a:t>
                      </a:r>
                    </a:p>
                  </a:txBody>
                  <a:tcPr anchor="ctr">
                    <a:noFill/>
                  </a:tcPr>
                </a:tc>
                <a:tc>
                  <a:txBody>
                    <a:bodyPr/>
                    <a:lstStyle/>
                    <a:p>
                      <a:pPr marL="285750" indent="-285750" algn="l">
                        <a:buFont typeface="Arial" panose="020B0604020202020204" pitchFamily="34" charset="0"/>
                        <a:buChar char="•"/>
                      </a:pPr>
                      <a:r>
                        <a:rPr lang="en-US" sz="1400" b="1" dirty="0"/>
                        <a:t>DME Railroad</a:t>
                      </a:r>
                    </a:p>
                    <a:p>
                      <a:pPr marL="285750" indent="-285750" algn="l">
                        <a:buFont typeface="Arial" panose="020B0604020202020204" pitchFamily="34" charset="0"/>
                        <a:buChar char="•"/>
                      </a:pPr>
                      <a:r>
                        <a:rPr lang="en-US" sz="1400" b="1" dirty="0"/>
                        <a:t>City of Princeton</a:t>
                      </a:r>
                    </a:p>
                  </a:txBody>
                  <a:tcPr anchor="ctr">
                    <a:noFill/>
                  </a:tcPr>
                </a:tc>
                <a:tc>
                  <a:txBody>
                    <a:bodyPr/>
                    <a:lstStyle/>
                    <a:p>
                      <a:pPr algn="ctr"/>
                      <a:r>
                        <a:rPr lang="en-US" sz="1400" b="1" dirty="0"/>
                        <a:t>18.09</a:t>
                      </a:r>
                    </a:p>
                  </a:txBody>
                  <a:tcPr anchor="ctr">
                    <a:noFill/>
                  </a:tcPr>
                </a:tc>
                <a:tc>
                  <a:txBody>
                    <a:bodyPr/>
                    <a:lstStyle/>
                    <a:p>
                      <a:pPr algn="ctr"/>
                      <a:r>
                        <a:rPr lang="en-US" sz="1400" b="1" dirty="0"/>
                        <a:t>$375,000</a:t>
                      </a:r>
                    </a:p>
                  </a:txBody>
                  <a:tcPr anchor="ctr">
                    <a:noFill/>
                  </a:tcPr>
                </a:tc>
                <a:tc>
                  <a:txBody>
                    <a:bodyPr/>
                    <a:lstStyle/>
                    <a:p>
                      <a:pPr algn="ctr"/>
                      <a:r>
                        <a:rPr lang="en-US" sz="1400" b="1" dirty="0"/>
                        <a:t>$375,000</a:t>
                      </a:r>
                    </a:p>
                    <a:p>
                      <a:pPr algn="ctr"/>
                      <a:r>
                        <a:rPr lang="en-US" sz="1400" b="1" dirty="0"/>
                        <a:t>(100%)</a:t>
                      </a:r>
                    </a:p>
                  </a:txBody>
                  <a:tcPr anchor="ctr">
                    <a:noFill/>
                  </a:tcPr>
                </a:tc>
                <a:tc>
                  <a:txBody>
                    <a:bodyPr/>
                    <a:lstStyle/>
                    <a:p>
                      <a:pPr algn="ctr"/>
                      <a:r>
                        <a:rPr lang="en-US" sz="1400" b="1" dirty="0"/>
                        <a:t>$375,000</a:t>
                      </a:r>
                    </a:p>
                    <a:p>
                      <a:pPr algn="ctr"/>
                      <a:r>
                        <a:rPr lang="en-US" sz="1400" b="1" dirty="0"/>
                        <a:t>(100%)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t>West 11</a:t>
                      </a:r>
                      <a:r>
                        <a:rPr lang="en-US" sz="1400" b="1" baseline="30000" dirty="0"/>
                        <a:t>th</a:t>
                      </a:r>
                      <a:r>
                        <a:rPr lang="en-US" sz="1400" b="1" dirty="0"/>
                        <a:t> Street,</a:t>
                      </a:r>
                    </a:p>
                    <a:p>
                      <a:pPr algn="ctr"/>
                      <a:r>
                        <a:rPr lang="en-US" sz="1400" b="1" dirty="0"/>
                        <a:t>607576J</a:t>
                      </a:r>
                    </a:p>
                  </a:txBody>
                  <a:tcPr anchor="ctr"/>
                </a:tc>
                <a:tc>
                  <a:txBody>
                    <a:bodyPr/>
                    <a:lstStyle/>
                    <a:p>
                      <a:pPr marL="285750" indent="-285750" algn="l">
                        <a:buFont typeface="Arial" panose="020B0604020202020204" pitchFamily="34" charset="0"/>
                        <a:buChar char="•"/>
                      </a:pPr>
                      <a:r>
                        <a:rPr lang="en-US" sz="1400" b="1" dirty="0"/>
                        <a:t>IANR Railroad</a:t>
                      </a:r>
                    </a:p>
                    <a:p>
                      <a:pPr marL="285750" indent="-285750" algn="l">
                        <a:buFont typeface="Arial" panose="020B0604020202020204" pitchFamily="34" charset="0"/>
                        <a:buChar char="•"/>
                      </a:pPr>
                      <a:r>
                        <a:rPr lang="en-US" sz="1400" b="1" dirty="0"/>
                        <a:t>City of Waterloo</a:t>
                      </a:r>
                    </a:p>
                  </a:txBody>
                  <a:tcPr anchor="ctr"/>
                </a:tc>
                <a:tc>
                  <a:txBody>
                    <a:bodyPr/>
                    <a:lstStyle/>
                    <a:p>
                      <a:pPr algn="ctr"/>
                      <a:r>
                        <a:rPr lang="en-US" sz="1400" b="1" dirty="0"/>
                        <a:t>17.32</a:t>
                      </a:r>
                    </a:p>
                  </a:txBody>
                  <a:tcPr anchor="ctr"/>
                </a:tc>
                <a:tc>
                  <a:txBody>
                    <a:bodyPr/>
                    <a:lstStyle/>
                    <a:p>
                      <a:pPr algn="ctr"/>
                      <a:r>
                        <a:rPr lang="en-US" sz="1400" b="1" dirty="0"/>
                        <a:t>$500,000</a:t>
                      </a:r>
                    </a:p>
                  </a:txBody>
                  <a:tcPr anchor="ctr"/>
                </a:tc>
                <a:tc>
                  <a:txBody>
                    <a:bodyPr/>
                    <a:lstStyle/>
                    <a:p>
                      <a:pPr algn="ctr"/>
                      <a:r>
                        <a:rPr lang="en-US" sz="1400" b="1" dirty="0"/>
                        <a:t>$500,000</a:t>
                      </a:r>
                    </a:p>
                    <a:p>
                      <a:pPr algn="ctr"/>
                      <a:r>
                        <a:rPr lang="en-US" sz="1400" b="1" dirty="0"/>
                        <a:t>(100%)</a:t>
                      </a:r>
                    </a:p>
                  </a:txBody>
                  <a:tcPr anchor="ctr"/>
                </a:tc>
                <a:tc>
                  <a:txBody>
                    <a:bodyPr/>
                    <a:lstStyle/>
                    <a:p>
                      <a:pPr algn="ctr"/>
                      <a:r>
                        <a:rPr lang="en-US" sz="1400" b="1" dirty="0"/>
                        <a:t>$500,000</a:t>
                      </a:r>
                    </a:p>
                    <a:p>
                      <a:pPr algn="ctr"/>
                      <a:r>
                        <a:rPr lang="en-US" sz="1400" b="1" dirty="0"/>
                        <a:t>(100%)</a:t>
                      </a:r>
                    </a:p>
                  </a:txBody>
                  <a:tcPr anchor="ctr"/>
                </a:tc>
                <a:extLst>
                  <a:ext uri="{0D108BD9-81ED-4DB2-BD59-A6C34878D82A}">
                    <a16:rowId xmlns:a16="http://schemas.microsoft.com/office/drawing/2014/main" val="310880548"/>
                  </a:ext>
                </a:extLst>
              </a:tr>
              <a:tr h="720970">
                <a:tc>
                  <a:txBody>
                    <a:bodyPr/>
                    <a:lstStyle/>
                    <a:p>
                      <a:pPr algn="ctr"/>
                      <a:r>
                        <a:rPr lang="en-US" sz="1400" b="1" dirty="0"/>
                        <a:t>Eldorado Avenue,</a:t>
                      </a:r>
                    </a:p>
                    <a:p>
                      <a:pPr algn="ctr"/>
                      <a:r>
                        <a:rPr lang="en-US" sz="1400" b="1" dirty="0"/>
                        <a:t>909175U</a:t>
                      </a:r>
                    </a:p>
                  </a:txBody>
                  <a:tcPr anchor="ctr">
                    <a:noFill/>
                  </a:tcPr>
                </a:tc>
                <a:tc>
                  <a:txBody>
                    <a:bodyPr/>
                    <a:lstStyle/>
                    <a:p>
                      <a:pPr marL="285750" indent="-285750" algn="l">
                        <a:buFont typeface="Arial" panose="020B0604020202020204" pitchFamily="34" charset="0"/>
                        <a:buChar char="•"/>
                      </a:pPr>
                      <a:r>
                        <a:rPr lang="en-US" sz="1400" b="1" dirty="0"/>
                        <a:t>IAIS Railroad</a:t>
                      </a:r>
                    </a:p>
                    <a:p>
                      <a:pPr marL="285750" indent="-285750" algn="l">
                        <a:buFont typeface="Arial" panose="020B0604020202020204" pitchFamily="34" charset="0"/>
                        <a:buChar char="•"/>
                      </a:pPr>
                      <a:r>
                        <a:rPr lang="en-US" sz="1400" b="1" dirty="0"/>
                        <a:t>Dallas County</a:t>
                      </a:r>
                    </a:p>
                  </a:txBody>
                  <a:tcPr anchor="ctr">
                    <a:noFill/>
                  </a:tcPr>
                </a:tc>
                <a:tc>
                  <a:txBody>
                    <a:bodyPr/>
                    <a:lstStyle/>
                    <a:p>
                      <a:pPr algn="ctr"/>
                      <a:r>
                        <a:rPr lang="en-US" sz="1400" b="1" dirty="0"/>
                        <a:t>15.88</a:t>
                      </a:r>
                    </a:p>
                  </a:txBody>
                  <a:tcPr anchor="ctr">
                    <a:noFill/>
                  </a:tcPr>
                </a:tc>
                <a:tc>
                  <a:txBody>
                    <a:bodyPr/>
                    <a:lstStyle/>
                    <a:p>
                      <a:pPr algn="ctr"/>
                      <a:r>
                        <a:rPr lang="en-US" sz="1400" b="1" dirty="0"/>
                        <a:t>$200,000</a:t>
                      </a:r>
                    </a:p>
                  </a:txBody>
                  <a:tcPr anchor="ctr">
                    <a:noFill/>
                  </a:tcPr>
                </a:tc>
                <a:tc>
                  <a:txBody>
                    <a:bodyPr/>
                    <a:lstStyle/>
                    <a:p>
                      <a:pPr algn="ctr"/>
                      <a:r>
                        <a:rPr lang="en-US" sz="1400" b="1" dirty="0"/>
                        <a:t>$200,000</a:t>
                      </a:r>
                    </a:p>
                    <a:p>
                      <a:pPr algn="ctr"/>
                      <a:r>
                        <a:rPr lang="en-US" sz="1400" b="1" dirty="0"/>
                        <a:t>(100%)</a:t>
                      </a:r>
                    </a:p>
                  </a:txBody>
                  <a:tcPr anchor="ctr">
                    <a:noFill/>
                  </a:tcPr>
                </a:tc>
                <a:tc>
                  <a:txBody>
                    <a:bodyPr/>
                    <a:lstStyle/>
                    <a:p>
                      <a:pPr algn="ctr"/>
                      <a:r>
                        <a:rPr lang="en-US" sz="1400" b="1" dirty="0"/>
                        <a:t>$200,000</a:t>
                      </a:r>
                    </a:p>
                    <a:p>
                      <a:pPr algn="ctr"/>
                      <a:r>
                        <a:rPr lang="en-US" sz="1400" b="1" dirty="0"/>
                        <a:t>(100%)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Requests</a:t>
            </a:r>
          </a:p>
        </p:txBody>
      </p:sp>
    </p:spTree>
    <p:extLst>
      <p:ext uri="{BB962C8B-B14F-4D97-AF65-F5344CB8AC3E}">
        <p14:creationId xmlns:p14="http://schemas.microsoft.com/office/powerpoint/2010/main" val="51362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11412461"/>
              </p:ext>
            </p:extLst>
          </p:nvPr>
        </p:nvGraphicFramePr>
        <p:xfrm>
          <a:off x="163409" y="1497157"/>
          <a:ext cx="8788608" cy="4138196"/>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6267">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6565">
                <a:tc>
                  <a:txBody>
                    <a:bodyPr/>
                    <a:lstStyle/>
                    <a:p>
                      <a:pPr algn="ctr"/>
                      <a:r>
                        <a:rPr lang="en-US" sz="1400" b="1" dirty="0"/>
                        <a:t>Dubuque Street,</a:t>
                      </a:r>
                    </a:p>
                    <a:p>
                      <a:pPr algn="ctr"/>
                      <a:r>
                        <a:rPr lang="en-US" sz="1400" b="1" dirty="0"/>
                        <a:t>606878H</a:t>
                      </a:r>
                    </a:p>
                  </a:txBody>
                  <a:tcPr anchor="ctr">
                    <a:noFill/>
                  </a:tcPr>
                </a:tc>
                <a:tc>
                  <a:txBody>
                    <a:bodyPr/>
                    <a:lstStyle/>
                    <a:p>
                      <a:pPr marL="285750" indent="-285750" algn="l">
                        <a:buFont typeface="Arial" panose="020B0604020202020204" pitchFamily="34" charset="0"/>
                        <a:buChar char="•"/>
                      </a:pPr>
                      <a:r>
                        <a:rPr lang="en-US" sz="1400" b="1" dirty="0"/>
                        <a:t>IAIS Railroad</a:t>
                      </a:r>
                    </a:p>
                    <a:p>
                      <a:pPr marL="285750" indent="-285750" algn="l">
                        <a:buFont typeface="Arial" panose="020B0604020202020204" pitchFamily="34" charset="0"/>
                        <a:buChar char="•"/>
                      </a:pPr>
                      <a:r>
                        <a:rPr lang="en-US" sz="1400" b="1" dirty="0"/>
                        <a:t>City of Iowa City</a:t>
                      </a:r>
                    </a:p>
                  </a:txBody>
                  <a:tcPr anchor="ctr">
                    <a:noFill/>
                  </a:tcPr>
                </a:tc>
                <a:tc>
                  <a:txBody>
                    <a:bodyPr/>
                    <a:lstStyle/>
                    <a:p>
                      <a:pPr algn="ctr"/>
                      <a:r>
                        <a:rPr lang="en-US" sz="1400" b="1" dirty="0"/>
                        <a:t>14.03 </a:t>
                      </a:r>
                    </a:p>
                  </a:txBody>
                  <a:tcPr anchor="ctr">
                    <a:noFill/>
                  </a:tcPr>
                </a:tc>
                <a:tc>
                  <a:txBody>
                    <a:bodyPr/>
                    <a:lstStyle/>
                    <a:p>
                      <a:pPr algn="ctr"/>
                      <a:r>
                        <a:rPr lang="en-US" sz="1400" b="1" dirty="0"/>
                        <a:t>$600,000</a:t>
                      </a:r>
                    </a:p>
                  </a:txBody>
                  <a:tcPr anchor="ctr">
                    <a:noFill/>
                  </a:tcPr>
                </a:tc>
                <a:tc>
                  <a:txBody>
                    <a:bodyPr/>
                    <a:lstStyle/>
                    <a:p>
                      <a:pPr algn="ctr"/>
                      <a:r>
                        <a:rPr lang="en-US" sz="1400" b="1" dirty="0"/>
                        <a:t>$600,000</a:t>
                      </a:r>
                    </a:p>
                    <a:p>
                      <a:pPr algn="ctr"/>
                      <a:r>
                        <a:rPr lang="en-US" sz="1400" b="1" dirty="0"/>
                        <a:t>(100%)</a:t>
                      </a:r>
                    </a:p>
                  </a:txBody>
                  <a:tcPr anchor="ctr">
                    <a:noFill/>
                  </a:tcPr>
                </a:tc>
                <a:tc>
                  <a:txBody>
                    <a:bodyPr/>
                    <a:lstStyle/>
                    <a:p>
                      <a:pPr algn="ctr"/>
                      <a:r>
                        <a:rPr lang="en-US" sz="1400" b="1" dirty="0"/>
                        <a:t>$600,000</a:t>
                      </a:r>
                    </a:p>
                    <a:p>
                      <a:pPr algn="ctr"/>
                      <a:r>
                        <a:rPr lang="en-US" sz="1400" b="1" dirty="0"/>
                        <a:t>(100%)</a:t>
                      </a:r>
                    </a:p>
                  </a:txBody>
                  <a:tcPr anchor="ctr">
                    <a:noFill/>
                  </a:tcPr>
                </a:tc>
                <a:extLst>
                  <a:ext uri="{0D108BD9-81ED-4DB2-BD59-A6C34878D82A}">
                    <a16:rowId xmlns:a16="http://schemas.microsoft.com/office/drawing/2014/main" val="3927041213"/>
                  </a:ext>
                </a:extLst>
              </a:tr>
              <a:tr h="766565">
                <a:tc>
                  <a:txBody>
                    <a:bodyPr/>
                    <a:lstStyle/>
                    <a:p>
                      <a:pPr algn="ctr"/>
                      <a:r>
                        <a:rPr lang="en-US" sz="1400" b="1" dirty="0"/>
                        <a:t>510</a:t>
                      </a:r>
                      <a:r>
                        <a:rPr lang="en-US" sz="1400" b="1" baseline="30000" dirty="0"/>
                        <a:t>th</a:t>
                      </a:r>
                      <a:r>
                        <a:rPr lang="en-US" sz="1400" b="1" dirty="0"/>
                        <a:t> Street,</a:t>
                      </a:r>
                    </a:p>
                    <a:p>
                      <a:pPr algn="ctr"/>
                      <a:r>
                        <a:rPr lang="en-US" sz="1400" b="1" dirty="0"/>
                        <a:t>603130N</a:t>
                      </a:r>
                    </a:p>
                  </a:txBody>
                  <a:tcPr anchor="ctr"/>
                </a:tc>
                <a:tc>
                  <a:txBody>
                    <a:bodyPr/>
                    <a:lstStyle/>
                    <a:p>
                      <a:pPr marL="285750" indent="-285750" algn="l">
                        <a:buFont typeface="Arial" panose="020B0604020202020204" pitchFamily="34" charset="0"/>
                        <a:buChar char="•"/>
                      </a:pPr>
                      <a:r>
                        <a:rPr lang="en-US" sz="1400" b="1" dirty="0"/>
                        <a:t>IAIS Railroad</a:t>
                      </a:r>
                    </a:p>
                    <a:p>
                      <a:pPr marL="285750" indent="-285750" algn="l">
                        <a:buFont typeface="Arial" panose="020B0604020202020204" pitchFamily="34" charset="0"/>
                        <a:buChar char="•"/>
                      </a:pPr>
                      <a:r>
                        <a:rPr lang="en-US" sz="1400" b="1" dirty="0"/>
                        <a:t>Pottawattamie County</a:t>
                      </a:r>
                    </a:p>
                  </a:txBody>
                  <a:tcPr anchor="ctr"/>
                </a:tc>
                <a:tc>
                  <a:txBody>
                    <a:bodyPr/>
                    <a:lstStyle/>
                    <a:p>
                      <a:pPr algn="ctr"/>
                      <a:r>
                        <a:rPr lang="en-US" sz="1400" b="1" dirty="0"/>
                        <a:t>13.93</a:t>
                      </a:r>
                    </a:p>
                  </a:txBody>
                  <a:tcPr anchor="ctr"/>
                </a:tc>
                <a:tc>
                  <a:txBody>
                    <a:bodyPr/>
                    <a:lstStyle/>
                    <a:p>
                      <a:pPr algn="ctr"/>
                      <a:r>
                        <a:rPr lang="en-US" sz="1400" b="1" dirty="0"/>
                        <a:t>$357,000</a:t>
                      </a:r>
                    </a:p>
                  </a:txBody>
                  <a:tcPr anchor="ctr"/>
                </a:tc>
                <a:tc>
                  <a:txBody>
                    <a:bodyPr/>
                    <a:lstStyle/>
                    <a:p>
                      <a:pPr algn="ctr"/>
                      <a:r>
                        <a:rPr lang="en-US" sz="1400" b="1" dirty="0"/>
                        <a:t>$357,000</a:t>
                      </a:r>
                    </a:p>
                    <a:p>
                      <a:pPr algn="ctr"/>
                      <a:r>
                        <a:rPr lang="en-US" sz="1400" b="1" dirty="0"/>
                        <a:t>(100%)</a:t>
                      </a:r>
                    </a:p>
                  </a:txBody>
                  <a:tcPr anchor="ctr"/>
                </a:tc>
                <a:tc>
                  <a:txBody>
                    <a:bodyPr/>
                    <a:lstStyle/>
                    <a:p>
                      <a:pPr algn="ctr"/>
                      <a:r>
                        <a:rPr lang="en-US" sz="1400" b="1" dirty="0"/>
                        <a:t>$357,000</a:t>
                      </a:r>
                    </a:p>
                    <a:p>
                      <a:pPr algn="ctr"/>
                      <a:r>
                        <a:rPr lang="en-US" sz="1400" b="1" dirty="0"/>
                        <a:t>(100%)</a:t>
                      </a:r>
                    </a:p>
                  </a:txBody>
                  <a:tcPr anchor="ctr"/>
                </a:tc>
                <a:extLst>
                  <a:ext uri="{0D108BD9-81ED-4DB2-BD59-A6C34878D82A}">
                    <a16:rowId xmlns:a16="http://schemas.microsoft.com/office/drawing/2014/main" val="1006800120"/>
                  </a:ext>
                </a:extLst>
              </a:tr>
              <a:tr h="732567">
                <a:tc>
                  <a:txBody>
                    <a:bodyPr/>
                    <a:lstStyle/>
                    <a:p>
                      <a:pPr algn="ctr"/>
                      <a:r>
                        <a:rPr lang="en-US" sz="1400" b="1" dirty="0"/>
                        <a:t>North Sunset Road,</a:t>
                      </a:r>
                    </a:p>
                    <a:p>
                      <a:pPr algn="ctr"/>
                      <a:r>
                        <a:rPr lang="en-US" sz="1400" b="1" dirty="0"/>
                        <a:t>079190C</a:t>
                      </a:r>
                    </a:p>
                  </a:txBody>
                  <a:tcPr anchor="ctr">
                    <a:noFill/>
                  </a:tcPr>
                </a:tc>
                <a:tc>
                  <a:txBody>
                    <a:bodyPr/>
                    <a:lstStyle/>
                    <a:p>
                      <a:pPr marL="285750" indent="-285750" algn="l">
                        <a:buFont typeface="Arial" panose="020B0604020202020204" pitchFamily="34" charset="0"/>
                        <a:buChar char="•"/>
                      </a:pPr>
                      <a:r>
                        <a:rPr lang="en-US" sz="1400" b="1" dirty="0"/>
                        <a:t>BNSF Railroad</a:t>
                      </a:r>
                    </a:p>
                    <a:p>
                      <a:pPr marL="285750" indent="-285750" algn="l">
                        <a:buFont typeface="Arial" panose="020B0604020202020204" pitchFamily="34" charset="0"/>
                        <a:buChar char="•"/>
                      </a:pPr>
                      <a:r>
                        <a:rPr lang="en-US" sz="1400" b="1" dirty="0"/>
                        <a:t>City of West Burlington</a:t>
                      </a:r>
                    </a:p>
                  </a:txBody>
                  <a:tcPr anchor="ctr">
                    <a:noFill/>
                  </a:tcPr>
                </a:tc>
                <a:tc>
                  <a:txBody>
                    <a:bodyPr/>
                    <a:lstStyle/>
                    <a:p>
                      <a:pPr algn="ctr"/>
                      <a:r>
                        <a:rPr lang="en-US" sz="1400" b="1" dirty="0"/>
                        <a:t>6.67</a:t>
                      </a:r>
                    </a:p>
                  </a:txBody>
                  <a:tcPr anchor="ctr">
                    <a:noFill/>
                  </a:tcPr>
                </a:tc>
                <a:tc>
                  <a:txBody>
                    <a:bodyPr/>
                    <a:lstStyle/>
                    <a:p>
                      <a:pPr algn="ctr"/>
                      <a:r>
                        <a:rPr lang="en-US" sz="1400" b="1" dirty="0"/>
                        <a:t>$350,000</a:t>
                      </a:r>
                    </a:p>
                  </a:txBody>
                  <a:tcPr anchor="ctr">
                    <a:noFill/>
                  </a:tcPr>
                </a:tc>
                <a:tc>
                  <a:txBody>
                    <a:bodyPr/>
                    <a:lstStyle/>
                    <a:p>
                      <a:pPr algn="ctr"/>
                      <a:r>
                        <a:rPr lang="en-US" sz="1400" b="1" dirty="0"/>
                        <a:t>$350,000</a:t>
                      </a:r>
                    </a:p>
                    <a:p>
                      <a:pPr algn="ctr"/>
                      <a:r>
                        <a:rPr lang="en-US" sz="1400" b="1" dirty="0"/>
                        <a:t>(100%)</a:t>
                      </a:r>
                    </a:p>
                  </a:txBody>
                  <a:tcPr anchor="ctr">
                    <a:noFill/>
                  </a:tcPr>
                </a:tc>
                <a:tc>
                  <a:txBody>
                    <a:bodyPr/>
                    <a:lstStyle/>
                    <a:p>
                      <a:pPr algn="ctr"/>
                      <a:r>
                        <a:rPr lang="en-US" sz="1400" b="1" dirty="0"/>
                        <a:t>$350,000</a:t>
                      </a:r>
                    </a:p>
                    <a:p>
                      <a:pPr algn="ctr"/>
                      <a:r>
                        <a:rPr lang="en-US" sz="1400" b="1" dirty="0"/>
                        <a:t>(100%)</a:t>
                      </a:r>
                    </a:p>
                  </a:txBody>
                  <a:tcPr anchor="ctr">
                    <a:noFill/>
                  </a:tcPr>
                </a:tc>
                <a:extLst>
                  <a:ext uri="{0D108BD9-81ED-4DB2-BD59-A6C34878D82A}">
                    <a16:rowId xmlns:a16="http://schemas.microsoft.com/office/drawing/2014/main" val="1691693719"/>
                  </a:ext>
                </a:extLst>
              </a:tr>
              <a:tr h="946232">
                <a:tc>
                  <a:txBody>
                    <a:bodyPr/>
                    <a:lstStyle/>
                    <a:p>
                      <a:pPr algn="ctr"/>
                      <a:r>
                        <a:rPr lang="en-US" sz="1400" b="1" dirty="0"/>
                        <a:t>Main Street,</a:t>
                      </a:r>
                    </a:p>
                    <a:p>
                      <a:pPr algn="ctr"/>
                      <a:r>
                        <a:rPr lang="en-US" sz="1400" b="1" dirty="0"/>
                        <a:t>376176A</a:t>
                      </a:r>
                    </a:p>
                  </a:txBody>
                  <a:tcPr anchor="ctr"/>
                </a:tc>
                <a:tc>
                  <a:txBody>
                    <a:bodyPr/>
                    <a:lstStyle/>
                    <a:p>
                      <a:pPr marL="285750" indent="-285750" algn="l">
                        <a:buFont typeface="Arial" panose="020B0604020202020204" pitchFamily="34" charset="0"/>
                        <a:buChar char="•"/>
                      </a:pPr>
                      <a:r>
                        <a:rPr lang="en-US" sz="1400" b="1" dirty="0"/>
                        <a:t>DME Railroad</a:t>
                      </a:r>
                    </a:p>
                    <a:p>
                      <a:pPr marL="285750" indent="-285750" algn="l">
                        <a:buFont typeface="Arial" panose="020B0604020202020204" pitchFamily="34" charset="0"/>
                        <a:buChar char="•"/>
                      </a:pPr>
                      <a:r>
                        <a:rPr lang="en-US" sz="1400" b="1" dirty="0"/>
                        <a:t>City of McGregor</a:t>
                      </a:r>
                    </a:p>
                  </a:txBody>
                  <a:tcPr anchor="ctr"/>
                </a:tc>
                <a:tc>
                  <a:txBody>
                    <a:bodyPr/>
                    <a:lstStyle/>
                    <a:p>
                      <a:pPr algn="ctr"/>
                      <a:r>
                        <a:rPr lang="en-US" sz="1400" b="1" dirty="0"/>
                        <a:t>*</a:t>
                      </a:r>
                    </a:p>
                  </a:txBody>
                  <a:tcPr anchor="ctr"/>
                </a:tc>
                <a:tc>
                  <a:txBody>
                    <a:bodyPr/>
                    <a:lstStyle/>
                    <a:p>
                      <a:pPr algn="ctr"/>
                      <a:r>
                        <a:rPr lang="en-US" sz="1400" b="1" dirty="0"/>
                        <a:t>$600,000</a:t>
                      </a:r>
                    </a:p>
                  </a:txBody>
                  <a:tcPr anchor="ctr"/>
                </a:tc>
                <a:tc>
                  <a:txBody>
                    <a:bodyPr/>
                    <a:lstStyle/>
                    <a:p>
                      <a:pPr algn="ctr"/>
                      <a:r>
                        <a:rPr lang="en-US" sz="1400" b="1" dirty="0"/>
                        <a:t>$600,000</a:t>
                      </a:r>
                    </a:p>
                    <a:p>
                      <a:pPr algn="ctr"/>
                      <a:r>
                        <a:rPr lang="en-US" sz="1400" b="1" dirty="0"/>
                        <a:t>(100%)</a:t>
                      </a:r>
                    </a:p>
                  </a:txBody>
                  <a:tcPr anchor="ctr"/>
                </a:tc>
                <a:tc>
                  <a:txBody>
                    <a:bodyPr/>
                    <a:lstStyle/>
                    <a:p>
                      <a:pPr algn="ctr"/>
                      <a:r>
                        <a:rPr lang="en-US" sz="1400" b="1" dirty="0"/>
                        <a:t>$600,000</a:t>
                      </a:r>
                    </a:p>
                    <a:p>
                      <a:pPr algn="ctr"/>
                      <a:r>
                        <a:rPr lang="en-US" sz="1400" b="1" dirty="0"/>
                        <a:t>(100%)</a:t>
                      </a:r>
                    </a:p>
                  </a:txBody>
                  <a:tcPr anchor="ctr"/>
                </a:tc>
                <a:extLst>
                  <a:ext uri="{0D108BD9-81ED-4DB2-BD59-A6C34878D82A}">
                    <a16:rowId xmlns:a16="http://schemas.microsoft.com/office/drawing/2014/main" val="310880548"/>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Requests</a:t>
            </a:r>
          </a:p>
        </p:txBody>
      </p:sp>
      <p:sp>
        <p:nvSpPr>
          <p:cNvPr id="6" name="TextBox 5">
            <a:extLst>
              <a:ext uri="{FF2B5EF4-FFF2-40B4-BE49-F238E27FC236}">
                <a16:creationId xmlns:a16="http://schemas.microsoft.com/office/drawing/2014/main" id="{D55A2834-8779-4967-D629-0E3148C94582}"/>
              </a:ext>
            </a:extLst>
          </p:cNvPr>
          <p:cNvSpPr txBox="1"/>
          <p:nvPr/>
        </p:nvSpPr>
        <p:spPr>
          <a:xfrm>
            <a:off x="163409" y="5707063"/>
            <a:ext cx="8788608" cy="923330"/>
          </a:xfrm>
          <a:prstGeom prst="rect">
            <a:avLst/>
          </a:prstGeom>
          <a:noFill/>
        </p:spPr>
        <p:txBody>
          <a:bodyPr wrap="square" rtlCol="0">
            <a:spAutoFit/>
          </a:bodyPr>
          <a:lstStyle/>
          <a:p>
            <a:r>
              <a:rPr lang="en-US" sz="1800" dirty="0"/>
              <a:t>*   </a:t>
            </a:r>
            <a:r>
              <a:rPr lang="en-US" sz="1600" dirty="0"/>
              <a:t>AADT component of the benefit-cost formula not representative of the number of vehicles accessing 	the boat ramp and restaurant during tourist season.</a:t>
            </a:r>
          </a:p>
          <a:p>
            <a:endParaRPr lang="en-US" dirty="0"/>
          </a:p>
        </p:txBody>
      </p:sp>
    </p:spTree>
    <p:extLst>
      <p:ext uri="{BB962C8B-B14F-4D97-AF65-F5344CB8AC3E}">
        <p14:creationId xmlns:p14="http://schemas.microsoft.com/office/powerpoint/2010/main" val="63586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08819657"/>
              </p:ext>
            </p:extLst>
          </p:nvPr>
        </p:nvGraphicFramePr>
        <p:xfrm>
          <a:off x="163409" y="1497157"/>
          <a:ext cx="8788608" cy="1648269"/>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6267">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22002">
                <a:tc>
                  <a:txBody>
                    <a:bodyPr/>
                    <a:lstStyle/>
                    <a:p>
                      <a:pPr algn="ctr"/>
                      <a:r>
                        <a:rPr lang="en-US" sz="1400" b="1" dirty="0"/>
                        <a:t>172</a:t>
                      </a:r>
                      <a:r>
                        <a:rPr lang="en-US" sz="1400" b="1" baseline="30000" dirty="0"/>
                        <a:t>nd</a:t>
                      </a:r>
                      <a:r>
                        <a:rPr lang="en-US" sz="1400" b="1" dirty="0"/>
                        <a:t> Avenue,</a:t>
                      </a:r>
                    </a:p>
                    <a:p>
                      <a:pPr algn="ctr"/>
                      <a:r>
                        <a:rPr lang="en-US" sz="1400" b="1" dirty="0"/>
                        <a:t>697147B</a:t>
                      </a:r>
                    </a:p>
                  </a:txBody>
                  <a:tcPr anchor="ctr">
                    <a:solidFill>
                      <a:schemeClr val="accent1">
                        <a:lumMod val="20000"/>
                        <a:lumOff val="80000"/>
                      </a:schemeClr>
                    </a:solidFill>
                  </a:tcPr>
                </a:tc>
                <a:tc>
                  <a:txBody>
                    <a:bodyPr/>
                    <a:lstStyle/>
                    <a:p>
                      <a:pPr marL="285750" indent="-285750" algn="l">
                        <a:buFont typeface="Arial" panose="020B0604020202020204" pitchFamily="34" charset="0"/>
                        <a:buChar char="•"/>
                      </a:pPr>
                      <a:r>
                        <a:rPr lang="en-US" sz="1400" b="1" dirty="0"/>
                        <a:t>DME Railroad</a:t>
                      </a:r>
                    </a:p>
                    <a:p>
                      <a:pPr marL="285750" indent="-285750" algn="l">
                        <a:buFont typeface="Arial" panose="020B0604020202020204" pitchFamily="34" charset="0"/>
                        <a:buChar char="•"/>
                      </a:pPr>
                      <a:r>
                        <a:rPr lang="en-US" sz="1400" b="1" dirty="0"/>
                        <a:t>Wapello County</a:t>
                      </a:r>
                    </a:p>
                  </a:txBody>
                  <a:tcPr anchor="ctr">
                    <a:solidFill>
                      <a:schemeClr val="accent1">
                        <a:lumMod val="20000"/>
                        <a:lumOff val="80000"/>
                      </a:schemeClr>
                    </a:solidFill>
                  </a:tcPr>
                </a:tc>
                <a:tc>
                  <a:txBody>
                    <a:bodyPr/>
                    <a:lstStyle/>
                    <a:p>
                      <a:pPr algn="ctr"/>
                      <a:r>
                        <a:rPr lang="en-US" sz="1400" b="1" dirty="0"/>
                        <a:t>**</a:t>
                      </a:r>
                    </a:p>
                  </a:txBody>
                  <a:tcPr anchor="ctr">
                    <a:solidFill>
                      <a:schemeClr val="accent1">
                        <a:lumMod val="20000"/>
                        <a:lumOff val="80000"/>
                      </a:schemeClr>
                    </a:solidFill>
                  </a:tcPr>
                </a:tc>
                <a:tc>
                  <a:txBody>
                    <a:bodyPr/>
                    <a:lstStyle/>
                    <a:p>
                      <a:pPr algn="ctr"/>
                      <a:r>
                        <a:rPr lang="en-US" sz="1400" b="1" dirty="0"/>
                        <a:t>$345,000</a:t>
                      </a:r>
                    </a:p>
                  </a:txBody>
                  <a:tcPr anchor="ctr">
                    <a:solidFill>
                      <a:schemeClr val="accent1">
                        <a:lumMod val="20000"/>
                        <a:lumOff val="80000"/>
                      </a:schemeClr>
                    </a:solidFill>
                  </a:tcPr>
                </a:tc>
                <a:tc>
                  <a:txBody>
                    <a:bodyPr/>
                    <a:lstStyle/>
                    <a:p>
                      <a:pPr algn="ctr"/>
                      <a:r>
                        <a:rPr lang="en-US" sz="1400" b="1" dirty="0"/>
                        <a:t>$345,000</a:t>
                      </a:r>
                    </a:p>
                    <a:p>
                      <a:pPr algn="ctr"/>
                      <a:r>
                        <a:rPr lang="en-US" sz="1400" b="1" dirty="0"/>
                        <a:t>(100%)</a:t>
                      </a:r>
                    </a:p>
                  </a:txBody>
                  <a:tcPr anchor="ctr">
                    <a:solidFill>
                      <a:schemeClr val="accent1">
                        <a:lumMod val="20000"/>
                        <a:lumOff val="80000"/>
                      </a:schemeClr>
                    </a:solidFill>
                  </a:tcPr>
                </a:tc>
                <a:tc>
                  <a:txBody>
                    <a:bodyPr/>
                    <a:lstStyle/>
                    <a:p>
                      <a:pPr algn="ctr"/>
                      <a:r>
                        <a:rPr lang="en-US" sz="1400" b="1" dirty="0"/>
                        <a:t>$345,000</a:t>
                      </a:r>
                    </a:p>
                    <a:p>
                      <a:pPr algn="ctr"/>
                      <a:r>
                        <a:rPr lang="en-US" sz="1400" b="1" dirty="0"/>
                        <a:t>(100%)</a:t>
                      </a:r>
                    </a:p>
                  </a:txBody>
                  <a:tcPr anchor="ctr">
                    <a:solidFill>
                      <a:schemeClr val="accent1">
                        <a:lumMod val="20000"/>
                        <a:lumOff val="80000"/>
                      </a:schemeClr>
                    </a:solid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Requests</a:t>
            </a:r>
          </a:p>
        </p:txBody>
      </p:sp>
      <p:sp>
        <p:nvSpPr>
          <p:cNvPr id="2" name="TextBox 1">
            <a:extLst>
              <a:ext uri="{FF2B5EF4-FFF2-40B4-BE49-F238E27FC236}">
                <a16:creationId xmlns:a16="http://schemas.microsoft.com/office/drawing/2014/main" id="{EDD10D80-B879-552A-3C3A-2AC1A21D698F}"/>
              </a:ext>
            </a:extLst>
          </p:cNvPr>
          <p:cNvSpPr txBox="1"/>
          <p:nvPr/>
        </p:nvSpPr>
        <p:spPr>
          <a:xfrm>
            <a:off x="211014" y="3071004"/>
            <a:ext cx="8741003" cy="830997"/>
          </a:xfrm>
          <a:prstGeom prst="rect">
            <a:avLst/>
          </a:prstGeom>
          <a:noFill/>
        </p:spPr>
        <p:txBody>
          <a:bodyPr wrap="square" rtlCol="0">
            <a:spAutoFit/>
          </a:bodyPr>
          <a:lstStyle/>
          <a:p>
            <a:r>
              <a:rPr lang="en-US" sz="1600" dirty="0"/>
              <a:t>**    This crossing is relocated from the east through a rail yard, thus alleviating a blocked crossing 	situation at one of the worst / most frequently blocked crossings in the state (375761J / 163rd 	Avenue). The county and railroad are also closing three additional crossings as part of this project.</a:t>
            </a:r>
          </a:p>
        </p:txBody>
      </p:sp>
      <p:graphicFrame>
        <p:nvGraphicFramePr>
          <p:cNvPr id="7" name="Table 6">
            <a:extLst>
              <a:ext uri="{FF2B5EF4-FFF2-40B4-BE49-F238E27FC236}">
                <a16:creationId xmlns:a16="http://schemas.microsoft.com/office/drawing/2014/main" id="{F50FDDCF-DCBB-824F-3542-809AA1AD7ABB}"/>
              </a:ext>
            </a:extLst>
          </p:cNvPr>
          <p:cNvGraphicFramePr>
            <a:graphicFrameLocks noGrp="1"/>
          </p:cNvGraphicFramePr>
          <p:nvPr>
            <p:extLst>
              <p:ext uri="{D42A27DB-BD31-4B8C-83A1-F6EECF244321}">
                <p14:modId xmlns:p14="http://schemas.microsoft.com/office/powerpoint/2010/main" val="791241489"/>
              </p:ext>
            </p:extLst>
          </p:nvPr>
        </p:nvGraphicFramePr>
        <p:xfrm>
          <a:off x="125347" y="4580061"/>
          <a:ext cx="8788608" cy="766565"/>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46582874"/>
                    </a:ext>
                  </a:extLst>
                </a:gridCol>
                <a:gridCol w="1660748">
                  <a:extLst>
                    <a:ext uri="{9D8B030D-6E8A-4147-A177-3AD203B41FA5}">
                      <a16:colId xmlns:a16="http://schemas.microsoft.com/office/drawing/2014/main" val="218591878"/>
                    </a:ext>
                  </a:extLst>
                </a:gridCol>
                <a:gridCol w="769327">
                  <a:extLst>
                    <a:ext uri="{9D8B030D-6E8A-4147-A177-3AD203B41FA5}">
                      <a16:colId xmlns:a16="http://schemas.microsoft.com/office/drawing/2014/main" val="3343037203"/>
                    </a:ext>
                  </a:extLst>
                </a:gridCol>
                <a:gridCol w="1314450">
                  <a:extLst>
                    <a:ext uri="{9D8B030D-6E8A-4147-A177-3AD203B41FA5}">
                      <a16:colId xmlns:a16="http://schemas.microsoft.com/office/drawing/2014/main" val="590012413"/>
                    </a:ext>
                  </a:extLst>
                </a:gridCol>
                <a:gridCol w="1336431">
                  <a:extLst>
                    <a:ext uri="{9D8B030D-6E8A-4147-A177-3AD203B41FA5}">
                      <a16:colId xmlns:a16="http://schemas.microsoft.com/office/drawing/2014/main" val="345541460"/>
                    </a:ext>
                  </a:extLst>
                </a:gridCol>
                <a:gridCol w="1545596">
                  <a:extLst>
                    <a:ext uri="{9D8B030D-6E8A-4147-A177-3AD203B41FA5}">
                      <a16:colId xmlns:a16="http://schemas.microsoft.com/office/drawing/2014/main" val="905464769"/>
                    </a:ext>
                  </a:extLst>
                </a:gridCol>
              </a:tblGrid>
              <a:tr h="766565">
                <a:tc>
                  <a:txBody>
                    <a:bodyPr/>
                    <a:lstStyle/>
                    <a:p>
                      <a:pPr algn="ctr"/>
                      <a:r>
                        <a:rPr lang="en-US" sz="1400" b="1" dirty="0">
                          <a:solidFill>
                            <a:schemeClr val="tx1"/>
                          </a:solidFill>
                        </a:rPr>
                        <a:t>12</a:t>
                      </a:r>
                      <a:r>
                        <a:rPr lang="en-US" sz="1400" b="1" baseline="30000" dirty="0">
                          <a:solidFill>
                            <a:schemeClr val="tx1"/>
                          </a:solidFill>
                        </a:rPr>
                        <a:t>th</a:t>
                      </a:r>
                      <a:r>
                        <a:rPr lang="en-US" sz="1400" b="1" dirty="0">
                          <a:solidFill>
                            <a:schemeClr val="tx1"/>
                          </a:solidFill>
                        </a:rPr>
                        <a:t> Avenue SE,</a:t>
                      </a:r>
                    </a:p>
                    <a:p>
                      <a:pPr algn="ctr"/>
                      <a:r>
                        <a:rPr lang="en-US" sz="1400" b="1" dirty="0">
                          <a:solidFill>
                            <a:schemeClr val="tx1"/>
                          </a:solidFill>
                        </a:rPr>
                        <a:t>190495A</a:t>
                      </a:r>
                    </a:p>
                  </a:txBody>
                  <a:tcPr anchor="ctr">
                    <a:solidFill>
                      <a:schemeClr val="accent1">
                        <a:lumMod val="20000"/>
                        <a:lumOff val="80000"/>
                      </a:schemeClr>
                    </a:solidFill>
                  </a:tcPr>
                </a:tc>
                <a:tc>
                  <a:txBody>
                    <a:bodyPr/>
                    <a:lstStyle/>
                    <a:p>
                      <a:pPr marL="285750" indent="-285750" algn="l">
                        <a:buFont typeface="Arial" panose="020B0604020202020204" pitchFamily="34" charset="0"/>
                        <a:buChar char="•"/>
                      </a:pPr>
                      <a:r>
                        <a:rPr lang="en-US" sz="1400" b="1" dirty="0">
                          <a:solidFill>
                            <a:schemeClr val="tx1"/>
                          </a:solidFill>
                        </a:rPr>
                        <a:t>UP Railroad</a:t>
                      </a:r>
                    </a:p>
                    <a:p>
                      <a:pPr marL="285750" indent="-285750" algn="l">
                        <a:buFont typeface="Arial" panose="020B0604020202020204" pitchFamily="34" charset="0"/>
                        <a:buChar char="•"/>
                      </a:pPr>
                      <a:r>
                        <a:rPr lang="en-US" sz="1400" b="1" dirty="0">
                          <a:solidFill>
                            <a:schemeClr val="tx1"/>
                          </a:solidFill>
                        </a:rPr>
                        <a:t>City of Cedar Rapids</a:t>
                      </a:r>
                    </a:p>
                  </a:txBody>
                  <a:tcPr anchor="ctr">
                    <a:solidFill>
                      <a:schemeClr val="accent1">
                        <a:lumMod val="20000"/>
                        <a:lumOff val="80000"/>
                      </a:schemeClr>
                    </a:solidFill>
                  </a:tcPr>
                </a:tc>
                <a:tc>
                  <a:txBody>
                    <a:bodyPr/>
                    <a:lstStyle/>
                    <a:p>
                      <a:pPr algn="ctr"/>
                      <a:r>
                        <a:rPr lang="en-US" sz="1400" b="1" dirty="0">
                          <a:solidFill>
                            <a:schemeClr val="tx1"/>
                          </a:solidFill>
                        </a:rPr>
                        <a:t>0.75</a:t>
                      </a:r>
                    </a:p>
                    <a:p>
                      <a:pPr algn="ctr"/>
                      <a:r>
                        <a:rPr lang="en-US" sz="1400" b="1" dirty="0">
                          <a:solidFill>
                            <a:schemeClr val="tx1"/>
                          </a:solidFill>
                        </a:rPr>
                        <a:t>*** </a:t>
                      </a:r>
                    </a:p>
                  </a:txBody>
                  <a:tcPr anchor="ctr">
                    <a:solidFill>
                      <a:schemeClr val="accent1">
                        <a:lumMod val="20000"/>
                        <a:lumOff val="80000"/>
                      </a:schemeClr>
                    </a:solidFill>
                  </a:tcPr>
                </a:tc>
                <a:tc>
                  <a:txBody>
                    <a:bodyPr/>
                    <a:lstStyle/>
                    <a:p>
                      <a:pPr algn="ctr"/>
                      <a:r>
                        <a:rPr lang="en-US" sz="1400" b="1" dirty="0">
                          <a:solidFill>
                            <a:schemeClr val="tx1"/>
                          </a:solidFill>
                        </a:rPr>
                        <a:t>$500,000</a:t>
                      </a:r>
                    </a:p>
                  </a:txBody>
                  <a:tcPr anchor="ctr">
                    <a:solidFill>
                      <a:schemeClr val="accent1">
                        <a:lumMod val="20000"/>
                        <a:lumOff val="80000"/>
                      </a:schemeClr>
                    </a:solidFill>
                  </a:tcPr>
                </a:tc>
                <a:tc>
                  <a:txBody>
                    <a:bodyPr/>
                    <a:lstStyle/>
                    <a:p>
                      <a:pPr algn="ctr"/>
                      <a:r>
                        <a:rPr lang="en-US" sz="1400" b="1" dirty="0">
                          <a:solidFill>
                            <a:schemeClr val="tx1"/>
                          </a:solidFill>
                        </a:rPr>
                        <a:t>$500,000</a:t>
                      </a:r>
                    </a:p>
                    <a:p>
                      <a:pPr algn="ctr"/>
                      <a:r>
                        <a:rPr lang="en-US" sz="1400" b="1" dirty="0">
                          <a:solidFill>
                            <a:schemeClr val="tx1"/>
                          </a:solidFill>
                        </a:rPr>
                        <a:t>(100%)</a:t>
                      </a:r>
                    </a:p>
                  </a:txBody>
                  <a:tcPr anchor="ctr">
                    <a:solidFill>
                      <a:schemeClr val="accent1">
                        <a:lumMod val="20000"/>
                        <a:lumOff val="80000"/>
                      </a:schemeClr>
                    </a:solidFill>
                  </a:tcPr>
                </a:tc>
                <a:tc>
                  <a:txBody>
                    <a:bodyPr/>
                    <a:lstStyle/>
                    <a:p>
                      <a:pPr algn="ctr"/>
                      <a:r>
                        <a:rPr lang="en-US" sz="1400" b="1" dirty="0">
                          <a:solidFill>
                            <a:schemeClr val="tx1"/>
                          </a:solidFill>
                        </a:rPr>
                        <a:t>$500,000</a:t>
                      </a:r>
                    </a:p>
                    <a:p>
                      <a:pPr algn="ctr"/>
                      <a:r>
                        <a:rPr lang="en-US" sz="1400" b="1" dirty="0">
                          <a:solidFill>
                            <a:schemeClr val="tx1"/>
                          </a:solidFill>
                        </a:rPr>
                        <a:t>(100%)</a:t>
                      </a:r>
                    </a:p>
                  </a:txBody>
                  <a:tcPr anchor="ctr">
                    <a:solidFill>
                      <a:schemeClr val="accent1">
                        <a:lumMod val="20000"/>
                        <a:lumOff val="80000"/>
                      </a:schemeClr>
                    </a:solidFill>
                  </a:tcPr>
                </a:tc>
                <a:extLst>
                  <a:ext uri="{0D108BD9-81ED-4DB2-BD59-A6C34878D82A}">
                    <a16:rowId xmlns:a16="http://schemas.microsoft.com/office/drawing/2014/main" val="535494422"/>
                  </a:ext>
                </a:extLst>
              </a:tr>
            </a:tbl>
          </a:graphicData>
        </a:graphic>
      </p:graphicFrame>
      <p:sp>
        <p:nvSpPr>
          <p:cNvPr id="9" name="TextBox 8">
            <a:extLst>
              <a:ext uri="{FF2B5EF4-FFF2-40B4-BE49-F238E27FC236}">
                <a16:creationId xmlns:a16="http://schemas.microsoft.com/office/drawing/2014/main" id="{3844C4E5-4631-801D-F1C6-3F09AB648764}"/>
              </a:ext>
            </a:extLst>
          </p:cNvPr>
          <p:cNvSpPr txBox="1"/>
          <p:nvPr/>
        </p:nvSpPr>
        <p:spPr>
          <a:xfrm>
            <a:off x="144378" y="5410871"/>
            <a:ext cx="8769577" cy="830997"/>
          </a:xfrm>
          <a:prstGeom prst="rect">
            <a:avLst/>
          </a:prstGeom>
          <a:noFill/>
        </p:spPr>
        <p:txBody>
          <a:bodyPr wrap="square" rtlCol="0">
            <a:spAutoFit/>
          </a:bodyPr>
          <a:lstStyle/>
          <a:p>
            <a:r>
              <a:rPr lang="en-US" sz="1600" dirty="0"/>
              <a:t>***     Previously funded FY 2018 project required roadway geometry changes. UP Railroad failed to 	  review and approve the city’s roadway plans in before the federal funding was set to expire. 	 	  Project had to be cancelled, and a new application was submitted.</a:t>
            </a:r>
          </a:p>
        </p:txBody>
      </p:sp>
    </p:spTree>
    <p:extLst>
      <p:ext uri="{BB962C8B-B14F-4D97-AF65-F5344CB8AC3E}">
        <p14:creationId xmlns:p14="http://schemas.microsoft.com/office/powerpoint/2010/main" val="86030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046268910"/>
              </p:ext>
            </p:extLst>
          </p:nvPr>
        </p:nvGraphicFramePr>
        <p:xfrm>
          <a:off x="163409" y="1419519"/>
          <a:ext cx="8788608" cy="169283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6267">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6565">
                <a:tc>
                  <a:txBody>
                    <a:bodyPr/>
                    <a:lstStyle/>
                    <a:p>
                      <a:pPr algn="ctr"/>
                      <a:r>
                        <a:rPr lang="en-US" sz="1400" b="1" dirty="0"/>
                        <a:t>Waconia Avenue,</a:t>
                      </a:r>
                    </a:p>
                    <a:p>
                      <a:pPr algn="ctr"/>
                      <a:r>
                        <a:rPr lang="en-US" sz="1400" b="1" dirty="0"/>
                        <a:t>840199K</a:t>
                      </a:r>
                    </a:p>
                  </a:txBody>
                  <a:tcPr anchor="ctr"/>
                </a:tc>
                <a:tc>
                  <a:txBody>
                    <a:bodyPr/>
                    <a:lstStyle/>
                    <a:p>
                      <a:pPr marL="285750" indent="-285750" algn="l">
                        <a:buFont typeface="Arial" panose="020B0604020202020204" pitchFamily="34" charset="0"/>
                        <a:buChar char="•"/>
                      </a:pPr>
                      <a:r>
                        <a:rPr lang="en-US" sz="1400" b="1" dirty="0"/>
                        <a:t>CIC Railroad</a:t>
                      </a:r>
                    </a:p>
                    <a:p>
                      <a:pPr marL="285750" indent="-285750" algn="l">
                        <a:buFont typeface="Arial" panose="020B0604020202020204" pitchFamily="34" charset="0"/>
                        <a:buChar char="•"/>
                      </a:pPr>
                      <a:r>
                        <a:rPr lang="en-US" sz="1400" b="1" dirty="0"/>
                        <a:t>City of Cedar Rapids</a:t>
                      </a:r>
                    </a:p>
                  </a:txBody>
                  <a:tcPr anchor="ctr"/>
                </a:tc>
                <a:tc>
                  <a:txBody>
                    <a:bodyPr/>
                    <a:lstStyle/>
                    <a:p>
                      <a:pPr algn="ctr"/>
                      <a:r>
                        <a:rPr lang="en-US" sz="1400" b="1" dirty="0"/>
                        <a:t>0.74</a:t>
                      </a:r>
                    </a:p>
                    <a:p>
                      <a:pPr algn="ctr"/>
                      <a:r>
                        <a:rPr lang="en-US" sz="1400" b="1" dirty="0"/>
                        <a:t>****</a:t>
                      </a:r>
                    </a:p>
                  </a:txBody>
                  <a:tcPr anchor="ctr"/>
                </a:tc>
                <a:tc>
                  <a:txBody>
                    <a:bodyPr/>
                    <a:lstStyle/>
                    <a:p>
                      <a:pPr algn="ctr"/>
                      <a:r>
                        <a:rPr lang="en-US" sz="1400" b="1" dirty="0"/>
                        <a:t>$650,000</a:t>
                      </a:r>
                    </a:p>
                  </a:txBody>
                  <a:tcPr anchor="ctr"/>
                </a:tc>
                <a:tc>
                  <a:txBody>
                    <a:bodyPr/>
                    <a:lstStyle/>
                    <a:p>
                      <a:pPr algn="ctr"/>
                      <a:r>
                        <a:rPr lang="en-US" sz="1400" b="1" dirty="0"/>
                        <a:t>$650,000</a:t>
                      </a:r>
                    </a:p>
                    <a:p>
                      <a:pPr algn="ctr"/>
                      <a:r>
                        <a:rPr lang="en-US" sz="1400" b="1" dirty="0"/>
                        <a:t>(100%)</a:t>
                      </a:r>
                    </a:p>
                  </a:txBody>
                  <a:tcPr anchor="ctr"/>
                </a:tc>
                <a:tc>
                  <a:txBody>
                    <a:bodyPr/>
                    <a:lstStyle/>
                    <a:p>
                      <a:pPr algn="ctr"/>
                      <a:r>
                        <a:rPr lang="en-US" sz="1400" b="1" dirty="0"/>
                        <a:t>$650,000</a:t>
                      </a:r>
                    </a:p>
                    <a:p>
                      <a:pPr algn="ctr"/>
                      <a:r>
                        <a:rPr lang="en-US" sz="1400" b="1" dirty="0"/>
                        <a:t>(100%)</a:t>
                      </a:r>
                    </a:p>
                  </a:txBody>
                  <a:tcPr anchor="ctr"/>
                </a:tc>
                <a:extLst>
                  <a:ext uri="{0D108BD9-81ED-4DB2-BD59-A6C34878D82A}">
                    <a16:rowId xmlns:a16="http://schemas.microsoft.com/office/drawing/2014/main" val="1006800120"/>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Requests</a:t>
            </a:r>
          </a:p>
        </p:txBody>
      </p:sp>
      <p:sp>
        <p:nvSpPr>
          <p:cNvPr id="6" name="TextBox 5">
            <a:extLst>
              <a:ext uri="{FF2B5EF4-FFF2-40B4-BE49-F238E27FC236}">
                <a16:creationId xmlns:a16="http://schemas.microsoft.com/office/drawing/2014/main" id="{704BB01C-E0D8-2870-63BE-A9863B1E3861}"/>
              </a:ext>
            </a:extLst>
          </p:cNvPr>
          <p:cNvSpPr txBox="1"/>
          <p:nvPr/>
        </p:nvSpPr>
        <p:spPr>
          <a:xfrm>
            <a:off x="163409" y="3112351"/>
            <a:ext cx="8788608" cy="1077218"/>
          </a:xfrm>
          <a:prstGeom prst="rect">
            <a:avLst/>
          </a:prstGeom>
          <a:noFill/>
        </p:spPr>
        <p:txBody>
          <a:bodyPr wrap="square" rtlCol="0">
            <a:spAutoFit/>
          </a:bodyPr>
          <a:lstStyle/>
          <a:p>
            <a:r>
              <a:rPr lang="en-US" sz="1600" dirty="0"/>
              <a:t>****  At onsite review for FY26 funded Highway-Railroad Crossing Surface Repair project, it was noted that additional changes to the roadway were necessary to accommodate recent increased truck traffic. This is project is to fund the placement of the new railroad crossing signals based upon the modified roadway geometry.</a:t>
            </a:r>
          </a:p>
        </p:txBody>
      </p:sp>
      <p:graphicFrame>
        <p:nvGraphicFramePr>
          <p:cNvPr id="7" name="Table 6">
            <a:extLst>
              <a:ext uri="{FF2B5EF4-FFF2-40B4-BE49-F238E27FC236}">
                <a16:creationId xmlns:a16="http://schemas.microsoft.com/office/drawing/2014/main" id="{AE3F2026-8312-F8BC-C399-67DCDD9B5189}"/>
              </a:ext>
            </a:extLst>
          </p:cNvPr>
          <p:cNvGraphicFramePr>
            <a:graphicFrameLocks noGrp="1"/>
          </p:cNvGraphicFramePr>
          <p:nvPr>
            <p:extLst>
              <p:ext uri="{D42A27DB-BD31-4B8C-83A1-F6EECF244321}">
                <p14:modId xmlns:p14="http://schemas.microsoft.com/office/powerpoint/2010/main" val="2290856102"/>
              </p:ext>
            </p:extLst>
          </p:nvPr>
        </p:nvGraphicFramePr>
        <p:xfrm>
          <a:off x="211014" y="4447173"/>
          <a:ext cx="8788608" cy="732567"/>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1937934594"/>
                    </a:ext>
                  </a:extLst>
                </a:gridCol>
                <a:gridCol w="1660748">
                  <a:extLst>
                    <a:ext uri="{9D8B030D-6E8A-4147-A177-3AD203B41FA5}">
                      <a16:colId xmlns:a16="http://schemas.microsoft.com/office/drawing/2014/main" val="182168067"/>
                    </a:ext>
                  </a:extLst>
                </a:gridCol>
                <a:gridCol w="769327">
                  <a:extLst>
                    <a:ext uri="{9D8B030D-6E8A-4147-A177-3AD203B41FA5}">
                      <a16:colId xmlns:a16="http://schemas.microsoft.com/office/drawing/2014/main" val="4218231551"/>
                    </a:ext>
                  </a:extLst>
                </a:gridCol>
                <a:gridCol w="1314450">
                  <a:extLst>
                    <a:ext uri="{9D8B030D-6E8A-4147-A177-3AD203B41FA5}">
                      <a16:colId xmlns:a16="http://schemas.microsoft.com/office/drawing/2014/main" val="4278959559"/>
                    </a:ext>
                  </a:extLst>
                </a:gridCol>
                <a:gridCol w="1336431">
                  <a:extLst>
                    <a:ext uri="{9D8B030D-6E8A-4147-A177-3AD203B41FA5}">
                      <a16:colId xmlns:a16="http://schemas.microsoft.com/office/drawing/2014/main" val="2508912875"/>
                    </a:ext>
                  </a:extLst>
                </a:gridCol>
                <a:gridCol w="1545596">
                  <a:extLst>
                    <a:ext uri="{9D8B030D-6E8A-4147-A177-3AD203B41FA5}">
                      <a16:colId xmlns:a16="http://schemas.microsoft.com/office/drawing/2014/main" val="3347737105"/>
                    </a:ext>
                  </a:extLst>
                </a:gridCol>
              </a:tblGrid>
              <a:tr h="732567">
                <a:tc>
                  <a:txBody>
                    <a:bodyPr/>
                    <a:lstStyle/>
                    <a:p>
                      <a:pPr algn="ctr"/>
                      <a:r>
                        <a:rPr lang="en-US" sz="1400" b="1" dirty="0">
                          <a:solidFill>
                            <a:schemeClr val="tx1"/>
                          </a:solidFill>
                        </a:rPr>
                        <a:t>NE Broadway,</a:t>
                      </a:r>
                    </a:p>
                    <a:p>
                      <a:pPr algn="ctr"/>
                      <a:r>
                        <a:rPr lang="en-US" sz="1400" b="1" dirty="0">
                          <a:solidFill>
                            <a:schemeClr val="tx1"/>
                          </a:solidFill>
                        </a:rPr>
                        <a:t>876012P</a:t>
                      </a:r>
                    </a:p>
                  </a:txBody>
                  <a:tcPr anchor="ctr">
                    <a:solidFill>
                      <a:schemeClr val="accent1">
                        <a:lumMod val="20000"/>
                        <a:lumOff val="80000"/>
                      </a:schemeClr>
                    </a:solidFill>
                  </a:tcPr>
                </a:tc>
                <a:tc>
                  <a:txBody>
                    <a:bodyPr/>
                    <a:lstStyle/>
                    <a:p>
                      <a:pPr marL="285750" indent="-285750" algn="l">
                        <a:buFont typeface="Arial" panose="020B0604020202020204" pitchFamily="34" charset="0"/>
                        <a:buChar char="•"/>
                      </a:pPr>
                      <a:r>
                        <a:rPr lang="en-US" sz="1400" b="1" dirty="0">
                          <a:solidFill>
                            <a:schemeClr val="tx1"/>
                          </a:solidFill>
                        </a:rPr>
                        <a:t>Polk County</a:t>
                      </a:r>
                    </a:p>
                  </a:txBody>
                  <a:tcPr anchor="ctr">
                    <a:solidFill>
                      <a:schemeClr val="accent1">
                        <a:lumMod val="20000"/>
                        <a:lumOff val="80000"/>
                      </a:schemeClr>
                    </a:solidFill>
                  </a:tcPr>
                </a:tc>
                <a:tc>
                  <a:txBody>
                    <a:bodyPr/>
                    <a:lstStyle/>
                    <a:p>
                      <a:pPr algn="ctr"/>
                      <a:r>
                        <a:rPr lang="en-US" sz="1400" b="1" dirty="0">
                          <a:solidFill>
                            <a:schemeClr val="tx1"/>
                          </a:solidFill>
                        </a:rPr>
                        <a:t>*****</a:t>
                      </a:r>
                    </a:p>
                  </a:txBody>
                  <a:tcPr anchor="ctr">
                    <a:solidFill>
                      <a:schemeClr val="accent1">
                        <a:lumMod val="20000"/>
                        <a:lumOff val="80000"/>
                      </a:schemeClr>
                    </a:solidFill>
                  </a:tcPr>
                </a:tc>
                <a:tc>
                  <a:txBody>
                    <a:bodyPr/>
                    <a:lstStyle/>
                    <a:p>
                      <a:pPr algn="ctr"/>
                      <a:r>
                        <a:rPr lang="en-US" sz="1400" b="1" dirty="0">
                          <a:solidFill>
                            <a:schemeClr val="tx1"/>
                          </a:solidFill>
                        </a:rPr>
                        <a:t>$500,000</a:t>
                      </a:r>
                    </a:p>
                  </a:txBody>
                  <a:tcPr anchor="ctr">
                    <a:solidFill>
                      <a:schemeClr val="accent1">
                        <a:lumMod val="20000"/>
                        <a:lumOff val="80000"/>
                      </a:schemeClr>
                    </a:solidFill>
                  </a:tcPr>
                </a:tc>
                <a:tc>
                  <a:txBody>
                    <a:bodyPr/>
                    <a:lstStyle/>
                    <a:p>
                      <a:pPr algn="ctr"/>
                      <a:r>
                        <a:rPr lang="en-US" sz="1400" b="1" dirty="0">
                          <a:solidFill>
                            <a:schemeClr val="tx1"/>
                          </a:solidFill>
                        </a:rPr>
                        <a:t>$500,000</a:t>
                      </a:r>
                    </a:p>
                    <a:p>
                      <a:pPr algn="ctr"/>
                      <a:r>
                        <a:rPr lang="en-US" sz="1400" b="1" dirty="0">
                          <a:solidFill>
                            <a:schemeClr val="tx1"/>
                          </a:solidFill>
                        </a:rPr>
                        <a:t>(100%)</a:t>
                      </a:r>
                    </a:p>
                  </a:txBody>
                  <a:tcPr anchor="ctr">
                    <a:solidFill>
                      <a:schemeClr val="accent1">
                        <a:lumMod val="20000"/>
                        <a:lumOff val="80000"/>
                      </a:schemeClr>
                    </a:solidFill>
                  </a:tcPr>
                </a:tc>
                <a:tc>
                  <a:txBody>
                    <a:bodyPr/>
                    <a:lstStyle/>
                    <a:p>
                      <a:pPr algn="ctr"/>
                      <a:r>
                        <a:rPr lang="en-US" sz="1400" b="1" dirty="0">
                          <a:solidFill>
                            <a:schemeClr val="tx1"/>
                          </a:solidFill>
                        </a:rPr>
                        <a:t>$500,000</a:t>
                      </a:r>
                    </a:p>
                    <a:p>
                      <a:pPr algn="ctr"/>
                      <a:r>
                        <a:rPr lang="en-US" sz="1400" b="1" dirty="0">
                          <a:solidFill>
                            <a:schemeClr val="tx1"/>
                          </a:solidFill>
                        </a:rPr>
                        <a:t>(100%)</a:t>
                      </a:r>
                    </a:p>
                  </a:txBody>
                  <a:tcPr anchor="ctr">
                    <a:solidFill>
                      <a:schemeClr val="accent1">
                        <a:lumMod val="20000"/>
                        <a:lumOff val="80000"/>
                      </a:schemeClr>
                    </a:solidFill>
                  </a:tcPr>
                </a:tc>
                <a:extLst>
                  <a:ext uri="{0D108BD9-81ED-4DB2-BD59-A6C34878D82A}">
                    <a16:rowId xmlns:a16="http://schemas.microsoft.com/office/drawing/2014/main" val="1662739446"/>
                  </a:ext>
                </a:extLst>
              </a:tr>
            </a:tbl>
          </a:graphicData>
        </a:graphic>
      </p:graphicFrame>
      <p:sp>
        <p:nvSpPr>
          <p:cNvPr id="8" name="TextBox 7">
            <a:extLst>
              <a:ext uri="{FF2B5EF4-FFF2-40B4-BE49-F238E27FC236}">
                <a16:creationId xmlns:a16="http://schemas.microsoft.com/office/drawing/2014/main" id="{F93A800B-5DB0-AAFE-BBB2-D5474EE5275F}"/>
              </a:ext>
            </a:extLst>
          </p:cNvPr>
          <p:cNvSpPr txBox="1"/>
          <p:nvPr/>
        </p:nvSpPr>
        <p:spPr>
          <a:xfrm>
            <a:off x="211014" y="5179740"/>
            <a:ext cx="8788608" cy="584775"/>
          </a:xfrm>
          <a:prstGeom prst="rect">
            <a:avLst/>
          </a:prstGeom>
          <a:noFill/>
        </p:spPr>
        <p:txBody>
          <a:bodyPr wrap="square" rtlCol="0">
            <a:spAutoFit/>
          </a:bodyPr>
          <a:lstStyle/>
          <a:p>
            <a:r>
              <a:rPr lang="en-US" sz="1600" dirty="0"/>
              <a:t>*****    	$500,000 lump-sum to Polk County Grade Separation project, (over UP Railroad) as part of 		$26M overall roadway / bridge project.</a:t>
            </a:r>
          </a:p>
        </p:txBody>
      </p:sp>
    </p:spTree>
    <p:extLst>
      <p:ext uri="{BB962C8B-B14F-4D97-AF65-F5344CB8AC3E}">
        <p14:creationId xmlns:p14="http://schemas.microsoft.com/office/powerpoint/2010/main" val="117773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463447323"/>
              </p:ext>
            </p:extLst>
          </p:nvPr>
        </p:nvGraphicFramePr>
        <p:xfrm>
          <a:off x="163409" y="1419519"/>
          <a:ext cx="8788608" cy="1872499"/>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6267">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946232">
                <a:tc>
                  <a:txBody>
                    <a:bodyPr/>
                    <a:lstStyle/>
                    <a:p>
                      <a:pPr algn="ctr"/>
                      <a:r>
                        <a:rPr lang="en-US" sz="1400" b="1" dirty="0"/>
                        <a:t>Fairbanks Avenue,</a:t>
                      </a:r>
                    </a:p>
                    <a:p>
                      <a:pPr algn="ctr"/>
                      <a:r>
                        <a:rPr lang="en-US" sz="1400" b="1" dirty="0"/>
                        <a:t>307404X</a:t>
                      </a:r>
                    </a:p>
                  </a:txBody>
                  <a:tcPr anchor="ctr"/>
                </a:tc>
                <a:tc>
                  <a:txBody>
                    <a:bodyPr/>
                    <a:lstStyle/>
                    <a:p>
                      <a:pPr marL="285750" indent="-285750" algn="l">
                        <a:buFont typeface="Arial" panose="020B0604020202020204" pitchFamily="34" charset="0"/>
                        <a:buChar char="•"/>
                      </a:pPr>
                      <a:r>
                        <a:rPr lang="en-US" sz="1400" b="1" dirty="0"/>
                        <a:t>Webster County</a:t>
                      </a:r>
                    </a:p>
                  </a:txBody>
                  <a:tcPr anchor="ctr"/>
                </a:tc>
                <a:tc>
                  <a:txBody>
                    <a:bodyPr/>
                    <a:lstStyle/>
                    <a:p>
                      <a:pPr algn="ctr"/>
                      <a:r>
                        <a:rPr lang="en-US" sz="1400" b="1" dirty="0"/>
                        <a:t>******</a:t>
                      </a:r>
                    </a:p>
                  </a:txBody>
                  <a:tcPr anchor="ctr"/>
                </a:tc>
                <a:tc>
                  <a:txBody>
                    <a:bodyPr/>
                    <a:lstStyle/>
                    <a:p>
                      <a:pPr algn="ctr"/>
                      <a:r>
                        <a:rPr lang="en-US" sz="1400" b="1" dirty="0"/>
                        <a:t>$250,000</a:t>
                      </a:r>
                    </a:p>
                  </a:txBody>
                  <a:tcPr anchor="ctr"/>
                </a:tc>
                <a:tc>
                  <a:txBody>
                    <a:bodyPr/>
                    <a:lstStyle/>
                    <a:p>
                      <a:pPr algn="ctr"/>
                      <a:r>
                        <a:rPr lang="en-US" sz="1400" b="1" dirty="0"/>
                        <a:t>$250,000</a:t>
                      </a:r>
                    </a:p>
                    <a:p>
                      <a:pPr algn="ctr"/>
                      <a:r>
                        <a:rPr lang="en-US" sz="1400" b="1" dirty="0"/>
                        <a:t>(100%)</a:t>
                      </a:r>
                    </a:p>
                  </a:txBody>
                  <a:tcPr anchor="ctr"/>
                </a:tc>
                <a:tc>
                  <a:txBody>
                    <a:bodyPr/>
                    <a:lstStyle/>
                    <a:p>
                      <a:pPr algn="ctr"/>
                      <a:r>
                        <a:rPr lang="en-US" sz="1400" b="1" dirty="0"/>
                        <a:t>$250,000</a:t>
                      </a:r>
                    </a:p>
                    <a:p>
                      <a:pPr algn="ctr"/>
                      <a:r>
                        <a:rPr lang="en-US" sz="1400" b="1" dirty="0"/>
                        <a:t>(100%)</a:t>
                      </a:r>
                    </a:p>
                  </a:txBody>
                  <a:tcPr anchor="ctr"/>
                </a:tc>
                <a:extLst>
                  <a:ext uri="{0D108BD9-81ED-4DB2-BD59-A6C34878D82A}">
                    <a16:rowId xmlns:a16="http://schemas.microsoft.com/office/drawing/2014/main" val="310880548"/>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Requests</a:t>
            </a:r>
          </a:p>
        </p:txBody>
      </p:sp>
      <p:graphicFrame>
        <p:nvGraphicFramePr>
          <p:cNvPr id="2" name="Table 1">
            <a:extLst>
              <a:ext uri="{FF2B5EF4-FFF2-40B4-BE49-F238E27FC236}">
                <a16:creationId xmlns:a16="http://schemas.microsoft.com/office/drawing/2014/main" id="{7530EB62-CF5A-1FAB-2A84-E55B9F23F424}"/>
              </a:ext>
            </a:extLst>
          </p:cNvPr>
          <p:cNvGraphicFramePr>
            <a:graphicFrameLocks noGrp="1"/>
          </p:cNvGraphicFramePr>
          <p:nvPr>
            <p:extLst>
              <p:ext uri="{D42A27DB-BD31-4B8C-83A1-F6EECF244321}">
                <p14:modId xmlns:p14="http://schemas.microsoft.com/office/powerpoint/2010/main" val="534559422"/>
              </p:ext>
            </p:extLst>
          </p:nvPr>
        </p:nvGraphicFramePr>
        <p:xfrm>
          <a:off x="211014" y="4901089"/>
          <a:ext cx="8788608" cy="883920"/>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1379917211"/>
                    </a:ext>
                  </a:extLst>
                </a:gridCol>
                <a:gridCol w="1660748">
                  <a:extLst>
                    <a:ext uri="{9D8B030D-6E8A-4147-A177-3AD203B41FA5}">
                      <a16:colId xmlns:a16="http://schemas.microsoft.com/office/drawing/2014/main" val="4195935261"/>
                    </a:ext>
                  </a:extLst>
                </a:gridCol>
                <a:gridCol w="769327">
                  <a:extLst>
                    <a:ext uri="{9D8B030D-6E8A-4147-A177-3AD203B41FA5}">
                      <a16:colId xmlns:a16="http://schemas.microsoft.com/office/drawing/2014/main" val="2265067253"/>
                    </a:ext>
                  </a:extLst>
                </a:gridCol>
                <a:gridCol w="1314450">
                  <a:extLst>
                    <a:ext uri="{9D8B030D-6E8A-4147-A177-3AD203B41FA5}">
                      <a16:colId xmlns:a16="http://schemas.microsoft.com/office/drawing/2014/main" val="1528073903"/>
                    </a:ext>
                  </a:extLst>
                </a:gridCol>
                <a:gridCol w="1336431">
                  <a:extLst>
                    <a:ext uri="{9D8B030D-6E8A-4147-A177-3AD203B41FA5}">
                      <a16:colId xmlns:a16="http://schemas.microsoft.com/office/drawing/2014/main" val="1991823584"/>
                    </a:ext>
                  </a:extLst>
                </a:gridCol>
                <a:gridCol w="1545596">
                  <a:extLst>
                    <a:ext uri="{9D8B030D-6E8A-4147-A177-3AD203B41FA5}">
                      <a16:colId xmlns:a16="http://schemas.microsoft.com/office/drawing/2014/main" val="244338888"/>
                    </a:ext>
                  </a:extLst>
                </a:gridCol>
              </a:tblGrid>
              <a:tr h="722002">
                <a:tc>
                  <a:txBody>
                    <a:bodyPr/>
                    <a:lstStyle/>
                    <a:p>
                      <a:pPr algn="ctr"/>
                      <a:r>
                        <a:rPr lang="en-US" sz="1300" b="1" dirty="0">
                          <a:solidFill>
                            <a:schemeClr val="tx1"/>
                          </a:solidFill>
                        </a:rPr>
                        <a:t>3 projected closure incentive payments at various locations</a:t>
                      </a:r>
                    </a:p>
                    <a:p>
                      <a:pPr algn="ctr"/>
                      <a:r>
                        <a:rPr lang="en-US" sz="1300" b="1" i="1" dirty="0">
                          <a:solidFill>
                            <a:schemeClr val="tx1"/>
                          </a:solidFill>
                        </a:rPr>
                        <a:t>($100,000 per location</a:t>
                      </a:r>
                      <a:r>
                        <a:rPr lang="en-US" sz="1300" b="1" dirty="0">
                          <a:solidFill>
                            <a:schemeClr val="tx1"/>
                          </a:solidFill>
                        </a:rPr>
                        <a:t>)</a:t>
                      </a:r>
                    </a:p>
                  </a:txBody>
                  <a:tcPr anchor="ctr">
                    <a:solidFill>
                      <a:schemeClr val="accent1">
                        <a:lumMod val="20000"/>
                        <a:lumOff val="80000"/>
                      </a:schemeClr>
                    </a:solidFill>
                  </a:tcPr>
                </a:tc>
                <a:tc>
                  <a:txBody>
                    <a:bodyPr/>
                    <a:lstStyle/>
                    <a:p>
                      <a:pPr marL="0" indent="0" algn="l">
                        <a:buFont typeface="Arial" panose="020B0604020202020204" pitchFamily="34" charset="0"/>
                        <a:buNone/>
                      </a:pPr>
                      <a:r>
                        <a:rPr lang="en-US" sz="1300" b="1" dirty="0">
                          <a:solidFill>
                            <a:schemeClr val="tx1"/>
                          </a:solidFill>
                        </a:rPr>
                        <a:t>TBD</a:t>
                      </a:r>
                    </a:p>
                  </a:txBody>
                  <a:tcPr anchor="ctr">
                    <a:solidFill>
                      <a:schemeClr val="accent1">
                        <a:lumMod val="20000"/>
                        <a:lumOff val="80000"/>
                      </a:schemeClr>
                    </a:solidFill>
                  </a:tcPr>
                </a:tc>
                <a:tc>
                  <a:txBody>
                    <a:bodyPr/>
                    <a:lstStyle/>
                    <a:p>
                      <a:pPr algn="ctr"/>
                      <a:r>
                        <a:rPr lang="en-US" sz="1300" b="1" dirty="0">
                          <a:solidFill>
                            <a:schemeClr val="tx1"/>
                          </a:solidFill>
                        </a:rPr>
                        <a:t>N/A</a:t>
                      </a:r>
                    </a:p>
                  </a:txBody>
                  <a:tcPr anchor="ctr">
                    <a:solidFill>
                      <a:schemeClr val="accent1">
                        <a:lumMod val="20000"/>
                        <a:lumOff val="80000"/>
                      </a:schemeClr>
                    </a:solidFill>
                  </a:tcPr>
                </a:tc>
                <a:tc>
                  <a:txBody>
                    <a:bodyPr/>
                    <a:lstStyle/>
                    <a:p>
                      <a:pPr algn="ctr"/>
                      <a:r>
                        <a:rPr lang="en-US" sz="1300" b="1" dirty="0">
                          <a:solidFill>
                            <a:schemeClr val="tx1"/>
                          </a:solidFill>
                        </a:rPr>
                        <a:t>$300,000</a:t>
                      </a:r>
                    </a:p>
                  </a:txBody>
                  <a:tcPr anchor="ctr">
                    <a:solidFill>
                      <a:schemeClr val="accent1">
                        <a:lumMod val="20000"/>
                        <a:lumOff val="80000"/>
                      </a:schemeClr>
                    </a:solidFill>
                  </a:tcPr>
                </a:tc>
                <a:tc>
                  <a:txBody>
                    <a:bodyPr/>
                    <a:lstStyle/>
                    <a:p>
                      <a:pPr algn="ctr"/>
                      <a:r>
                        <a:rPr lang="en-US" sz="1300" b="1" dirty="0">
                          <a:solidFill>
                            <a:schemeClr val="tx1"/>
                          </a:solidFill>
                        </a:rPr>
                        <a:t>$300,000</a:t>
                      </a:r>
                    </a:p>
                    <a:p>
                      <a:pPr algn="ctr"/>
                      <a:r>
                        <a:rPr lang="en-US" sz="1300" b="1" dirty="0">
                          <a:solidFill>
                            <a:schemeClr val="tx1"/>
                          </a:solidFill>
                        </a:rPr>
                        <a:t>(100%)</a:t>
                      </a:r>
                    </a:p>
                  </a:txBody>
                  <a:tcPr anchor="ctr">
                    <a:solidFill>
                      <a:schemeClr val="accent1">
                        <a:lumMod val="20000"/>
                        <a:lumOff val="80000"/>
                      </a:schemeClr>
                    </a:solidFill>
                  </a:tcPr>
                </a:tc>
                <a:tc>
                  <a:txBody>
                    <a:bodyPr/>
                    <a:lstStyle/>
                    <a:p>
                      <a:pPr algn="ctr"/>
                      <a:r>
                        <a:rPr lang="en-US" sz="1300" b="1" dirty="0">
                          <a:solidFill>
                            <a:schemeClr val="tx1"/>
                          </a:solidFill>
                        </a:rPr>
                        <a:t>$300,000</a:t>
                      </a:r>
                    </a:p>
                    <a:p>
                      <a:pPr algn="ctr"/>
                      <a:r>
                        <a:rPr lang="en-US" sz="1300" b="1" dirty="0">
                          <a:solidFill>
                            <a:schemeClr val="tx1"/>
                          </a:solidFill>
                        </a:rPr>
                        <a:t>(100%)</a:t>
                      </a:r>
                    </a:p>
                  </a:txBody>
                  <a:tcPr anchor="ctr">
                    <a:solidFill>
                      <a:schemeClr val="accent1">
                        <a:lumMod val="20000"/>
                        <a:lumOff val="80000"/>
                      </a:schemeClr>
                    </a:solidFill>
                  </a:tcPr>
                </a:tc>
                <a:extLst>
                  <a:ext uri="{0D108BD9-81ED-4DB2-BD59-A6C34878D82A}">
                    <a16:rowId xmlns:a16="http://schemas.microsoft.com/office/drawing/2014/main" val="919517245"/>
                  </a:ext>
                </a:extLst>
              </a:tr>
            </a:tbl>
          </a:graphicData>
        </a:graphic>
      </p:graphicFrame>
      <p:sp>
        <p:nvSpPr>
          <p:cNvPr id="6" name="TextBox 5">
            <a:extLst>
              <a:ext uri="{FF2B5EF4-FFF2-40B4-BE49-F238E27FC236}">
                <a16:creationId xmlns:a16="http://schemas.microsoft.com/office/drawing/2014/main" id="{426D9380-01CE-1DA7-9FAB-5BD3DB1C3C68}"/>
              </a:ext>
            </a:extLst>
          </p:cNvPr>
          <p:cNvSpPr txBox="1"/>
          <p:nvPr/>
        </p:nvSpPr>
        <p:spPr>
          <a:xfrm>
            <a:off x="163409" y="3292018"/>
            <a:ext cx="8755289" cy="830997"/>
          </a:xfrm>
          <a:prstGeom prst="rect">
            <a:avLst/>
          </a:prstGeom>
          <a:noFill/>
        </p:spPr>
        <p:txBody>
          <a:bodyPr wrap="square" rtlCol="0">
            <a:spAutoFit/>
          </a:bodyPr>
          <a:lstStyle/>
          <a:p>
            <a:r>
              <a:rPr lang="en-US" sz="1600" dirty="0"/>
              <a:t>******  	$250,000 lump-sum to Webster County for one-lane wooden bridge (over CCP Railroad) 			replacement project. This allows truck access to nearby ethanol plant. Additionally, 			the County is closing one railroad crossing.</a:t>
            </a:r>
          </a:p>
        </p:txBody>
      </p:sp>
    </p:spTree>
    <p:extLst>
      <p:ext uri="{BB962C8B-B14F-4D97-AF65-F5344CB8AC3E}">
        <p14:creationId xmlns:p14="http://schemas.microsoft.com/office/powerpoint/2010/main" val="7934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Map of Applications Received</a:t>
            </a:r>
          </a:p>
        </p:txBody>
      </p:sp>
      <p:pic>
        <p:nvPicPr>
          <p:cNvPr id="4" name="Picture 3">
            <a:extLst>
              <a:ext uri="{FF2B5EF4-FFF2-40B4-BE49-F238E27FC236}">
                <a16:creationId xmlns:a16="http://schemas.microsoft.com/office/drawing/2014/main" id="{0D0045A8-6CAB-E853-95DE-203856188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758" y="3394707"/>
            <a:ext cx="30483" cy="68586"/>
          </a:xfrm>
          <a:prstGeom prst="rect">
            <a:avLst/>
          </a:prstGeom>
        </p:spPr>
      </p:pic>
      <p:pic>
        <p:nvPicPr>
          <p:cNvPr id="6" name="Picture 5" descr="Map&#10;&#10;AI-generated content may be incorrect.">
            <a:extLst>
              <a:ext uri="{FF2B5EF4-FFF2-40B4-BE49-F238E27FC236}">
                <a16:creationId xmlns:a16="http://schemas.microsoft.com/office/drawing/2014/main" id="{1CB6862C-203B-E6C5-0A15-86A4435AC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79" y="1361868"/>
            <a:ext cx="7756358" cy="501551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TotalTime>
  <Words>926</Words>
  <Application>Microsoft Office PowerPoint</Application>
  <PresentationFormat>On-screen Show (4:3)</PresentationFormat>
  <Paragraphs>254</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Century Gothic</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49</cp:revision>
  <dcterms:created xsi:type="dcterms:W3CDTF">2023-08-03T14:09:31Z</dcterms:created>
  <dcterms:modified xsi:type="dcterms:W3CDTF">2025-09-02T18:38:52Z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2025-07-01T16:39:56Z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3bbe2106-8590-428f-9476-c094abc4bbe8</vt:lpwstr>
  </property>
  <property fmtid="{D5CDD505-2E9C-101B-9397-08002B2CF9AE}" pid="8" name="MSIP_Label_0faac733-ded1-41e0-8ea6-961193f81247_ContentBits">
    <vt:lpwstr>0</vt:lpwstr>
  </property>
</Properties>
</file>