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754" r:id="rId2"/>
  </p:sldMasterIdLst>
  <p:notesMasterIdLst>
    <p:notesMasterId r:id="rId12"/>
  </p:notesMasterIdLst>
  <p:sldIdLst>
    <p:sldId id="306" r:id="rId3"/>
    <p:sldId id="326" r:id="rId4"/>
    <p:sldId id="333" r:id="rId5"/>
    <p:sldId id="334" r:id="rId6"/>
    <p:sldId id="336" r:id="rId7"/>
    <p:sldId id="338" r:id="rId8"/>
    <p:sldId id="337" r:id="rId9"/>
    <p:sldId id="332" r:id="rId10"/>
    <p:sldId id="315" r:id="rId11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617A"/>
    <a:srgbClr val="70C8B8"/>
    <a:srgbClr val="B1B3B3"/>
    <a:srgbClr val="A8ABAE"/>
    <a:srgbClr val="53565A"/>
    <a:srgbClr val="2A6357"/>
    <a:srgbClr val="A7DDD3"/>
    <a:srgbClr val="F4D99E"/>
    <a:srgbClr val="E0A624"/>
    <a:srgbClr val="194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349BC2F-FAB1-C0FB-7094-1DD067A11E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6D5C6B-2524-C959-53F4-CCB2E4AD4E6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9218137-5930-45FA-AB70-1E91A3C17D04}" type="datetimeFigureOut">
              <a:rPr lang="en-US"/>
              <a:pPr>
                <a:defRPr/>
              </a:pPr>
              <a:t>9/2/2025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85D098C-0916-53E7-892A-88540D9277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25BA99D-52D3-5484-061E-8C269644A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CB3B0-35E3-8AB7-BD4D-50EBCC403F6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65636C-689B-B6E0-2A92-49DA53B8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EA90261-D306-4DD3-8AF7-217A28D98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9DC77CE8-476C-1918-63C4-0820ED891A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0D66C694-097B-9450-1304-1048E9BB67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F7640BE1-EB84-29EC-7752-3D71B659BC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909E9A1-6A2B-41B9-AE6A-D0D05C3A9CA5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8814" y="1402368"/>
            <a:ext cx="7886373" cy="132556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7" name="Text Placeholder 2"/>
          <p:cNvSpPr>
            <a:spLocks noGrp="1" noChangeArrowheads="1"/>
          </p:cNvSpPr>
          <p:nvPr>
            <p:ph idx="1"/>
          </p:nvPr>
        </p:nvSpPr>
        <p:spPr bwMode="auto">
          <a:xfrm>
            <a:off x="628814" y="2412018"/>
            <a:ext cx="7886373" cy="391636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800">
                <a:latin typeface="PT Sans Pro" panose="020B0503020203020204" pitchFamily="34" charset="0"/>
              </a:defRPr>
            </a:lvl1pPr>
            <a:lvl2pPr>
              <a:defRPr sz="1800">
                <a:latin typeface="PT Sans Pro" panose="020B0503020203020204" pitchFamily="34" charset="0"/>
              </a:defRPr>
            </a:lvl2pPr>
            <a:lvl3pPr>
              <a:defRPr sz="1800">
                <a:latin typeface="PT Sans Pro" panose="020B0503020203020204" pitchFamily="34" charset="0"/>
              </a:defRPr>
            </a:lvl3pPr>
            <a:lvl4pPr>
              <a:defRPr sz="1800">
                <a:latin typeface="PT Sans Pro" panose="020B0503020203020204" pitchFamily="34" charset="0"/>
              </a:defRPr>
            </a:lvl4pPr>
            <a:lvl5pPr>
              <a:defRPr sz="1800">
                <a:latin typeface="PT Sans Pro" panose="020B0503020203020204" pitchFamily="34" charset="0"/>
              </a:defRPr>
            </a:lvl5pPr>
          </a:lstStyle>
          <a:p>
            <a:pPr lvl="0"/>
            <a:r>
              <a:rPr lang="en-US" altLang="en-US" noProof="0" dirty="0"/>
              <a:t>Edit Master text styles</a:t>
            </a:r>
          </a:p>
          <a:p>
            <a:pPr lvl="1"/>
            <a:r>
              <a:rPr lang="en-US" altLang="en-US" noProof="0" dirty="0"/>
              <a:t>Second level</a:t>
            </a:r>
          </a:p>
          <a:p>
            <a:pPr lvl="2"/>
            <a:r>
              <a:rPr lang="en-US" altLang="en-US" noProof="0" dirty="0"/>
              <a:t>Third level</a:t>
            </a:r>
          </a:p>
          <a:p>
            <a:pPr lvl="3"/>
            <a:r>
              <a:rPr lang="en-US" altLang="en-US" noProof="0" dirty="0"/>
              <a:t>Fourth level</a:t>
            </a:r>
          </a:p>
          <a:p>
            <a:pPr lvl="4"/>
            <a:r>
              <a:rPr lang="en-US" altLang="en-US" noProof="0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D7D948E-B8BA-3EB3-723C-B898C8DB24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F9697-B0D0-467C-BEEF-D375713D8EE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97374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>
            <a:extLst>
              <a:ext uri="{FF2B5EF4-FFF2-40B4-BE49-F238E27FC236}">
                <a16:creationId xmlns:a16="http://schemas.microsoft.com/office/drawing/2014/main" id="{79EB5078-06AD-D74C-2192-879728D409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2119789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0" y="873940"/>
            <a:ext cx="9144000" cy="55426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593B30A-97CD-1A3C-3048-DA6368B7B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C884-77DA-4537-9F16-8D0D53EBB6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7707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5917757" y="1339850"/>
            <a:ext cx="1700656" cy="48196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C330188-43B0-7DFE-34F7-DBC4CDBBC9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DFBA1-FBA9-4E14-A9DD-BECBD544974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2073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668495" y="875173"/>
            <a:ext cx="5475506" cy="18605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668495" y="2705535"/>
            <a:ext cx="5475506" cy="18605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668495" y="4556127"/>
            <a:ext cx="5475506" cy="18605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9CF3172-B533-E1F1-6193-81F353F52B1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07AE5-61D0-4B91-A6F9-2AF457B58C0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3771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0" y="1073426"/>
            <a:ext cx="4572000" cy="38035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00" y="1073426"/>
            <a:ext cx="4572000" cy="38035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DCD9C42E-8FAB-E660-0F75-0BCAE84C940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5EB0A-83D8-44CB-A02C-F6F34A6BC35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2506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0" y="1073426"/>
            <a:ext cx="4572000" cy="53432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74BC2E3-42BA-76B5-CB10-E3CA2C4C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E52B4-22C7-466A-8184-D0CB0EE75AB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80741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52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190062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1673205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1B59BB8-A89E-53DE-D37E-93ECDE2E88A7}"/>
              </a:ext>
            </a:extLst>
          </p:cNvPr>
          <p:cNvSpPr/>
          <p:nvPr userDrawn="1"/>
        </p:nvSpPr>
        <p:spPr>
          <a:xfrm>
            <a:off x="0" y="0"/>
            <a:ext cx="9151938" cy="871538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pic>
        <p:nvPicPr>
          <p:cNvPr id="1027" name="Picture 26">
            <a:extLst>
              <a:ext uri="{FF2B5EF4-FFF2-40B4-BE49-F238E27FC236}">
                <a16:creationId xmlns:a16="http://schemas.microsoft.com/office/drawing/2014/main" id="{2BB7E36B-3605-840D-FE37-9AC1D653D4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91" b="34891"/>
          <a:stretch>
            <a:fillRect/>
          </a:stretch>
        </p:blipFill>
        <p:spPr bwMode="auto">
          <a:xfrm>
            <a:off x="-9525" y="-7938"/>
            <a:ext cx="2724150" cy="88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3E0B1A97-4D2D-E09D-8013-4D019787F92E}"/>
              </a:ext>
            </a:extLst>
          </p:cNvPr>
          <p:cNvSpPr/>
          <p:nvPr userDrawn="1"/>
        </p:nvSpPr>
        <p:spPr>
          <a:xfrm>
            <a:off x="-9525" y="6418263"/>
            <a:ext cx="9170988" cy="446087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25" name="Graphic 13">
            <a:extLst>
              <a:ext uri="{FF2B5EF4-FFF2-40B4-BE49-F238E27FC236}">
                <a16:creationId xmlns:a16="http://schemas.microsoft.com/office/drawing/2014/main" id="{94F8F5AF-432A-55F0-B085-CE0865ABD4D4}"/>
              </a:ext>
            </a:extLst>
          </p:cNvPr>
          <p:cNvSpPr/>
          <p:nvPr userDrawn="1"/>
        </p:nvSpPr>
        <p:spPr>
          <a:xfrm>
            <a:off x="-1" y="6418263"/>
            <a:ext cx="9151937" cy="363537"/>
          </a:xfrm>
          <a:custGeom>
            <a:avLst/>
            <a:gdLst>
              <a:gd name="connsiteX0" fmla="*/ 12203052 w 24406104"/>
              <a:gd name="connsiteY0" fmla="*/ 0 h 2853262"/>
              <a:gd name="connsiteX1" fmla="*/ 0 w 24406104"/>
              <a:gd name="connsiteY1" fmla="*/ 0 h 2853262"/>
              <a:gd name="connsiteX2" fmla="*/ 0 w 24406104"/>
              <a:gd name="connsiteY2" fmla="*/ 362438 h 2853262"/>
              <a:gd name="connsiteX3" fmla="*/ 12132964 w 24406104"/>
              <a:gd name="connsiteY3" fmla="*/ 2843432 h 2853262"/>
              <a:gd name="connsiteX4" fmla="*/ 12132964 w 24406104"/>
              <a:gd name="connsiteY4" fmla="*/ 2843432 h 2853262"/>
              <a:gd name="connsiteX5" fmla="*/ 12170940 w 24406104"/>
              <a:gd name="connsiteY5" fmla="*/ 2851079 h 2853262"/>
              <a:gd name="connsiteX6" fmla="*/ 12231343 w 24406104"/>
              <a:gd name="connsiteY6" fmla="*/ 2851843 h 2853262"/>
              <a:gd name="connsiteX7" fmla="*/ 12272887 w 24406104"/>
              <a:gd name="connsiteY7" fmla="*/ 2843432 h 2853262"/>
              <a:gd name="connsiteX8" fmla="*/ 12272887 w 24406104"/>
              <a:gd name="connsiteY8" fmla="*/ 2843432 h 2853262"/>
              <a:gd name="connsiteX9" fmla="*/ 24406104 w 24406104"/>
              <a:gd name="connsiteY9" fmla="*/ 362438 h 2853262"/>
              <a:gd name="connsiteX10" fmla="*/ 24406104 w 24406104"/>
              <a:gd name="connsiteY10" fmla="*/ 0 h 2853262"/>
              <a:gd name="connsiteX11" fmla="*/ 12203052 w 24406104"/>
              <a:gd name="connsiteY11" fmla="*/ 0 h 285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406104" h="2853262">
                <a:moveTo>
                  <a:pt x="12203052" y="0"/>
                </a:moveTo>
                <a:lnTo>
                  <a:pt x="0" y="0"/>
                </a:lnTo>
                <a:lnTo>
                  <a:pt x="0" y="362438"/>
                </a:lnTo>
                <a:lnTo>
                  <a:pt x="12132964" y="2843432"/>
                </a:lnTo>
                <a:lnTo>
                  <a:pt x="12132964" y="2843432"/>
                </a:lnTo>
                <a:lnTo>
                  <a:pt x="12170940" y="2851079"/>
                </a:lnTo>
                <a:cubicBezTo>
                  <a:pt x="12187506" y="2853118"/>
                  <a:pt x="12208405" y="2854392"/>
                  <a:pt x="12231343" y="2851843"/>
                </a:cubicBezTo>
                <a:lnTo>
                  <a:pt x="12272887" y="2843432"/>
                </a:lnTo>
                <a:lnTo>
                  <a:pt x="12272887" y="2843432"/>
                </a:lnTo>
                <a:lnTo>
                  <a:pt x="24406104" y="362438"/>
                </a:lnTo>
                <a:lnTo>
                  <a:pt x="24406104" y="0"/>
                </a:lnTo>
                <a:lnTo>
                  <a:pt x="12203052" y="0"/>
                </a:lnTo>
                <a:close/>
              </a:path>
            </a:pathLst>
          </a:custGeom>
          <a:solidFill>
            <a:srgbClr val="19405B"/>
          </a:solidFill>
          <a:ln w="25483" cap="flat">
            <a:noFill/>
            <a:prstDash val="solid"/>
            <a:miter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98F81-60D5-4CBD-A28A-F4C2429249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48125" y="6416675"/>
            <a:ext cx="10556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</a:defRPr>
            </a:lvl1pPr>
          </a:lstStyle>
          <a:p>
            <a:pPr>
              <a:defRPr/>
            </a:pPr>
            <a:fld id="{ECAD2CC8-3F92-4FF7-B46A-885A3C180BB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4" name="Picture 26">
            <a:extLst>
              <a:ext uri="{FF2B5EF4-FFF2-40B4-BE49-F238E27FC236}">
                <a16:creationId xmlns:a16="http://schemas.microsoft.com/office/drawing/2014/main" id="{66868AF5-4BE0-2736-7383-FD08F0C78A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91" b="34891"/>
          <a:stretch>
            <a:fillRect/>
          </a:stretch>
        </p:blipFill>
        <p:spPr bwMode="auto">
          <a:xfrm>
            <a:off x="6437313" y="-17463"/>
            <a:ext cx="2724150" cy="88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Graphic 13">
            <a:extLst>
              <a:ext uri="{FF2B5EF4-FFF2-40B4-BE49-F238E27FC236}">
                <a16:creationId xmlns:a16="http://schemas.microsoft.com/office/drawing/2014/main" id="{07E87735-F6D7-1EED-46D0-3988223F7EAD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1588" y="515938"/>
            <a:ext cx="9142412" cy="355600"/>
          </a:xfrm>
          <a:custGeom>
            <a:avLst/>
            <a:gdLst>
              <a:gd name="T0" fmla="*/ 538618 w 24406104"/>
              <a:gd name="T1" fmla="*/ 0 h 2853262"/>
              <a:gd name="T2" fmla="*/ 0 w 24406104"/>
              <a:gd name="T3" fmla="*/ 0 h 2853262"/>
              <a:gd name="T4" fmla="*/ 0 w 24406104"/>
              <a:gd name="T5" fmla="*/ 1 h 2853262"/>
              <a:gd name="T6" fmla="*/ 535524 w 24406104"/>
              <a:gd name="T7" fmla="*/ 11 h 2853262"/>
              <a:gd name="T8" fmla="*/ 535524 w 24406104"/>
              <a:gd name="T9" fmla="*/ 11 h 2853262"/>
              <a:gd name="T10" fmla="*/ 537200 w 24406104"/>
              <a:gd name="T11" fmla="*/ 11 h 2853262"/>
              <a:gd name="T12" fmla="*/ 539867 w 24406104"/>
              <a:gd name="T13" fmla="*/ 11 h 2853262"/>
              <a:gd name="T14" fmla="*/ 541700 w 24406104"/>
              <a:gd name="T15" fmla="*/ 11 h 2853262"/>
              <a:gd name="T16" fmla="*/ 541700 w 24406104"/>
              <a:gd name="T17" fmla="*/ 11 h 2853262"/>
              <a:gd name="T18" fmla="*/ 1077236 w 24406104"/>
              <a:gd name="T19" fmla="*/ 1 h 2853262"/>
              <a:gd name="T20" fmla="*/ 1077236 w 24406104"/>
              <a:gd name="T21" fmla="*/ 0 h 2853262"/>
              <a:gd name="T22" fmla="*/ 538618 w 24406104"/>
              <a:gd name="T23" fmla="*/ 0 h 285326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4406104" h="2853262">
                <a:moveTo>
                  <a:pt x="12203052" y="0"/>
                </a:moveTo>
                <a:lnTo>
                  <a:pt x="0" y="0"/>
                </a:lnTo>
                <a:lnTo>
                  <a:pt x="0" y="362438"/>
                </a:lnTo>
                <a:lnTo>
                  <a:pt x="12132964" y="2843432"/>
                </a:lnTo>
                <a:lnTo>
                  <a:pt x="12170940" y="2851079"/>
                </a:lnTo>
                <a:cubicBezTo>
                  <a:pt x="12187506" y="2853118"/>
                  <a:pt x="12208405" y="2854392"/>
                  <a:pt x="12231343" y="2851843"/>
                </a:cubicBezTo>
                <a:lnTo>
                  <a:pt x="12272887" y="2843432"/>
                </a:lnTo>
                <a:lnTo>
                  <a:pt x="24406104" y="362438"/>
                </a:lnTo>
                <a:lnTo>
                  <a:pt x="24406104" y="0"/>
                </a:lnTo>
                <a:lnTo>
                  <a:pt x="12203052" y="0"/>
                </a:lnTo>
                <a:close/>
              </a:path>
            </a:pathLst>
          </a:custGeom>
          <a:solidFill>
            <a:srgbClr val="03617A"/>
          </a:solidFill>
          <a:ln>
            <a:noFill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E16C68-4893-29D3-9108-1F30E8D77EBE}"/>
              </a:ext>
            </a:extLst>
          </p:cNvPr>
          <p:cNvSpPr txBox="1"/>
          <p:nvPr userDrawn="1"/>
        </p:nvSpPr>
        <p:spPr>
          <a:xfrm>
            <a:off x="0" y="204788"/>
            <a:ext cx="9134475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900" b="1" spc="563" dirty="0">
                <a:solidFill>
                  <a:prstClr val="white"/>
                </a:solidFill>
                <a:latin typeface="Work Sans" panose="00000800000000000000" pitchFamily="50" charset="0"/>
                <a:ea typeface="PT Sans" panose="020B0503020203020204" pitchFamily="34" charset="0"/>
              </a:rPr>
              <a:t>IOWA DEPARTMENT OF TRANSPORTATION</a:t>
            </a:r>
          </a:p>
        </p:txBody>
      </p:sp>
      <p:pic>
        <p:nvPicPr>
          <p:cNvPr id="3" name="Picture 2" descr="A picture containing text, clipart">
            <a:extLst>
              <a:ext uri="{FF2B5EF4-FFF2-40B4-BE49-F238E27FC236}">
                <a16:creationId xmlns:a16="http://schemas.microsoft.com/office/drawing/2014/main" id="{494255D0-39F1-E3D9-A3B9-04BFE1651B9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976" y="397741"/>
            <a:ext cx="1926936" cy="48173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5" r:id="rId3"/>
    <p:sldLayoutId id="2147483736" r:id="rId4"/>
    <p:sldLayoutId id="2147483738" r:id="rId5"/>
    <p:sldLayoutId id="2147483739" r:id="rId6"/>
    <p:sldLayoutId id="2147483749" r:id="rId7"/>
    <p:sldLayoutId id="2147483751" r:id="rId8"/>
    <p:sldLayoutId id="2147483752" r:id="rId9"/>
  </p:sldLayoutIdLst>
  <p:hf hdr="0" ftr="0" dt="0"/>
  <p:txStyles>
    <p:titleStyle>
      <a:lvl1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1pPr>
      <a:lvl2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2pPr>
      <a:lvl3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3pPr>
      <a:lvl4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4pPr>
      <a:lvl5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5pPr>
      <a:lvl6pPr marL="171496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6pPr>
      <a:lvl7pPr marL="342992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7pPr>
      <a:lvl8pPr marL="514487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8pPr>
      <a:lvl9pPr marL="685983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69863" indent="-169863" algn="l" defTabSz="684213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1pPr>
      <a:lvl2pPr marL="5127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2pPr>
      <a:lvl3pPr marL="8556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3pPr>
      <a:lvl4pPr marL="11985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4pPr>
      <a:lvl5pPr marL="15414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5pPr>
      <a:lvl6pPr marL="1885982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87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93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99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6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12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17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23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29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34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40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46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97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road, outdoor, truck&#10;&#10;Description automatically generated">
            <a:extLst>
              <a:ext uri="{FF2B5EF4-FFF2-40B4-BE49-F238E27FC236}">
                <a16:creationId xmlns:a16="http://schemas.microsoft.com/office/drawing/2014/main" id="{E343EADF-38B5-49AC-42BB-4FDEEA582D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580" y="-326753"/>
            <a:ext cx="9238499" cy="6935981"/>
          </a:xfrm>
          <a:prstGeom prst="rect">
            <a:avLst/>
          </a:prstGeom>
        </p:spPr>
      </p:pic>
      <p:sp>
        <p:nvSpPr>
          <p:cNvPr id="9219" name="Graphic 2">
            <a:extLst>
              <a:ext uri="{FF2B5EF4-FFF2-40B4-BE49-F238E27FC236}">
                <a16:creationId xmlns:a16="http://schemas.microsoft.com/office/drawing/2014/main" id="{D3E68993-95C5-0AF4-FCC2-BC26C3D36F32}"/>
              </a:ext>
            </a:extLst>
          </p:cNvPr>
          <p:cNvSpPr>
            <a:spLocks/>
          </p:cNvSpPr>
          <p:nvPr/>
        </p:nvSpPr>
        <p:spPr bwMode="auto">
          <a:xfrm>
            <a:off x="-44448" y="3986213"/>
            <a:ext cx="9240714" cy="2752725"/>
          </a:xfrm>
          <a:custGeom>
            <a:avLst/>
            <a:gdLst>
              <a:gd name="T0" fmla="*/ 2433474 w 18294857"/>
              <a:gd name="T1" fmla="*/ 386249 h 5362670"/>
              <a:gd name="T2" fmla="*/ 2433474 w 18294857"/>
              <a:gd name="T3" fmla="*/ 388817 h 5362670"/>
              <a:gd name="T4" fmla="*/ 0 w 18294857"/>
              <a:gd name="T5" fmla="*/ 2596 h 5362670"/>
              <a:gd name="T6" fmla="*/ 0 w 18294857"/>
              <a:gd name="T7" fmla="*/ 1194228 h 5362670"/>
              <a:gd name="T8" fmla="*/ 2433474 w 18294857"/>
              <a:gd name="T9" fmla="*/ 1571712 h 5362670"/>
              <a:gd name="T10" fmla="*/ 2433474 w 18294857"/>
              <a:gd name="T11" fmla="*/ 1569115 h 5362670"/>
              <a:gd name="T12" fmla="*/ 4866947 w 18294857"/>
              <a:gd name="T13" fmla="*/ 1191632 h 5362670"/>
              <a:gd name="T14" fmla="*/ 4866947 w 18294857"/>
              <a:gd name="T15" fmla="*/ 0 h 5362670"/>
              <a:gd name="T16" fmla="*/ 2433474 w 18294857"/>
              <a:gd name="T17" fmla="*/ 386249 h 536267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294857" h="5362670">
                <a:moveTo>
                  <a:pt x="9147429" y="1317879"/>
                </a:moveTo>
                <a:lnTo>
                  <a:pt x="9147429" y="1326642"/>
                </a:lnTo>
                <a:lnTo>
                  <a:pt x="0" y="8858"/>
                </a:lnTo>
                <a:lnTo>
                  <a:pt x="0" y="4074700"/>
                </a:lnTo>
                <a:lnTo>
                  <a:pt x="9147429" y="5362671"/>
                </a:lnTo>
                <a:lnTo>
                  <a:pt x="9147429" y="5353812"/>
                </a:lnTo>
                <a:lnTo>
                  <a:pt x="18294858" y="4065841"/>
                </a:lnTo>
                <a:lnTo>
                  <a:pt x="18294858" y="0"/>
                </a:lnTo>
                <a:lnTo>
                  <a:pt x="9147429" y="1317879"/>
                </a:lnTo>
                <a:close/>
              </a:path>
            </a:pathLst>
          </a:custGeom>
          <a:solidFill>
            <a:srgbClr val="231F2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lIns="34299" tIns="17150" rIns="34299" bIns="17150" anchor="ctr"/>
          <a:lstStyle/>
          <a:p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AC5DA2BD-031F-56BA-146E-A09DD57423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74097" y="6044712"/>
            <a:ext cx="9302942" cy="818966"/>
          </a:xfrm>
          <a:prstGeom prst="rect">
            <a:avLst/>
          </a:prstGeom>
        </p:spPr>
      </p:pic>
      <p:sp>
        <p:nvSpPr>
          <p:cNvPr id="5125" name="Title Placeholder 1">
            <a:extLst>
              <a:ext uri="{FF2B5EF4-FFF2-40B4-BE49-F238E27FC236}">
                <a16:creationId xmlns:a16="http://schemas.microsoft.com/office/drawing/2014/main" id="{70B3DBF5-BDA3-B148-6BC4-B608A3C43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905375"/>
            <a:ext cx="9164638" cy="366713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264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FY 2027 Highway-Railroad Crossing </a:t>
            </a:r>
          </a:p>
          <a:p>
            <a:pPr algn="ctr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264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Surface Repair Program</a:t>
            </a:r>
          </a:p>
        </p:txBody>
      </p:sp>
      <p:sp>
        <p:nvSpPr>
          <p:cNvPr id="5126" name="Text Placeholder 2">
            <a:extLst>
              <a:ext uri="{FF2B5EF4-FFF2-40B4-BE49-F238E27FC236}">
                <a16:creationId xmlns:a16="http://schemas.microsoft.com/office/drawing/2014/main" id="{BCF379CD-3CE2-6FB5-E92B-847FDB5FB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4448" y="5613584"/>
            <a:ext cx="9240714" cy="3063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3700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22844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31988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41132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04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50276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54848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59420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defRPr/>
            </a:pPr>
            <a:r>
              <a:rPr lang="en-US" altLang="en-US" sz="2000" dirty="0">
                <a:solidFill>
                  <a:schemeClr val="bg1"/>
                </a:solidFill>
                <a:latin typeface="PT Sans Pro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t>Funding Recommendation</a:t>
            </a:r>
          </a:p>
        </p:txBody>
      </p:sp>
      <p:sp>
        <p:nvSpPr>
          <p:cNvPr id="9223" name="Text Placeholder 2">
            <a:extLst>
              <a:ext uri="{FF2B5EF4-FFF2-40B4-BE49-F238E27FC236}">
                <a16:creationId xmlns:a16="http://schemas.microsoft.com/office/drawing/2014/main" id="{B58B5BEF-3EF7-A3E0-D2BA-970CAA3C1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6308" y="6526212"/>
            <a:ext cx="1251805" cy="159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3700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22844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31988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41132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04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50276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54848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59420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lnSpc>
                <a:spcPct val="90000"/>
              </a:lnSpc>
              <a:spcBef>
                <a:spcPts val="750"/>
              </a:spcBef>
            </a:pPr>
            <a:r>
              <a:rPr lang="en-US" altLang="en-US" sz="900" dirty="0">
                <a:solidFill>
                  <a:schemeClr val="bg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rPr>
              <a:t>September 9, 2025</a:t>
            </a:r>
          </a:p>
        </p:txBody>
      </p:sp>
      <p:sp>
        <p:nvSpPr>
          <p:cNvPr id="9224" name="Text Placeholder 2">
            <a:extLst>
              <a:ext uri="{FF2B5EF4-FFF2-40B4-BE49-F238E27FC236}">
                <a16:creationId xmlns:a16="http://schemas.microsoft.com/office/drawing/2014/main" id="{049B296D-C6A1-D460-DCA8-6CF92C6E9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8" y="6380163"/>
            <a:ext cx="2601226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3700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22844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31988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41132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04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50276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54848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59420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750"/>
              </a:spcBef>
            </a:pPr>
            <a:r>
              <a:rPr lang="en-US" altLang="en-US" sz="900" dirty="0">
                <a:solidFill>
                  <a:schemeClr val="bg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rPr>
              <a:t>Kristopher Klop</a:t>
            </a:r>
          </a:p>
          <a:p>
            <a:pPr eaLnBrk="1" hangingPunct="1">
              <a:spcAft>
                <a:spcPts val="225"/>
              </a:spcAft>
            </a:pPr>
            <a:r>
              <a:rPr lang="en-US" altLang="en-US" sz="900" dirty="0">
                <a:solidFill>
                  <a:schemeClr val="bg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rPr>
              <a:t>Railroad Crossing Safety Programs Manager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7056E1D-1B8D-6BF0-7A4B-B4492911234B}"/>
              </a:ext>
            </a:extLst>
          </p:cNvPr>
          <p:cNvCxnSpPr>
            <a:cxnSpLocks/>
          </p:cNvCxnSpPr>
          <p:nvPr/>
        </p:nvCxnSpPr>
        <p:spPr>
          <a:xfrm>
            <a:off x="4291806" y="5613584"/>
            <a:ext cx="560388" cy="0"/>
          </a:xfrm>
          <a:prstGeom prst="line">
            <a:avLst/>
          </a:prstGeom>
          <a:ln w="95250">
            <a:solidFill>
              <a:srgbClr val="C6D6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B8519A6-50D0-E2AA-E630-67FB465D399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202" y="5968268"/>
            <a:ext cx="2345595" cy="5863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Placeholder 1">
            <a:extLst>
              <a:ext uri="{FF2B5EF4-FFF2-40B4-BE49-F238E27FC236}">
                <a16:creationId xmlns:a16="http://schemas.microsoft.com/office/drawing/2014/main" id="{82A4084A-B9E3-833B-EE58-A512C6FA0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3950"/>
            <a:ext cx="9144000" cy="577103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1827213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1pPr>
            <a:lvl2pPr marL="13700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2pPr>
            <a:lvl3pPr marL="22844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3pPr>
            <a:lvl4pPr marL="31988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4pPr>
            <a:lvl5pPr marL="41132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5pPr>
            <a:lvl6pPr marL="45704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6pPr>
            <a:lvl7pPr marL="50276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7pPr>
            <a:lvl8pPr marL="54848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8pPr>
            <a:lvl9pPr marL="59420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Program</a:t>
            </a: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3076F08F-2451-380B-26F1-4A69203C1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5707063"/>
            <a:ext cx="2057400" cy="2079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4D6FCA2-1E15-4165-90AF-33B6D06C4B3D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altLang="en-US" sz="863" b="1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537397-34AE-8675-5E0C-19A76B638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9013" y="6538913"/>
            <a:ext cx="2057400" cy="2063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26599A15-E7B5-4AC7-A545-16D5005A5D6E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altLang="en-US" sz="863" b="1" dirty="0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74E85128-5228-9943-B2D3-214277093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88" y="1700808"/>
            <a:ext cx="9090212" cy="3240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/>
            <a:r>
              <a:rPr lang="en-US" sz="2800" dirty="0"/>
              <a:t>Highway-Railroad crossing surface repair program incentivizes railroads and roadway authorities to participate in the cooperative repair of crossing surfaces.</a:t>
            </a:r>
          </a:p>
          <a:p>
            <a:pPr marL="342900" lvl="1" indent="0">
              <a:buNone/>
            </a:pPr>
            <a:r>
              <a:rPr lang="en-US" dirty="0"/>
              <a:t>-  Project funding breakdown: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60% State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20% Roadway authority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20% Railroad</a:t>
            </a:r>
          </a:p>
          <a:p>
            <a:endParaRPr lang="en-US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534182-A47F-6B9D-74F3-9CAE4EEA082E}"/>
              </a:ext>
            </a:extLst>
          </p:cNvPr>
          <p:cNvSpPr txBox="1">
            <a:spLocks/>
          </p:cNvSpPr>
          <p:nvPr/>
        </p:nvSpPr>
        <p:spPr>
          <a:xfrm>
            <a:off x="-62745" y="4748647"/>
            <a:ext cx="8280919" cy="19168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600" b="1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US" dirty="0"/>
              <a:t>-  Responsibilities: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Railroad: Replacement of rock (ballast), ties, track, underlayment, and crossing surface, flagging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Roadway Authority: Replacement of crossing roadway approaches and existing sidewalks (ADA compliant), road closures and detours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Placeholder 1">
            <a:extLst>
              <a:ext uri="{FF2B5EF4-FFF2-40B4-BE49-F238E27FC236}">
                <a16:creationId xmlns:a16="http://schemas.microsoft.com/office/drawing/2014/main" id="{82A4084A-B9E3-833B-EE58-A512C6FA0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335" y="1034201"/>
            <a:ext cx="8451606" cy="383937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1827213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1pPr>
            <a:lvl2pPr marL="13700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2pPr>
            <a:lvl3pPr marL="22844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3pPr>
            <a:lvl4pPr marL="31988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4pPr>
            <a:lvl5pPr marL="41132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5pPr>
            <a:lvl6pPr marL="45704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6pPr>
            <a:lvl7pPr marL="50276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7pPr>
            <a:lvl8pPr marL="54848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8pPr>
            <a:lvl9pPr marL="59420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Project Evaluation Criteria</a:t>
            </a: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3076F08F-2451-380B-26F1-4A69203C1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5707063"/>
            <a:ext cx="2057400" cy="2079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4D6FCA2-1E15-4165-90AF-33B6D06C4B3D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altLang="en-US" sz="863" b="1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537397-34AE-8675-5E0C-19A76B638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9013" y="6538913"/>
            <a:ext cx="2057400" cy="2063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26599A15-E7B5-4AC7-A545-16D5005A5D6E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altLang="en-US" sz="863" b="1" dirty="0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27FC6-08A4-8977-7CE3-0A1F83A9B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94" y="1743309"/>
            <a:ext cx="9090212" cy="5733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600" b="1" dirty="0"/>
              <a:t>Projects are funded in the order the applications are received, except that up to 50% of the program allocation can be used in a discretionary manner.</a:t>
            </a:r>
          </a:p>
          <a:p>
            <a:r>
              <a:rPr lang="en-US" sz="1600" b="1" dirty="0"/>
              <a:t>All 35 crossing applications currently in the program queue were scored according to the following criteria:</a:t>
            </a:r>
          </a:p>
          <a:p>
            <a:pPr lvl="1"/>
            <a:r>
              <a:rPr lang="en-US" sz="1600" dirty="0"/>
              <a:t>Type of route the crossing is on, (crude oil, ethanol, passenger)</a:t>
            </a:r>
          </a:p>
          <a:p>
            <a:pPr lvl="1"/>
            <a:r>
              <a:rPr lang="en-US" sz="1600" dirty="0"/>
              <a:t>Average daily vehicle traffic / train traffic</a:t>
            </a:r>
          </a:p>
          <a:p>
            <a:pPr lvl="1"/>
            <a:r>
              <a:rPr lang="en-US" sz="1600" dirty="0"/>
              <a:t>Exposure index, (number of trains </a:t>
            </a:r>
            <a:r>
              <a:rPr lang="en-US" sz="1600" i="1" dirty="0"/>
              <a:t>x </a:t>
            </a:r>
            <a:r>
              <a:rPr lang="en-US" sz="1600" dirty="0"/>
              <a:t>number of cars)</a:t>
            </a:r>
          </a:p>
          <a:p>
            <a:pPr lvl="1"/>
            <a:r>
              <a:rPr lang="en-US" sz="1600" dirty="0"/>
              <a:t>Predicted Accidents, (train speed, roadway speed, number of traffic lanes, number of tracks)</a:t>
            </a:r>
          </a:p>
          <a:p>
            <a:pPr lvl="1"/>
            <a:r>
              <a:rPr lang="en-US" sz="1600" dirty="0"/>
              <a:t>Planned concurrent roadway projects</a:t>
            </a:r>
          </a:p>
          <a:p>
            <a:pPr lvl="1"/>
            <a:r>
              <a:rPr lang="en-US" sz="1600" dirty="0"/>
              <a:t>On-site inspection</a:t>
            </a:r>
          </a:p>
          <a:p>
            <a:pPr lvl="1"/>
            <a:r>
              <a:rPr lang="en-US" sz="1600" dirty="0"/>
              <a:t>Maximum score possible: 35 points</a:t>
            </a:r>
          </a:p>
          <a:p>
            <a:pPr marL="342900" lvl="1" indent="0">
              <a:buNone/>
            </a:pPr>
            <a:endParaRPr lang="en-US" sz="1600" dirty="0"/>
          </a:p>
          <a:p>
            <a:r>
              <a:rPr lang="en-US" sz="1600" b="1" dirty="0"/>
              <a:t>Final Projects</a:t>
            </a:r>
          </a:p>
          <a:p>
            <a:pPr lvl="1"/>
            <a:r>
              <a:rPr lang="en-US" sz="1600" dirty="0"/>
              <a:t>The three highest scored crossings were brought forward to be funded in addition to those already scheduled to be funded for FY 2027 for a total of 12 projects.</a:t>
            </a:r>
          </a:p>
          <a:p>
            <a:pPr lvl="1"/>
            <a:r>
              <a:rPr lang="en-US" sz="1600" dirty="0"/>
              <a:t>Associated railroads and roadway authorities were contacted and confirmed they were able to participate with funding and repairs.</a:t>
            </a:r>
          </a:p>
        </p:txBody>
      </p:sp>
    </p:spTree>
    <p:extLst>
      <p:ext uri="{BB962C8B-B14F-4D97-AF65-F5344CB8AC3E}">
        <p14:creationId xmlns:p14="http://schemas.microsoft.com/office/powerpoint/2010/main" val="2588302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Placeholder 1">
            <a:extLst>
              <a:ext uri="{FF2B5EF4-FFF2-40B4-BE49-F238E27FC236}">
                <a16:creationId xmlns:a16="http://schemas.microsoft.com/office/drawing/2014/main" id="{82A4084A-B9E3-833B-EE58-A512C6FA0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915" y="949735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1827213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1pPr>
            <a:lvl2pPr marL="13700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2pPr>
            <a:lvl3pPr marL="22844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3pPr>
            <a:lvl4pPr marL="31988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4pPr>
            <a:lvl5pPr marL="41132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5pPr>
            <a:lvl6pPr marL="45704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6pPr>
            <a:lvl7pPr marL="50276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7pPr>
            <a:lvl8pPr marL="54848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8pPr>
            <a:lvl9pPr marL="59420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Available Funding and Application Summary</a:t>
            </a: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3076F08F-2451-380B-26F1-4A69203C1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5707063"/>
            <a:ext cx="2057400" cy="2079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4D6FCA2-1E15-4165-90AF-33B6D06C4B3D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altLang="en-US" sz="863" b="1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537397-34AE-8675-5E0C-19A76B638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0900" y="5683469"/>
            <a:ext cx="2057400" cy="2063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26599A15-E7B5-4AC7-A545-16D5005A5D6E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altLang="en-US" sz="863" b="1" dirty="0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graphicFrame>
        <p:nvGraphicFramePr>
          <p:cNvPr id="2" name="Table 9">
            <a:extLst>
              <a:ext uri="{FF2B5EF4-FFF2-40B4-BE49-F238E27FC236}">
                <a16:creationId xmlns:a16="http://schemas.microsoft.com/office/drawing/2014/main" id="{A8E47618-1A78-BAC1-101A-419D3ACE73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4687811"/>
              </p:ext>
            </p:extLst>
          </p:nvPr>
        </p:nvGraphicFramePr>
        <p:xfrm>
          <a:off x="643765" y="1806193"/>
          <a:ext cx="7886700" cy="38848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72594445"/>
                    </a:ext>
                  </a:extLst>
                </a:gridCol>
                <a:gridCol w="3943350">
                  <a:extLst>
                    <a:ext uri="{9D8B030D-6E8A-4147-A177-3AD203B41FA5}">
                      <a16:colId xmlns:a16="http://schemas.microsoft.com/office/drawing/2014/main" val="484604426"/>
                    </a:ext>
                  </a:extLst>
                </a:gridCol>
              </a:tblGrid>
              <a:tr h="402391"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1"/>
                          </a:solidFill>
                          <a:latin typeface="PT Sans" panose="020B0503020203090204" pitchFamily="34" charset="0"/>
                          <a:ea typeface="PT Sans" panose="020B0503020203090204" pitchFamily="34" charset="0"/>
                          <a:cs typeface="Calibri" panose="020F0502020204030204" pitchFamily="34" charset="0"/>
                        </a:rPr>
                        <a:t>Available Funding:</a:t>
                      </a:r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3617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Column 2</a:t>
                      </a:r>
                    </a:p>
                  </a:txBody>
                  <a:tcPr marL="68580" marR="68580" marT="34290" marB="34290" anchor="ctr"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24941053"/>
                  </a:ext>
                </a:extLst>
              </a:tr>
              <a:tr h="402391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</a:rPr>
                        <a:t>Annual appropriation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  <a:ea typeface="PT Sans" panose="020B050302020309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$900,000</a:t>
                      </a:r>
                    </a:p>
                  </a:txBody>
                  <a:tcPr marL="68580" marR="68580" marT="34290" marB="34290"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21588815"/>
                  </a:ext>
                </a:extLst>
              </a:tr>
              <a:tr h="408976">
                <a:tc>
                  <a:txBody>
                    <a:bodyPr/>
                    <a:lstStyle/>
                    <a:p>
                      <a:pPr marL="0" algn="l" defTabSz="685812" rtl="0" eaLnBrk="1" latinLnBrk="0" hangingPunct="1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Cancelled Projects (5)</a:t>
                      </a:r>
                    </a:p>
                  </a:txBody>
                  <a:tcPr marL="68580" marR="68580" marT="34290" marB="34290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u="sng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$547,800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634561679"/>
                  </a:ext>
                </a:extLst>
              </a:tr>
              <a:tr h="402391">
                <a:tc gridSpan="2">
                  <a:txBody>
                    <a:bodyPr/>
                    <a:lstStyle/>
                    <a:p>
                      <a:endParaRPr 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00749222"/>
                  </a:ext>
                </a:extLst>
              </a:tr>
              <a:tr h="449001">
                <a:tc gridSpan="2"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>
                          <a:solidFill>
                            <a:schemeClr val="bg1"/>
                          </a:solidFill>
                          <a:latin typeface="PT Sans" panose="020B0503020203090204" pitchFamily="34" charset="0"/>
                          <a:ea typeface="PT Sans" panose="020B0503020203090204" pitchFamily="34" charset="0"/>
                          <a:cs typeface="Calibri" panose="020F0502020204030204" pitchFamily="34" charset="0"/>
                        </a:rPr>
                        <a:t>Application Summary:</a:t>
                      </a:r>
                    </a:p>
                  </a:txBody>
                  <a:tcPr marL="68580" marR="68580" marT="34290" marB="34290">
                    <a:solidFill>
                      <a:srgbClr val="03617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67944804"/>
                  </a:ext>
                </a:extLst>
              </a:tr>
              <a:tr h="402391">
                <a:tc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Total number of projects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9-order received     $833,973 / 55%</a:t>
                      </a:r>
                    </a:p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3-scoring                  $677,559 / 45%</a:t>
                      </a:r>
                    </a:p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12 Total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43468655"/>
                  </a:ext>
                </a:extLst>
              </a:tr>
              <a:tr h="402391">
                <a:tc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Total project costs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$2,519,220        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(100% amount)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67426394"/>
                  </a:ext>
                </a:extLst>
              </a:tr>
              <a:tr h="402391">
                <a:tc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Total amount requested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$1,511,532          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(Program 60% amount)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14791147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8C7FAA1-2247-C7BE-77D1-B256CF98F8FC}"/>
              </a:ext>
            </a:extLst>
          </p:cNvPr>
          <p:cNvSpPr txBox="1"/>
          <p:nvPr/>
        </p:nvSpPr>
        <p:spPr>
          <a:xfrm>
            <a:off x="553915" y="5811044"/>
            <a:ext cx="7551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 Difference						       ($63,732)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5F2C80-DED1-FD97-DD8D-1546465BF758}"/>
              </a:ext>
            </a:extLst>
          </p:cNvPr>
          <p:cNvSpPr txBox="1"/>
          <p:nvPr/>
        </p:nvSpPr>
        <p:spPr>
          <a:xfrm>
            <a:off x="553915" y="3028890"/>
            <a:ext cx="7551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 </a:t>
            </a:r>
            <a:r>
              <a:rPr lang="en-US" sz="2000" b="1" dirty="0"/>
              <a:t>Available funds				              $1,447,800</a:t>
            </a:r>
          </a:p>
        </p:txBody>
      </p:sp>
    </p:spTree>
    <p:extLst>
      <p:ext uri="{BB962C8B-B14F-4D97-AF65-F5344CB8AC3E}">
        <p14:creationId xmlns:p14="http://schemas.microsoft.com/office/powerpoint/2010/main" val="2082993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3076F08F-2451-380B-26F1-4A69203C1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5707063"/>
            <a:ext cx="2057400" cy="2079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4D6FCA2-1E15-4165-90AF-33B6D06C4B3D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altLang="en-US" sz="863" b="1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537397-34AE-8675-5E0C-19A76B638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9013" y="6538913"/>
            <a:ext cx="2057400" cy="2063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26599A15-E7B5-4AC7-A545-16D5005A5D6E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altLang="en-US" sz="863" b="1" dirty="0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532B709-36D2-77BA-BB5F-39329CBD7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984081"/>
              </p:ext>
            </p:extLst>
          </p:nvPr>
        </p:nvGraphicFramePr>
        <p:xfrm>
          <a:off x="0" y="1567496"/>
          <a:ext cx="9144000" cy="496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484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727906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800437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367604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390473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608096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762831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REQUESTED AMOUNT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(% of Total Project Cost)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 </a:t>
                      </a:r>
                    </a:p>
                    <a:p>
                      <a:pPr algn="ctr"/>
                      <a:r>
                        <a:rPr lang="en-US" sz="1300" b="1" dirty="0"/>
                        <a:t>(% of Total </a:t>
                      </a:r>
                      <a:br>
                        <a:rPr lang="en-US" sz="1300" b="1" dirty="0"/>
                      </a:br>
                      <a:r>
                        <a:rPr lang="en-US" sz="1300" b="1" dirty="0"/>
                        <a:t>Project Cost)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8154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210</a:t>
                      </a:r>
                      <a:r>
                        <a:rPr lang="en-US" sz="1200" b="1" baseline="30000" dirty="0"/>
                        <a:t>th</a:t>
                      </a:r>
                      <a:r>
                        <a:rPr lang="en-US" sz="1200" b="1" dirty="0"/>
                        <a:t> Avenue,</a:t>
                      </a:r>
                    </a:p>
                    <a:p>
                      <a:pPr algn="ctr"/>
                      <a:r>
                        <a:rPr lang="en-US" sz="1200" b="1" dirty="0"/>
                        <a:t>385590M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DME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Kossuth County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N/A</a:t>
                      </a:r>
                    </a:p>
                    <a:p>
                      <a:pPr algn="ctr"/>
                      <a:r>
                        <a:rPr lang="en-US" sz="1200" b="1" dirty="0"/>
                        <a:t>Order Received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$101,520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$60,912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$60,912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7041213"/>
                  </a:ext>
                </a:extLst>
              </a:tr>
              <a:tr h="8154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40</a:t>
                      </a:r>
                      <a:r>
                        <a:rPr lang="en-US" sz="1200" b="1" baseline="30000" dirty="0"/>
                        <a:t>th</a:t>
                      </a:r>
                      <a:r>
                        <a:rPr lang="en-US" sz="1200" b="1" dirty="0"/>
                        <a:t> Avenue,</a:t>
                      </a:r>
                    </a:p>
                    <a:p>
                      <a:pPr algn="ctr"/>
                      <a:r>
                        <a:rPr lang="en-US" sz="1200" b="1" dirty="0"/>
                        <a:t>385623X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DME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Kossuth County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N/A</a:t>
                      </a:r>
                    </a:p>
                    <a:p>
                      <a:pPr algn="ctr"/>
                      <a:r>
                        <a:rPr lang="en-US" sz="1200" b="1" dirty="0"/>
                        <a:t>Order Received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$130,000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$78,000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$78,000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6800120"/>
                  </a:ext>
                </a:extLst>
              </a:tr>
              <a:tr h="8154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Greene Street,</a:t>
                      </a:r>
                    </a:p>
                    <a:p>
                      <a:pPr algn="ctr"/>
                      <a:r>
                        <a:rPr lang="en-US" sz="1200" b="1" dirty="0"/>
                        <a:t>271479R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BSV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City of Boone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N/A Order Received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$120,000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$72,000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$72,000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693719"/>
                  </a:ext>
                </a:extLst>
              </a:tr>
              <a:tr h="8154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Tama Street,</a:t>
                      </a:r>
                    </a:p>
                    <a:p>
                      <a:pPr algn="ctr"/>
                      <a:r>
                        <a:rPr lang="en-US" sz="1200" b="1" dirty="0"/>
                        <a:t>271483F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BSV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City of Boone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N/A</a:t>
                      </a:r>
                    </a:p>
                    <a:p>
                      <a:pPr algn="ctr"/>
                      <a:r>
                        <a:rPr lang="en-US" sz="1200" b="1" dirty="0"/>
                        <a:t>Order Received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$100,000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$60,000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$60,000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80548"/>
                  </a:ext>
                </a:extLst>
              </a:tr>
              <a:tr h="8154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Sixth Avenue,</a:t>
                      </a:r>
                    </a:p>
                    <a:p>
                      <a:pPr algn="ctr"/>
                      <a:r>
                        <a:rPr lang="en-US" sz="1200" b="1" dirty="0"/>
                        <a:t>095312V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BNSF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Adams County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N/A</a:t>
                      </a:r>
                    </a:p>
                    <a:p>
                      <a:pPr algn="ctr"/>
                      <a:r>
                        <a:rPr lang="en-US" sz="1200" b="1" dirty="0"/>
                        <a:t>Order Received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$280,000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$168,000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$168,000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68004"/>
                  </a:ext>
                </a:extLst>
              </a:tr>
            </a:tbl>
          </a:graphicData>
        </a:graphic>
      </p:graphicFrame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9DB06DB4-6196-E421-9770-80561F682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014" y="1017509"/>
            <a:ext cx="8755289" cy="47964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1827213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1pPr>
            <a:lvl2pPr marL="13700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2pPr>
            <a:lvl3pPr marL="22844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3pPr>
            <a:lvl4pPr marL="31988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4pPr>
            <a:lvl5pPr marL="41132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5pPr>
            <a:lvl6pPr marL="45704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6pPr>
            <a:lvl7pPr marL="50276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7pPr>
            <a:lvl8pPr marL="54848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8pPr>
            <a:lvl9pPr marL="59420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Requested Projects</a:t>
            </a:r>
          </a:p>
        </p:txBody>
      </p:sp>
    </p:spTree>
    <p:extLst>
      <p:ext uri="{BB962C8B-B14F-4D97-AF65-F5344CB8AC3E}">
        <p14:creationId xmlns:p14="http://schemas.microsoft.com/office/powerpoint/2010/main" val="609147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3076F08F-2451-380B-26F1-4A69203C1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5707063"/>
            <a:ext cx="2057400" cy="2079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4D6FCA2-1E15-4165-90AF-33B6D06C4B3D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altLang="en-US" sz="863" b="1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537397-34AE-8675-5E0C-19A76B638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9013" y="6538913"/>
            <a:ext cx="2057400" cy="2063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26599A15-E7B5-4AC7-A545-16D5005A5D6E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altLang="en-US" sz="863" b="1" dirty="0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532B709-36D2-77BA-BB5F-39329CBD7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352279"/>
              </p:ext>
            </p:extLst>
          </p:nvPr>
        </p:nvGraphicFramePr>
        <p:xfrm>
          <a:off x="0" y="1567496"/>
          <a:ext cx="9144000" cy="414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484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727906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800437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367604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390473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608096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762831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REQUESTED AMOUNT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(% of Total Project Cost)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 </a:t>
                      </a:r>
                    </a:p>
                    <a:p>
                      <a:pPr algn="ctr"/>
                      <a:r>
                        <a:rPr lang="en-US" sz="1300" b="1" dirty="0"/>
                        <a:t>(% of Total </a:t>
                      </a:r>
                      <a:br>
                        <a:rPr lang="en-US" sz="1300" b="1" dirty="0"/>
                      </a:br>
                      <a:r>
                        <a:rPr lang="en-US" sz="1300" b="1" dirty="0"/>
                        <a:t>Project Cost)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8154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West 18</a:t>
                      </a:r>
                      <a:r>
                        <a:rPr lang="en-US" sz="1200" b="1" baseline="30000" dirty="0"/>
                        <a:t>th</a:t>
                      </a:r>
                      <a:r>
                        <a:rPr lang="en-US" sz="1200" b="1" dirty="0"/>
                        <a:t> Street,</a:t>
                      </a:r>
                    </a:p>
                    <a:p>
                      <a:pPr algn="ctr"/>
                      <a:r>
                        <a:rPr lang="en-US" sz="1200" b="1" dirty="0"/>
                        <a:t>607572G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IANR/ CN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City of Waterloo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N/A</a:t>
                      </a:r>
                    </a:p>
                    <a:p>
                      <a:pPr algn="ctr"/>
                      <a:r>
                        <a:rPr lang="en-US" sz="1200" b="1" dirty="0"/>
                        <a:t>Order Received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$159,535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$95,721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$95,721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7041213"/>
                  </a:ext>
                </a:extLst>
              </a:tr>
              <a:tr h="8154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Hawthorne Avenue,</a:t>
                      </a:r>
                    </a:p>
                    <a:p>
                      <a:pPr algn="ctr"/>
                      <a:r>
                        <a:rPr lang="en-US" sz="1200" b="1" dirty="0"/>
                        <a:t>607571A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IANR/ CN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City of Waterloo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N/A</a:t>
                      </a:r>
                    </a:p>
                    <a:p>
                      <a:pPr algn="ctr"/>
                      <a:r>
                        <a:rPr lang="en-US" sz="1200" b="1" dirty="0"/>
                        <a:t>Order Received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$118,700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$71,220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$71,220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6800120"/>
                  </a:ext>
                </a:extLst>
              </a:tr>
              <a:tr h="8154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C-16,</a:t>
                      </a:r>
                    </a:p>
                    <a:p>
                      <a:pPr algn="ctr"/>
                      <a:r>
                        <a:rPr lang="en-US" sz="1200" b="1" dirty="0"/>
                        <a:t>097429K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BNSF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Plymouth County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N/A Order Received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$65,000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$39,000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$39,000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693719"/>
                  </a:ext>
                </a:extLst>
              </a:tr>
              <a:tr h="8154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Bellingham Road,</a:t>
                      </a:r>
                    </a:p>
                    <a:p>
                      <a:pPr algn="ctr"/>
                      <a:r>
                        <a:rPr lang="en-US" sz="1200" b="1" dirty="0"/>
                        <a:t>865635T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DME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City of Riverdale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N/A</a:t>
                      </a:r>
                    </a:p>
                    <a:p>
                      <a:pPr algn="ctr"/>
                      <a:r>
                        <a:rPr lang="en-US" sz="1200" b="1" dirty="0"/>
                        <a:t>Order Received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$315,200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$189,120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$189,120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80548"/>
                  </a:ext>
                </a:extLst>
              </a:tr>
            </a:tbl>
          </a:graphicData>
        </a:graphic>
      </p:graphicFrame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9DB06DB4-6196-E421-9770-80561F682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014" y="1017509"/>
            <a:ext cx="8755289" cy="47964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1827213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1pPr>
            <a:lvl2pPr marL="13700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2pPr>
            <a:lvl3pPr marL="22844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3pPr>
            <a:lvl4pPr marL="31988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4pPr>
            <a:lvl5pPr marL="41132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5pPr>
            <a:lvl6pPr marL="45704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6pPr>
            <a:lvl7pPr marL="50276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7pPr>
            <a:lvl8pPr marL="54848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8pPr>
            <a:lvl9pPr marL="59420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Requested Projects</a:t>
            </a:r>
          </a:p>
        </p:txBody>
      </p:sp>
    </p:spTree>
    <p:extLst>
      <p:ext uri="{BB962C8B-B14F-4D97-AF65-F5344CB8AC3E}">
        <p14:creationId xmlns:p14="http://schemas.microsoft.com/office/powerpoint/2010/main" val="1259729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3076F08F-2451-380B-26F1-4A69203C1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5707063"/>
            <a:ext cx="2057400" cy="2079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4D6FCA2-1E15-4165-90AF-33B6D06C4B3D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n-US" altLang="en-US" sz="863" b="1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537397-34AE-8675-5E0C-19A76B638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9013" y="6538913"/>
            <a:ext cx="2057400" cy="2063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26599A15-E7B5-4AC7-A545-16D5005A5D6E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n-US" altLang="en-US" sz="863" b="1" dirty="0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532B709-36D2-77BA-BB5F-39329CBD7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441955"/>
              </p:ext>
            </p:extLst>
          </p:nvPr>
        </p:nvGraphicFramePr>
        <p:xfrm>
          <a:off x="0" y="1567496"/>
          <a:ext cx="9144000" cy="3928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484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727906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800437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367604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390473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608096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924943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REQUESTED AMOUNT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(% of Total Project Cost)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 </a:t>
                      </a:r>
                    </a:p>
                    <a:p>
                      <a:pPr algn="ctr"/>
                      <a:r>
                        <a:rPr lang="en-US" sz="1300" b="1" dirty="0"/>
                        <a:t>(% of Total </a:t>
                      </a:r>
                      <a:br>
                        <a:rPr lang="en-US" sz="1300" b="1" dirty="0"/>
                      </a:br>
                      <a:r>
                        <a:rPr lang="en-US" sz="1300" b="1" dirty="0"/>
                        <a:t>Project Cost)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76547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Vanderbilt Street,</a:t>
                      </a:r>
                    </a:p>
                    <a:p>
                      <a:pPr algn="ctr"/>
                      <a:r>
                        <a:rPr lang="en-US" sz="1200" b="1" dirty="0"/>
                        <a:t>190538R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UP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City of Fairfax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$374,350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$224,610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$224,610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6800120"/>
                  </a:ext>
                </a:extLst>
              </a:tr>
              <a:tr h="542208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8</a:t>
                      </a:r>
                      <a:r>
                        <a:rPr lang="en-US" sz="1200" b="1" baseline="30000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th</a:t>
                      </a:r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 Avenue SE,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190501B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UP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City of Cedar Rapids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25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$472,308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$283,385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(60%)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$283,385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(60%)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693719"/>
                  </a:ext>
                </a:extLst>
              </a:tr>
              <a:tr h="87685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8</a:t>
                      </a:r>
                      <a:r>
                        <a:rPr lang="en-US" sz="1200" b="1" baseline="30000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th</a:t>
                      </a:r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 Avenue SE,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376707U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CIC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City of Cedar Rapids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$282,607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$169,564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(60%)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$169,564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(60%)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80548"/>
                  </a:ext>
                </a:extLst>
              </a:tr>
              <a:tr h="720970"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US" sz="1200" b="1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68004"/>
                  </a:ext>
                </a:extLst>
              </a:tr>
            </a:tbl>
          </a:graphicData>
        </a:graphic>
      </p:graphicFrame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9DB06DB4-6196-E421-9770-80561F682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014" y="1017509"/>
            <a:ext cx="8755289" cy="47964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1827213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1pPr>
            <a:lvl2pPr marL="13700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2pPr>
            <a:lvl3pPr marL="22844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3pPr>
            <a:lvl4pPr marL="31988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4pPr>
            <a:lvl5pPr marL="41132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5pPr>
            <a:lvl6pPr marL="45704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6pPr>
            <a:lvl7pPr marL="50276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7pPr>
            <a:lvl8pPr marL="54848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8pPr>
            <a:lvl9pPr marL="59420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Requested Projects</a:t>
            </a:r>
          </a:p>
        </p:txBody>
      </p:sp>
    </p:spTree>
    <p:extLst>
      <p:ext uri="{BB962C8B-B14F-4D97-AF65-F5344CB8AC3E}">
        <p14:creationId xmlns:p14="http://schemas.microsoft.com/office/powerpoint/2010/main" val="2354650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CEDDFE6-F404-6AFA-1FBD-1233BA4A8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9013" y="6538913"/>
            <a:ext cx="2057400" cy="2063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E43FB5F5-30E3-4E09-8B48-A084F12A3338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en-US" altLang="en-US" sz="863" b="1" dirty="0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8" name="Title 10">
            <a:extLst>
              <a:ext uri="{FF2B5EF4-FFF2-40B4-BE49-F238E27FC236}">
                <a16:creationId xmlns:a16="http://schemas.microsoft.com/office/drawing/2014/main" id="{A6C26B5D-B6C0-DC81-C012-AEDE9C96F64B}"/>
              </a:ext>
            </a:extLst>
          </p:cNvPr>
          <p:cNvSpPr txBox="1">
            <a:spLocks/>
          </p:cNvSpPr>
          <p:nvPr/>
        </p:nvSpPr>
        <p:spPr>
          <a:xfrm>
            <a:off x="0" y="912758"/>
            <a:ext cx="9144000" cy="288033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42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1pPr>
            <a:lvl2pPr algn="l" defTabSz="6842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2pPr>
            <a:lvl3pPr algn="l" defTabSz="6842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3pPr>
            <a:lvl4pPr algn="l" defTabSz="6842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4pPr>
            <a:lvl5pPr algn="l" defTabSz="6842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5pPr>
            <a:lvl6pPr marL="171496" algn="l" defTabSz="6853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64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342992" algn="l" defTabSz="6853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64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514487" algn="l" defTabSz="6853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64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685983" algn="l" defTabSz="6853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64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en-US" dirty="0">
                <a:solidFill>
                  <a:schemeClr val="tx2"/>
                </a:solidFill>
              </a:rPr>
              <a:t>Map of Applications Recommended Awards</a:t>
            </a:r>
          </a:p>
        </p:txBody>
      </p:sp>
      <p:pic>
        <p:nvPicPr>
          <p:cNvPr id="4" name="Picture 3" descr="Map&#10;&#10;AI-generated content may be incorrect.">
            <a:extLst>
              <a:ext uri="{FF2B5EF4-FFF2-40B4-BE49-F238E27FC236}">
                <a16:creationId xmlns:a16="http://schemas.microsoft.com/office/drawing/2014/main" id="{6C34EB90-C6A2-1715-A675-7395485FEF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705" y="1408247"/>
            <a:ext cx="7636042" cy="487609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icture Placeholder 3">
            <a:extLst>
              <a:ext uri="{FF2B5EF4-FFF2-40B4-BE49-F238E27FC236}">
                <a16:creationId xmlns:a16="http://schemas.microsoft.com/office/drawing/2014/main" id="{69351D74-7B1E-F9EA-7B3A-5E216B804315}"/>
              </a:ext>
            </a:extLst>
          </p:cNvPr>
          <p:cNvSpPr>
            <a:spLocks noGrp="1" noChangeArrowheads="1" noTextEdit="1"/>
          </p:cNvSpPr>
          <p:nvPr>
            <p:ph type="pic" sz="quarter" idx="10"/>
          </p:nvPr>
        </p:nvSpPr>
        <p:spPr>
          <a:solidFill>
            <a:srgbClr val="03617A"/>
          </a:solidFill>
        </p:spPr>
        <p:txBody>
          <a:bodyPr/>
          <a:lstStyle/>
          <a:p>
            <a:endParaRPr lang="en-US"/>
          </a:p>
        </p:txBody>
      </p:sp>
      <p:grpSp>
        <p:nvGrpSpPr>
          <p:cNvPr id="34819" name="Group 1">
            <a:extLst>
              <a:ext uri="{FF2B5EF4-FFF2-40B4-BE49-F238E27FC236}">
                <a16:creationId xmlns:a16="http://schemas.microsoft.com/office/drawing/2014/main" id="{14832C51-1C17-90A3-67F3-5CED1365CF16}"/>
              </a:ext>
            </a:extLst>
          </p:cNvPr>
          <p:cNvGrpSpPr>
            <a:grpSpLocks/>
          </p:cNvGrpSpPr>
          <p:nvPr/>
        </p:nvGrpSpPr>
        <p:grpSpPr bwMode="auto">
          <a:xfrm>
            <a:off x="0" y="1087438"/>
            <a:ext cx="9144000" cy="4830762"/>
            <a:chOff x="0" y="20638"/>
            <a:chExt cx="24377650" cy="12880975"/>
          </a:xfrm>
          <a:solidFill>
            <a:srgbClr val="19405B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3661595-2889-38C6-6A08-1E1E08DDB30E}"/>
                </a:ext>
              </a:extLst>
            </p:cNvPr>
            <p:cNvSpPr/>
            <p:nvPr/>
          </p:nvSpPr>
          <p:spPr>
            <a:xfrm rot="5400000">
              <a:off x="7090193" y="-7069555"/>
              <a:ext cx="10197262" cy="24377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900"/>
            </a:p>
          </p:txBody>
        </p:sp>
        <p:sp>
          <p:nvSpPr>
            <p:cNvPr id="3" name="Graphic 13">
              <a:extLst>
                <a:ext uri="{FF2B5EF4-FFF2-40B4-BE49-F238E27FC236}">
                  <a16:creationId xmlns:a16="http://schemas.microsoft.com/office/drawing/2014/main" id="{22C457C1-F749-40CE-1A77-7E6D2E71040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9968155"/>
              <a:ext cx="24377650" cy="2933458"/>
            </a:xfrm>
            <a:custGeom>
              <a:avLst/>
              <a:gdLst>
                <a:gd name="T0" fmla="*/ 12188825 w 24406104"/>
                <a:gd name="T1" fmla="*/ 0 h 2853262"/>
                <a:gd name="T2" fmla="*/ 0 w 24406104"/>
                <a:gd name="T3" fmla="*/ 0 h 2853262"/>
                <a:gd name="T4" fmla="*/ 0 w 24406104"/>
                <a:gd name="T5" fmla="*/ 372714 h 2853262"/>
                <a:gd name="T6" fmla="*/ 12118818 w 24406104"/>
                <a:gd name="T7" fmla="*/ 2924053 h 2853262"/>
                <a:gd name="T8" fmla="*/ 12118818 w 24406104"/>
                <a:gd name="T9" fmla="*/ 2924053 h 2853262"/>
                <a:gd name="T10" fmla="*/ 12156750 w 24406104"/>
                <a:gd name="T11" fmla="*/ 2931917 h 2853262"/>
                <a:gd name="T12" fmla="*/ 12217083 w 24406104"/>
                <a:gd name="T13" fmla="*/ 2932703 h 2853262"/>
                <a:gd name="T14" fmla="*/ 12258578 w 24406104"/>
                <a:gd name="T15" fmla="*/ 2924053 h 2853262"/>
                <a:gd name="T16" fmla="*/ 12258578 w 24406104"/>
                <a:gd name="T17" fmla="*/ 2924053 h 2853262"/>
                <a:gd name="T18" fmla="*/ 24377649 w 24406104"/>
                <a:gd name="T19" fmla="*/ 372714 h 2853262"/>
                <a:gd name="T20" fmla="*/ 24377649 w 24406104"/>
                <a:gd name="T21" fmla="*/ 0 h 2853262"/>
                <a:gd name="T22" fmla="*/ 12188825 w 24406104"/>
                <a:gd name="T23" fmla="*/ 0 h 285326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4406104" h="2853262">
                  <a:moveTo>
                    <a:pt x="12203052" y="0"/>
                  </a:moveTo>
                  <a:lnTo>
                    <a:pt x="0" y="0"/>
                  </a:lnTo>
                  <a:lnTo>
                    <a:pt x="0" y="362438"/>
                  </a:lnTo>
                  <a:lnTo>
                    <a:pt x="12132964" y="2843432"/>
                  </a:lnTo>
                  <a:lnTo>
                    <a:pt x="12170940" y="2851079"/>
                  </a:lnTo>
                  <a:cubicBezTo>
                    <a:pt x="12187506" y="2853118"/>
                    <a:pt x="12208405" y="2854392"/>
                    <a:pt x="12231343" y="2851843"/>
                  </a:cubicBezTo>
                  <a:lnTo>
                    <a:pt x="12272887" y="2843432"/>
                  </a:lnTo>
                  <a:lnTo>
                    <a:pt x="24406104" y="362438"/>
                  </a:lnTo>
                  <a:lnTo>
                    <a:pt x="24406104" y="0"/>
                  </a:lnTo>
                  <a:lnTo>
                    <a:pt x="1220305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900">
                <a:latin typeface="+mn-lt"/>
              </a:endParaRPr>
            </a:p>
          </p:txBody>
        </p:sp>
      </p:grpSp>
      <p:sp>
        <p:nvSpPr>
          <p:cNvPr id="34821" name="TextBox 14">
            <a:extLst>
              <a:ext uri="{FF2B5EF4-FFF2-40B4-BE49-F238E27FC236}">
                <a16:creationId xmlns:a16="http://schemas.microsoft.com/office/drawing/2014/main" id="{7FEF636E-8B73-1ABE-B82B-43FE29812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5363" y="4362450"/>
            <a:ext cx="20748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Arial" panose="020B0604020202020204" pitchFamily="34" charset="0"/>
              </a:rPr>
              <a:t>Questions?</a:t>
            </a:r>
          </a:p>
        </p:txBody>
      </p:sp>
      <p:sp>
        <p:nvSpPr>
          <p:cNvPr id="28679" name="TextBox 14">
            <a:extLst>
              <a:ext uri="{FF2B5EF4-FFF2-40B4-BE49-F238E27FC236}">
                <a16:creationId xmlns:a16="http://schemas.microsoft.com/office/drawing/2014/main" id="{753623AE-3A82-C234-2DBF-E1F34E10F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25" y="6229350"/>
            <a:ext cx="2689225" cy="301625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351" b="1" dirty="0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Arial" panose="020B0604020202020204" pitchFamily="34" charset="0"/>
              </a:rPr>
              <a:t>Kristopher.klop@iowadot.us</a:t>
            </a:r>
          </a:p>
        </p:txBody>
      </p:sp>
      <p:sp>
        <p:nvSpPr>
          <p:cNvPr id="28680" name="TextBox 14">
            <a:extLst>
              <a:ext uri="{FF2B5EF4-FFF2-40B4-BE49-F238E27FC236}">
                <a16:creationId xmlns:a16="http://schemas.microsoft.com/office/drawing/2014/main" id="{7499D563-4D90-C09C-7582-8BB174803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6229350"/>
            <a:ext cx="2689225" cy="301625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351" b="1" dirty="0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Arial" panose="020B0604020202020204" pitchFamily="34" charset="0"/>
              </a:rPr>
              <a:t>515-203-1646</a:t>
            </a:r>
          </a:p>
        </p:txBody>
      </p:sp>
      <p:grpSp>
        <p:nvGrpSpPr>
          <p:cNvPr id="34824" name="Group 20">
            <a:extLst>
              <a:ext uri="{FF2B5EF4-FFF2-40B4-BE49-F238E27FC236}">
                <a16:creationId xmlns:a16="http://schemas.microsoft.com/office/drawing/2014/main" id="{7D9F2779-6F5C-5300-A84A-97CA37B45C71}"/>
              </a:ext>
            </a:extLst>
          </p:cNvPr>
          <p:cNvGrpSpPr>
            <a:grpSpLocks/>
          </p:cNvGrpSpPr>
          <p:nvPr/>
        </p:nvGrpSpPr>
        <p:grpSpPr bwMode="auto">
          <a:xfrm>
            <a:off x="7137400" y="6167438"/>
            <a:ext cx="357188" cy="357187"/>
            <a:chOff x="18077921" y="12102198"/>
            <a:chExt cx="952500" cy="952500"/>
          </a:xfrm>
          <a:solidFill>
            <a:schemeClr val="accent1"/>
          </a:solidFill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7406A0D-3F25-60A1-C13B-04633BF5BADC}"/>
                </a:ext>
              </a:extLst>
            </p:cNvPr>
            <p:cNvSpPr/>
            <p:nvPr/>
          </p:nvSpPr>
          <p:spPr>
            <a:xfrm>
              <a:off x="18077921" y="12102198"/>
              <a:ext cx="952500" cy="9525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900"/>
            </a:p>
          </p:txBody>
        </p:sp>
        <p:pic>
          <p:nvPicPr>
            <p:cNvPr id="34832" name="Graphic 5">
              <a:extLst>
                <a:ext uri="{FF2B5EF4-FFF2-40B4-BE49-F238E27FC236}">
                  <a16:creationId xmlns:a16="http://schemas.microsoft.com/office/drawing/2014/main" id="{5A9D7F04-C068-7F77-A3C4-7D475E39F7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30333" y="12356198"/>
              <a:ext cx="458788" cy="4572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4825" name="Group 18">
            <a:extLst>
              <a:ext uri="{FF2B5EF4-FFF2-40B4-BE49-F238E27FC236}">
                <a16:creationId xmlns:a16="http://schemas.microsoft.com/office/drawing/2014/main" id="{18968B57-649B-CF0D-084C-47D88B2AA47C}"/>
              </a:ext>
            </a:extLst>
          </p:cNvPr>
          <p:cNvGrpSpPr>
            <a:grpSpLocks/>
          </p:cNvGrpSpPr>
          <p:nvPr/>
        </p:nvGrpSpPr>
        <p:grpSpPr bwMode="auto">
          <a:xfrm>
            <a:off x="354013" y="6167438"/>
            <a:ext cx="357187" cy="357187"/>
            <a:chOff x="941388" y="12102198"/>
            <a:chExt cx="952500" cy="952500"/>
          </a:xfrm>
          <a:solidFill>
            <a:schemeClr val="accent1"/>
          </a:solidFill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14938DF-6977-868B-2CCA-B0A6EB1F1769}"/>
                </a:ext>
              </a:extLst>
            </p:cNvPr>
            <p:cNvSpPr/>
            <p:nvPr/>
          </p:nvSpPr>
          <p:spPr>
            <a:xfrm>
              <a:off x="941388" y="12102198"/>
              <a:ext cx="952500" cy="9525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900"/>
            </a:p>
          </p:txBody>
        </p:sp>
        <p:pic>
          <p:nvPicPr>
            <p:cNvPr id="34830" name="Graphic 17">
              <a:extLst>
                <a:ext uri="{FF2B5EF4-FFF2-40B4-BE49-F238E27FC236}">
                  <a16:creationId xmlns:a16="http://schemas.microsoft.com/office/drawing/2014/main" id="{86FDCB34-6800-86AC-0A65-AA5E6D33E4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6338" y="12411760"/>
              <a:ext cx="485775" cy="3333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8E3DF76F-6035-8DB0-4E5F-E7E1874E686D}"/>
              </a:ext>
            </a:extLst>
          </p:cNvPr>
          <p:cNvSpPr/>
          <p:nvPr/>
        </p:nvSpPr>
        <p:spPr>
          <a:xfrm>
            <a:off x="0" y="0"/>
            <a:ext cx="9144000" cy="1838325"/>
          </a:xfrm>
          <a:prstGeom prst="rect">
            <a:avLst/>
          </a:prstGeom>
          <a:solidFill>
            <a:srgbClr val="1940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8723A4A-0B70-C6F6-AAC8-6940B73221F9}"/>
              </a:ext>
            </a:extLst>
          </p:cNvPr>
          <p:cNvCxnSpPr>
            <a:cxnSpLocks/>
          </p:cNvCxnSpPr>
          <p:nvPr/>
        </p:nvCxnSpPr>
        <p:spPr>
          <a:xfrm>
            <a:off x="1528763" y="4159250"/>
            <a:ext cx="6086475" cy="0"/>
          </a:xfrm>
          <a:prstGeom prst="line">
            <a:avLst/>
          </a:prstGeom>
          <a:ln w="95250">
            <a:solidFill>
              <a:srgbClr val="5291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828" name="Graphic 10">
            <a:extLst>
              <a:ext uri="{FF2B5EF4-FFF2-40B4-BE49-F238E27FC236}">
                <a16:creationId xmlns:a16="http://schemas.microsoft.com/office/drawing/2014/main" id="{77FD1250-206E-3103-86DE-8247E3188F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050" y="3416300"/>
            <a:ext cx="2247900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Iowa DOT Colors">
      <a:dk1>
        <a:sysClr val="windowText" lastClr="000000"/>
      </a:dk1>
      <a:lt1>
        <a:sysClr val="window" lastClr="FFFFFF"/>
      </a:lt1>
      <a:dk2>
        <a:srgbClr val="03617A"/>
      </a:dk2>
      <a:lt2>
        <a:srgbClr val="E0A624"/>
      </a:lt2>
      <a:accent1>
        <a:srgbClr val="C6D667"/>
      </a:accent1>
      <a:accent2>
        <a:srgbClr val="19405B"/>
      </a:accent2>
      <a:accent3>
        <a:srgbClr val="70C8B8"/>
      </a:accent3>
      <a:accent4>
        <a:srgbClr val="2A6357"/>
      </a:accent4>
      <a:accent5>
        <a:srgbClr val="8E9A36"/>
      </a:accent5>
      <a:accent6>
        <a:srgbClr val="B86125"/>
      </a:accent6>
      <a:hlink>
        <a:srgbClr val="000000"/>
      </a:hlink>
      <a:folHlink>
        <a:srgbClr val="0000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Iowa DOT Colors">
      <a:dk1>
        <a:sysClr val="windowText" lastClr="000000"/>
      </a:dk1>
      <a:lt1>
        <a:sysClr val="window" lastClr="FFFFFF"/>
      </a:lt1>
      <a:dk2>
        <a:srgbClr val="03617A"/>
      </a:dk2>
      <a:lt2>
        <a:srgbClr val="E0A624"/>
      </a:lt2>
      <a:accent1>
        <a:srgbClr val="C6D667"/>
      </a:accent1>
      <a:accent2>
        <a:srgbClr val="19405B"/>
      </a:accent2>
      <a:accent3>
        <a:srgbClr val="70C8B8"/>
      </a:accent3>
      <a:accent4>
        <a:srgbClr val="2A6357"/>
      </a:accent4>
      <a:accent5>
        <a:srgbClr val="8E9A36"/>
      </a:accent5>
      <a:accent6>
        <a:srgbClr val="B86125"/>
      </a:accent6>
      <a:hlink>
        <a:srgbClr val="000000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</TotalTime>
  <Words>758</Words>
  <Application>Microsoft Office PowerPoint</Application>
  <PresentationFormat>On-screen Show (4:3)</PresentationFormat>
  <Paragraphs>218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PT Sans</vt:lpstr>
      <vt:lpstr>PT Sans Pro</vt:lpstr>
      <vt:lpstr>Roboto Slab</vt:lpstr>
      <vt:lpstr>Work Sans</vt:lpstr>
      <vt:lpstr>1_Office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Andersen, Christina</dc:creator>
  <cp:lastModifiedBy>Klop, Kristopher</cp:lastModifiedBy>
  <cp:revision>34</cp:revision>
  <dcterms:created xsi:type="dcterms:W3CDTF">2023-08-03T14:09:31Z</dcterms:created>
  <dcterms:modified xsi:type="dcterms:W3CDTF">2025-09-02T15:57:30Z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faac733-ded1-41e0-8ea6-961193f81247_Enabled">
    <vt:lpwstr>true</vt:lpwstr>
  </property>
  <property fmtid="{D5CDD505-2E9C-101B-9397-08002B2CF9AE}" pid="3" name="MSIP_Label_0faac733-ded1-41e0-8ea6-961193f81247_SetDate">
    <vt:lpwstr>2025-07-01T17:21:25Z</vt:lpwstr>
  </property>
  <property fmtid="{D5CDD505-2E9C-101B-9397-08002B2CF9AE}" pid="4" name="MSIP_Label_0faac733-ded1-41e0-8ea6-961193f81247_Method">
    <vt:lpwstr>Standard</vt:lpwstr>
  </property>
  <property fmtid="{D5CDD505-2E9C-101B-9397-08002B2CF9AE}" pid="5" name="MSIP_Label_0faac733-ded1-41e0-8ea6-961193f81247_Name">
    <vt:lpwstr>defa4170-0d19-0005-0004-bc88714345d2</vt:lpwstr>
  </property>
  <property fmtid="{D5CDD505-2E9C-101B-9397-08002B2CF9AE}" pid="6" name="MSIP_Label_0faac733-ded1-41e0-8ea6-961193f81247_SiteId">
    <vt:lpwstr>a1e65fcc-32fa-4fdd-8692-0cc2eb06676e</vt:lpwstr>
  </property>
  <property fmtid="{D5CDD505-2E9C-101B-9397-08002B2CF9AE}" pid="7" name="MSIP_Label_0faac733-ded1-41e0-8ea6-961193f81247_ActionId">
    <vt:lpwstr>5370ef7f-9b37-4faa-877a-2bf2d4547c58</vt:lpwstr>
  </property>
  <property fmtid="{D5CDD505-2E9C-101B-9397-08002B2CF9AE}" pid="8" name="MSIP_Label_0faac733-ded1-41e0-8ea6-961193f81247_ContentBits">
    <vt:lpwstr>0</vt:lpwstr>
  </property>
</Properties>
</file>