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754" r:id="rId2"/>
  </p:sldMasterIdLst>
  <p:notesMasterIdLst>
    <p:notesMasterId r:id="rId19"/>
  </p:notesMasterIdLst>
  <p:sldIdLst>
    <p:sldId id="306" r:id="rId3"/>
    <p:sldId id="326" r:id="rId4"/>
    <p:sldId id="333" r:id="rId5"/>
    <p:sldId id="358" r:id="rId6"/>
    <p:sldId id="366" r:id="rId7"/>
    <p:sldId id="363" r:id="rId8"/>
    <p:sldId id="364" r:id="rId9"/>
    <p:sldId id="337" r:id="rId10"/>
    <p:sldId id="372" r:id="rId11"/>
    <p:sldId id="359" r:id="rId12"/>
    <p:sldId id="369" r:id="rId13"/>
    <p:sldId id="373" r:id="rId14"/>
    <p:sldId id="365" r:id="rId15"/>
    <p:sldId id="374" r:id="rId16"/>
    <p:sldId id="344" r:id="rId17"/>
    <p:sldId id="315" r:id="rId18"/>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405B"/>
    <a:srgbClr val="03617A"/>
    <a:srgbClr val="70C8B8"/>
    <a:srgbClr val="B1B3B3"/>
    <a:srgbClr val="A8ABAE"/>
    <a:srgbClr val="53565A"/>
    <a:srgbClr val="2A6357"/>
    <a:srgbClr val="A7DDD3"/>
    <a:srgbClr val="F4D99E"/>
    <a:srgbClr val="E0A6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100" d="100"/>
          <a:sy n="100" d="100"/>
        </p:scale>
        <p:origin x="1812" y="6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49BC2F-FAB1-C0FB-7094-1DD067A11EF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156D5C6B-2524-C959-53F4-CCB2E4AD4E65}"/>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9218137-5930-45FA-AB70-1E91A3C17D04}" type="datetimeFigureOut">
              <a:rPr lang="en-US"/>
              <a:pPr>
                <a:defRPr/>
              </a:pPr>
              <a:t>9/3/2025</a:t>
            </a:fld>
            <a:endParaRPr lang="en-US"/>
          </a:p>
        </p:txBody>
      </p:sp>
      <p:sp>
        <p:nvSpPr>
          <p:cNvPr id="4" name="Slide Image Placeholder 3">
            <a:extLst>
              <a:ext uri="{FF2B5EF4-FFF2-40B4-BE49-F238E27FC236}">
                <a16:creationId xmlns:a16="http://schemas.microsoft.com/office/drawing/2014/main" id="{885D098C-0916-53E7-892A-88540D927716}"/>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25BA99D-52D3-5484-061E-8C269644ACB5}"/>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E1CB3B0-35E3-8AB7-BD4D-50EBCC403F6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9765636C-689B-B6E0-2A92-49DA53B839CE}"/>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CEA90261-D306-4DD3-8AF7-217A28D9898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9DC77CE8-476C-1918-63C4-0820ED891A3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0D66C694-097B-9450-1304-1048E9BB679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a:extLst>
              <a:ext uri="{FF2B5EF4-FFF2-40B4-BE49-F238E27FC236}">
                <a16:creationId xmlns:a16="http://schemas.microsoft.com/office/drawing/2014/main" id="{F7640BE1-EB84-29EC-7752-3D71B659BCF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909E9A1-6A2B-41B9-AE6A-D0D05C3A9CA5}" type="slidenum">
              <a:rPr lang="en-US" altLang="en-US" smtClean="0"/>
              <a:pPr fontAlgn="base">
                <a:spcBef>
                  <a:spcPct val="0"/>
                </a:spcBef>
                <a:spcAft>
                  <a:spcPct val="0"/>
                </a:spcAft>
              </a:pPr>
              <a:t>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Placeholder 1"/>
          <p:cNvSpPr>
            <a:spLocks noGrp="1" noChangeArrowheads="1"/>
          </p:cNvSpPr>
          <p:nvPr>
            <p:ph type="title"/>
          </p:nvPr>
        </p:nvSpPr>
        <p:spPr bwMode="auto">
          <a:xfrm>
            <a:off x="628814" y="1402368"/>
            <a:ext cx="7886373" cy="1325563"/>
          </a:xfrm>
          <a:prstGeom prst="rect">
            <a:avLst/>
          </a:prstGeom>
          <a:noFill/>
          <a:ln>
            <a:noFill/>
          </a:ln>
        </p:spPr>
        <p:txBody>
          <a:bodyPr/>
          <a:lstStyle/>
          <a:p>
            <a:pPr lvl="0"/>
            <a:r>
              <a:rPr lang="en-US" altLang="en-US" dirty="0"/>
              <a:t>Click to edit Master title style</a:t>
            </a:r>
          </a:p>
        </p:txBody>
      </p:sp>
      <p:sp>
        <p:nvSpPr>
          <p:cNvPr id="7" name="Text Placeholder 2"/>
          <p:cNvSpPr>
            <a:spLocks noGrp="1" noChangeArrowheads="1"/>
          </p:cNvSpPr>
          <p:nvPr>
            <p:ph idx="1"/>
          </p:nvPr>
        </p:nvSpPr>
        <p:spPr bwMode="auto">
          <a:xfrm>
            <a:off x="628814" y="2412018"/>
            <a:ext cx="7886373" cy="3916363"/>
          </a:xfrm>
          <a:prstGeom prst="rect">
            <a:avLst/>
          </a:prstGeom>
          <a:noFill/>
          <a:ln>
            <a:noFill/>
          </a:ln>
        </p:spPr>
        <p:txBody>
          <a:bodyPr/>
          <a:lstStyle>
            <a:lvl1pPr>
              <a:defRPr sz="1800">
                <a:latin typeface="PT Sans Pro" panose="020B0503020203020204" pitchFamily="34" charset="0"/>
              </a:defRPr>
            </a:lvl1pPr>
            <a:lvl2pPr>
              <a:defRPr sz="1800">
                <a:latin typeface="PT Sans Pro" panose="020B0503020203020204" pitchFamily="34" charset="0"/>
              </a:defRPr>
            </a:lvl2pPr>
            <a:lvl3pPr>
              <a:defRPr sz="1800">
                <a:latin typeface="PT Sans Pro" panose="020B0503020203020204" pitchFamily="34" charset="0"/>
              </a:defRPr>
            </a:lvl3pPr>
            <a:lvl4pPr>
              <a:defRPr sz="1800">
                <a:latin typeface="PT Sans Pro" panose="020B0503020203020204" pitchFamily="34" charset="0"/>
              </a:defRPr>
            </a:lvl4pPr>
            <a:lvl5pPr>
              <a:defRPr sz="1800">
                <a:latin typeface="PT Sans Pro" panose="020B0503020203020204" pitchFamily="34" charset="0"/>
              </a:defRPr>
            </a:lvl5pPr>
          </a:lstStyle>
          <a:p>
            <a:pPr lvl="0"/>
            <a:r>
              <a:rPr lang="en-US" altLang="en-US" noProof="0" dirty="0"/>
              <a:t>Edit Master text styles</a:t>
            </a:r>
          </a:p>
          <a:p>
            <a:pPr lvl="1"/>
            <a:r>
              <a:rPr lang="en-US" altLang="en-US" noProof="0" dirty="0"/>
              <a:t>Second level</a:t>
            </a:r>
          </a:p>
          <a:p>
            <a:pPr lvl="2"/>
            <a:r>
              <a:rPr lang="en-US" altLang="en-US" noProof="0" dirty="0"/>
              <a:t>Third level</a:t>
            </a:r>
          </a:p>
          <a:p>
            <a:pPr lvl="3"/>
            <a:r>
              <a:rPr lang="en-US" altLang="en-US" noProof="0" dirty="0"/>
              <a:t>Fourth level</a:t>
            </a:r>
          </a:p>
          <a:p>
            <a:pPr lvl="4"/>
            <a:r>
              <a:rPr lang="en-US" altLang="en-US" noProof="0" dirty="0"/>
              <a:t>Fifth level</a:t>
            </a:r>
          </a:p>
        </p:txBody>
      </p:sp>
      <p:sp>
        <p:nvSpPr>
          <p:cNvPr id="2" name="Slide Number Placeholder 5">
            <a:extLst>
              <a:ext uri="{FF2B5EF4-FFF2-40B4-BE49-F238E27FC236}">
                <a16:creationId xmlns:a16="http://schemas.microsoft.com/office/drawing/2014/main" id="{6D7D948E-B8BA-3EB3-723C-B898C8DB240C}"/>
              </a:ext>
            </a:extLst>
          </p:cNvPr>
          <p:cNvSpPr>
            <a:spLocks noGrp="1"/>
          </p:cNvSpPr>
          <p:nvPr>
            <p:ph type="sldNum" sz="quarter" idx="10"/>
          </p:nvPr>
        </p:nvSpPr>
        <p:spPr/>
        <p:txBody>
          <a:bodyPr/>
          <a:lstStyle>
            <a:lvl1pPr>
              <a:defRPr/>
            </a:lvl1pPr>
          </a:lstStyle>
          <a:p>
            <a:pPr>
              <a:defRPr/>
            </a:pPr>
            <a:fld id="{D28F9697-B0D0-467C-BEEF-D375713D8EEA}" type="slidenum">
              <a:rPr lang="en-US" altLang="en-US"/>
              <a:pPr>
                <a:defRPr/>
              </a:pPr>
              <a:t>‹#›</a:t>
            </a:fld>
            <a:endParaRPr lang="en-US" altLang="en-US" dirty="0"/>
          </a:p>
        </p:txBody>
      </p:sp>
    </p:spTree>
    <p:extLst>
      <p:ext uri="{BB962C8B-B14F-4D97-AF65-F5344CB8AC3E}">
        <p14:creationId xmlns:p14="http://schemas.microsoft.com/office/powerpoint/2010/main" val="4197374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3" name="Picture Placeholder 15">
            <a:extLst>
              <a:ext uri="{FF2B5EF4-FFF2-40B4-BE49-F238E27FC236}">
                <a16:creationId xmlns:a16="http://schemas.microsoft.com/office/drawing/2014/main" id="{79EB5078-06AD-D74C-2192-879728D40954}"/>
              </a:ext>
            </a:extLst>
          </p:cNvPr>
          <p:cNvSpPr>
            <a:spLocks noGrp="1"/>
          </p:cNvSpPr>
          <p:nvPr>
            <p:ph type="pic" sz="quarter" idx="10"/>
          </p:nvPr>
        </p:nvSpPr>
        <p:spPr>
          <a:xfrm>
            <a:off x="0" y="0"/>
            <a:ext cx="9144000" cy="6858000"/>
          </a:xfrm>
          <a:prstGeom prst="rect">
            <a:avLst/>
          </a:prstGeom>
          <a:solidFill>
            <a:schemeClr val="accent3">
              <a:lumMod val="20000"/>
              <a:lumOff val="80000"/>
            </a:schemeClr>
          </a:solidFill>
        </p:spPr>
      </p:sp>
    </p:spTree>
    <p:extLst>
      <p:ext uri="{BB962C8B-B14F-4D97-AF65-F5344CB8AC3E}">
        <p14:creationId xmlns:p14="http://schemas.microsoft.com/office/powerpoint/2010/main" val="2119789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873940"/>
            <a:ext cx="9144000" cy="5542639"/>
          </a:xfrm>
          <a:prstGeom prst="rect">
            <a:avLst/>
          </a:prstGeom>
          <a:solidFill>
            <a:schemeClr val="accent3">
              <a:lumMod val="20000"/>
              <a:lumOff val="80000"/>
            </a:schemeClr>
          </a:solidFill>
        </p:spPr>
        <p:txBody>
          <a:bodyPr/>
          <a:lstStyle>
            <a:lvl1pPr marL="0" indent="0" algn="ctr">
              <a:buFontTx/>
              <a:buNone/>
              <a:defRPr/>
            </a:lvl1pPr>
          </a:lstStyle>
          <a:p>
            <a:pPr lvl="0"/>
            <a:endParaRPr lang="en-US" noProof="0" dirty="0"/>
          </a:p>
        </p:txBody>
      </p:sp>
      <p:sp>
        <p:nvSpPr>
          <p:cNvPr id="2" name="Slide Number Placeholder 5">
            <a:extLst>
              <a:ext uri="{FF2B5EF4-FFF2-40B4-BE49-F238E27FC236}">
                <a16:creationId xmlns:a16="http://schemas.microsoft.com/office/drawing/2014/main" id="{0593B30A-97CD-1A3C-3048-DA6368B7B6F2}"/>
              </a:ext>
            </a:extLst>
          </p:cNvPr>
          <p:cNvSpPr>
            <a:spLocks noGrp="1"/>
          </p:cNvSpPr>
          <p:nvPr>
            <p:ph type="sldNum" sz="quarter" idx="12"/>
          </p:nvPr>
        </p:nvSpPr>
        <p:spPr/>
        <p:txBody>
          <a:bodyPr/>
          <a:lstStyle>
            <a:lvl1pPr>
              <a:defRPr/>
            </a:lvl1pPr>
          </a:lstStyle>
          <a:p>
            <a:pPr>
              <a:defRPr/>
            </a:pPr>
            <a:fld id="{9E50C884-77DA-4537-9F16-8D0D53EBB6CE}" type="slidenum">
              <a:rPr lang="en-US" altLang="en-US"/>
              <a:pPr>
                <a:defRPr/>
              </a:pPr>
              <a:t>‹#›</a:t>
            </a:fld>
            <a:endParaRPr lang="en-US" altLang="en-US" dirty="0"/>
          </a:p>
        </p:txBody>
      </p:sp>
    </p:spTree>
    <p:extLst>
      <p:ext uri="{BB962C8B-B14F-4D97-AF65-F5344CB8AC3E}">
        <p14:creationId xmlns:p14="http://schemas.microsoft.com/office/powerpoint/2010/main" val="4207707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5917757" y="1339850"/>
            <a:ext cx="1700656" cy="4819650"/>
          </a:xfrm>
          <a:prstGeom prst="rect">
            <a:avLst/>
          </a:prstGeom>
        </p:spPr>
        <p:txBody>
          <a:bodyPr/>
          <a:lstStyle/>
          <a:p>
            <a:endParaRPr lang="en-US" dirty="0"/>
          </a:p>
        </p:txBody>
      </p:sp>
      <p:sp>
        <p:nvSpPr>
          <p:cNvPr id="2" name="Slide Number Placeholder 5">
            <a:extLst>
              <a:ext uri="{FF2B5EF4-FFF2-40B4-BE49-F238E27FC236}">
                <a16:creationId xmlns:a16="http://schemas.microsoft.com/office/drawing/2014/main" id="{EC330188-43B0-7DFE-34F7-DBC4CDBBC9CE}"/>
              </a:ext>
            </a:extLst>
          </p:cNvPr>
          <p:cNvSpPr>
            <a:spLocks noGrp="1"/>
          </p:cNvSpPr>
          <p:nvPr>
            <p:ph type="sldNum" sz="quarter" idx="11"/>
          </p:nvPr>
        </p:nvSpPr>
        <p:spPr/>
        <p:txBody>
          <a:bodyPr/>
          <a:lstStyle>
            <a:lvl1pPr>
              <a:defRPr/>
            </a:lvl1pPr>
          </a:lstStyle>
          <a:p>
            <a:pPr>
              <a:defRPr/>
            </a:pPr>
            <a:fld id="{048DFBA1-FBA9-4E14-A9DD-BECBD5449745}" type="slidenum">
              <a:rPr lang="en-US" altLang="en-US"/>
              <a:pPr>
                <a:defRPr/>
              </a:pPr>
              <a:t>‹#›</a:t>
            </a:fld>
            <a:endParaRPr lang="en-US" altLang="en-US" dirty="0"/>
          </a:p>
        </p:txBody>
      </p:sp>
    </p:spTree>
    <p:extLst>
      <p:ext uri="{BB962C8B-B14F-4D97-AF65-F5344CB8AC3E}">
        <p14:creationId xmlns:p14="http://schemas.microsoft.com/office/powerpoint/2010/main" val="492073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3668495" y="875173"/>
            <a:ext cx="5475506" cy="1860549"/>
          </a:xfrm>
          <a:prstGeom prst="rect">
            <a:avLst/>
          </a:prstGeom>
          <a:solidFill>
            <a:schemeClr val="accent3">
              <a:lumMod val="20000"/>
              <a:lumOff val="80000"/>
            </a:schemeClr>
          </a:solidFill>
        </p:spPr>
        <p:txBody>
          <a:bodyPr/>
          <a:lstStyle>
            <a:lvl1pPr marL="0" indent="0" algn="ctr">
              <a:buFontTx/>
              <a:buNone/>
              <a:defRPr/>
            </a:lvl1pPr>
          </a:lstStyle>
          <a:p>
            <a:pPr lvl="0"/>
            <a:endParaRPr lang="en-US" noProof="0" dirty="0"/>
          </a:p>
        </p:txBody>
      </p:sp>
      <p:sp>
        <p:nvSpPr>
          <p:cNvPr id="9" name="Picture Placeholder 2"/>
          <p:cNvSpPr>
            <a:spLocks noGrp="1"/>
          </p:cNvSpPr>
          <p:nvPr>
            <p:ph type="pic" sz="quarter" idx="13"/>
          </p:nvPr>
        </p:nvSpPr>
        <p:spPr>
          <a:xfrm>
            <a:off x="3668495" y="2705535"/>
            <a:ext cx="5475506" cy="1860549"/>
          </a:xfrm>
          <a:prstGeom prst="rect">
            <a:avLst/>
          </a:prstGeom>
          <a:solidFill>
            <a:schemeClr val="accent3">
              <a:lumMod val="20000"/>
              <a:lumOff val="80000"/>
            </a:schemeClr>
          </a:solidFill>
        </p:spPr>
        <p:txBody>
          <a:bodyPr/>
          <a:lstStyle>
            <a:lvl1pPr marL="0" indent="0" algn="ctr">
              <a:buFontTx/>
              <a:buNone/>
              <a:defRPr/>
            </a:lvl1pPr>
          </a:lstStyle>
          <a:p>
            <a:pPr lvl="0"/>
            <a:endParaRPr lang="en-US" noProof="0"/>
          </a:p>
        </p:txBody>
      </p:sp>
      <p:sp>
        <p:nvSpPr>
          <p:cNvPr id="10" name="Picture Placeholder 2"/>
          <p:cNvSpPr>
            <a:spLocks noGrp="1"/>
          </p:cNvSpPr>
          <p:nvPr>
            <p:ph type="pic" sz="quarter" idx="14"/>
          </p:nvPr>
        </p:nvSpPr>
        <p:spPr>
          <a:xfrm>
            <a:off x="3668495" y="4556127"/>
            <a:ext cx="5475506" cy="1860549"/>
          </a:xfrm>
          <a:prstGeom prst="rect">
            <a:avLst/>
          </a:prstGeom>
          <a:solidFill>
            <a:schemeClr val="accent3">
              <a:lumMod val="20000"/>
              <a:lumOff val="80000"/>
            </a:schemeClr>
          </a:solidFill>
        </p:spPr>
        <p:txBody>
          <a:bodyPr/>
          <a:lstStyle>
            <a:lvl1pPr marL="0" indent="0" algn="ctr">
              <a:buFontTx/>
              <a:buNone/>
              <a:defRPr/>
            </a:lvl1pPr>
          </a:lstStyle>
          <a:p>
            <a:pPr lvl="0"/>
            <a:endParaRPr lang="en-US" noProof="0"/>
          </a:p>
        </p:txBody>
      </p:sp>
      <p:sp>
        <p:nvSpPr>
          <p:cNvPr id="2" name="Slide Number Placeholder 5">
            <a:extLst>
              <a:ext uri="{FF2B5EF4-FFF2-40B4-BE49-F238E27FC236}">
                <a16:creationId xmlns:a16="http://schemas.microsoft.com/office/drawing/2014/main" id="{49CF3172-B533-E1F1-6193-81F353F52B1E}"/>
              </a:ext>
            </a:extLst>
          </p:cNvPr>
          <p:cNvSpPr>
            <a:spLocks noGrp="1"/>
          </p:cNvSpPr>
          <p:nvPr>
            <p:ph type="sldNum" sz="quarter" idx="15"/>
          </p:nvPr>
        </p:nvSpPr>
        <p:spPr/>
        <p:txBody>
          <a:bodyPr/>
          <a:lstStyle>
            <a:lvl1pPr>
              <a:defRPr/>
            </a:lvl1pPr>
          </a:lstStyle>
          <a:p>
            <a:pPr>
              <a:defRPr/>
            </a:pPr>
            <a:fld id="{99407AE5-61D0-4B91-A6F9-2AF457B58C01}" type="slidenum">
              <a:rPr lang="en-US" altLang="en-US"/>
              <a:pPr>
                <a:defRPr/>
              </a:pPr>
              <a:t>‹#›</a:t>
            </a:fld>
            <a:endParaRPr lang="en-US" altLang="en-US" dirty="0"/>
          </a:p>
        </p:txBody>
      </p:sp>
    </p:spTree>
    <p:extLst>
      <p:ext uri="{BB962C8B-B14F-4D97-AF65-F5344CB8AC3E}">
        <p14:creationId xmlns:p14="http://schemas.microsoft.com/office/powerpoint/2010/main" val="3137718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Picture Placeholder 9"/>
          <p:cNvSpPr>
            <a:spLocks noGrp="1"/>
          </p:cNvSpPr>
          <p:nvPr>
            <p:ph type="pic" sz="quarter" idx="11"/>
          </p:nvPr>
        </p:nvSpPr>
        <p:spPr>
          <a:xfrm>
            <a:off x="0" y="1073426"/>
            <a:ext cx="4572000" cy="3803512"/>
          </a:xfrm>
          <a:prstGeom prst="rect">
            <a:avLst/>
          </a:prstGeom>
          <a:solidFill>
            <a:schemeClr val="accent3">
              <a:lumMod val="20000"/>
              <a:lumOff val="80000"/>
            </a:schemeClr>
          </a:solidFill>
        </p:spPr>
        <p:txBody>
          <a:bodyPr/>
          <a:lstStyle>
            <a:lvl1pPr marL="0" indent="0" algn="ctr">
              <a:buFontTx/>
              <a:buNone/>
              <a:defRPr/>
            </a:lvl1pPr>
          </a:lstStyle>
          <a:p>
            <a:endParaRPr lang="en-US" dirty="0"/>
          </a:p>
        </p:txBody>
      </p:sp>
      <p:sp>
        <p:nvSpPr>
          <p:cNvPr id="7" name="Picture Placeholder 10"/>
          <p:cNvSpPr>
            <a:spLocks noGrp="1"/>
          </p:cNvSpPr>
          <p:nvPr>
            <p:ph type="pic" sz="quarter" idx="13"/>
          </p:nvPr>
        </p:nvSpPr>
        <p:spPr>
          <a:xfrm>
            <a:off x="4572000" y="1073426"/>
            <a:ext cx="4572000" cy="3803512"/>
          </a:xfrm>
          <a:prstGeom prst="rect">
            <a:avLst/>
          </a:prstGeom>
          <a:solidFill>
            <a:schemeClr val="accent3">
              <a:lumMod val="20000"/>
              <a:lumOff val="80000"/>
            </a:schemeClr>
          </a:solidFill>
        </p:spPr>
        <p:txBody>
          <a:bodyPr/>
          <a:lstStyle>
            <a:lvl1pPr marL="0" indent="0" algn="ctr">
              <a:buFontTx/>
              <a:buNone/>
              <a:defRPr/>
            </a:lvl1pPr>
          </a:lstStyle>
          <a:p>
            <a:endParaRPr lang="en-US" dirty="0"/>
          </a:p>
        </p:txBody>
      </p:sp>
      <p:sp>
        <p:nvSpPr>
          <p:cNvPr id="2" name="Slide Number Placeholder 5">
            <a:extLst>
              <a:ext uri="{FF2B5EF4-FFF2-40B4-BE49-F238E27FC236}">
                <a16:creationId xmlns:a16="http://schemas.microsoft.com/office/drawing/2014/main" id="{DCD9C42E-8FAB-E660-0F75-0BCAE84C9403}"/>
              </a:ext>
            </a:extLst>
          </p:cNvPr>
          <p:cNvSpPr>
            <a:spLocks noGrp="1"/>
          </p:cNvSpPr>
          <p:nvPr>
            <p:ph type="sldNum" sz="quarter" idx="14"/>
          </p:nvPr>
        </p:nvSpPr>
        <p:spPr/>
        <p:txBody>
          <a:bodyPr/>
          <a:lstStyle>
            <a:lvl1pPr>
              <a:defRPr/>
            </a:lvl1pPr>
          </a:lstStyle>
          <a:p>
            <a:pPr>
              <a:defRPr/>
            </a:pPr>
            <a:fld id="{1605EB0A-83D8-44CB-A02C-F6F34A6BC350}" type="slidenum">
              <a:rPr lang="en-US" altLang="en-US"/>
              <a:pPr>
                <a:defRPr/>
              </a:pPr>
              <a:t>‹#›</a:t>
            </a:fld>
            <a:endParaRPr lang="en-US" altLang="en-US" dirty="0"/>
          </a:p>
        </p:txBody>
      </p:sp>
    </p:spTree>
    <p:extLst>
      <p:ext uri="{BB962C8B-B14F-4D97-AF65-F5344CB8AC3E}">
        <p14:creationId xmlns:p14="http://schemas.microsoft.com/office/powerpoint/2010/main" val="662506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Picture Placeholder 9"/>
          <p:cNvSpPr>
            <a:spLocks noGrp="1"/>
          </p:cNvSpPr>
          <p:nvPr>
            <p:ph type="pic" sz="quarter" idx="11"/>
          </p:nvPr>
        </p:nvSpPr>
        <p:spPr>
          <a:xfrm>
            <a:off x="0" y="1073426"/>
            <a:ext cx="4572000" cy="5343249"/>
          </a:xfrm>
          <a:prstGeom prst="rect">
            <a:avLst/>
          </a:prstGeom>
          <a:solidFill>
            <a:schemeClr val="accent3">
              <a:lumMod val="20000"/>
              <a:lumOff val="80000"/>
            </a:schemeClr>
          </a:solidFill>
        </p:spPr>
        <p:txBody>
          <a:bodyPr/>
          <a:lstStyle>
            <a:lvl1pPr marL="0" indent="0" algn="ctr">
              <a:buFontTx/>
              <a:buNone/>
              <a:defRPr/>
            </a:lvl1pPr>
          </a:lstStyle>
          <a:p>
            <a:endParaRPr lang="en-US" dirty="0"/>
          </a:p>
        </p:txBody>
      </p:sp>
      <p:sp>
        <p:nvSpPr>
          <p:cNvPr id="2" name="Slide Number Placeholder 5">
            <a:extLst>
              <a:ext uri="{FF2B5EF4-FFF2-40B4-BE49-F238E27FC236}">
                <a16:creationId xmlns:a16="http://schemas.microsoft.com/office/drawing/2014/main" id="{B74BC2E3-42BA-76B5-CB10-E3CA2C4C26C1}"/>
              </a:ext>
            </a:extLst>
          </p:cNvPr>
          <p:cNvSpPr>
            <a:spLocks noGrp="1"/>
          </p:cNvSpPr>
          <p:nvPr>
            <p:ph type="sldNum" sz="quarter" idx="12"/>
          </p:nvPr>
        </p:nvSpPr>
        <p:spPr/>
        <p:txBody>
          <a:bodyPr/>
          <a:lstStyle>
            <a:lvl1pPr>
              <a:defRPr/>
            </a:lvl1pPr>
          </a:lstStyle>
          <a:p>
            <a:pPr>
              <a:defRPr/>
            </a:pPr>
            <a:fld id="{F1AE52B4-22C7-466A-8184-D0CB0EE75ABF}" type="slidenum">
              <a:rPr lang="en-US" altLang="en-US"/>
              <a:pPr>
                <a:defRPr/>
              </a:pPr>
              <a:t>‹#›</a:t>
            </a:fld>
            <a:endParaRPr lang="en-US" altLang="en-US" dirty="0"/>
          </a:p>
        </p:txBody>
      </p:sp>
    </p:spTree>
    <p:extLst>
      <p:ext uri="{BB962C8B-B14F-4D97-AF65-F5344CB8AC3E}">
        <p14:creationId xmlns:p14="http://schemas.microsoft.com/office/powerpoint/2010/main" val="4080741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Picture Placeholder 15"/>
          <p:cNvSpPr>
            <a:spLocks noGrp="1"/>
          </p:cNvSpPr>
          <p:nvPr>
            <p:ph type="pic" sz="quarter" idx="10"/>
          </p:nvPr>
        </p:nvSpPr>
        <p:spPr>
          <a:xfrm>
            <a:off x="0" y="0"/>
            <a:ext cx="9144000" cy="6858000"/>
          </a:xfrm>
          <a:prstGeom prst="rect">
            <a:avLst/>
          </a:prstGeom>
          <a:solidFill>
            <a:schemeClr val="accent3">
              <a:lumMod val="20000"/>
              <a:lumOff val="80000"/>
            </a:schemeClr>
          </a:solidFill>
        </p:spPr>
        <p:txBody>
          <a:bodyPr/>
          <a:lstStyle>
            <a:lvl1pPr marL="0" indent="0" algn="ctr">
              <a:buFontTx/>
              <a:buNone/>
              <a:defRPr/>
            </a:lvl1pPr>
          </a:lstStyle>
          <a:p>
            <a:endParaRPr lang="en-US" dirty="0"/>
          </a:p>
        </p:txBody>
      </p:sp>
    </p:spTree>
    <p:extLst>
      <p:ext uri="{BB962C8B-B14F-4D97-AF65-F5344CB8AC3E}">
        <p14:creationId xmlns:p14="http://schemas.microsoft.com/office/powerpoint/2010/main" val="1326525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9_Custom Layout">
    <p:spTree>
      <p:nvGrpSpPr>
        <p:cNvPr id="1" name=""/>
        <p:cNvGrpSpPr/>
        <p:nvPr/>
      </p:nvGrpSpPr>
      <p:grpSpPr>
        <a:xfrm>
          <a:off x="0" y="0"/>
          <a:ext cx="0" cy="0"/>
          <a:chOff x="0" y="0"/>
          <a:chExt cx="0" cy="0"/>
        </a:xfrm>
      </p:grpSpPr>
      <p:sp>
        <p:nvSpPr>
          <p:cNvPr id="3" name="Picture Placeholder 15"/>
          <p:cNvSpPr>
            <a:spLocks noGrp="1"/>
          </p:cNvSpPr>
          <p:nvPr>
            <p:ph type="pic" sz="quarter" idx="10"/>
          </p:nvPr>
        </p:nvSpPr>
        <p:spPr>
          <a:xfrm>
            <a:off x="0" y="0"/>
            <a:ext cx="9144000" cy="6858000"/>
          </a:xfrm>
          <a:prstGeom prst="rect">
            <a:avLst/>
          </a:prstGeom>
          <a:solidFill>
            <a:schemeClr val="accent3">
              <a:lumMod val="20000"/>
              <a:lumOff val="80000"/>
            </a:schemeClr>
          </a:solidFill>
        </p:spPr>
      </p:sp>
    </p:spTree>
    <p:extLst>
      <p:ext uri="{BB962C8B-B14F-4D97-AF65-F5344CB8AC3E}">
        <p14:creationId xmlns:p14="http://schemas.microsoft.com/office/powerpoint/2010/main" val="1900626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0_Custom Layout">
    <p:spTree>
      <p:nvGrpSpPr>
        <p:cNvPr id="1" name=""/>
        <p:cNvGrpSpPr/>
        <p:nvPr/>
      </p:nvGrpSpPr>
      <p:grpSpPr>
        <a:xfrm>
          <a:off x="0" y="0"/>
          <a:ext cx="0" cy="0"/>
          <a:chOff x="0" y="0"/>
          <a:chExt cx="0" cy="0"/>
        </a:xfrm>
      </p:grpSpPr>
      <p:sp>
        <p:nvSpPr>
          <p:cNvPr id="3" name="Picture Placeholder 15"/>
          <p:cNvSpPr>
            <a:spLocks noGrp="1"/>
          </p:cNvSpPr>
          <p:nvPr>
            <p:ph type="pic" sz="quarter" idx="10"/>
          </p:nvPr>
        </p:nvSpPr>
        <p:spPr>
          <a:xfrm>
            <a:off x="0" y="0"/>
            <a:ext cx="9144000" cy="6858000"/>
          </a:xfrm>
          <a:prstGeom prst="rect">
            <a:avLst/>
          </a:prstGeom>
          <a:solidFill>
            <a:schemeClr val="accent3">
              <a:lumMod val="20000"/>
              <a:lumOff val="80000"/>
            </a:schemeClr>
          </a:solidFill>
        </p:spPr>
      </p:sp>
    </p:spTree>
    <p:extLst>
      <p:ext uri="{BB962C8B-B14F-4D97-AF65-F5344CB8AC3E}">
        <p14:creationId xmlns:p14="http://schemas.microsoft.com/office/powerpoint/2010/main" val="1673205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1B59BB8-A89E-53DE-D37E-93ECDE2E88A7}"/>
              </a:ext>
            </a:extLst>
          </p:cNvPr>
          <p:cNvSpPr/>
          <p:nvPr userDrawn="1"/>
        </p:nvSpPr>
        <p:spPr>
          <a:xfrm>
            <a:off x="0" y="0"/>
            <a:ext cx="9151938" cy="871538"/>
          </a:xfrm>
          <a:prstGeom prst="rect">
            <a:avLst/>
          </a:prstGeom>
          <a:solidFill>
            <a:srgbClr val="036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pic>
        <p:nvPicPr>
          <p:cNvPr id="1027" name="Picture 26">
            <a:extLst>
              <a:ext uri="{FF2B5EF4-FFF2-40B4-BE49-F238E27FC236}">
                <a16:creationId xmlns:a16="http://schemas.microsoft.com/office/drawing/2014/main" id="{2BB7E36B-3605-840D-FE37-9AC1D653D4C7}"/>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t="34891" b="34891"/>
          <a:stretch>
            <a:fillRect/>
          </a:stretch>
        </p:blipFill>
        <p:spPr bwMode="auto">
          <a:xfrm>
            <a:off x="-9525" y="-7938"/>
            <a:ext cx="2724150"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a:extLst>
              <a:ext uri="{FF2B5EF4-FFF2-40B4-BE49-F238E27FC236}">
                <a16:creationId xmlns:a16="http://schemas.microsoft.com/office/drawing/2014/main" id="{3E0B1A97-4D2D-E09D-8013-4D019787F92E}"/>
              </a:ext>
            </a:extLst>
          </p:cNvPr>
          <p:cNvSpPr/>
          <p:nvPr userDrawn="1"/>
        </p:nvSpPr>
        <p:spPr>
          <a:xfrm>
            <a:off x="-9525" y="6418263"/>
            <a:ext cx="9170988" cy="446087"/>
          </a:xfrm>
          <a:prstGeom prst="rect">
            <a:avLst/>
          </a:prstGeom>
          <a:solidFill>
            <a:srgbClr val="036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sp>
        <p:nvSpPr>
          <p:cNvPr id="25" name="Graphic 13">
            <a:extLst>
              <a:ext uri="{FF2B5EF4-FFF2-40B4-BE49-F238E27FC236}">
                <a16:creationId xmlns:a16="http://schemas.microsoft.com/office/drawing/2014/main" id="{94F8F5AF-432A-55F0-B085-CE0865ABD4D4}"/>
              </a:ext>
            </a:extLst>
          </p:cNvPr>
          <p:cNvSpPr/>
          <p:nvPr userDrawn="1"/>
        </p:nvSpPr>
        <p:spPr>
          <a:xfrm>
            <a:off x="-1" y="6418263"/>
            <a:ext cx="9151937" cy="363537"/>
          </a:xfrm>
          <a:custGeom>
            <a:avLst/>
            <a:gdLst>
              <a:gd name="connsiteX0" fmla="*/ 12203052 w 24406104"/>
              <a:gd name="connsiteY0" fmla="*/ 0 h 2853262"/>
              <a:gd name="connsiteX1" fmla="*/ 0 w 24406104"/>
              <a:gd name="connsiteY1" fmla="*/ 0 h 2853262"/>
              <a:gd name="connsiteX2" fmla="*/ 0 w 24406104"/>
              <a:gd name="connsiteY2" fmla="*/ 362438 h 2853262"/>
              <a:gd name="connsiteX3" fmla="*/ 12132964 w 24406104"/>
              <a:gd name="connsiteY3" fmla="*/ 2843432 h 2853262"/>
              <a:gd name="connsiteX4" fmla="*/ 12132964 w 24406104"/>
              <a:gd name="connsiteY4" fmla="*/ 2843432 h 2853262"/>
              <a:gd name="connsiteX5" fmla="*/ 12170940 w 24406104"/>
              <a:gd name="connsiteY5" fmla="*/ 2851079 h 2853262"/>
              <a:gd name="connsiteX6" fmla="*/ 12231343 w 24406104"/>
              <a:gd name="connsiteY6" fmla="*/ 2851843 h 2853262"/>
              <a:gd name="connsiteX7" fmla="*/ 12272887 w 24406104"/>
              <a:gd name="connsiteY7" fmla="*/ 2843432 h 2853262"/>
              <a:gd name="connsiteX8" fmla="*/ 12272887 w 24406104"/>
              <a:gd name="connsiteY8" fmla="*/ 2843432 h 2853262"/>
              <a:gd name="connsiteX9" fmla="*/ 24406104 w 24406104"/>
              <a:gd name="connsiteY9" fmla="*/ 362438 h 2853262"/>
              <a:gd name="connsiteX10" fmla="*/ 24406104 w 24406104"/>
              <a:gd name="connsiteY10" fmla="*/ 0 h 2853262"/>
              <a:gd name="connsiteX11" fmla="*/ 12203052 w 24406104"/>
              <a:gd name="connsiteY11" fmla="*/ 0 h 2853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406104" h="2853262">
                <a:moveTo>
                  <a:pt x="12203052" y="0"/>
                </a:moveTo>
                <a:lnTo>
                  <a:pt x="0" y="0"/>
                </a:lnTo>
                <a:lnTo>
                  <a:pt x="0" y="362438"/>
                </a:lnTo>
                <a:lnTo>
                  <a:pt x="12132964" y="2843432"/>
                </a:lnTo>
                <a:lnTo>
                  <a:pt x="12132964" y="2843432"/>
                </a:lnTo>
                <a:lnTo>
                  <a:pt x="12170940" y="2851079"/>
                </a:lnTo>
                <a:cubicBezTo>
                  <a:pt x="12187506" y="2853118"/>
                  <a:pt x="12208405" y="2854392"/>
                  <a:pt x="12231343" y="2851843"/>
                </a:cubicBezTo>
                <a:lnTo>
                  <a:pt x="12272887" y="2843432"/>
                </a:lnTo>
                <a:lnTo>
                  <a:pt x="12272887" y="2843432"/>
                </a:lnTo>
                <a:lnTo>
                  <a:pt x="24406104" y="362438"/>
                </a:lnTo>
                <a:lnTo>
                  <a:pt x="24406104" y="0"/>
                </a:lnTo>
                <a:lnTo>
                  <a:pt x="12203052" y="0"/>
                </a:lnTo>
                <a:close/>
              </a:path>
            </a:pathLst>
          </a:custGeom>
          <a:solidFill>
            <a:srgbClr val="19405B"/>
          </a:solidFill>
          <a:ln w="25483" cap="flat">
            <a:noFill/>
            <a:prstDash val="solid"/>
            <a:miter/>
          </a:ln>
        </p:spPr>
        <p:txBody>
          <a:bodyPr anchor="ctr"/>
          <a:lstStyle/>
          <a:p>
            <a:pPr eaLnBrk="1" fontAlgn="auto" hangingPunct="1">
              <a:spcBef>
                <a:spcPts val="0"/>
              </a:spcBef>
              <a:spcAft>
                <a:spcPts val="0"/>
              </a:spcAft>
              <a:defRPr/>
            </a:pPr>
            <a:endParaRPr lang="en-US" sz="900" dirty="0">
              <a:latin typeface="+mn-lt"/>
            </a:endParaRPr>
          </a:p>
        </p:txBody>
      </p:sp>
      <p:sp>
        <p:nvSpPr>
          <p:cNvPr id="6" name="Slide Number Placeholder 5">
            <a:extLst>
              <a:ext uri="{FF2B5EF4-FFF2-40B4-BE49-F238E27FC236}">
                <a16:creationId xmlns:a16="http://schemas.microsoft.com/office/drawing/2014/main" id="{11A98F81-60D5-4CBD-A28A-F4C242924950}"/>
              </a:ext>
            </a:extLst>
          </p:cNvPr>
          <p:cNvSpPr>
            <a:spLocks noGrp="1"/>
          </p:cNvSpPr>
          <p:nvPr>
            <p:ph type="sldNum" sz="quarter" idx="4"/>
          </p:nvPr>
        </p:nvSpPr>
        <p:spPr>
          <a:xfrm>
            <a:off x="4048125" y="6416675"/>
            <a:ext cx="1055688" cy="365125"/>
          </a:xfrm>
          <a:prstGeom prst="rect">
            <a:avLst/>
          </a:prstGeom>
        </p:spPr>
        <p:txBody>
          <a:bodyPr vert="horz" wrap="square" lIns="91440" tIns="45720" rIns="91440" bIns="45720" numCol="1" anchor="ctr" anchorCtr="0" compatLnSpc="1">
            <a:prstTxWarp prst="textNoShape">
              <a:avLst/>
            </a:prstTxWarp>
          </a:bodyPr>
          <a:lstStyle>
            <a:lvl1pPr algn="ctr" eaLnBrk="1" fontAlgn="auto" hangingPunct="1">
              <a:spcBef>
                <a:spcPts val="0"/>
              </a:spcBef>
              <a:spcAft>
                <a:spcPts val="0"/>
              </a:spcAft>
              <a:defRPr sz="863" b="1">
                <a:solidFill>
                  <a:schemeClr val="bg1"/>
                </a:solidFill>
                <a:latin typeface="PT Sans" panose="020B0503020203020204" pitchFamily="34" charset="0"/>
                <a:ea typeface="PT Sans" panose="020B0503020203020204" pitchFamily="34" charset="0"/>
              </a:defRPr>
            </a:lvl1pPr>
          </a:lstStyle>
          <a:p>
            <a:pPr>
              <a:defRPr/>
            </a:pPr>
            <a:fld id="{ECAD2CC8-3F92-4FF7-B46A-885A3C180BB7}" type="slidenum">
              <a:rPr lang="en-US" altLang="en-US"/>
              <a:pPr>
                <a:defRPr/>
              </a:pPr>
              <a:t>‹#›</a:t>
            </a:fld>
            <a:endParaRPr lang="en-US" altLang="en-US" dirty="0"/>
          </a:p>
        </p:txBody>
      </p:sp>
      <p:pic>
        <p:nvPicPr>
          <p:cNvPr id="1034" name="Picture 26">
            <a:extLst>
              <a:ext uri="{FF2B5EF4-FFF2-40B4-BE49-F238E27FC236}">
                <a16:creationId xmlns:a16="http://schemas.microsoft.com/office/drawing/2014/main" id="{66868AF5-4BE0-2736-7383-FD08F0C78A93}"/>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t="34891" b="34891"/>
          <a:stretch>
            <a:fillRect/>
          </a:stretch>
        </p:blipFill>
        <p:spPr bwMode="auto">
          <a:xfrm>
            <a:off x="6437313" y="-17463"/>
            <a:ext cx="2724150" cy="88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Graphic 13">
            <a:extLst>
              <a:ext uri="{FF2B5EF4-FFF2-40B4-BE49-F238E27FC236}">
                <a16:creationId xmlns:a16="http://schemas.microsoft.com/office/drawing/2014/main" id="{07E87735-F6D7-1EED-46D0-3988223F7EAD}"/>
              </a:ext>
            </a:extLst>
          </p:cNvPr>
          <p:cNvSpPr>
            <a:spLocks/>
          </p:cNvSpPr>
          <p:nvPr userDrawn="1"/>
        </p:nvSpPr>
        <p:spPr bwMode="auto">
          <a:xfrm rot="10800000">
            <a:off x="1588" y="515938"/>
            <a:ext cx="9142412" cy="355600"/>
          </a:xfrm>
          <a:custGeom>
            <a:avLst/>
            <a:gdLst>
              <a:gd name="T0" fmla="*/ 538618 w 24406104"/>
              <a:gd name="T1" fmla="*/ 0 h 2853262"/>
              <a:gd name="T2" fmla="*/ 0 w 24406104"/>
              <a:gd name="T3" fmla="*/ 0 h 2853262"/>
              <a:gd name="T4" fmla="*/ 0 w 24406104"/>
              <a:gd name="T5" fmla="*/ 1 h 2853262"/>
              <a:gd name="T6" fmla="*/ 535524 w 24406104"/>
              <a:gd name="T7" fmla="*/ 11 h 2853262"/>
              <a:gd name="T8" fmla="*/ 535524 w 24406104"/>
              <a:gd name="T9" fmla="*/ 11 h 2853262"/>
              <a:gd name="T10" fmla="*/ 537200 w 24406104"/>
              <a:gd name="T11" fmla="*/ 11 h 2853262"/>
              <a:gd name="T12" fmla="*/ 539867 w 24406104"/>
              <a:gd name="T13" fmla="*/ 11 h 2853262"/>
              <a:gd name="T14" fmla="*/ 541700 w 24406104"/>
              <a:gd name="T15" fmla="*/ 11 h 2853262"/>
              <a:gd name="T16" fmla="*/ 541700 w 24406104"/>
              <a:gd name="T17" fmla="*/ 11 h 2853262"/>
              <a:gd name="T18" fmla="*/ 1077236 w 24406104"/>
              <a:gd name="T19" fmla="*/ 1 h 2853262"/>
              <a:gd name="T20" fmla="*/ 1077236 w 24406104"/>
              <a:gd name="T21" fmla="*/ 0 h 2853262"/>
              <a:gd name="T22" fmla="*/ 538618 w 24406104"/>
              <a:gd name="T23" fmla="*/ 0 h 28532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406104" h="2853262">
                <a:moveTo>
                  <a:pt x="12203052" y="0"/>
                </a:moveTo>
                <a:lnTo>
                  <a:pt x="0" y="0"/>
                </a:lnTo>
                <a:lnTo>
                  <a:pt x="0" y="362438"/>
                </a:lnTo>
                <a:lnTo>
                  <a:pt x="12132964" y="2843432"/>
                </a:lnTo>
                <a:lnTo>
                  <a:pt x="12170940" y="2851079"/>
                </a:lnTo>
                <a:cubicBezTo>
                  <a:pt x="12187506" y="2853118"/>
                  <a:pt x="12208405" y="2854392"/>
                  <a:pt x="12231343" y="2851843"/>
                </a:cubicBezTo>
                <a:lnTo>
                  <a:pt x="12272887" y="2843432"/>
                </a:lnTo>
                <a:lnTo>
                  <a:pt x="24406104" y="362438"/>
                </a:lnTo>
                <a:lnTo>
                  <a:pt x="24406104" y="0"/>
                </a:lnTo>
                <a:lnTo>
                  <a:pt x="12203052" y="0"/>
                </a:lnTo>
                <a:close/>
              </a:path>
            </a:pathLst>
          </a:custGeom>
          <a:solidFill>
            <a:srgbClr val="03617A"/>
          </a:solidFill>
          <a:ln>
            <a:noFill/>
          </a:ln>
        </p:spPr>
        <p:txBody>
          <a:bodyPr anchor="ctr"/>
          <a:lstStyle/>
          <a:p>
            <a:endParaRPr lang="en-US"/>
          </a:p>
        </p:txBody>
      </p:sp>
      <p:sp>
        <p:nvSpPr>
          <p:cNvPr id="2" name="TextBox 1">
            <a:extLst>
              <a:ext uri="{FF2B5EF4-FFF2-40B4-BE49-F238E27FC236}">
                <a16:creationId xmlns:a16="http://schemas.microsoft.com/office/drawing/2014/main" id="{FBE16C68-4893-29D3-9108-1F30E8D77EBE}"/>
              </a:ext>
            </a:extLst>
          </p:cNvPr>
          <p:cNvSpPr txBox="1"/>
          <p:nvPr userDrawn="1"/>
        </p:nvSpPr>
        <p:spPr>
          <a:xfrm>
            <a:off x="0" y="204788"/>
            <a:ext cx="9134475" cy="230187"/>
          </a:xfrm>
          <a:prstGeom prst="rect">
            <a:avLst/>
          </a:prstGeom>
          <a:noFill/>
        </p:spPr>
        <p:txBody>
          <a:bodyPr>
            <a:spAutoFit/>
          </a:bodyPr>
          <a:lstStyle/>
          <a:p>
            <a:pPr algn="ctr">
              <a:defRPr/>
            </a:pPr>
            <a:r>
              <a:rPr lang="en-US" sz="900" b="1" spc="563" dirty="0">
                <a:solidFill>
                  <a:prstClr val="white"/>
                </a:solidFill>
                <a:latin typeface="Work Sans" panose="00000800000000000000" pitchFamily="50" charset="0"/>
                <a:ea typeface="PT Sans" panose="020B0503020203020204" pitchFamily="34" charset="0"/>
              </a:rPr>
              <a:t>IOWA DEPARTMENT OF TRANSPORTATION</a:t>
            </a:r>
          </a:p>
        </p:txBody>
      </p:sp>
      <p:pic>
        <p:nvPicPr>
          <p:cNvPr id="3" name="Picture 2" descr="A picture containing text, clipart">
            <a:extLst>
              <a:ext uri="{FF2B5EF4-FFF2-40B4-BE49-F238E27FC236}">
                <a16:creationId xmlns:a16="http://schemas.microsoft.com/office/drawing/2014/main" id="{494255D0-39F1-E3D9-A3B9-04BFE1651B9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602976" y="397741"/>
            <a:ext cx="1926936" cy="481734"/>
          </a:xfrm>
          <a:prstGeom prst="rect">
            <a:avLst/>
          </a:prstGeom>
        </p:spPr>
      </p:pic>
    </p:spTree>
  </p:cSld>
  <p:clrMap bg1="lt1" tx1="dk1" bg2="lt2" tx2="dk2" accent1="accent1" accent2="accent2" accent3="accent3" accent4="accent4" accent5="accent5" accent6="accent6" hlink="hlink" folHlink="folHlink"/>
  <p:sldLayoutIdLst>
    <p:sldLayoutId id="2147483732" r:id="rId1"/>
    <p:sldLayoutId id="2147483733" r:id="rId2"/>
    <p:sldLayoutId id="2147483735" r:id="rId3"/>
    <p:sldLayoutId id="2147483736" r:id="rId4"/>
    <p:sldLayoutId id="2147483738" r:id="rId5"/>
    <p:sldLayoutId id="2147483739" r:id="rId6"/>
    <p:sldLayoutId id="2147483749" r:id="rId7"/>
    <p:sldLayoutId id="2147483751" r:id="rId8"/>
    <p:sldLayoutId id="2147483752" r:id="rId9"/>
  </p:sldLayoutIdLst>
  <p:hf hdr="0" ftr="0" dt="0"/>
  <p:txStyles>
    <p:titleStyle>
      <a:lvl1pPr algn="l" defTabSz="684213" rtl="0" eaLnBrk="0" fontAlgn="base" hangingPunct="0">
        <a:lnSpc>
          <a:spcPct val="90000"/>
        </a:lnSpc>
        <a:spcBef>
          <a:spcPct val="0"/>
        </a:spcBef>
        <a:spcAft>
          <a:spcPct val="0"/>
        </a:spcAft>
        <a:defRPr sz="3200" b="1" kern="1200">
          <a:solidFill>
            <a:schemeClr val="tx1"/>
          </a:solidFill>
          <a:latin typeface="Roboto Slab" pitchFamily="2" charset="0"/>
          <a:ea typeface="Roboto Slab" pitchFamily="2" charset="0"/>
          <a:cs typeface="Roboto Slab" pitchFamily="2" charset="0"/>
        </a:defRPr>
      </a:lvl1pPr>
      <a:lvl2pPr algn="l" defTabSz="684213" rtl="0" eaLnBrk="0" fontAlgn="base" hangingPunct="0">
        <a:lnSpc>
          <a:spcPct val="90000"/>
        </a:lnSpc>
        <a:spcBef>
          <a:spcPct val="0"/>
        </a:spcBef>
        <a:spcAft>
          <a:spcPct val="0"/>
        </a:spcAft>
        <a:defRPr sz="3200" b="1">
          <a:solidFill>
            <a:schemeClr val="tx1"/>
          </a:solidFill>
          <a:latin typeface="Roboto Slab" pitchFamily="2" charset="0"/>
          <a:ea typeface="Roboto Slab" pitchFamily="2" charset="0"/>
          <a:cs typeface="Roboto Slab" pitchFamily="2" charset="0"/>
        </a:defRPr>
      </a:lvl2pPr>
      <a:lvl3pPr algn="l" defTabSz="684213" rtl="0" eaLnBrk="0" fontAlgn="base" hangingPunct="0">
        <a:lnSpc>
          <a:spcPct val="90000"/>
        </a:lnSpc>
        <a:spcBef>
          <a:spcPct val="0"/>
        </a:spcBef>
        <a:spcAft>
          <a:spcPct val="0"/>
        </a:spcAft>
        <a:defRPr sz="3200" b="1">
          <a:solidFill>
            <a:schemeClr val="tx1"/>
          </a:solidFill>
          <a:latin typeface="Roboto Slab" pitchFamily="2" charset="0"/>
          <a:ea typeface="Roboto Slab" pitchFamily="2" charset="0"/>
          <a:cs typeface="Roboto Slab" pitchFamily="2" charset="0"/>
        </a:defRPr>
      </a:lvl3pPr>
      <a:lvl4pPr algn="l" defTabSz="684213" rtl="0" eaLnBrk="0" fontAlgn="base" hangingPunct="0">
        <a:lnSpc>
          <a:spcPct val="90000"/>
        </a:lnSpc>
        <a:spcBef>
          <a:spcPct val="0"/>
        </a:spcBef>
        <a:spcAft>
          <a:spcPct val="0"/>
        </a:spcAft>
        <a:defRPr sz="3200" b="1">
          <a:solidFill>
            <a:schemeClr val="tx1"/>
          </a:solidFill>
          <a:latin typeface="Roboto Slab" pitchFamily="2" charset="0"/>
          <a:ea typeface="Roboto Slab" pitchFamily="2" charset="0"/>
          <a:cs typeface="Roboto Slab" pitchFamily="2" charset="0"/>
        </a:defRPr>
      </a:lvl4pPr>
      <a:lvl5pPr algn="l" defTabSz="684213" rtl="0" eaLnBrk="0" fontAlgn="base" hangingPunct="0">
        <a:lnSpc>
          <a:spcPct val="90000"/>
        </a:lnSpc>
        <a:spcBef>
          <a:spcPct val="0"/>
        </a:spcBef>
        <a:spcAft>
          <a:spcPct val="0"/>
        </a:spcAft>
        <a:defRPr sz="3200" b="1">
          <a:solidFill>
            <a:schemeClr val="tx1"/>
          </a:solidFill>
          <a:latin typeface="Roboto Slab" pitchFamily="2" charset="0"/>
          <a:ea typeface="Roboto Slab" pitchFamily="2" charset="0"/>
          <a:cs typeface="Roboto Slab" pitchFamily="2" charset="0"/>
        </a:defRPr>
      </a:lvl5pPr>
      <a:lvl6pPr marL="171496" algn="l" defTabSz="685388" rtl="0" fontAlgn="base">
        <a:lnSpc>
          <a:spcPct val="90000"/>
        </a:lnSpc>
        <a:spcBef>
          <a:spcPct val="0"/>
        </a:spcBef>
        <a:spcAft>
          <a:spcPct val="0"/>
        </a:spcAft>
        <a:defRPr sz="3264">
          <a:solidFill>
            <a:schemeClr val="tx1"/>
          </a:solidFill>
          <a:latin typeface="Calibri Light" panose="020F0302020204030204" pitchFamily="34" charset="0"/>
        </a:defRPr>
      </a:lvl6pPr>
      <a:lvl7pPr marL="342992" algn="l" defTabSz="685388" rtl="0" fontAlgn="base">
        <a:lnSpc>
          <a:spcPct val="90000"/>
        </a:lnSpc>
        <a:spcBef>
          <a:spcPct val="0"/>
        </a:spcBef>
        <a:spcAft>
          <a:spcPct val="0"/>
        </a:spcAft>
        <a:defRPr sz="3264">
          <a:solidFill>
            <a:schemeClr val="tx1"/>
          </a:solidFill>
          <a:latin typeface="Calibri Light" panose="020F0302020204030204" pitchFamily="34" charset="0"/>
        </a:defRPr>
      </a:lvl7pPr>
      <a:lvl8pPr marL="514487" algn="l" defTabSz="685388" rtl="0" fontAlgn="base">
        <a:lnSpc>
          <a:spcPct val="90000"/>
        </a:lnSpc>
        <a:spcBef>
          <a:spcPct val="0"/>
        </a:spcBef>
        <a:spcAft>
          <a:spcPct val="0"/>
        </a:spcAft>
        <a:defRPr sz="3264">
          <a:solidFill>
            <a:schemeClr val="tx1"/>
          </a:solidFill>
          <a:latin typeface="Calibri Light" panose="020F0302020204030204" pitchFamily="34" charset="0"/>
        </a:defRPr>
      </a:lvl8pPr>
      <a:lvl9pPr marL="685983" algn="l" defTabSz="685388" rtl="0" fontAlgn="base">
        <a:lnSpc>
          <a:spcPct val="90000"/>
        </a:lnSpc>
        <a:spcBef>
          <a:spcPct val="0"/>
        </a:spcBef>
        <a:spcAft>
          <a:spcPct val="0"/>
        </a:spcAft>
        <a:defRPr sz="3264">
          <a:solidFill>
            <a:schemeClr val="tx1"/>
          </a:solidFill>
          <a:latin typeface="Calibri Light" panose="020F0302020204030204" pitchFamily="34" charset="0"/>
        </a:defRPr>
      </a:lvl9pPr>
    </p:titleStyle>
    <p:bodyStyle>
      <a:lvl1pPr marL="169863" indent="-169863" algn="l" defTabSz="684213" rtl="0" eaLnBrk="0" fontAlgn="base" hangingPunct="0">
        <a:lnSpc>
          <a:spcPct val="90000"/>
        </a:lnSpc>
        <a:spcBef>
          <a:spcPts val="750"/>
        </a:spcBef>
        <a:spcAft>
          <a:spcPct val="0"/>
        </a:spcAft>
        <a:buFont typeface="Arial" panose="020B0604020202020204" pitchFamily="34" charset="0"/>
        <a:buChar char="•"/>
        <a:defRPr sz="2000" kern="12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512763" indent="-169863" algn="l" defTabSz="684213" rtl="0" eaLnBrk="0" fontAlgn="base" hangingPunct="0">
        <a:lnSpc>
          <a:spcPct val="90000"/>
        </a:lnSpc>
        <a:spcBef>
          <a:spcPts val="375"/>
        </a:spcBef>
        <a:spcAft>
          <a:spcPct val="0"/>
        </a:spcAft>
        <a:buFont typeface="Arial" panose="020B0604020202020204" pitchFamily="34" charset="0"/>
        <a:buChar char="•"/>
        <a:defRPr sz="1700" kern="12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855663" indent="-169863" algn="l" defTabSz="684213" rtl="0" eaLnBrk="0" fontAlgn="base" hangingPunct="0">
        <a:lnSpc>
          <a:spcPct val="90000"/>
        </a:lnSpc>
        <a:spcBef>
          <a:spcPts val="375"/>
        </a:spcBef>
        <a:spcAft>
          <a:spcPct val="0"/>
        </a:spcAft>
        <a:buFont typeface="Arial" panose="020B0604020202020204" pitchFamily="34" charset="0"/>
        <a:buChar char="•"/>
        <a:defRPr sz="1400" kern="12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11985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15414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1885982" indent="-171453" algn="l" defTabSz="68581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87" indent="-171453" algn="l" defTabSz="68581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93" indent="-171453" algn="l" defTabSz="68581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99" indent="-171453" algn="l" defTabSz="68581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12" rtl="0" eaLnBrk="1" latinLnBrk="0" hangingPunct="1">
        <a:defRPr sz="1350" kern="1200">
          <a:solidFill>
            <a:schemeClr val="tx1"/>
          </a:solidFill>
          <a:latin typeface="+mn-lt"/>
          <a:ea typeface="+mn-ea"/>
          <a:cs typeface="+mn-cs"/>
        </a:defRPr>
      </a:lvl1pPr>
      <a:lvl2pPr marL="342906" algn="l" defTabSz="685812" rtl="0" eaLnBrk="1" latinLnBrk="0" hangingPunct="1">
        <a:defRPr sz="1350" kern="1200">
          <a:solidFill>
            <a:schemeClr val="tx1"/>
          </a:solidFill>
          <a:latin typeface="+mn-lt"/>
          <a:ea typeface="+mn-ea"/>
          <a:cs typeface="+mn-cs"/>
        </a:defRPr>
      </a:lvl2pPr>
      <a:lvl3pPr marL="685812" algn="l" defTabSz="685812" rtl="0" eaLnBrk="1" latinLnBrk="0" hangingPunct="1">
        <a:defRPr sz="1350" kern="1200">
          <a:solidFill>
            <a:schemeClr val="tx1"/>
          </a:solidFill>
          <a:latin typeface="+mn-lt"/>
          <a:ea typeface="+mn-ea"/>
          <a:cs typeface="+mn-cs"/>
        </a:defRPr>
      </a:lvl3pPr>
      <a:lvl4pPr marL="1028717" algn="l" defTabSz="685812" rtl="0" eaLnBrk="1" latinLnBrk="0" hangingPunct="1">
        <a:defRPr sz="1350" kern="1200">
          <a:solidFill>
            <a:schemeClr val="tx1"/>
          </a:solidFill>
          <a:latin typeface="+mn-lt"/>
          <a:ea typeface="+mn-ea"/>
          <a:cs typeface="+mn-cs"/>
        </a:defRPr>
      </a:lvl4pPr>
      <a:lvl5pPr marL="1371623" algn="l" defTabSz="685812" rtl="0" eaLnBrk="1" latinLnBrk="0" hangingPunct="1">
        <a:defRPr sz="1350" kern="1200">
          <a:solidFill>
            <a:schemeClr val="tx1"/>
          </a:solidFill>
          <a:latin typeface="+mn-lt"/>
          <a:ea typeface="+mn-ea"/>
          <a:cs typeface="+mn-cs"/>
        </a:defRPr>
      </a:lvl5pPr>
      <a:lvl6pPr marL="1714529" algn="l" defTabSz="685812" rtl="0" eaLnBrk="1" latinLnBrk="0" hangingPunct="1">
        <a:defRPr sz="1350" kern="1200">
          <a:solidFill>
            <a:schemeClr val="tx1"/>
          </a:solidFill>
          <a:latin typeface="+mn-lt"/>
          <a:ea typeface="+mn-ea"/>
          <a:cs typeface="+mn-cs"/>
        </a:defRPr>
      </a:lvl6pPr>
      <a:lvl7pPr marL="2057434" algn="l" defTabSz="685812" rtl="0" eaLnBrk="1" latinLnBrk="0" hangingPunct="1">
        <a:defRPr sz="1350" kern="1200">
          <a:solidFill>
            <a:schemeClr val="tx1"/>
          </a:solidFill>
          <a:latin typeface="+mn-lt"/>
          <a:ea typeface="+mn-ea"/>
          <a:cs typeface="+mn-cs"/>
        </a:defRPr>
      </a:lvl7pPr>
      <a:lvl8pPr marL="2400340" algn="l" defTabSz="685812" rtl="0" eaLnBrk="1" latinLnBrk="0" hangingPunct="1">
        <a:defRPr sz="1350" kern="1200">
          <a:solidFill>
            <a:schemeClr val="tx1"/>
          </a:solidFill>
          <a:latin typeface="+mn-lt"/>
          <a:ea typeface="+mn-ea"/>
          <a:cs typeface="+mn-cs"/>
        </a:defRPr>
      </a:lvl8pPr>
      <a:lvl9pPr marL="2743246" algn="l" defTabSz="685812"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976006"/>
      </p:ext>
    </p:extLst>
  </p:cSld>
  <p:clrMap bg1="lt1" tx1="dk1" bg2="lt2" tx2="dk2" accent1="accent1" accent2="accent2" accent3="accent3" accent4="accent4" accent5="accent5" accent6="accent6" hlink="hlink" folHlink="folHlink"/>
  <p:sldLayoutIdLst>
    <p:sldLayoutId id="21474837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6.sv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oad with grass and industrial buildings on the side.">
            <a:extLst>
              <a:ext uri="{FF2B5EF4-FFF2-40B4-BE49-F238E27FC236}">
                <a16:creationId xmlns:a16="http://schemas.microsoft.com/office/drawing/2014/main" id="{E9AC6CB9-4857-BBD1-61AA-B2AF7A15F1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48" y="0"/>
            <a:ext cx="9240714" cy="6858000"/>
          </a:xfrm>
          <a:prstGeom prst="rect">
            <a:avLst/>
          </a:prstGeom>
        </p:spPr>
      </p:pic>
      <p:sp>
        <p:nvSpPr>
          <p:cNvPr id="9219" name="Graphic 2">
            <a:extLst>
              <a:ext uri="{FF2B5EF4-FFF2-40B4-BE49-F238E27FC236}">
                <a16:creationId xmlns:a16="http://schemas.microsoft.com/office/drawing/2014/main" id="{D3E68993-95C5-0AF4-FCC2-BC26C3D36F32}"/>
              </a:ext>
            </a:extLst>
          </p:cNvPr>
          <p:cNvSpPr>
            <a:spLocks/>
          </p:cNvSpPr>
          <p:nvPr/>
        </p:nvSpPr>
        <p:spPr bwMode="auto">
          <a:xfrm>
            <a:off x="-44448" y="3986213"/>
            <a:ext cx="9240714" cy="2752725"/>
          </a:xfrm>
          <a:custGeom>
            <a:avLst/>
            <a:gdLst>
              <a:gd name="T0" fmla="*/ 2433474 w 18294857"/>
              <a:gd name="T1" fmla="*/ 386249 h 5362670"/>
              <a:gd name="T2" fmla="*/ 2433474 w 18294857"/>
              <a:gd name="T3" fmla="*/ 388817 h 5362670"/>
              <a:gd name="T4" fmla="*/ 0 w 18294857"/>
              <a:gd name="T5" fmla="*/ 2596 h 5362670"/>
              <a:gd name="T6" fmla="*/ 0 w 18294857"/>
              <a:gd name="T7" fmla="*/ 1194228 h 5362670"/>
              <a:gd name="T8" fmla="*/ 2433474 w 18294857"/>
              <a:gd name="T9" fmla="*/ 1571712 h 5362670"/>
              <a:gd name="T10" fmla="*/ 2433474 w 18294857"/>
              <a:gd name="T11" fmla="*/ 1569115 h 5362670"/>
              <a:gd name="T12" fmla="*/ 4866947 w 18294857"/>
              <a:gd name="T13" fmla="*/ 1191632 h 5362670"/>
              <a:gd name="T14" fmla="*/ 4866947 w 18294857"/>
              <a:gd name="T15" fmla="*/ 0 h 5362670"/>
              <a:gd name="T16" fmla="*/ 2433474 w 18294857"/>
              <a:gd name="T17" fmla="*/ 386249 h 53626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294857" h="5362670">
                <a:moveTo>
                  <a:pt x="9147429" y="1317879"/>
                </a:moveTo>
                <a:lnTo>
                  <a:pt x="9147429" y="1326642"/>
                </a:lnTo>
                <a:lnTo>
                  <a:pt x="0" y="8858"/>
                </a:lnTo>
                <a:lnTo>
                  <a:pt x="0" y="4074700"/>
                </a:lnTo>
                <a:lnTo>
                  <a:pt x="9147429" y="5362671"/>
                </a:lnTo>
                <a:lnTo>
                  <a:pt x="9147429" y="5353812"/>
                </a:lnTo>
                <a:lnTo>
                  <a:pt x="18294858" y="4065841"/>
                </a:lnTo>
                <a:lnTo>
                  <a:pt x="18294858" y="0"/>
                </a:lnTo>
                <a:lnTo>
                  <a:pt x="9147429" y="1317879"/>
                </a:lnTo>
                <a:close/>
              </a:path>
            </a:pathLst>
          </a:custGeom>
          <a:solidFill>
            <a:srgbClr val="231F20">
              <a:alpha val="56862"/>
            </a:srgbClr>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lIns="34299" tIns="17150" rIns="34299" bIns="17150" anchor="ctr"/>
          <a:lstStyle/>
          <a:p>
            <a:endParaRPr lang="en-US"/>
          </a:p>
        </p:txBody>
      </p:sp>
      <p:pic>
        <p:nvPicPr>
          <p:cNvPr id="5" name="Graphic 4">
            <a:extLst>
              <a:ext uri="{FF2B5EF4-FFF2-40B4-BE49-F238E27FC236}">
                <a16:creationId xmlns:a16="http://schemas.microsoft.com/office/drawing/2014/main" id="{AC5DA2BD-031F-56BA-146E-A09DD574232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097" y="6044712"/>
            <a:ext cx="9302942" cy="818966"/>
          </a:xfrm>
          <a:prstGeom prst="rect">
            <a:avLst/>
          </a:prstGeom>
        </p:spPr>
      </p:pic>
      <p:sp>
        <p:nvSpPr>
          <p:cNvPr id="5125" name="Title Placeholder 1">
            <a:extLst>
              <a:ext uri="{FF2B5EF4-FFF2-40B4-BE49-F238E27FC236}">
                <a16:creationId xmlns:a16="http://schemas.microsoft.com/office/drawing/2014/main" id="{70B3DBF5-BDA3-B148-6BC4-B608A3C434D0}"/>
              </a:ext>
            </a:extLst>
          </p:cNvPr>
          <p:cNvSpPr txBox="1">
            <a:spLocks noChangeArrowheads="1"/>
          </p:cNvSpPr>
          <p:nvPr/>
        </p:nvSpPr>
        <p:spPr bwMode="auto">
          <a:xfrm>
            <a:off x="0" y="4905376"/>
            <a:ext cx="9164638" cy="130088"/>
          </a:xfrm>
          <a:prstGeom prst="rect">
            <a:avLst/>
          </a:prstGeom>
          <a:noFill/>
          <a:ln>
            <a:noFill/>
          </a:ln>
        </p:spPr>
        <p:txBody>
          <a:bodyPr anchor="ctr"/>
          <a:lstStyle>
            <a:lvl1pPr defTabSz="1827213">
              <a:defRPr>
                <a:solidFill>
                  <a:schemeClr val="tx1"/>
                </a:solidFill>
                <a:latin typeface="Calibri" panose="020F0502020204030204" pitchFamily="34" charset="0"/>
              </a:defRPr>
            </a:lvl1pPr>
            <a:lvl2pPr marL="742950" indent="-285750" defTabSz="1827213">
              <a:defRPr>
                <a:solidFill>
                  <a:schemeClr val="tx1"/>
                </a:solidFill>
                <a:latin typeface="Calibri" panose="020F0502020204030204" pitchFamily="34" charset="0"/>
              </a:defRPr>
            </a:lvl2pPr>
            <a:lvl3pPr marL="1143000" indent="-228600" defTabSz="1827213">
              <a:defRPr>
                <a:solidFill>
                  <a:schemeClr val="tx1"/>
                </a:solidFill>
                <a:latin typeface="Calibri" panose="020F0502020204030204" pitchFamily="34" charset="0"/>
              </a:defRPr>
            </a:lvl3pPr>
            <a:lvl4pPr marL="1600200" indent="-228600" defTabSz="1827213">
              <a:defRPr>
                <a:solidFill>
                  <a:schemeClr val="tx1"/>
                </a:solidFill>
                <a:latin typeface="Calibri" panose="020F0502020204030204" pitchFamily="34" charset="0"/>
              </a:defRPr>
            </a:lvl4pPr>
            <a:lvl5pPr marL="2057400" indent="-228600" defTabSz="1827213">
              <a:defRPr>
                <a:solidFill>
                  <a:schemeClr val="tx1"/>
                </a:solidFill>
                <a:latin typeface="Calibri" panose="020F0502020204030204" pitchFamily="34" charset="0"/>
              </a:defRPr>
            </a:lvl5pPr>
            <a:lvl6pPr marL="2514600" indent="-228600" defTabSz="1827213" eaLnBrk="0" fontAlgn="base" hangingPunct="0">
              <a:spcBef>
                <a:spcPct val="0"/>
              </a:spcBef>
              <a:spcAft>
                <a:spcPct val="0"/>
              </a:spcAft>
              <a:defRPr>
                <a:solidFill>
                  <a:schemeClr val="tx1"/>
                </a:solidFill>
                <a:latin typeface="Calibri" panose="020F0502020204030204" pitchFamily="34" charset="0"/>
              </a:defRPr>
            </a:lvl6pPr>
            <a:lvl7pPr marL="2971800" indent="-228600" defTabSz="1827213" eaLnBrk="0" fontAlgn="base" hangingPunct="0">
              <a:spcBef>
                <a:spcPct val="0"/>
              </a:spcBef>
              <a:spcAft>
                <a:spcPct val="0"/>
              </a:spcAft>
              <a:defRPr>
                <a:solidFill>
                  <a:schemeClr val="tx1"/>
                </a:solidFill>
                <a:latin typeface="Calibri" panose="020F0502020204030204" pitchFamily="34" charset="0"/>
              </a:defRPr>
            </a:lvl7pPr>
            <a:lvl8pPr marL="3429000" indent="-228600" defTabSz="1827213" eaLnBrk="0" fontAlgn="base" hangingPunct="0">
              <a:spcBef>
                <a:spcPct val="0"/>
              </a:spcBef>
              <a:spcAft>
                <a:spcPct val="0"/>
              </a:spcAft>
              <a:defRPr>
                <a:solidFill>
                  <a:schemeClr val="tx1"/>
                </a:solidFill>
                <a:latin typeface="Calibri" panose="020F0502020204030204" pitchFamily="34" charset="0"/>
              </a:defRPr>
            </a:lvl8pPr>
            <a:lvl9pPr marL="3886200" indent="-228600" defTabSz="1827213"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lnSpc>
                <a:spcPct val="90000"/>
              </a:lnSpc>
              <a:spcBef>
                <a:spcPts val="0"/>
              </a:spcBef>
              <a:spcAft>
                <a:spcPts val="0"/>
              </a:spcAft>
              <a:defRPr/>
            </a:pPr>
            <a:r>
              <a:rPr lang="en-US" altLang="en-US" sz="3264" b="1" dirty="0">
                <a:solidFill>
                  <a:schemeClr val="bg1"/>
                </a:solidFill>
                <a:latin typeface="Roboto Slab" pitchFamily="2" charset="0"/>
                <a:ea typeface="Roboto Slab" pitchFamily="2" charset="0"/>
                <a:cs typeface="Roboto Slab" pitchFamily="2" charset="0"/>
              </a:rPr>
              <a:t>Revitalize Iowa’s Sound Economy Program</a:t>
            </a:r>
          </a:p>
        </p:txBody>
      </p:sp>
      <p:sp>
        <p:nvSpPr>
          <p:cNvPr id="5126" name="Text Placeholder 2">
            <a:extLst>
              <a:ext uri="{FF2B5EF4-FFF2-40B4-BE49-F238E27FC236}">
                <a16:creationId xmlns:a16="http://schemas.microsoft.com/office/drawing/2014/main" id="{BCF379CD-3CE2-6FB5-E92B-847FDB5FB031}"/>
              </a:ext>
            </a:extLst>
          </p:cNvPr>
          <p:cNvSpPr txBox="1">
            <a:spLocks noChangeArrowheads="1"/>
          </p:cNvSpPr>
          <p:nvPr/>
        </p:nvSpPr>
        <p:spPr bwMode="auto">
          <a:xfrm>
            <a:off x="-44448" y="5613584"/>
            <a:ext cx="9240714" cy="306388"/>
          </a:xfrm>
          <a:prstGeom prst="rect">
            <a:avLst/>
          </a:prstGeom>
          <a:noFill/>
          <a:ln>
            <a:noFill/>
          </a:ln>
        </p:spPr>
        <p:txBody>
          <a:bodyPr/>
          <a:lstStyle>
            <a:lvl1pPr defTabSz="1827213">
              <a:defRPr>
                <a:solidFill>
                  <a:schemeClr val="tx1"/>
                </a:solidFill>
                <a:latin typeface="Calibri" panose="020F0502020204030204" pitchFamily="34" charset="0"/>
              </a:defRPr>
            </a:lvl1pPr>
            <a:lvl2pPr marL="1370013" indent="-455613" defTabSz="1827213">
              <a:defRPr>
                <a:solidFill>
                  <a:schemeClr val="tx1"/>
                </a:solidFill>
                <a:latin typeface="Calibri" panose="020F0502020204030204" pitchFamily="34" charset="0"/>
              </a:defRPr>
            </a:lvl2pPr>
            <a:lvl3pPr marL="2284413" indent="-455613" defTabSz="1827213">
              <a:defRPr>
                <a:solidFill>
                  <a:schemeClr val="tx1"/>
                </a:solidFill>
                <a:latin typeface="Calibri" panose="020F0502020204030204" pitchFamily="34" charset="0"/>
              </a:defRPr>
            </a:lvl3pPr>
            <a:lvl4pPr marL="3198813" indent="-455613" defTabSz="1827213">
              <a:defRPr>
                <a:solidFill>
                  <a:schemeClr val="tx1"/>
                </a:solidFill>
                <a:latin typeface="Calibri" panose="020F0502020204030204" pitchFamily="34" charset="0"/>
              </a:defRPr>
            </a:lvl4pPr>
            <a:lvl5pPr marL="4113213" indent="-455613" defTabSz="1827213">
              <a:defRPr>
                <a:solidFill>
                  <a:schemeClr val="tx1"/>
                </a:solidFill>
                <a:latin typeface="Calibri" panose="020F0502020204030204" pitchFamily="34" charset="0"/>
              </a:defRPr>
            </a:lvl5pPr>
            <a:lvl6pPr marL="4570413" indent="-455613" defTabSz="1827213" eaLnBrk="0" fontAlgn="base" hangingPunct="0">
              <a:spcBef>
                <a:spcPct val="0"/>
              </a:spcBef>
              <a:spcAft>
                <a:spcPct val="0"/>
              </a:spcAft>
              <a:defRPr>
                <a:solidFill>
                  <a:schemeClr val="tx1"/>
                </a:solidFill>
                <a:latin typeface="Calibri" panose="020F0502020204030204" pitchFamily="34" charset="0"/>
              </a:defRPr>
            </a:lvl6pPr>
            <a:lvl7pPr marL="5027613" indent="-455613" defTabSz="1827213" eaLnBrk="0" fontAlgn="base" hangingPunct="0">
              <a:spcBef>
                <a:spcPct val="0"/>
              </a:spcBef>
              <a:spcAft>
                <a:spcPct val="0"/>
              </a:spcAft>
              <a:defRPr>
                <a:solidFill>
                  <a:schemeClr val="tx1"/>
                </a:solidFill>
                <a:latin typeface="Calibri" panose="020F0502020204030204" pitchFamily="34" charset="0"/>
              </a:defRPr>
            </a:lvl7pPr>
            <a:lvl8pPr marL="5484813" indent="-455613" defTabSz="1827213" eaLnBrk="0" fontAlgn="base" hangingPunct="0">
              <a:spcBef>
                <a:spcPct val="0"/>
              </a:spcBef>
              <a:spcAft>
                <a:spcPct val="0"/>
              </a:spcAft>
              <a:defRPr>
                <a:solidFill>
                  <a:schemeClr val="tx1"/>
                </a:solidFill>
                <a:latin typeface="Calibri" panose="020F0502020204030204" pitchFamily="34" charset="0"/>
              </a:defRPr>
            </a:lvl8pPr>
            <a:lvl9pPr marL="5942013" indent="-455613" defTabSz="1827213"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lnSpc>
                <a:spcPct val="90000"/>
              </a:lnSpc>
              <a:spcBef>
                <a:spcPts val="750"/>
              </a:spcBef>
              <a:spcAft>
                <a:spcPts val="0"/>
              </a:spcAft>
              <a:defRPr/>
            </a:pPr>
            <a:r>
              <a:rPr lang="en-US" altLang="en-US" sz="2000" dirty="0">
                <a:solidFill>
                  <a:schemeClr val="bg1"/>
                </a:solidFill>
                <a:latin typeface="PT Sans Pro" panose="020B0503020203020204" pitchFamily="34" charset="0"/>
                <a:ea typeface="PT Sans" panose="020B0503020203020204" pitchFamily="34" charset="0"/>
                <a:cs typeface="PT Sans" panose="020B0503020203020204" pitchFamily="34" charset="0"/>
              </a:rPr>
              <a:t>Funding Recommendation</a:t>
            </a:r>
          </a:p>
        </p:txBody>
      </p:sp>
      <p:sp>
        <p:nvSpPr>
          <p:cNvPr id="9223" name="Text Placeholder 2">
            <a:extLst>
              <a:ext uri="{FF2B5EF4-FFF2-40B4-BE49-F238E27FC236}">
                <a16:creationId xmlns:a16="http://schemas.microsoft.com/office/drawing/2014/main" id="{B58B5BEF-3EF7-A3E0-D2BA-970CAA3C10EC}"/>
              </a:ext>
            </a:extLst>
          </p:cNvPr>
          <p:cNvSpPr txBox="1">
            <a:spLocks noChangeArrowheads="1"/>
          </p:cNvSpPr>
          <p:nvPr/>
        </p:nvSpPr>
        <p:spPr bwMode="auto">
          <a:xfrm>
            <a:off x="8229600" y="6554667"/>
            <a:ext cx="798513" cy="122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7213">
              <a:defRPr>
                <a:solidFill>
                  <a:schemeClr val="tx1"/>
                </a:solidFill>
                <a:latin typeface="Calibri" panose="020F0502020204030204" pitchFamily="34" charset="0"/>
              </a:defRPr>
            </a:lvl1pPr>
            <a:lvl2pPr marL="1370013" indent="-455613" defTabSz="1827213">
              <a:defRPr>
                <a:solidFill>
                  <a:schemeClr val="tx1"/>
                </a:solidFill>
                <a:latin typeface="Calibri" panose="020F0502020204030204" pitchFamily="34" charset="0"/>
              </a:defRPr>
            </a:lvl2pPr>
            <a:lvl3pPr marL="2284413" indent="-455613" defTabSz="1827213">
              <a:defRPr>
                <a:solidFill>
                  <a:schemeClr val="tx1"/>
                </a:solidFill>
                <a:latin typeface="Calibri" panose="020F0502020204030204" pitchFamily="34" charset="0"/>
              </a:defRPr>
            </a:lvl3pPr>
            <a:lvl4pPr marL="3198813" indent="-455613" defTabSz="1827213">
              <a:defRPr>
                <a:solidFill>
                  <a:schemeClr val="tx1"/>
                </a:solidFill>
                <a:latin typeface="Calibri" panose="020F0502020204030204" pitchFamily="34" charset="0"/>
              </a:defRPr>
            </a:lvl4pPr>
            <a:lvl5pPr marL="4113213" indent="-455613" defTabSz="1827213">
              <a:defRPr>
                <a:solidFill>
                  <a:schemeClr val="tx1"/>
                </a:solidFill>
                <a:latin typeface="Calibri" panose="020F0502020204030204" pitchFamily="34" charset="0"/>
              </a:defRPr>
            </a:lvl5pPr>
            <a:lvl6pPr marL="4570413" indent="-455613" defTabSz="1827213" eaLnBrk="0" fontAlgn="base" hangingPunct="0">
              <a:spcBef>
                <a:spcPct val="0"/>
              </a:spcBef>
              <a:spcAft>
                <a:spcPct val="0"/>
              </a:spcAft>
              <a:defRPr>
                <a:solidFill>
                  <a:schemeClr val="tx1"/>
                </a:solidFill>
                <a:latin typeface="Calibri" panose="020F0502020204030204" pitchFamily="34" charset="0"/>
              </a:defRPr>
            </a:lvl6pPr>
            <a:lvl7pPr marL="5027613" indent="-455613" defTabSz="1827213" eaLnBrk="0" fontAlgn="base" hangingPunct="0">
              <a:spcBef>
                <a:spcPct val="0"/>
              </a:spcBef>
              <a:spcAft>
                <a:spcPct val="0"/>
              </a:spcAft>
              <a:defRPr>
                <a:solidFill>
                  <a:schemeClr val="tx1"/>
                </a:solidFill>
                <a:latin typeface="Calibri" panose="020F0502020204030204" pitchFamily="34" charset="0"/>
              </a:defRPr>
            </a:lvl7pPr>
            <a:lvl8pPr marL="5484813" indent="-455613" defTabSz="1827213" eaLnBrk="0" fontAlgn="base" hangingPunct="0">
              <a:spcBef>
                <a:spcPct val="0"/>
              </a:spcBef>
              <a:spcAft>
                <a:spcPct val="0"/>
              </a:spcAft>
              <a:defRPr>
                <a:solidFill>
                  <a:schemeClr val="tx1"/>
                </a:solidFill>
                <a:latin typeface="Calibri" panose="020F0502020204030204" pitchFamily="34" charset="0"/>
              </a:defRPr>
            </a:lvl8pPr>
            <a:lvl9pPr marL="5942013" indent="-455613" defTabSz="1827213"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lnSpc>
                <a:spcPct val="90000"/>
              </a:lnSpc>
              <a:spcBef>
                <a:spcPts val="750"/>
              </a:spcBef>
            </a:pPr>
            <a:r>
              <a:rPr lang="en-US" altLang="en-US" sz="900" dirty="0">
                <a:solidFill>
                  <a:schemeClr val="bg1"/>
                </a:solidFill>
                <a:latin typeface="PT Sans" panose="020B0503020203090204" pitchFamily="34" charset="0"/>
                <a:ea typeface="PT Sans" panose="020B0503020203090204" pitchFamily="34" charset="0"/>
                <a:cs typeface="PT Sans" panose="020B0503020203090204" pitchFamily="34" charset="0"/>
              </a:rPr>
              <a:t>9/9/2025</a:t>
            </a:r>
          </a:p>
        </p:txBody>
      </p:sp>
      <p:sp>
        <p:nvSpPr>
          <p:cNvPr id="9224" name="Text Placeholder 2">
            <a:extLst>
              <a:ext uri="{FF2B5EF4-FFF2-40B4-BE49-F238E27FC236}">
                <a16:creationId xmlns:a16="http://schemas.microsoft.com/office/drawing/2014/main" id="{049B296D-C6A1-D460-DCA8-6CF92C6E906B}"/>
              </a:ext>
            </a:extLst>
          </p:cNvPr>
          <p:cNvSpPr txBox="1">
            <a:spLocks noChangeArrowheads="1"/>
          </p:cNvSpPr>
          <p:nvPr/>
        </p:nvSpPr>
        <p:spPr bwMode="auto">
          <a:xfrm>
            <a:off x="166688" y="6380163"/>
            <a:ext cx="2726824"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7213">
              <a:defRPr>
                <a:solidFill>
                  <a:schemeClr val="tx1"/>
                </a:solidFill>
                <a:latin typeface="Calibri" panose="020F0502020204030204" pitchFamily="34" charset="0"/>
              </a:defRPr>
            </a:lvl1pPr>
            <a:lvl2pPr marL="1370013" indent="-455613" defTabSz="1827213">
              <a:defRPr>
                <a:solidFill>
                  <a:schemeClr val="tx1"/>
                </a:solidFill>
                <a:latin typeface="Calibri" panose="020F0502020204030204" pitchFamily="34" charset="0"/>
              </a:defRPr>
            </a:lvl2pPr>
            <a:lvl3pPr marL="2284413" indent="-455613" defTabSz="1827213">
              <a:defRPr>
                <a:solidFill>
                  <a:schemeClr val="tx1"/>
                </a:solidFill>
                <a:latin typeface="Calibri" panose="020F0502020204030204" pitchFamily="34" charset="0"/>
              </a:defRPr>
            </a:lvl3pPr>
            <a:lvl4pPr marL="3198813" indent="-455613" defTabSz="1827213">
              <a:defRPr>
                <a:solidFill>
                  <a:schemeClr val="tx1"/>
                </a:solidFill>
                <a:latin typeface="Calibri" panose="020F0502020204030204" pitchFamily="34" charset="0"/>
              </a:defRPr>
            </a:lvl4pPr>
            <a:lvl5pPr marL="4113213" indent="-455613" defTabSz="1827213">
              <a:defRPr>
                <a:solidFill>
                  <a:schemeClr val="tx1"/>
                </a:solidFill>
                <a:latin typeface="Calibri" panose="020F0502020204030204" pitchFamily="34" charset="0"/>
              </a:defRPr>
            </a:lvl5pPr>
            <a:lvl6pPr marL="4570413" indent="-455613" defTabSz="1827213" eaLnBrk="0" fontAlgn="base" hangingPunct="0">
              <a:spcBef>
                <a:spcPct val="0"/>
              </a:spcBef>
              <a:spcAft>
                <a:spcPct val="0"/>
              </a:spcAft>
              <a:defRPr>
                <a:solidFill>
                  <a:schemeClr val="tx1"/>
                </a:solidFill>
                <a:latin typeface="Calibri" panose="020F0502020204030204" pitchFamily="34" charset="0"/>
              </a:defRPr>
            </a:lvl6pPr>
            <a:lvl7pPr marL="5027613" indent="-455613" defTabSz="1827213" eaLnBrk="0" fontAlgn="base" hangingPunct="0">
              <a:spcBef>
                <a:spcPct val="0"/>
              </a:spcBef>
              <a:spcAft>
                <a:spcPct val="0"/>
              </a:spcAft>
              <a:defRPr>
                <a:solidFill>
                  <a:schemeClr val="tx1"/>
                </a:solidFill>
                <a:latin typeface="Calibri" panose="020F0502020204030204" pitchFamily="34" charset="0"/>
              </a:defRPr>
            </a:lvl7pPr>
            <a:lvl8pPr marL="5484813" indent="-455613" defTabSz="1827213" eaLnBrk="0" fontAlgn="base" hangingPunct="0">
              <a:spcBef>
                <a:spcPct val="0"/>
              </a:spcBef>
              <a:spcAft>
                <a:spcPct val="0"/>
              </a:spcAft>
              <a:defRPr>
                <a:solidFill>
                  <a:schemeClr val="tx1"/>
                </a:solidFill>
                <a:latin typeface="Calibri" panose="020F0502020204030204" pitchFamily="34" charset="0"/>
              </a:defRPr>
            </a:lvl8pPr>
            <a:lvl9pPr marL="5942013" indent="-455613" defTabSz="1827213"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90000"/>
              </a:lnSpc>
              <a:spcBef>
                <a:spcPts val="750"/>
              </a:spcBef>
            </a:pPr>
            <a:r>
              <a:rPr lang="en-US" altLang="en-US" sz="900" dirty="0">
                <a:solidFill>
                  <a:schemeClr val="bg1"/>
                </a:solidFill>
                <a:latin typeface="PT Sans" panose="020B0503020203090204" pitchFamily="34" charset="0"/>
                <a:ea typeface="PT Sans" panose="020B0503020203090204" pitchFamily="34" charset="0"/>
                <a:cs typeface="PT Sans" panose="020B0503020203090204" pitchFamily="34" charset="0"/>
              </a:rPr>
              <a:t>Debra Arp</a:t>
            </a:r>
          </a:p>
          <a:p>
            <a:pPr eaLnBrk="1" hangingPunct="1">
              <a:spcAft>
                <a:spcPts val="225"/>
              </a:spcAft>
            </a:pPr>
            <a:r>
              <a:rPr lang="en-US" altLang="en-US" sz="900" dirty="0">
                <a:solidFill>
                  <a:schemeClr val="bg1"/>
                </a:solidFill>
                <a:latin typeface="PT Sans" panose="020B0503020203090204" pitchFamily="34" charset="0"/>
                <a:ea typeface="PT Sans" panose="020B0503020203090204" pitchFamily="34" charset="0"/>
                <a:cs typeface="PT Sans" panose="020B0503020203090204" pitchFamily="34" charset="0"/>
              </a:rPr>
              <a:t>Local Systems Bureau, Grant Team Leader</a:t>
            </a:r>
          </a:p>
        </p:txBody>
      </p:sp>
      <p:cxnSp>
        <p:nvCxnSpPr>
          <p:cNvPr id="2" name="Straight Connector 1">
            <a:extLst>
              <a:ext uri="{FF2B5EF4-FFF2-40B4-BE49-F238E27FC236}">
                <a16:creationId xmlns:a16="http://schemas.microsoft.com/office/drawing/2014/main" id="{77056E1D-1B8D-6BF0-7A4B-B4492911234B}"/>
              </a:ext>
            </a:extLst>
          </p:cNvPr>
          <p:cNvCxnSpPr>
            <a:cxnSpLocks/>
          </p:cNvCxnSpPr>
          <p:nvPr/>
        </p:nvCxnSpPr>
        <p:spPr>
          <a:xfrm>
            <a:off x="4291806" y="5454773"/>
            <a:ext cx="560388" cy="0"/>
          </a:xfrm>
          <a:prstGeom prst="line">
            <a:avLst/>
          </a:prstGeom>
          <a:ln w="95250">
            <a:solidFill>
              <a:srgbClr val="C6D667"/>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text, clipart&#10;&#10;Description automatically generated">
            <a:extLst>
              <a:ext uri="{FF2B5EF4-FFF2-40B4-BE49-F238E27FC236}">
                <a16:creationId xmlns:a16="http://schemas.microsoft.com/office/drawing/2014/main" id="{2B8519A6-50D0-E2AA-E630-67FB465D39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99202" y="5968268"/>
            <a:ext cx="2345595" cy="58639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10</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10</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graphicFrame>
        <p:nvGraphicFramePr>
          <p:cNvPr id="3" name="Table 2">
            <a:extLst>
              <a:ext uri="{FF2B5EF4-FFF2-40B4-BE49-F238E27FC236}">
                <a16:creationId xmlns:a16="http://schemas.microsoft.com/office/drawing/2014/main" id="{2532B709-36D2-77BA-BB5F-39329CBD77FE}"/>
              </a:ext>
            </a:extLst>
          </p:cNvPr>
          <p:cNvGraphicFramePr>
            <a:graphicFrameLocks noGrp="1"/>
          </p:cNvGraphicFramePr>
          <p:nvPr>
            <p:extLst>
              <p:ext uri="{D42A27DB-BD31-4B8C-83A1-F6EECF244321}">
                <p14:modId xmlns:p14="http://schemas.microsoft.com/office/powerpoint/2010/main" val="1617561003"/>
              </p:ext>
            </p:extLst>
          </p:nvPr>
        </p:nvGraphicFramePr>
        <p:xfrm>
          <a:off x="177696" y="1567496"/>
          <a:ext cx="8788608" cy="2509903"/>
        </p:xfrm>
        <a:graphic>
          <a:graphicData uri="http://schemas.openxmlformats.org/drawingml/2006/table">
            <a:tbl>
              <a:tblPr firstRow="1" bandRow="1">
                <a:tableStyleId>{5C22544A-7EE6-4342-B048-85BDC9FD1C3A}</a:tableStyleId>
              </a:tblPr>
              <a:tblGrid>
                <a:gridCol w="2966337">
                  <a:extLst>
                    <a:ext uri="{9D8B030D-6E8A-4147-A177-3AD203B41FA5}">
                      <a16:colId xmlns:a16="http://schemas.microsoft.com/office/drawing/2014/main" val="3387879057"/>
                    </a:ext>
                  </a:extLst>
                </a:gridCol>
                <a:gridCol w="1327759">
                  <a:extLst>
                    <a:ext uri="{9D8B030D-6E8A-4147-A177-3AD203B41FA5}">
                      <a16:colId xmlns:a16="http://schemas.microsoft.com/office/drawing/2014/main" val="1861506818"/>
                    </a:ext>
                  </a:extLst>
                </a:gridCol>
                <a:gridCol w="663879">
                  <a:extLst>
                    <a:ext uri="{9D8B030D-6E8A-4147-A177-3AD203B41FA5}">
                      <a16:colId xmlns:a16="http://schemas.microsoft.com/office/drawing/2014/main" val="3420930524"/>
                    </a:ext>
                  </a:extLst>
                </a:gridCol>
                <a:gridCol w="1215025">
                  <a:extLst>
                    <a:ext uri="{9D8B030D-6E8A-4147-A177-3AD203B41FA5}">
                      <a16:colId xmlns:a16="http://schemas.microsoft.com/office/drawing/2014/main" val="467904483"/>
                    </a:ext>
                  </a:extLst>
                </a:gridCol>
                <a:gridCol w="1252603">
                  <a:extLst>
                    <a:ext uri="{9D8B030D-6E8A-4147-A177-3AD203B41FA5}">
                      <a16:colId xmlns:a16="http://schemas.microsoft.com/office/drawing/2014/main" val="3284072429"/>
                    </a:ext>
                  </a:extLst>
                </a:gridCol>
                <a:gridCol w="1363005">
                  <a:extLst>
                    <a:ext uri="{9D8B030D-6E8A-4147-A177-3AD203B41FA5}">
                      <a16:colId xmlns:a16="http://schemas.microsoft.com/office/drawing/2014/main" val="1639893002"/>
                    </a:ext>
                  </a:extLst>
                </a:gridCol>
              </a:tblGrid>
              <a:tr h="924943">
                <a:tc>
                  <a:txBody>
                    <a:bodyPr/>
                    <a:lstStyle/>
                    <a:p>
                      <a:pPr algn="ctr"/>
                      <a:r>
                        <a:rPr lang="en-US" sz="1300" b="1" dirty="0"/>
                        <a:t>PROJECT NAME</a:t>
                      </a:r>
                    </a:p>
                  </a:txBody>
                  <a:tcPr anchor="c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solidFill>
                      <a:schemeClr val="tx2"/>
                    </a:solidFill>
                  </a:tcPr>
                </a:tc>
                <a:tc>
                  <a:txBody>
                    <a:bodyPr/>
                    <a:lstStyle/>
                    <a:p>
                      <a:pPr algn="ctr"/>
                      <a:r>
                        <a:rPr lang="en-US" sz="1300" b="1" dirty="0"/>
                        <a:t>SCORE</a:t>
                      </a:r>
                    </a:p>
                  </a:txBody>
                  <a:tcPr anchor="ctr">
                    <a:solidFill>
                      <a:schemeClr val="tx2"/>
                    </a:solidFill>
                  </a:tcPr>
                </a:tc>
                <a:tc>
                  <a:txBody>
                    <a:bodyPr/>
                    <a:lstStyle/>
                    <a:p>
                      <a:pPr algn="ctr"/>
                      <a:r>
                        <a:rPr lang="en-US" sz="1300" b="1" dirty="0"/>
                        <a:t>TOTAL PROJECT COST</a:t>
                      </a:r>
                    </a:p>
                  </a:txBody>
                  <a:tcPr anchor="ctr">
                    <a:solidFill>
                      <a:schemeClr val="tx2"/>
                    </a:solidFill>
                  </a:tcPr>
                </a:tc>
                <a:tc>
                  <a:txBody>
                    <a:bodyPr/>
                    <a:lstStyle/>
                    <a:p>
                      <a:pPr algn="ctr"/>
                      <a:r>
                        <a:rPr lang="en-US" sz="1300" b="1" dirty="0"/>
                        <a:t>PERCENT PARTICIPATION</a:t>
                      </a:r>
                    </a:p>
                  </a:txBody>
                  <a:tcPr anchor="ctr">
                    <a:solidFill>
                      <a:schemeClr val="tx2"/>
                    </a:solidFill>
                  </a:tcPr>
                </a:tc>
                <a:tc>
                  <a:txBody>
                    <a:bodyPr/>
                    <a:lstStyle/>
                    <a:p>
                      <a:pPr algn="ctr"/>
                      <a:r>
                        <a:rPr lang="en-US" sz="1300" b="1" dirty="0"/>
                        <a:t>RECOMMENDED AMOUNT</a:t>
                      </a:r>
                    </a:p>
                  </a:txBody>
                  <a:tcPr anchor="ctr">
                    <a:solidFill>
                      <a:schemeClr val="tx2"/>
                    </a:solidFill>
                  </a:tcPr>
                </a:tc>
                <a:extLst>
                  <a:ext uri="{0D108BD9-81ED-4DB2-BD59-A6C34878D82A}">
                    <a16:rowId xmlns:a16="http://schemas.microsoft.com/office/drawing/2014/main" val="2858427104"/>
                  </a:ext>
                </a:extLst>
              </a:tr>
              <a:tr h="765470">
                <a:tc>
                  <a:txBody>
                    <a:bodyPr/>
                    <a:lstStyle/>
                    <a:p>
                      <a:pPr algn="l"/>
                      <a:r>
                        <a:rPr lang="en-US" sz="1400" b="0" dirty="0">
                          <a:solidFill>
                            <a:schemeClr val="tx1"/>
                          </a:solidFill>
                        </a:rPr>
                        <a:t>Construction of approximately 865 feet of 4th Avenue West located on the north side of town and approximately 955 feet of 37th Avenue West located on the west side of town (Business Relocation &amp; Job Retention)</a:t>
                      </a:r>
                    </a:p>
                  </a:txBody>
                  <a:tcPr anchor="ctr">
                    <a:noFill/>
                  </a:tcPr>
                </a:tc>
                <a:tc>
                  <a:txBody>
                    <a:bodyPr/>
                    <a:lstStyle/>
                    <a:p>
                      <a:pPr algn="ctr"/>
                      <a:r>
                        <a:rPr lang="en-US" sz="1400" b="0" dirty="0">
                          <a:solidFill>
                            <a:schemeClr val="tx1"/>
                          </a:solidFill>
                        </a:rPr>
                        <a:t>Spencer</a:t>
                      </a:r>
                    </a:p>
                  </a:txBody>
                  <a:tcPr anchor="ctr">
                    <a:noFill/>
                  </a:tcPr>
                </a:tc>
                <a:tc>
                  <a:txBody>
                    <a:bodyPr/>
                    <a:lstStyle/>
                    <a:p>
                      <a:pPr algn="ctr"/>
                      <a:r>
                        <a:rPr lang="en-US" sz="1400" b="0" dirty="0">
                          <a:solidFill>
                            <a:schemeClr val="tx1"/>
                          </a:solidFill>
                        </a:rPr>
                        <a:t>55</a:t>
                      </a:r>
                    </a:p>
                  </a:txBody>
                  <a:tcPr anchor="ctr">
                    <a:noFill/>
                  </a:tcPr>
                </a:tc>
                <a:tc>
                  <a:txBody>
                    <a:bodyPr/>
                    <a:lstStyle/>
                    <a:p>
                      <a:pPr algn="ctr"/>
                      <a:r>
                        <a:rPr lang="en-US" sz="1400" b="0" dirty="0">
                          <a:solidFill>
                            <a:schemeClr val="tx1"/>
                          </a:solidFill>
                        </a:rPr>
                        <a:t>$1,190,179</a:t>
                      </a:r>
                    </a:p>
                  </a:txBody>
                  <a:tcPr anchor="ctr">
                    <a:noFill/>
                  </a:tcPr>
                </a:tc>
                <a:tc>
                  <a:txBody>
                    <a:bodyPr/>
                    <a:lstStyle/>
                    <a:p>
                      <a:pPr algn="ctr"/>
                      <a:r>
                        <a:rPr lang="en-US" sz="1400" b="0" dirty="0">
                          <a:solidFill>
                            <a:schemeClr val="tx1"/>
                          </a:solidFill>
                        </a:rPr>
                        <a:t>70%</a:t>
                      </a:r>
                    </a:p>
                  </a:txBody>
                  <a:tcPr anchor="ctr">
                    <a:noFill/>
                  </a:tcPr>
                </a:tc>
                <a:tc>
                  <a:txBody>
                    <a:bodyPr/>
                    <a:lstStyle/>
                    <a:p>
                      <a:pPr algn="ctr"/>
                      <a:r>
                        <a:rPr lang="en-US" sz="1400" b="0" dirty="0">
                          <a:solidFill>
                            <a:schemeClr val="tx1"/>
                          </a:solidFill>
                        </a:rPr>
                        <a:t>$833,125</a:t>
                      </a:r>
                    </a:p>
                  </a:txBody>
                  <a:tcPr anchor="ctr">
                    <a:noFill/>
                  </a:tcPr>
                </a:tc>
                <a:extLst>
                  <a:ext uri="{0D108BD9-81ED-4DB2-BD59-A6C34878D82A}">
                    <a16:rowId xmlns:a16="http://schemas.microsoft.com/office/drawing/2014/main" val="3927041213"/>
                  </a:ext>
                </a:extLst>
              </a:tr>
            </a:tbl>
          </a:graphicData>
        </a:graphic>
      </p:graphicFrame>
      <p:sp>
        <p:nvSpPr>
          <p:cNvPr id="5" name="Title Placeholder 1">
            <a:extLst>
              <a:ext uri="{FF2B5EF4-FFF2-40B4-BE49-F238E27FC236}">
                <a16:creationId xmlns:a16="http://schemas.microsoft.com/office/drawing/2014/main" id="{9DB06DB4-6196-E421-9770-80561F682435}"/>
              </a:ext>
            </a:extLst>
          </p:cNvPr>
          <p:cNvSpPr txBox="1">
            <a:spLocks noChangeArrowheads="1"/>
          </p:cNvSpPr>
          <p:nvPr/>
        </p:nvSpPr>
        <p:spPr bwMode="auto">
          <a:xfrm>
            <a:off x="211014" y="1017509"/>
            <a:ext cx="8755289" cy="479648"/>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algn="ct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Local Development Recommendations</a:t>
            </a:r>
          </a:p>
        </p:txBody>
      </p:sp>
      <p:pic>
        <p:nvPicPr>
          <p:cNvPr id="6" name="Picture 5">
            <a:extLst>
              <a:ext uri="{FF2B5EF4-FFF2-40B4-BE49-F238E27FC236}">
                <a16:creationId xmlns:a16="http://schemas.microsoft.com/office/drawing/2014/main" id="{669F0FAB-B97C-8E29-534E-3C036766B3C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04782" y="4940535"/>
            <a:ext cx="2268065" cy="1522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a:extLst>
              <a:ext uri="{FF2B5EF4-FFF2-40B4-BE49-F238E27FC236}">
                <a16:creationId xmlns:a16="http://schemas.microsoft.com/office/drawing/2014/main" id="{1E381072-E71E-1EBA-BCA8-E70B9AEA9736}"/>
              </a:ext>
            </a:extLst>
          </p:cNvPr>
          <p:cNvSpPr>
            <a:spLocks noChangeAspect="1"/>
          </p:cNvSpPr>
          <p:nvPr/>
        </p:nvSpPr>
        <p:spPr>
          <a:xfrm>
            <a:off x="3810662" y="5147812"/>
            <a:ext cx="112174" cy="105653"/>
          </a:xfrm>
          <a:prstGeom prst="ellipse">
            <a:avLst/>
          </a:prstGeom>
          <a:solidFill>
            <a:srgbClr val="19405B"/>
          </a:solidFill>
          <a:ln>
            <a:solidFill>
              <a:srgbClr val="1940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8" name="Table 7">
            <a:extLst>
              <a:ext uri="{FF2B5EF4-FFF2-40B4-BE49-F238E27FC236}">
                <a16:creationId xmlns:a16="http://schemas.microsoft.com/office/drawing/2014/main" id="{EF34D5FC-0446-C239-7721-79764BA9AE65}"/>
              </a:ext>
            </a:extLst>
          </p:cNvPr>
          <p:cNvGraphicFramePr>
            <a:graphicFrameLocks noGrp="1"/>
          </p:cNvGraphicFramePr>
          <p:nvPr>
            <p:extLst>
              <p:ext uri="{D42A27DB-BD31-4B8C-83A1-F6EECF244321}">
                <p14:modId xmlns:p14="http://schemas.microsoft.com/office/powerpoint/2010/main" val="1752872699"/>
              </p:ext>
            </p:extLst>
          </p:nvPr>
        </p:nvGraphicFramePr>
        <p:xfrm>
          <a:off x="177695" y="4104202"/>
          <a:ext cx="8788608" cy="765470"/>
        </p:xfrm>
        <a:graphic>
          <a:graphicData uri="http://schemas.openxmlformats.org/drawingml/2006/table">
            <a:tbl>
              <a:tblPr firstRow="1" bandRow="1">
                <a:tableStyleId>{5C22544A-7EE6-4342-B048-85BDC9FD1C3A}</a:tableStyleId>
              </a:tblPr>
              <a:tblGrid>
                <a:gridCol w="2966337">
                  <a:extLst>
                    <a:ext uri="{9D8B030D-6E8A-4147-A177-3AD203B41FA5}">
                      <a16:colId xmlns:a16="http://schemas.microsoft.com/office/drawing/2014/main" val="259782469"/>
                    </a:ext>
                  </a:extLst>
                </a:gridCol>
                <a:gridCol w="1327759">
                  <a:extLst>
                    <a:ext uri="{9D8B030D-6E8A-4147-A177-3AD203B41FA5}">
                      <a16:colId xmlns:a16="http://schemas.microsoft.com/office/drawing/2014/main" val="3971140629"/>
                    </a:ext>
                  </a:extLst>
                </a:gridCol>
                <a:gridCol w="663879">
                  <a:extLst>
                    <a:ext uri="{9D8B030D-6E8A-4147-A177-3AD203B41FA5}">
                      <a16:colId xmlns:a16="http://schemas.microsoft.com/office/drawing/2014/main" val="1428044199"/>
                    </a:ext>
                  </a:extLst>
                </a:gridCol>
                <a:gridCol w="1215025">
                  <a:extLst>
                    <a:ext uri="{9D8B030D-6E8A-4147-A177-3AD203B41FA5}">
                      <a16:colId xmlns:a16="http://schemas.microsoft.com/office/drawing/2014/main" val="2251955664"/>
                    </a:ext>
                  </a:extLst>
                </a:gridCol>
                <a:gridCol w="1252603">
                  <a:extLst>
                    <a:ext uri="{9D8B030D-6E8A-4147-A177-3AD203B41FA5}">
                      <a16:colId xmlns:a16="http://schemas.microsoft.com/office/drawing/2014/main" val="762836259"/>
                    </a:ext>
                  </a:extLst>
                </a:gridCol>
                <a:gridCol w="1363005">
                  <a:extLst>
                    <a:ext uri="{9D8B030D-6E8A-4147-A177-3AD203B41FA5}">
                      <a16:colId xmlns:a16="http://schemas.microsoft.com/office/drawing/2014/main" val="1426514614"/>
                    </a:ext>
                  </a:extLst>
                </a:gridCol>
              </a:tblGrid>
              <a:tr h="765470">
                <a:tc>
                  <a:txBody>
                    <a:bodyPr/>
                    <a:lstStyle/>
                    <a:p>
                      <a:pPr algn="l"/>
                      <a:r>
                        <a:rPr lang="en-US" sz="1400" b="0" dirty="0">
                          <a:solidFill>
                            <a:schemeClr val="tx1"/>
                          </a:solidFill>
                        </a:rPr>
                        <a:t>Construction of a new interchange on Interstate 29 located south of Sioux City</a:t>
                      </a:r>
                    </a:p>
                  </a:txBody>
                  <a:tcPr anchor="ctr">
                    <a:solidFill>
                      <a:schemeClr val="accent1">
                        <a:alpha val="20000"/>
                      </a:schemeClr>
                    </a:solidFill>
                  </a:tcPr>
                </a:tc>
                <a:tc>
                  <a:txBody>
                    <a:bodyPr/>
                    <a:lstStyle/>
                    <a:p>
                      <a:pPr algn="ctr"/>
                      <a:r>
                        <a:rPr lang="en-US" sz="1400" b="0" dirty="0">
                          <a:solidFill>
                            <a:schemeClr val="tx1"/>
                          </a:solidFill>
                        </a:rPr>
                        <a:t>Woodbury County</a:t>
                      </a:r>
                    </a:p>
                  </a:txBody>
                  <a:tcPr anchor="ctr">
                    <a:solidFill>
                      <a:schemeClr val="accent1">
                        <a:alpha val="20000"/>
                      </a:schemeClr>
                    </a:solidFill>
                  </a:tcPr>
                </a:tc>
                <a:tc>
                  <a:txBody>
                    <a:bodyPr/>
                    <a:lstStyle/>
                    <a:p>
                      <a:pPr algn="ctr"/>
                      <a:r>
                        <a:rPr lang="en-US" sz="1400" b="0" dirty="0">
                          <a:solidFill>
                            <a:schemeClr val="tx1"/>
                          </a:solidFill>
                        </a:rPr>
                        <a:t>59</a:t>
                      </a:r>
                    </a:p>
                  </a:txBody>
                  <a:tcPr anchor="ctr">
                    <a:solidFill>
                      <a:schemeClr val="accent1">
                        <a:alpha val="20000"/>
                      </a:schemeClr>
                    </a:solidFill>
                  </a:tcPr>
                </a:tc>
                <a:tc>
                  <a:txBody>
                    <a:bodyPr/>
                    <a:lstStyle/>
                    <a:p>
                      <a:pPr algn="ctr"/>
                      <a:r>
                        <a:rPr lang="en-US" sz="1400" b="0" dirty="0">
                          <a:solidFill>
                            <a:schemeClr val="tx1"/>
                          </a:solidFill>
                        </a:rPr>
                        <a:t>$22,789,824</a:t>
                      </a:r>
                    </a:p>
                  </a:txBody>
                  <a:tcPr anchor="ctr">
                    <a:solidFill>
                      <a:schemeClr val="accent1">
                        <a:alpha val="20000"/>
                      </a:schemeClr>
                    </a:solidFill>
                  </a:tcPr>
                </a:tc>
                <a:tc>
                  <a:txBody>
                    <a:bodyPr/>
                    <a:lstStyle/>
                    <a:p>
                      <a:pPr algn="ctr"/>
                      <a:r>
                        <a:rPr lang="en-US" sz="1400" b="0" dirty="0">
                          <a:solidFill>
                            <a:schemeClr val="tx1"/>
                          </a:solidFill>
                        </a:rPr>
                        <a:t>21%</a:t>
                      </a:r>
                    </a:p>
                  </a:txBody>
                  <a:tcPr anchor="ctr">
                    <a:solidFill>
                      <a:schemeClr val="accent1">
                        <a:alpha val="20000"/>
                      </a:schemeClr>
                    </a:solidFill>
                  </a:tcPr>
                </a:tc>
                <a:tc>
                  <a:txBody>
                    <a:bodyPr/>
                    <a:lstStyle/>
                    <a:p>
                      <a:pPr algn="ctr"/>
                      <a:r>
                        <a:rPr lang="en-US" sz="1400" b="0" dirty="0">
                          <a:solidFill>
                            <a:schemeClr val="tx1"/>
                          </a:solidFill>
                        </a:rPr>
                        <a:t>$4,796,168</a:t>
                      </a:r>
                    </a:p>
                  </a:txBody>
                  <a:tcPr anchor="ctr">
                    <a:solidFill>
                      <a:schemeClr val="accent1">
                        <a:alpha val="20000"/>
                      </a:schemeClr>
                    </a:solidFill>
                  </a:tcPr>
                </a:tc>
                <a:extLst>
                  <a:ext uri="{0D108BD9-81ED-4DB2-BD59-A6C34878D82A}">
                    <a16:rowId xmlns:a16="http://schemas.microsoft.com/office/drawing/2014/main" val="2123780513"/>
                  </a:ext>
                </a:extLst>
              </a:tr>
            </a:tbl>
          </a:graphicData>
        </a:graphic>
      </p:graphicFrame>
      <p:sp>
        <p:nvSpPr>
          <p:cNvPr id="2" name="Oval 1">
            <a:extLst>
              <a:ext uri="{FF2B5EF4-FFF2-40B4-BE49-F238E27FC236}">
                <a16:creationId xmlns:a16="http://schemas.microsoft.com/office/drawing/2014/main" id="{5573F7CE-6F57-91C7-29D0-3EF388B35D24}"/>
              </a:ext>
            </a:extLst>
          </p:cNvPr>
          <p:cNvSpPr>
            <a:spLocks noChangeAspect="1"/>
          </p:cNvSpPr>
          <p:nvPr/>
        </p:nvSpPr>
        <p:spPr>
          <a:xfrm>
            <a:off x="3529013" y="5483780"/>
            <a:ext cx="112174" cy="105653"/>
          </a:xfrm>
          <a:prstGeom prst="ellipse">
            <a:avLst/>
          </a:prstGeom>
          <a:solidFill>
            <a:srgbClr val="19405B"/>
          </a:solidFill>
          <a:ln>
            <a:solidFill>
              <a:srgbClr val="1940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198145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24CA16-4FAF-A1CF-74FD-1638FAF2F131}"/>
              </a:ext>
            </a:extLst>
          </p:cNvPr>
          <p:cNvSpPr/>
          <p:nvPr/>
        </p:nvSpPr>
        <p:spPr>
          <a:xfrm>
            <a:off x="0" y="858838"/>
            <a:ext cx="4657458" cy="5581650"/>
          </a:xfrm>
          <a:prstGeom prst="rect">
            <a:avLst/>
          </a:prstGeom>
          <a:solidFill>
            <a:srgbClr val="194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sp>
        <p:nvSpPr>
          <p:cNvPr id="23" name="TextBox 22">
            <a:extLst>
              <a:ext uri="{FF2B5EF4-FFF2-40B4-BE49-F238E27FC236}">
                <a16:creationId xmlns:a16="http://schemas.microsoft.com/office/drawing/2014/main" id="{D419F927-1038-57A3-A3A1-C7B10D357095}"/>
              </a:ext>
            </a:extLst>
          </p:cNvPr>
          <p:cNvSpPr txBox="1"/>
          <p:nvPr/>
        </p:nvSpPr>
        <p:spPr bwMode="auto">
          <a:xfrm>
            <a:off x="388082" y="1036035"/>
            <a:ext cx="3199179" cy="830997"/>
          </a:xfrm>
          <a:prstGeom prst="rect">
            <a:avLst/>
          </a:prstGeom>
          <a:noFill/>
        </p:spPr>
        <p:txBody>
          <a:bodyPr wrap="square">
            <a:spAutoFit/>
          </a:bodyPr>
          <a:lstStyle/>
          <a:p>
            <a:pPr eaLnBrk="1" fontAlgn="auto" hangingPunct="1">
              <a:spcBef>
                <a:spcPts val="0"/>
              </a:spcBef>
              <a:spcAft>
                <a:spcPts val="0"/>
              </a:spcAft>
              <a:defRPr/>
            </a:pPr>
            <a:r>
              <a:rPr lang="fr-FR" sz="2400" b="1" spc="113" dirty="0">
                <a:solidFill>
                  <a:schemeClr val="bg1"/>
                </a:solidFill>
                <a:latin typeface="Roboto Slab" pitchFamily="2" charset="0"/>
                <a:ea typeface="Roboto Slab" pitchFamily="2" charset="0"/>
                <a:cs typeface="Montserrat" charset="0"/>
              </a:rPr>
              <a:t>Altoona</a:t>
            </a:r>
          </a:p>
          <a:p>
            <a:pPr eaLnBrk="1" fontAlgn="auto" hangingPunct="1">
              <a:spcBef>
                <a:spcPts val="0"/>
              </a:spcBef>
              <a:spcAft>
                <a:spcPts val="0"/>
              </a:spcAft>
              <a:defRPr/>
            </a:pPr>
            <a:r>
              <a:rPr lang="fr-FR" sz="2400" b="1" spc="113" dirty="0">
                <a:solidFill>
                  <a:schemeClr val="bg1"/>
                </a:solidFill>
                <a:latin typeface="Roboto Slab" pitchFamily="2" charset="0"/>
                <a:ea typeface="Roboto Slab" pitchFamily="2" charset="0"/>
                <a:cs typeface="Montserrat" charset="0"/>
              </a:rPr>
              <a:t>Local Development</a:t>
            </a:r>
          </a:p>
        </p:txBody>
      </p:sp>
      <p:sp>
        <p:nvSpPr>
          <p:cNvPr id="27658" name="TextBox 23">
            <a:extLst>
              <a:ext uri="{FF2B5EF4-FFF2-40B4-BE49-F238E27FC236}">
                <a16:creationId xmlns:a16="http://schemas.microsoft.com/office/drawing/2014/main" id="{98589678-7CA2-1D4C-784A-EB3B0039364D}"/>
              </a:ext>
            </a:extLst>
          </p:cNvPr>
          <p:cNvSpPr txBox="1">
            <a:spLocks noChangeArrowheads="1"/>
          </p:cNvSpPr>
          <p:nvPr/>
        </p:nvSpPr>
        <p:spPr bwMode="auto">
          <a:xfrm>
            <a:off x="388082" y="2044229"/>
            <a:ext cx="4183918"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dirty="0">
                <a:solidFill>
                  <a:schemeClr val="bg1"/>
                </a:solidFill>
                <a:latin typeface="+mn-lt"/>
                <a:ea typeface="PT Sans" panose="020B0503020203090204" pitchFamily="34" charset="0"/>
                <a:cs typeface="PT Sans" panose="020B0503020203090204" pitchFamily="34" charset="0"/>
              </a:rPr>
              <a:t>Widening of approximately 975 feet of 20th Avenue NW and I-80 ramp return; construction of 1,375 feet of 20th Avenue NW and 2,960 feet of 33rd Street NW; paving of 2,620 feet of 42nd Street, intersection improvements at 20th Avenue NW and 25th Street NW and also 20th Avenue NW and Hubbell Avenue; and a turn lane at 34th Avenue NW and 42nd Street NW located on the northwest side of town. This project is necessary to provide access to more than 89 acres for industrial purposes.</a:t>
            </a:r>
          </a:p>
          <a:p>
            <a:pPr eaLnBrk="1" hangingPunct="1"/>
            <a:endParaRPr lang="en-US" altLang="en-US" dirty="0">
              <a:solidFill>
                <a:schemeClr val="bg1"/>
              </a:solidFill>
              <a:latin typeface="+mn-lt"/>
              <a:ea typeface="PT Sans" panose="020B0503020203090204" pitchFamily="34" charset="0"/>
              <a:cs typeface="PT Sans" panose="020B0503020203090204" pitchFamily="34" charset="0"/>
            </a:endParaRP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Total Cost:    $11,930,281</a:t>
            </a: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Requested:   $5,965,141 (50%)</a:t>
            </a:r>
          </a:p>
        </p:txBody>
      </p:sp>
      <p:sp>
        <p:nvSpPr>
          <p:cNvPr id="11" name="Slide Number Placeholder 5">
            <a:extLst>
              <a:ext uri="{FF2B5EF4-FFF2-40B4-BE49-F238E27FC236}">
                <a16:creationId xmlns:a16="http://schemas.microsoft.com/office/drawing/2014/main" id="{A5065A98-F4D0-B3E3-E37B-F6EAA0E1ADFC}"/>
              </a:ext>
            </a:extLst>
          </p:cNvPr>
          <p:cNvSpPr txBox="1">
            <a:spLocks noChangeArrowheads="1"/>
          </p:cNvSpPr>
          <p:nvPr/>
        </p:nvSpPr>
        <p:spPr bwMode="auto">
          <a:xfrm>
            <a:off x="3543300" y="6527986"/>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8988F3C0-4CA9-4FA4-A8C1-C092C202D405}"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11</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cxnSp>
        <p:nvCxnSpPr>
          <p:cNvPr id="6" name="Straight Connector 5">
            <a:extLst>
              <a:ext uri="{FF2B5EF4-FFF2-40B4-BE49-F238E27FC236}">
                <a16:creationId xmlns:a16="http://schemas.microsoft.com/office/drawing/2014/main" id="{0B198492-939F-ADD1-917B-31DE6010467E}"/>
              </a:ext>
            </a:extLst>
          </p:cNvPr>
          <p:cNvCxnSpPr>
            <a:cxnSpLocks/>
          </p:cNvCxnSpPr>
          <p:nvPr/>
        </p:nvCxnSpPr>
        <p:spPr>
          <a:xfrm>
            <a:off x="476626" y="1877404"/>
            <a:ext cx="560387" cy="0"/>
          </a:xfrm>
          <a:prstGeom prst="line">
            <a:avLst/>
          </a:prstGeom>
          <a:ln w="952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A912AD71-3183-35C7-F9BE-AF769AD5760D}"/>
              </a:ext>
            </a:extLst>
          </p:cNvPr>
          <p:cNvPicPr>
            <a:picLocks noChangeAspect="1"/>
          </p:cNvPicPr>
          <p:nvPr/>
        </p:nvPicPr>
        <p:blipFill>
          <a:blip r:embed="rId2"/>
          <a:stretch>
            <a:fillRect/>
          </a:stretch>
        </p:blipFill>
        <p:spPr>
          <a:xfrm>
            <a:off x="4973655" y="928966"/>
            <a:ext cx="3602524" cy="5362580"/>
          </a:xfrm>
          <a:prstGeom prst="rect">
            <a:avLst/>
          </a:prstGeom>
          <a:ln>
            <a:solidFill>
              <a:schemeClr val="tx1"/>
            </a:solidFill>
          </a:ln>
        </p:spPr>
      </p:pic>
    </p:spTree>
    <p:extLst>
      <p:ext uri="{BB962C8B-B14F-4D97-AF65-F5344CB8AC3E}">
        <p14:creationId xmlns:p14="http://schemas.microsoft.com/office/powerpoint/2010/main" val="55285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3016E-FCCC-CF5B-00F3-F08C7AB7312A}"/>
            </a:ext>
          </a:extLst>
        </p:cNvPr>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DF85D426-A28B-BAA7-7614-2D732D10DB28}"/>
              </a:ext>
            </a:extLst>
          </p:cNvPr>
          <p:cNvSpPr txBox="1">
            <a:spLocks noChangeArrowheads="1"/>
          </p:cNvSpPr>
          <p:nvPr/>
        </p:nvSpPr>
        <p:spPr bwMode="auto">
          <a:xfrm>
            <a:off x="3543300" y="6527986"/>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8988F3C0-4CA9-4FA4-A8C1-C092C202D405}"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12</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pic>
        <p:nvPicPr>
          <p:cNvPr id="8" name="Picture 7">
            <a:extLst>
              <a:ext uri="{FF2B5EF4-FFF2-40B4-BE49-F238E27FC236}">
                <a16:creationId xmlns:a16="http://schemas.microsoft.com/office/drawing/2014/main" id="{A3ABEC8C-5395-DFF3-4110-B520347BCECF}"/>
              </a:ext>
            </a:extLst>
          </p:cNvPr>
          <p:cNvPicPr>
            <a:picLocks noChangeAspect="1"/>
          </p:cNvPicPr>
          <p:nvPr/>
        </p:nvPicPr>
        <p:blipFill>
          <a:blip r:embed="rId2"/>
          <a:stretch>
            <a:fillRect/>
          </a:stretch>
        </p:blipFill>
        <p:spPr>
          <a:xfrm>
            <a:off x="1557579" y="1722330"/>
            <a:ext cx="6028841" cy="4683620"/>
          </a:xfrm>
          <a:prstGeom prst="rect">
            <a:avLst/>
          </a:prstGeom>
        </p:spPr>
      </p:pic>
      <p:sp>
        <p:nvSpPr>
          <p:cNvPr id="12" name="TextBox 11">
            <a:extLst>
              <a:ext uri="{FF2B5EF4-FFF2-40B4-BE49-F238E27FC236}">
                <a16:creationId xmlns:a16="http://schemas.microsoft.com/office/drawing/2014/main" id="{B3C9C671-7DF4-701B-D3B4-D140AA1B4D5C}"/>
              </a:ext>
            </a:extLst>
          </p:cNvPr>
          <p:cNvSpPr txBox="1"/>
          <p:nvPr/>
        </p:nvSpPr>
        <p:spPr bwMode="auto">
          <a:xfrm>
            <a:off x="0" y="811344"/>
            <a:ext cx="9144000" cy="954107"/>
          </a:xfrm>
          <a:prstGeom prst="rect">
            <a:avLst/>
          </a:prstGeom>
          <a:noFill/>
        </p:spPr>
        <p:txBody>
          <a:bodyPr wrap="square">
            <a:spAutoFit/>
          </a:bodyPr>
          <a:lstStyle/>
          <a:p>
            <a:pPr algn="ctr" eaLnBrk="1" fontAlgn="auto" hangingPunct="1">
              <a:spcBef>
                <a:spcPts val="0"/>
              </a:spcBef>
              <a:spcAft>
                <a:spcPts val="0"/>
              </a:spcAft>
              <a:defRPr/>
            </a:pPr>
            <a:r>
              <a:rPr lang="en-US" sz="2800" b="1" spc="113" dirty="0">
                <a:solidFill>
                  <a:schemeClr val="tx2"/>
                </a:solidFill>
                <a:latin typeface="Roboto Slab" pitchFamily="2" charset="0"/>
                <a:ea typeface="Roboto Slab" pitchFamily="2" charset="0"/>
                <a:cs typeface="Montserrat" charset="0"/>
              </a:rPr>
              <a:t>Spencer Local Development</a:t>
            </a:r>
          </a:p>
          <a:p>
            <a:pPr algn="ctr" eaLnBrk="1" fontAlgn="auto" hangingPunct="1">
              <a:spcBef>
                <a:spcPts val="0"/>
              </a:spcBef>
              <a:spcAft>
                <a:spcPts val="0"/>
              </a:spcAft>
              <a:defRPr/>
            </a:pPr>
            <a:r>
              <a:rPr lang="en-US" sz="2800" b="1" spc="113" dirty="0">
                <a:solidFill>
                  <a:schemeClr val="tx2"/>
                </a:solidFill>
                <a:latin typeface="Roboto Slab" pitchFamily="2" charset="0"/>
                <a:ea typeface="Roboto Slab" pitchFamily="2" charset="0"/>
                <a:cs typeface="Montserrat" charset="0"/>
              </a:rPr>
              <a:t>Business Relocation &amp; Job Retention </a:t>
            </a:r>
          </a:p>
        </p:txBody>
      </p:sp>
    </p:spTree>
    <p:extLst>
      <p:ext uri="{BB962C8B-B14F-4D97-AF65-F5344CB8AC3E}">
        <p14:creationId xmlns:p14="http://schemas.microsoft.com/office/powerpoint/2010/main" val="1403981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24CA16-4FAF-A1CF-74FD-1638FAF2F131}"/>
              </a:ext>
            </a:extLst>
          </p:cNvPr>
          <p:cNvSpPr/>
          <p:nvPr/>
        </p:nvSpPr>
        <p:spPr>
          <a:xfrm>
            <a:off x="0" y="858838"/>
            <a:ext cx="3916973" cy="5581650"/>
          </a:xfrm>
          <a:prstGeom prst="rect">
            <a:avLst/>
          </a:prstGeom>
          <a:solidFill>
            <a:srgbClr val="194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sp>
        <p:nvSpPr>
          <p:cNvPr id="23" name="TextBox 22">
            <a:extLst>
              <a:ext uri="{FF2B5EF4-FFF2-40B4-BE49-F238E27FC236}">
                <a16:creationId xmlns:a16="http://schemas.microsoft.com/office/drawing/2014/main" id="{D419F927-1038-57A3-A3A1-C7B10D357095}"/>
              </a:ext>
            </a:extLst>
          </p:cNvPr>
          <p:cNvSpPr txBox="1"/>
          <p:nvPr/>
        </p:nvSpPr>
        <p:spPr bwMode="auto">
          <a:xfrm>
            <a:off x="388082" y="1036035"/>
            <a:ext cx="3528891" cy="1569660"/>
          </a:xfrm>
          <a:prstGeom prst="rect">
            <a:avLst/>
          </a:prstGeom>
          <a:noFill/>
        </p:spPr>
        <p:txBody>
          <a:bodyPr wrap="square">
            <a:spAutoFit/>
          </a:bodyPr>
          <a:lstStyle/>
          <a:p>
            <a:pPr eaLnBrk="1" fontAlgn="auto" hangingPunct="1">
              <a:spcBef>
                <a:spcPts val="0"/>
              </a:spcBef>
              <a:spcAft>
                <a:spcPts val="0"/>
              </a:spcAft>
              <a:defRPr/>
            </a:pPr>
            <a:r>
              <a:rPr lang="fr-FR" sz="2400" b="1" spc="113" dirty="0">
                <a:solidFill>
                  <a:schemeClr val="bg1"/>
                </a:solidFill>
                <a:latin typeface="Roboto Slab" pitchFamily="2" charset="0"/>
                <a:ea typeface="Roboto Slab" pitchFamily="2" charset="0"/>
                <a:cs typeface="Montserrat" charset="0"/>
              </a:rPr>
              <a:t>Spencer</a:t>
            </a:r>
          </a:p>
          <a:p>
            <a:pPr eaLnBrk="1" fontAlgn="auto" hangingPunct="1">
              <a:spcBef>
                <a:spcPts val="0"/>
              </a:spcBef>
              <a:spcAft>
                <a:spcPts val="0"/>
              </a:spcAft>
              <a:defRPr/>
            </a:pPr>
            <a:r>
              <a:rPr lang="fr-FR" sz="2400" b="1" spc="113" dirty="0">
                <a:solidFill>
                  <a:schemeClr val="bg1"/>
                </a:solidFill>
                <a:latin typeface="Roboto Slab" pitchFamily="2" charset="0"/>
                <a:ea typeface="Roboto Slab" pitchFamily="2" charset="0"/>
                <a:cs typeface="Montserrat" charset="0"/>
              </a:rPr>
              <a:t>Local Development (Business Relocation &amp; Job </a:t>
            </a:r>
            <a:r>
              <a:rPr lang="fr-FR" sz="2400" b="1" spc="113" dirty="0" err="1">
                <a:solidFill>
                  <a:schemeClr val="bg1"/>
                </a:solidFill>
                <a:latin typeface="Roboto Slab" pitchFamily="2" charset="0"/>
                <a:ea typeface="Roboto Slab" pitchFamily="2" charset="0"/>
                <a:cs typeface="Montserrat" charset="0"/>
              </a:rPr>
              <a:t>Retention</a:t>
            </a:r>
            <a:r>
              <a:rPr lang="fr-FR" sz="2400" b="1" spc="113" dirty="0">
                <a:solidFill>
                  <a:schemeClr val="bg1"/>
                </a:solidFill>
                <a:latin typeface="Roboto Slab" pitchFamily="2" charset="0"/>
                <a:ea typeface="Roboto Slab" pitchFamily="2" charset="0"/>
                <a:cs typeface="Montserrat" charset="0"/>
              </a:rPr>
              <a:t>) </a:t>
            </a:r>
          </a:p>
        </p:txBody>
      </p:sp>
      <p:sp>
        <p:nvSpPr>
          <p:cNvPr id="27658" name="TextBox 23">
            <a:extLst>
              <a:ext uri="{FF2B5EF4-FFF2-40B4-BE49-F238E27FC236}">
                <a16:creationId xmlns:a16="http://schemas.microsoft.com/office/drawing/2014/main" id="{98589678-7CA2-1D4C-784A-EB3B0039364D}"/>
              </a:ext>
            </a:extLst>
          </p:cNvPr>
          <p:cNvSpPr txBox="1">
            <a:spLocks noChangeArrowheads="1"/>
          </p:cNvSpPr>
          <p:nvPr/>
        </p:nvSpPr>
        <p:spPr bwMode="auto">
          <a:xfrm>
            <a:off x="388082" y="2796381"/>
            <a:ext cx="3307618"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dirty="0">
                <a:solidFill>
                  <a:schemeClr val="bg1"/>
                </a:solidFill>
                <a:latin typeface="+mn-lt"/>
                <a:ea typeface="PT Sans" panose="020B0503020203090204" pitchFamily="34" charset="0"/>
                <a:cs typeface="PT Sans" panose="020B0503020203090204" pitchFamily="34" charset="0"/>
              </a:rPr>
              <a:t>Construction of approximately 865 feet of 4th Avenue West located on the north side of town and 955 feet of 37th Avenue West located on the west side of town. This project is necessary to provide access to 10 lots totaling approximately 52 acres.</a:t>
            </a:r>
          </a:p>
          <a:p>
            <a:pPr eaLnBrk="1" hangingPunct="1"/>
            <a:endParaRPr lang="en-US" altLang="en-US" dirty="0">
              <a:solidFill>
                <a:schemeClr val="bg1"/>
              </a:solidFill>
              <a:latin typeface="+mn-lt"/>
              <a:ea typeface="PT Sans" panose="020B0503020203090204" pitchFamily="34" charset="0"/>
              <a:cs typeface="PT Sans" panose="020B0503020203090204" pitchFamily="34" charset="0"/>
            </a:endParaRP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Total Cost:    $1,190,179</a:t>
            </a: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Requested:   $833,125 (70%)</a:t>
            </a:r>
          </a:p>
        </p:txBody>
      </p:sp>
      <p:sp>
        <p:nvSpPr>
          <p:cNvPr id="11" name="Slide Number Placeholder 5">
            <a:extLst>
              <a:ext uri="{FF2B5EF4-FFF2-40B4-BE49-F238E27FC236}">
                <a16:creationId xmlns:a16="http://schemas.microsoft.com/office/drawing/2014/main" id="{A5065A98-F4D0-B3E3-E37B-F6EAA0E1ADFC}"/>
              </a:ext>
            </a:extLst>
          </p:cNvPr>
          <p:cNvSpPr txBox="1">
            <a:spLocks noChangeArrowheads="1"/>
          </p:cNvSpPr>
          <p:nvPr/>
        </p:nvSpPr>
        <p:spPr bwMode="auto">
          <a:xfrm>
            <a:off x="3543300" y="6527986"/>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8988F3C0-4CA9-4FA4-A8C1-C092C202D405}"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13</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cxnSp>
        <p:nvCxnSpPr>
          <p:cNvPr id="6" name="Straight Connector 5">
            <a:extLst>
              <a:ext uri="{FF2B5EF4-FFF2-40B4-BE49-F238E27FC236}">
                <a16:creationId xmlns:a16="http://schemas.microsoft.com/office/drawing/2014/main" id="{0B198492-939F-ADD1-917B-31DE6010467E}"/>
              </a:ext>
            </a:extLst>
          </p:cNvPr>
          <p:cNvCxnSpPr>
            <a:cxnSpLocks/>
          </p:cNvCxnSpPr>
          <p:nvPr/>
        </p:nvCxnSpPr>
        <p:spPr>
          <a:xfrm>
            <a:off x="510809" y="2719389"/>
            <a:ext cx="560387" cy="0"/>
          </a:xfrm>
          <a:prstGeom prst="line">
            <a:avLst/>
          </a:prstGeom>
          <a:ln w="952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C403718-FE17-8466-C232-8E74A9DA0453}"/>
              </a:ext>
            </a:extLst>
          </p:cNvPr>
          <p:cNvPicPr>
            <a:picLocks noChangeAspect="1"/>
          </p:cNvPicPr>
          <p:nvPr/>
        </p:nvPicPr>
        <p:blipFill>
          <a:blip r:embed="rId2"/>
          <a:stretch>
            <a:fillRect/>
          </a:stretch>
        </p:blipFill>
        <p:spPr>
          <a:xfrm>
            <a:off x="3916973" y="858838"/>
            <a:ext cx="3017782" cy="2377646"/>
          </a:xfrm>
          <a:prstGeom prst="rect">
            <a:avLst/>
          </a:prstGeom>
        </p:spPr>
      </p:pic>
      <p:pic>
        <p:nvPicPr>
          <p:cNvPr id="10" name="Picture 9">
            <a:extLst>
              <a:ext uri="{FF2B5EF4-FFF2-40B4-BE49-F238E27FC236}">
                <a16:creationId xmlns:a16="http://schemas.microsoft.com/office/drawing/2014/main" id="{1F36662C-8304-6BE1-0D12-5FC925B5034D}"/>
              </a:ext>
            </a:extLst>
          </p:cNvPr>
          <p:cNvPicPr>
            <a:picLocks noChangeAspect="1"/>
          </p:cNvPicPr>
          <p:nvPr/>
        </p:nvPicPr>
        <p:blipFill>
          <a:blip r:embed="rId3"/>
          <a:stretch>
            <a:fillRect/>
          </a:stretch>
        </p:blipFill>
        <p:spPr>
          <a:xfrm>
            <a:off x="6412755" y="2704434"/>
            <a:ext cx="2731245" cy="3718882"/>
          </a:xfrm>
          <a:prstGeom prst="rect">
            <a:avLst/>
          </a:prstGeom>
        </p:spPr>
      </p:pic>
    </p:spTree>
    <p:extLst>
      <p:ext uri="{BB962C8B-B14F-4D97-AF65-F5344CB8AC3E}">
        <p14:creationId xmlns:p14="http://schemas.microsoft.com/office/powerpoint/2010/main" val="1459557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6813D-912E-385F-3B70-4B5BF0302B4A}"/>
            </a:ext>
          </a:extLst>
        </p:cNvPr>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63261C2E-E95A-AE14-1FC0-5E52BF1A8CD8}"/>
              </a:ext>
            </a:extLst>
          </p:cNvPr>
          <p:cNvSpPr txBox="1">
            <a:spLocks noChangeArrowheads="1"/>
          </p:cNvSpPr>
          <p:nvPr/>
        </p:nvSpPr>
        <p:spPr bwMode="auto">
          <a:xfrm>
            <a:off x="3543300" y="6527986"/>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8988F3C0-4CA9-4FA4-A8C1-C092C202D405}"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14</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12" name="TextBox 11">
            <a:extLst>
              <a:ext uri="{FF2B5EF4-FFF2-40B4-BE49-F238E27FC236}">
                <a16:creationId xmlns:a16="http://schemas.microsoft.com/office/drawing/2014/main" id="{34BF783C-05E6-56F5-E236-46E0AB92F70A}"/>
              </a:ext>
            </a:extLst>
          </p:cNvPr>
          <p:cNvSpPr txBox="1"/>
          <p:nvPr/>
        </p:nvSpPr>
        <p:spPr bwMode="auto">
          <a:xfrm>
            <a:off x="0" y="811344"/>
            <a:ext cx="9144000" cy="523220"/>
          </a:xfrm>
          <a:prstGeom prst="rect">
            <a:avLst/>
          </a:prstGeom>
          <a:noFill/>
        </p:spPr>
        <p:txBody>
          <a:bodyPr wrap="square">
            <a:spAutoFit/>
          </a:bodyPr>
          <a:lstStyle/>
          <a:p>
            <a:pPr algn="ctr" eaLnBrk="1" fontAlgn="auto" hangingPunct="1">
              <a:spcBef>
                <a:spcPts val="0"/>
              </a:spcBef>
              <a:spcAft>
                <a:spcPts val="0"/>
              </a:spcAft>
              <a:defRPr/>
            </a:pPr>
            <a:r>
              <a:rPr lang="en-US" sz="2800" b="1" spc="113" dirty="0">
                <a:solidFill>
                  <a:schemeClr val="tx2"/>
                </a:solidFill>
                <a:latin typeface="Roboto Slab" pitchFamily="2" charset="0"/>
                <a:ea typeface="Roboto Slab" pitchFamily="2" charset="0"/>
                <a:cs typeface="Montserrat" charset="0"/>
              </a:rPr>
              <a:t>Woodbury County Local Development</a:t>
            </a:r>
          </a:p>
        </p:txBody>
      </p:sp>
      <p:pic>
        <p:nvPicPr>
          <p:cNvPr id="2" name="Picture 1">
            <a:extLst>
              <a:ext uri="{FF2B5EF4-FFF2-40B4-BE49-F238E27FC236}">
                <a16:creationId xmlns:a16="http://schemas.microsoft.com/office/drawing/2014/main" id="{54D206B3-74FA-8B8A-73BD-35A6CA458197}"/>
              </a:ext>
            </a:extLst>
          </p:cNvPr>
          <p:cNvPicPr>
            <a:picLocks noChangeAspect="1"/>
          </p:cNvPicPr>
          <p:nvPr/>
        </p:nvPicPr>
        <p:blipFill>
          <a:blip r:embed="rId2"/>
          <a:stretch>
            <a:fillRect/>
          </a:stretch>
        </p:blipFill>
        <p:spPr>
          <a:xfrm>
            <a:off x="952223" y="1334564"/>
            <a:ext cx="7239553" cy="5007539"/>
          </a:xfrm>
          <a:prstGeom prst="rect">
            <a:avLst/>
          </a:prstGeom>
          <a:ln>
            <a:solidFill>
              <a:schemeClr val="tx1"/>
            </a:solidFill>
          </a:ln>
        </p:spPr>
      </p:pic>
      <p:cxnSp>
        <p:nvCxnSpPr>
          <p:cNvPr id="4" name="Straight Connector 3">
            <a:extLst>
              <a:ext uri="{FF2B5EF4-FFF2-40B4-BE49-F238E27FC236}">
                <a16:creationId xmlns:a16="http://schemas.microsoft.com/office/drawing/2014/main" id="{17118C64-83D6-0FC2-D35E-9C8B8EB85BC5}"/>
              </a:ext>
            </a:extLst>
          </p:cNvPr>
          <p:cNvCxnSpPr>
            <a:cxnSpLocks/>
          </p:cNvCxnSpPr>
          <p:nvPr/>
        </p:nvCxnSpPr>
        <p:spPr>
          <a:xfrm>
            <a:off x="2063246" y="6106239"/>
            <a:ext cx="173346"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CE30CD4-7EB6-E5D5-B562-0DED89495FC4}"/>
              </a:ext>
            </a:extLst>
          </p:cNvPr>
          <p:cNvSpPr txBox="1"/>
          <p:nvPr/>
        </p:nvSpPr>
        <p:spPr>
          <a:xfrm>
            <a:off x="2170302" y="5873567"/>
            <a:ext cx="689612" cy="200055"/>
          </a:xfrm>
          <a:prstGeom prst="rect">
            <a:avLst/>
          </a:prstGeom>
          <a:noFill/>
        </p:spPr>
        <p:txBody>
          <a:bodyPr wrap="none" rtlCol="0">
            <a:spAutoFit/>
          </a:bodyPr>
          <a:lstStyle/>
          <a:p>
            <a:r>
              <a:rPr lang="en-US" sz="700" b="1" dirty="0">
                <a:solidFill>
                  <a:schemeClr val="tx1">
                    <a:lumMod val="65000"/>
                    <a:lumOff val="35000"/>
                  </a:schemeClr>
                </a:solidFill>
              </a:rPr>
              <a:t>(RISE Eligible)</a:t>
            </a:r>
          </a:p>
        </p:txBody>
      </p:sp>
      <p:sp>
        <p:nvSpPr>
          <p:cNvPr id="7" name="TextBox 6">
            <a:extLst>
              <a:ext uri="{FF2B5EF4-FFF2-40B4-BE49-F238E27FC236}">
                <a16:creationId xmlns:a16="http://schemas.microsoft.com/office/drawing/2014/main" id="{87B1F864-C435-1D2B-3C6E-301330E08B43}"/>
              </a:ext>
            </a:extLst>
          </p:cNvPr>
          <p:cNvSpPr txBox="1"/>
          <p:nvPr/>
        </p:nvSpPr>
        <p:spPr>
          <a:xfrm>
            <a:off x="2170302" y="6007331"/>
            <a:ext cx="1000595" cy="307777"/>
          </a:xfrm>
          <a:prstGeom prst="rect">
            <a:avLst/>
          </a:prstGeom>
          <a:noFill/>
        </p:spPr>
        <p:txBody>
          <a:bodyPr wrap="none" rtlCol="0">
            <a:spAutoFit/>
          </a:bodyPr>
          <a:lstStyle/>
          <a:p>
            <a:r>
              <a:rPr lang="en-US" sz="700" b="1" dirty="0">
                <a:solidFill>
                  <a:schemeClr val="tx1">
                    <a:lumMod val="65000"/>
                    <a:lumOff val="35000"/>
                  </a:schemeClr>
                </a:solidFill>
              </a:rPr>
              <a:t>Other Improvements</a:t>
            </a:r>
          </a:p>
          <a:p>
            <a:r>
              <a:rPr lang="en-US" sz="700" b="1" dirty="0">
                <a:solidFill>
                  <a:schemeClr val="tx1">
                    <a:lumMod val="65000"/>
                    <a:lumOff val="35000"/>
                  </a:schemeClr>
                </a:solidFill>
              </a:rPr>
              <a:t>(Not eligible for RISE)</a:t>
            </a:r>
          </a:p>
        </p:txBody>
      </p:sp>
    </p:spTree>
    <p:extLst>
      <p:ext uri="{BB962C8B-B14F-4D97-AF65-F5344CB8AC3E}">
        <p14:creationId xmlns:p14="http://schemas.microsoft.com/office/powerpoint/2010/main" val="250244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14020B-7AAE-6B1E-B5D2-7E6EE7E0C58E}"/>
              </a:ext>
            </a:extLst>
          </p:cNvPr>
          <p:cNvPicPr>
            <a:picLocks noChangeAspect="1"/>
          </p:cNvPicPr>
          <p:nvPr/>
        </p:nvPicPr>
        <p:blipFill>
          <a:blip r:embed="rId2"/>
          <a:srcRect r="24553"/>
          <a:stretch/>
        </p:blipFill>
        <p:spPr>
          <a:xfrm>
            <a:off x="3916973" y="878294"/>
            <a:ext cx="5227028" cy="5559279"/>
          </a:xfrm>
          <a:prstGeom prst="rect">
            <a:avLst/>
          </a:prstGeom>
        </p:spPr>
      </p:pic>
      <p:sp>
        <p:nvSpPr>
          <p:cNvPr id="4" name="Rectangle 3">
            <a:extLst>
              <a:ext uri="{FF2B5EF4-FFF2-40B4-BE49-F238E27FC236}">
                <a16:creationId xmlns:a16="http://schemas.microsoft.com/office/drawing/2014/main" id="{2A24CA16-4FAF-A1CF-74FD-1638FAF2F131}"/>
              </a:ext>
            </a:extLst>
          </p:cNvPr>
          <p:cNvSpPr/>
          <p:nvPr/>
        </p:nvSpPr>
        <p:spPr>
          <a:xfrm>
            <a:off x="0" y="858838"/>
            <a:ext cx="3916973" cy="5581650"/>
          </a:xfrm>
          <a:prstGeom prst="rect">
            <a:avLst/>
          </a:prstGeom>
          <a:solidFill>
            <a:srgbClr val="194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dirty="0"/>
          </a:p>
        </p:txBody>
      </p:sp>
      <p:sp>
        <p:nvSpPr>
          <p:cNvPr id="23" name="TextBox 22">
            <a:extLst>
              <a:ext uri="{FF2B5EF4-FFF2-40B4-BE49-F238E27FC236}">
                <a16:creationId xmlns:a16="http://schemas.microsoft.com/office/drawing/2014/main" id="{D419F927-1038-57A3-A3A1-C7B10D357095}"/>
              </a:ext>
            </a:extLst>
          </p:cNvPr>
          <p:cNvSpPr txBox="1"/>
          <p:nvPr/>
        </p:nvSpPr>
        <p:spPr bwMode="auto">
          <a:xfrm>
            <a:off x="388082" y="1036035"/>
            <a:ext cx="3199179" cy="830997"/>
          </a:xfrm>
          <a:prstGeom prst="rect">
            <a:avLst/>
          </a:prstGeom>
          <a:noFill/>
        </p:spPr>
        <p:txBody>
          <a:bodyPr wrap="square">
            <a:spAutoFit/>
          </a:bodyPr>
          <a:lstStyle/>
          <a:p>
            <a:pPr eaLnBrk="1" fontAlgn="auto" hangingPunct="1">
              <a:spcBef>
                <a:spcPts val="0"/>
              </a:spcBef>
              <a:spcAft>
                <a:spcPts val="0"/>
              </a:spcAft>
              <a:defRPr/>
            </a:pPr>
            <a:r>
              <a:rPr lang="fr-FR" sz="2400" b="1" spc="113" dirty="0">
                <a:solidFill>
                  <a:schemeClr val="bg1"/>
                </a:solidFill>
                <a:latin typeface="Roboto Slab" pitchFamily="2" charset="0"/>
                <a:ea typeface="Roboto Slab" pitchFamily="2" charset="0"/>
                <a:cs typeface="Montserrat" charset="0"/>
              </a:rPr>
              <a:t>Woodbury County</a:t>
            </a:r>
          </a:p>
          <a:p>
            <a:pPr eaLnBrk="1" fontAlgn="auto" hangingPunct="1">
              <a:spcBef>
                <a:spcPts val="0"/>
              </a:spcBef>
              <a:spcAft>
                <a:spcPts val="0"/>
              </a:spcAft>
              <a:defRPr/>
            </a:pPr>
            <a:r>
              <a:rPr lang="fr-FR" sz="2400" b="1" spc="113" dirty="0">
                <a:solidFill>
                  <a:schemeClr val="bg1"/>
                </a:solidFill>
                <a:latin typeface="Roboto Slab" pitchFamily="2" charset="0"/>
                <a:ea typeface="Roboto Slab" pitchFamily="2" charset="0"/>
                <a:cs typeface="Montserrat" charset="0"/>
              </a:rPr>
              <a:t>Local Development</a:t>
            </a:r>
          </a:p>
        </p:txBody>
      </p:sp>
      <p:sp>
        <p:nvSpPr>
          <p:cNvPr id="27658" name="TextBox 23">
            <a:extLst>
              <a:ext uri="{FF2B5EF4-FFF2-40B4-BE49-F238E27FC236}">
                <a16:creationId xmlns:a16="http://schemas.microsoft.com/office/drawing/2014/main" id="{98589678-7CA2-1D4C-784A-EB3B0039364D}"/>
              </a:ext>
            </a:extLst>
          </p:cNvPr>
          <p:cNvSpPr txBox="1">
            <a:spLocks noChangeArrowheads="1"/>
          </p:cNvSpPr>
          <p:nvPr/>
        </p:nvSpPr>
        <p:spPr bwMode="auto">
          <a:xfrm>
            <a:off x="388082" y="2136338"/>
            <a:ext cx="3307618"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dirty="0">
                <a:solidFill>
                  <a:schemeClr val="bg1"/>
                </a:solidFill>
                <a:latin typeface="+mn-lt"/>
                <a:ea typeface="PT Sans" panose="020B0503020203090204" pitchFamily="34" charset="0"/>
                <a:cs typeface="PT Sans" panose="020B0503020203090204" pitchFamily="34" charset="0"/>
              </a:rPr>
              <a:t>Construction of a new interchange on I-29 south of Sioux City. This project is necessary to provide improved access to more than 2,000 acres for industrial purposes.</a:t>
            </a:r>
          </a:p>
          <a:p>
            <a:pPr eaLnBrk="1" hangingPunct="1"/>
            <a:endParaRPr lang="en-US" altLang="en-US" dirty="0">
              <a:solidFill>
                <a:schemeClr val="bg1"/>
              </a:solidFill>
              <a:latin typeface="+mn-lt"/>
              <a:ea typeface="PT Sans" panose="020B0503020203090204" pitchFamily="34" charset="0"/>
              <a:cs typeface="PT Sans" panose="020B0503020203090204" pitchFamily="34" charset="0"/>
            </a:endParaRP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Total Cost:    $22,789,824</a:t>
            </a: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Requested:   $4,796,168 (21%)</a:t>
            </a:r>
          </a:p>
        </p:txBody>
      </p:sp>
      <p:sp>
        <p:nvSpPr>
          <p:cNvPr id="11" name="Slide Number Placeholder 5">
            <a:extLst>
              <a:ext uri="{FF2B5EF4-FFF2-40B4-BE49-F238E27FC236}">
                <a16:creationId xmlns:a16="http://schemas.microsoft.com/office/drawing/2014/main" id="{A5065A98-F4D0-B3E3-E37B-F6EAA0E1ADFC}"/>
              </a:ext>
            </a:extLst>
          </p:cNvPr>
          <p:cNvSpPr txBox="1">
            <a:spLocks noChangeArrowheads="1"/>
          </p:cNvSpPr>
          <p:nvPr/>
        </p:nvSpPr>
        <p:spPr bwMode="auto">
          <a:xfrm>
            <a:off x="3543300" y="6527986"/>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8988F3C0-4CA9-4FA4-A8C1-C092C202D405}"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15</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cxnSp>
        <p:nvCxnSpPr>
          <p:cNvPr id="6" name="Straight Connector 5">
            <a:extLst>
              <a:ext uri="{FF2B5EF4-FFF2-40B4-BE49-F238E27FC236}">
                <a16:creationId xmlns:a16="http://schemas.microsoft.com/office/drawing/2014/main" id="{0B198492-939F-ADD1-917B-31DE6010467E}"/>
              </a:ext>
            </a:extLst>
          </p:cNvPr>
          <p:cNvCxnSpPr>
            <a:cxnSpLocks/>
          </p:cNvCxnSpPr>
          <p:nvPr/>
        </p:nvCxnSpPr>
        <p:spPr>
          <a:xfrm>
            <a:off x="463585" y="1936225"/>
            <a:ext cx="560387" cy="0"/>
          </a:xfrm>
          <a:prstGeom prst="line">
            <a:avLst/>
          </a:prstGeom>
          <a:ln w="952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BFD9BEB8-B7C2-AC57-3A4D-81420D9995BE}"/>
              </a:ext>
            </a:extLst>
          </p:cNvPr>
          <p:cNvPicPr>
            <a:picLocks noChangeAspect="1"/>
          </p:cNvPicPr>
          <p:nvPr/>
        </p:nvPicPr>
        <p:blipFill>
          <a:blip r:embed="rId3">
            <a:alphaModFix/>
          </a:blip>
          <a:stretch>
            <a:fillRect/>
          </a:stretch>
        </p:blipFill>
        <p:spPr>
          <a:xfrm>
            <a:off x="6990083" y="3467506"/>
            <a:ext cx="940118" cy="519113"/>
          </a:xfrm>
          <a:prstGeom prst="rect">
            <a:avLst/>
          </a:prstGeom>
        </p:spPr>
      </p:pic>
    </p:spTree>
    <p:extLst>
      <p:ext uri="{BB962C8B-B14F-4D97-AF65-F5344CB8AC3E}">
        <p14:creationId xmlns:p14="http://schemas.microsoft.com/office/powerpoint/2010/main" val="198810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Picture Placeholder 3">
            <a:extLst>
              <a:ext uri="{FF2B5EF4-FFF2-40B4-BE49-F238E27FC236}">
                <a16:creationId xmlns:a16="http://schemas.microsoft.com/office/drawing/2014/main" id="{69351D74-7B1E-F9EA-7B3A-5E216B804315}"/>
              </a:ext>
            </a:extLst>
          </p:cNvPr>
          <p:cNvSpPr>
            <a:spLocks noGrp="1" noChangeArrowheads="1" noTextEdit="1"/>
          </p:cNvSpPr>
          <p:nvPr>
            <p:ph type="pic" sz="quarter" idx="10"/>
          </p:nvPr>
        </p:nvSpPr>
        <p:spPr>
          <a:solidFill>
            <a:srgbClr val="03617A"/>
          </a:solidFill>
        </p:spPr>
        <p:txBody>
          <a:bodyPr/>
          <a:lstStyle/>
          <a:p>
            <a:endParaRPr lang="en-US"/>
          </a:p>
        </p:txBody>
      </p:sp>
      <p:grpSp>
        <p:nvGrpSpPr>
          <p:cNvPr id="34819" name="Group 1">
            <a:extLst>
              <a:ext uri="{FF2B5EF4-FFF2-40B4-BE49-F238E27FC236}">
                <a16:creationId xmlns:a16="http://schemas.microsoft.com/office/drawing/2014/main" id="{14832C51-1C17-90A3-67F3-5CED1365CF16}"/>
              </a:ext>
            </a:extLst>
          </p:cNvPr>
          <p:cNvGrpSpPr>
            <a:grpSpLocks/>
          </p:cNvGrpSpPr>
          <p:nvPr/>
        </p:nvGrpSpPr>
        <p:grpSpPr bwMode="auto">
          <a:xfrm>
            <a:off x="0" y="1087438"/>
            <a:ext cx="9144000" cy="4830762"/>
            <a:chOff x="0" y="20638"/>
            <a:chExt cx="24377650" cy="12880975"/>
          </a:xfrm>
          <a:solidFill>
            <a:srgbClr val="19405B"/>
          </a:solidFill>
        </p:grpSpPr>
        <p:sp>
          <p:nvSpPr>
            <p:cNvPr id="12" name="Rectangle 11">
              <a:extLst>
                <a:ext uri="{FF2B5EF4-FFF2-40B4-BE49-F238E27FC236}">
                  <a16:creationId xmlns:a16="http://schemas.microsoft.com/office/drawing/2014/main" id="{73661595-2889-38C6-6A08-1E1E08DDB30E}"/>
                </a:ext>
              </a:extLst>
            </p:cNvPr>
            <p:cNvSpPr/>
            <p:nvPr/>
          </p:nvSpPr>
          <p:spPr>
            <a:xfrm rot="5400000">
              <a:off x="7090193" y="-7069555"/>
              <a:ext cx="10197262" cy="243776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sp>
          <p:nvSpPr>
            <p:cNvPr id="3" name="Graphic 13">
              <a:extLst>
                <a:ext uri="{FF2B5EF4-FFF2-40B4-BE49-F238E27FC236}">
                  <a16:creationId xmlns:a16="http://schemas.microsoft.com/office/drawing/2014/main" id="{22C457C1-F749-40CE-1A77-7E6D2E71040B}"/>
                </a:ext>
              </a:extLst>
            </p:cNvPr>
            <p:cNvSpPr>
              <a:spLocks/>
            </p:cNvSpPr>
            <p:nvPr/>
          </p:nvSpPr>
          <p:spPr bwMode="auto">
            <a:xfrm>
              <a:off x="0" y="9968155"/>
              <a:ext cx="24377650" cy="2933458"/>
            </a:xfrm>
            <a:custGeom>
              <a:avLst/>
              <a:gdLst>
                <a:gd name="T0" fmla="*/ 12188825 w 24406104"/>
                <a:gd name="T1" fmla="*/ 0 h 2853262"/>
                <a:gd name="T2" fmla="*/ 0 w 24406104"/>
                <a:gd name="T3" fmla="*/ 0 h 2853262"/>
                <a:gd name="T4" fmla="*/ 0 w 24406104"/>
                <a:gd name="T5" fmla="*/ 372714 h 2853262"/>
                <a:gd name="T6" fmla="*/ 12118818 w 24406104"/>
                <a:gd name="T7" fmla="*/ 2924053 h 2853262"/>
                <a:gd name="T8" fmla="*/ 12118818 w 24406104"/>
                <a:gd name="T9" fmla="*/ 2924053 h 2853262"/>
                <a:gd name="T10" fmla="*/ 12156750 w 24406104"/>
                <a:gd name="T11" fmla="*/ 2931917 h 2853262"/>
                <a:gd name="T12" fmla="*/ 12217083 w 24406104"/>
                <a:gd name="T13" fmla="*/ 2932703 h 2853262"/>
                <a:gd name="T14" fmla="*/ 12258578 w 24406104"/>
                <a:gd name="T15" fmla="*/ 2924053 h 2853262"/>
                <a:gd name="T16" fmla="*/ 12258578 w 24406104"/>
                <a:gd name="T17" fmla="*/ 2924053 h 2853262"/>
                <a:gd name="T18" fmla="*/ 24377649 w 24406104"/>
                <a:gd name="T19" fmla="*/ 372714 h 2853262"/>
                <a:gd name="T20" fmla="*/ 24377649 w 24406104"/>
                <a:gd name="T21" fmla="*/ 0 h 2853262"/>
                <a:gd name="T22" fmla="*/ 12188825 w 24406104"/>
                <a:gd name="T23" fmla="*/ 0 h 28532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406104" h="2853262">
                  <a:moveTo>
                    <a:pt x="12203052" y="0"/>
                  </a:moveTo>
                  <a:lnTo>
                    <a:pt x="0" y="0"/>
                  </a:lnTo>
                  <a:lnTo>
                    <a:pt x="0" y="362438"/>
                  </a:lnTo>
                  <a:lnTo>
                    <a:pt x="12132964" y="2843432"/>
                  </a:lnTo>
                  <a:lnTo>
                    <a:pt x="12170940" y="2851079"/>
                  </a:lnTo>
                  <a:cubicBezTo>
                    <a:pt x="12187506" y="2853118"/>
                    <a:pt x="12208405" y="2854392"/>
                    <a:pt x="12231343" y="2851843"/>
                  </a:cubicBezTo>
                  <a:lnTo>
                    <a:pt x="12272887" y="2843432"/>
                  </a:lnTo>
                  <a:lnTo>
                    <a:pt x="24406104" y="362438"/>
                  </a:lnTo>
                  <a:lnTo>
                    <a:pt x="24406104" y="0"/>
                  </a:lnTo>
                  <a:lnTo>
                    <a:pt x="12203052" y="0"/>
                  </a:lnTo>
                  <a:close/>
                </a:path>
              </a:pathLst>
            </a:custGeom>
            <a:grpFill/>
            <a:ln>
              <a:noFill/>
            </a:ln>
          </p:spPr>
          <p:txBody>
            <a:bodyPr anchor="ctr"/>
            <a:lstStyle/>
            <a:p>
              <a:pPr eaLnBrk="1" fontAlgn="auto" hangingPunct="1">
                <a:spcBef>
                  <a:spcPts val="0"/>
                </a:spcBef>
                <a:spcAft>
                  <a:spcPts val="0"/>
                </a:spcAft>
                <a:defRPr/>
              </a:pPr>
              <a:endParaRPr lang="en-US" sz="900">
                <a:latin typeface="+mn-lt"/>
              </a:endParaRPr>
            </a:p>
          </p:txBody>
        </p:sp>
      </p:grpSp>
      <p:sp>
        <p:nvSpPr>
          <p:cNvPr id="34821" name="TextBox 14">
            <a:extLst>
              <a:ext uri="{FF2B5EF4-FFF2-40B4-BE49-F238E27FC236}">
                <a16:creationId xmlns:a16="http://schemas.microsoft.com/office/drawing/2014/main" id="{7FEF636E-8B73-1ABE-B82B-43FE29812174}"/>
              </a:ext>
            </a:extLst>
          </p:cNvPr>
          <p:cNvSpPr txBox="1">
            <a:spLocks noChangeArrowheads="1"/>
          </p:cNvSpPr>
          <p:nvPr/>
        </p:nvSpPr>
        <p:spPr bwMode="auto">
          <a:xfrm>
            <a:off x="3535363" y="4362450"/>
            <a:ext cx="20748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b="1">
                <a:solidFill>
                  <a:schemeClr val="bg1"/>
                </a:solidFill>
                <a:latin typeface="Roboto Slab" pitchFamily="2" charset="0"/>
                <a:ea typeface="Roboto Slab" pitchFamily="2" charset="0"/>
                <a:cs typeface="Arial" panose="020B0604020202020204" pitchFamily="34" charset="0"/>
              </a:rPr>
              <a:t>Questions?</a:t>
            </a:r>
          </a:p>
        </p:txBody>
      </p:sp>
      <p:sp>
        <p:nvSpPr>
          <p:cNvPr id="28679" name="TextBox 14">
            <a:extLst>
              <a:ext uri="{FF2B5EF4-FFF2-40B4-BE49-F238E27FC236}">
                <a16:creationId xmlns:a16="http://schemas.microsoft.com/office/drawing/2014/main" id="{753623AE-3A82-C234-2DBF-E1F34E10FBBA}"/>
              </a:ext>
            </a:extLst>
          </p:cNvPr>
          <p:cNvSpPr txBox="1">
            <a:spLocks noChangeArrowheads="1"/>
          </p:cNvSpPr>
          <p:nvPr/>
        </p:nvSpPr>
        <p:spPr bwMode="auto">
          <a:xfrm>
            <a:off x="758825" y="6229350"/>
            <a:ext cx="2689225" cy="301625"/>
          </a:xfrm>
          <a:prstGeom prst="rect">
            <a:avLst/>
          </a:prstGeom>
          <a:noFill/>
          <a:ln>
            <a:noFill/>
          </a:ln>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fontAlgn="auto" hangingPunct="1">
              <a:spcBef>
                <a:spcPts val="0"/>
              </a:spcBef>
              <a:spcAft>
                <a:spcPts val="0"/>
              </a:spcAft>
              <a:defRPr/>
            </a:pPr>
            <a:r>
              <a:rPr lang="en-US" altLang="en-US" sz="1351" b="1" dirty="0">
                <a:solidFill>
                  <a:schemeClr val="bg1"/>
                </a:solidFill>
                <a:latin typeface="PT Sans" panose="020B0503020203020204" pitchFamily="34" charset="0"/>
                <a:ea typeface="PT Sans" panose="020B0503020203020204" pitchFamily="34" charset="0"/>
                <a:cs typeface="Arial" panose="020B0604020202020204" pitchFamily="34" charset="0"/>
              </a:rPr>
              <a:t>jennifer.kolacia@iowadot.us</a:t>
            </a:r>
          </a:p>
        </p:txBody>
      </p:sp>
      <p:sp>
        <p:nvSpPr>
          <p:cNvPr id="28680" name="TextBox 14">
            <a:extLst>
              <a:ext uri="{FF2B5EF4-FFF2-40B4-BE49-F238E27FC236}">
                <a16:creationId xmlns:a16="http://schemas.microsoft.com/office/drawing/2014/main" id="{7499D563-4D90-C09C-7582-8BB174803D28}"/>
              </a:ext>
            </a:extLst>
          </p:cNvPr>
          <p:cNvSpPr txBox="1">
            <a:spLocks noChangeArrowheads="1"/>
          </p:cNvSpPr>
          <p:nvPr/>
        </p:nvSpPr>
        <p:spPr bwMode="auto">
          <a:xfrm>
            <a:off x="7543800" y="6229350"/>
            <a:ext cx="2689225" cy="301625"/>
          </a:xfrm>
          <a:prstGeom prst="rect">
            <a:avLst/>
          </a:prstGeom>
          <a:noFill/>
          <a:ln>
            <a:noFill/>
          </a:ln>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fontAlgn="auto" hangingPunct="1">
              <a:spcBef>
                <a:spcPts val="0"/>
              </a:spcBef>
              <a:spcAft>
                <a:spcPts val="0"/>
              </a:spcAft>
              <a:defRPr/>
            </a:pPr>
            <a:r>
              <a:rPr lang="en-US" altLang="en-US" sz="1351" b="1" dirty="0">
                <a:solidFill>
                  <a:schemeClr val="bg1"/>
                </a:solidFill>
                <a:latin typeface="PT Sans" panose="020B0503020203020204" pitchFamily="34" charset="0"/>
                <a:ea typeface="PT Sans" panose="020B0503020203020204" pitchFamily="34" charset="0"/>
                <a:cs typeface="Arial" panose="020B0604020202020204" pitchFamily="34" charset="0"/>
              </a:rPr>
              <a:t>515-239-1738</a:t>
            </a:r>
          </a:p>
        </p:txBody>
      </p:sp>
      <p:grpSp>
        <p:nvGrpSpPr>
          <p:cNvPr id="34824" name="Group 20">
            <a:extLst>
              <a:ext uri="{FF2B5EF4-FFF2-40B4-BE49-F238E27FC236}">
                <a16:creationId xmlns:a16="http://schemas.microsoft.com/office/drawing/2014/main" id="{7D9F2779-6F5C-5300-A84A-97CA37B45C71}"/>
              </a:ext>
            </a:extLst>
          </p:cNvPr>
          <p:cNvGrpSpPr>
            <a:grpSpLocks/>
          </p:cNvGrpSpPr>
          <p:nvPr/>
        </p:nvGrpSpPr>
        <p:grpSpPr bwMode="auto">
          <a:xfrm>
            <a:off x="7137400" y="6167438"/>
            <a:ext cx="357188" cy="357187"/>
            <a:chOff x="18077921" y="12102198"/>
            <a:chExt cx="952500" cy="952500"/>
          </a:xfrm>
          <a:solidFill>
            <a:schemeClr val="accent1"/>
          </a:solidFill>
        </p:grpSpPr>
        <p:sp>
          <p:nvSpPr>
            <p:cNvPr id="15" name="Oval 14">
              <a:extLst>
                <a:ext uri="{FF2B5EF4-FFF2-40B4-BE49-F238E27FC236}">
                  <a16:creationId xmlns:a16="http://schemas.microsoft.com/office/drawing/2014/main" id="{C7406A0D-3F25-60A1-C13B-04633BF5BADC}"/>
                </a:ext>
              </a:extLst>
            </p:cNvPr>
            <p:cNvSpPr/>
            <p:nvPr/>
          </p:nvSpPr>
          <p:spPr>
            <a:xfrm>
              <a:off x="18077921" y="12102198"/>
              <a:ext cx="952500" cy="952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pic>
          <p:nvPicPr>
            <p:cNvPr id="34832" name="Graphic 5">
              <a:extLst>
                <a:ext uri="{FF2B5EF4-FFF2-40B4-BE49-F238E27FC236}">
                  <a16:creationId xmlns:a16="http://schemas.microsoft.com/office/drawing/2014/main" id="{5A9D7F04-C068-7F77-A3C4-7D475E39F7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30333" y="12356198"/>
              <a:ext cx="458788" cy="4572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34825" name="Group 18">
            <a:extLst>
              <a:ext uri="{FF2B5EF4-FFF2-40B4-BE49-F238E27FC236}">
                <a16:creationId xmlns:a16="http://schemas.microsoft.com/office/drawing/2014/main" id="{18968B57-649B-CF0D-084C-47D88B2AA47C}"/>
              </a:ext>
            </a:extLst>
          </p:cNvPr>
          <p:cNvGrpSpPr>
            <a:grpSpLocks/>
          </p:cNvGrpSpPr>
          <p:nvPr/>
        </p:nvGrpSpPr>
        <p:grpSpPr bwMode="auto">
          <a:xfrm>
            <a:off x="354013" y="6167438"/>
            <a:ext cx="357187" cy="357187"/>
            <a:chOff x="941388" y="12102198"/>
            <a:chExt cx="952500" cy="952500"/>
          </a:xfrm>
          <a:solidFill>
            <a:schemeClr val="accent1"/>
          </a:solidFill>
        </p:grpSpPr>
        <p:sp>
          <p:nvSpPr>
            <p:cNvPr id="11" name="Oval 10">
              <a:extLst>
                <a:ext uri="{FF2B5EF4-FFF2-40B4-BE49-F238E27FC236}">
                  <a16:creationId xmlns:a16="http://schemas.microsoft.com/office/drawing/2014/main" id="{914938DF-6977-868B-2CCA-B0A6EB1F1769}"/>
                </a:ext>
              </a:extLst>
            </p:cNvPr>
            <p:cNvSpPr/>
            <p:nvPr/>
          </p:nvSpPr>
          <p:spPr>
            <a:xfrm>
              <a:off x="941388" y="12102198"/>
              <a:ext cx="952500" cy="952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pic>
          <p:nvPicPr>
            <p:cNvPr id="34830" name="Graphic 17">
              <a:extLst>
                <a:ext uri="{FF2B5EF4-FFF2-40B4-BE49-F238E27FC236}">
                  <a16:creationId xmlns:a16="http://schemas.microsoft.com/office/drawing/2014/main" id="{86FDCB34-6800-86AC-0A65-AA5E6D33E4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6338" y="12411760"/>
              <a:ext cx="485775" cy="3333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5" name="Rectangle 4">
            <a:extLst>
              <a:ext uri="{FF2B5EF4-FFF2-40B4-BE49-F238E27FC236}">
                <a16:creationId xmlns:a16="http://schemas.microsoft.com/office/drawing/2014/main" id="{8E3DF76F-6035-8DB0-4E5F-E7E1874E686D}"/>
              </a:ext>
            </a:extLst>
          </p:cNvPr>
          <p:cNvSpPr/>
          <p:nvPr/>
        </p:nvSpPr>
        <p:spPr>
          <a:xfrm>
            <a:off x="0" y="0"/>
            <a:ext cx="9144000" cy="1838325"/>
          </a:xfrm>
          <a:prstGeom prst="rect">
            <a:avLst/>
          </a:prstGeom>
          <a:solidFill>
            <a:srgbClr val="194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cxnSp>
        <p:nvCxnSpPr>
          <p:cNvPr id="13" name="Straight Connector 12">
            <a:extLst>
              <a:ext uri="{FF2B5EF4-FFF2-40B4-BE49-F238E27FC236}">
                <a16:creationId xmlns:a16="http://schemas.microsoft.com/office/drawing/2014/main" id="{78723A4A-0B70-C6F6-AAC8-6940B73221F9}"/>
              </a:ext>
            </a:extLst>
          </p:cNvPr>
          <p:cNvCxnSpPr>
            <a:cxnSpLocks/>
          </p:cNvCxnSpPr>
          <p:nvPr/>
        </p:nvCxnSpPr>
        <p:spPr>
          <a:xfrm>
            <a:off x="1528763" y="4159250"/>
            <a:ext cx="6086475" cy="0"/>
          </a:xfrm>
          <a:prstGeom prst="line">
            <a:avLst/>
          </a:prstGeom>
          <a:ln w="95250">
            <a:solidFill>
              <a:srgbClr val="52919F"/>
            </a:solidFill>
          </a:ln>
        </p:spPr>
        <p:style>
          <a:lnRef idx="1">
            <a:schemeClr val="accent1"/>
          </a:lnRef>
          <a:fillRef idx="0">
            <a:schemeClr val="accent1"/>
          </a:fillRef>
          <a:effectRef idx="0">
            <a:schemeClr val="accent1"/>
          </a:effectRef>
          <a:fontRef idx="minor">
            <a:schemeClr val="tx1"/>
          </a:fontRef>
        </p:style>
      </p:cxnSp>
      <p:pic>
        <p:nvPicPr>
          <p:cNvPr id="34828" name="Graphic 10">
            <a:extLst>
              <a:ext uri="{FF2B5EF4-FFF2-40B4-BE49-F238E27FC236}">
                <a16:creationId xmlns:a16="http://schemas.microsoft.com/office/drawing/2014/main" id="{77FD1250-206E-3103-86DE-8247E3188F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8050" y="3416300"/>
            <a:ext cx="2247900"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Placeholder 1">
            <a:extLst>
              <a:ext uri="{FF2B5EF4-FFF2-40B4-BE49-F238E27FC236}">
                <a16:creationId xmlns:a16="http://schemas.microsoft.com/office/drawing/2014/main" id="{82A4084A-B9E3-833B-EE58-A512C6FA06F8}"/>
              </a:ext>
            </a:extLst>
          </p:cNvPr>
          <p:cNvSpPr txBox="1">
            <a:spLocks noChangeArrowheads="1"/>
          </p:cNvSpPr>
          <p:nvPr/>
        </p:nvSpPr>
        <p:spPr bwMode="auto">
          <a:xfrm>
            <a:off x="628650" y="1123950"/>
            <a:ext cx="7886700" cy="993775"/>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Revitalize Iowa’s Sound Economy Program</a:t>
            </a:r>
          </a:p>
        </p:txBody>
      </p:sp>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2</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23556" name="Text Placeholder 2">
            <a:extLst>
              <a:ext uri="{FF2B5EF4-FFF2-40B4-BE49-F238E27FC236}">
                <a16:creationId xmlns:a16="http://schemas.microsoft.com/office/drawing/2014/main" id="{30257A1B-EB0B-4738-9BB9-DE4CB1E0413E}"/>
              </a:ext>
            </a:extLst>
          </p:cNvPr>
          <p:cNvSpPr txBox="1">
            <a:spLocks noChangeArrowheads="1"/>
          </p:cNvSpPr>
          <p:nvPr/>
        </p:nvSpPr>
        <p:spPr bwMode="auto">
          <a:xfrm>
            <a:off x="628650" y="1958975"/>
            <a:ext cx="6180138"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5613" indent="-455613" defTabSz="1827213">
              <a:lnSpc>
                <a:spcPct val="90000"/>
              </a:lnSpc>
              <a:spcBef>
                <a:spcPts val="750"/>
              </a:spcBef>
              <a:buFont typeface="Arial" panose="020B0604020202020204" pitchFamily="34" charset="0"/>
              <a:buChar char="•"/>
              <a:defRPr sz="2000">
                <a:solidFill>
                  <a:schemeClr val="tx1"/>
                </a:solidFill>
                <a:latin typeface="PT Sans" panose="020B0503020203090204" pitchFamily="34" charset="0"/>
                <a:ea typeface="PT Sans" panose="020B0503020203090204" pitchFamily="34" charset="0"/>
                <a:cs typeface="PT Sans" panose="020B0503020203090204" pitchFamily="34" charset="0"/>
              </a:defRPr>
            </a:lvl1pPr>
            <a:lvl2pPr marL="1370013" indent="-455613" defTabSz="1827213">
              <a:lnSpc>
                <a:spcPct val="90000"/>
              </a:lnSpc>
              <a:spcBef>
                <a:spcPts val="375"/>
              </a:spcBef>
              <a:buFont typeface="Arial" panose="020B0604020202020204" pitchFamily="34" charset="0"/>
              <a:buChar char="•"/>
              <a:defRPr sz="1700">
                <a:solidFill>
                  <a:schemeClr val="tx1"/>
                </a:solidFill>
                <a:latin typeface="PT Sans" panose="020B0503020203090204" pitchFamily="34" charset="0"/>
                <a:ea typeface="PT Sans" panose="020B0503020203090204" pitchFamily="34" charset="0"/>
                <a:cs typeface="PT Sans" panose="020B0503020203090204" pitchFamily="34" charset="0"/>
              </a:defRPr>
            </a:lvl2pPr>
            <a:lvl3pPr marL="2284413" indent="-455613" defTabSz="1827213">
              <a:lnSpc>
                <a:spcPct val="90000"/>
              </a:lnSpc>
              <a:spcBef>
                <a:spcPts val="375"/>
              </a:spcBef>
              <a:buFont typeface="Arial" panose="020B0604020202020204" pitchFamily="34" charset="0"/>
              <a:buChar char="•"/>
              <a:defRPr sz="1400">
                <a:solidFill>
                  <a:schemeClr val="tx1"/>
                </a:solidFill>
                <a:latin typeface="PT Sans" panose="020B0503020203090204" pitchFamily="34" charset="0"/>
                <a:ea typeface="PT Sans" panose="020B0503020203090204" pitchFamily="34" charset="0"/>
                <a:cs typeface="PT Sans" panose="020B0503020203090204" pitchFamily="34" charset="0"/>
              </a:defRPr>
            </a:lvl3pPr>
            <a:lvl4pPr marL="3198813" indent="-455613" defTabSz="1827213">
              <a:lnSpc>
                <a:spcPct val="90000"/>
              </a:lnSpc>
              <a:spcBef>
                <a:spcPts val="375"/>
              </a:spcBef>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4pPr>
            <a:lvl5pPr marL="4113213" indent="-455613" defTabSz="1827213">
              <a:lnSpc>
                <a:spcPct val="90000"/>
              </a:lnSpc>
              <a:spcBef>
                <a:spcPts val="375"/>
              </a:spcBef>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5pPr>
            <a:lvl6pPr marL="45704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6pPr>
            <a:lvl7pPr marL="50276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7pPr>
            <a:lvl8pPr marL="54848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8pPr>
            <a:lvl9pPr marL="59420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9pPr>
          </a:lstStyle>
          <a:p>
            <a:pPr eaLnBrk="1" hangingPunct="1">
              <a:spcBef>
                <a:spcPts val="2000"/>
              </a:spcBef>
            </a:pPr>
            <a:r>
              <a:rPr lang="en-US" altLang="en-US" sz="2200" dirty="0">
                <a:latin typeface="PT Sans Pro" panose="020B0503020203020204" pitchFamily="34" charset="0"/>
              </a:rPr>
              <a:t>Created in 1985</a:t>
            </a:r>
          </a:p>
          <a:p>
            <a:pPr eaLnBrk="1" hangingPunct="1">
              <a:spcBef>
                <a:spcPts val="2000"/>
              </a:spcBef>
            </a:pPr>
            <a:r>
              <a:rPr lang="en-US" altLang="en-US" sz="2200" dirty="0">
                <a:latin typeface="PT Sans Pro" panose="020B0503020203020204" pitchFamily="34" charset="0"/>
              </a:rPr>
              <a:t>Purpose: To promote economic development through roadway improvements</a:t>
            </a:r>
          </a:p>
          <a:p>
            <a:pPr eaLnBrk="1" hangingPunct="1">
              <a:spcBef>
                <a:spcPts val="2000"/>
              </a:spcBef>
            </a:pPr>
            <a:r>
              <a:rPr lang="en-US" altLang="en-US" sz="2200" dirty="0">
                <a:latin typeface="PT Sans Pro" panose="020B0503020203020204" pitchFamily="34" charset="0"/>
              </a:rPr>
              <a:t>Eligible development shall have value-adding activities that feed new dollars into the economy</a:t>
            </a:r>
          </a:p>
          <a:p>
            <a:pPr eaLnBrk="1" hangingPunct="1">
              <a:spcBef>
                <a:spcPts val="2000"/>
              </a:spcBef>
            </a:pPr>
            <a:r>
              <a:rPr lang="en-US" altLang="en-US" sz="2200" dirty="0">
                <a:latin typeface="PT Sans Pro" panose="020B0503020203020204" pitchFamily="34" charset="0"/>
              </a:rPr>
              <a:t>Available to cities and counties through an application program</a:t>
            </a:r>
            <a:endParaRPr lang="en-US" altLang="en-US" sz="1500" dirty="0">
              <a:latin typeface="PT Sans Pro" panose="020B0503020203020204" pitchFamily="34" charset="0"/>
            </a:endParaRP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2</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Placeholder 1">
            <a:extLst>
              <a:ext uri="{FF2B5EF4-FFF2-40B4-BE49-F238E27FC236}">
                <a16:creationId xmlns:a16="http://schemas.microsoft.com/office/drawing/2014/main" id="{82A4084A-B9E3-833B-EE58-A512C6FA06F8}"/>
              </a:ext>
            </a:extLst>
          </p:cNvPr>
          <p:cNvSpPr txBox="1">
            <a:spLocks noChangeArrowheads="1"/>
          </p:cNvSpPr>
          <p:nvPr/>
        </p:nvSpPr>
        <p:spPr bwMode="auto">
          <a:xfrm>
            <a:off x="303335" y="1034201"/>
            <a:ext cx="8451606" cy="383937"/>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algn="ct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Monthly Program Financial Report</a:t>
            </a:r>
          </a:p>
          <a:p>
            <a:pPr algn="ctr" eaLnBrk="1" fontAlgn="auto" hangingPunct="1">
              <a:spcBef>
                <a:spcPct val="0"/>
              </a:spcBef>
              <a:spcAft>
                <a:spcPts val="0"/>
              </a:spcAft>
              <a:buFontTx/>
              <a:buNone/>
              <a:defRPr/>
            </a:pPr>
            <a:r>
              <a:rPr lang="en-US" altLang="en-US" sz="1400" dirty="0">
                <a:solidFill>
                  <a:schemeClr val="tx2"/>
                </a:solidFill>
                <a:cs typeface="Roboto Slab" pitchFamily="2" charset="0"/>
              </a:rPr>
              <a:t>Funded annually with dedicated state motor fuel and special fuel tax revenues</a:t>
            </a:r>
            <a:endParaRPr lang="en-US" altLang="en-US" sz="2800" dirty="0">
              <a:solidFill>
                <a:schemeClr val="tx2"/>
              </a:solidFill>
              <a:cs typeface="Roboto Slab" pitchFamily="2" charset="0"/>
            </a:endParaRPr>
          </a:p>
        </p:txBody>
      </p:sp>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3</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3</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graphicFrame>
        <p:nvGraphicFramePr>
          <p:cNvPr id="2" name="Table 9">
            <a:extLst>
              <a:ext uri="{FF2B5EF4-FFF2-40B4-BE49-F238E27FC236}">
                <a16:creationId xmlns:a16="http://schemas.microsoft.com/office/drawing/2014/main" id="{A8E47618-1A78-BAC1-101A-419D3ACE73B2}"/>
              </a:ext>
            </a:extLst>
          </p:cNvPr>
          <p:cNvGraphicFramePr>
            <a:graphicFrameLocks/>
          </p:cNvGraphicFramePr>
          <p:nvPr>
            <p:extLst>
              <p:ext uri="{D42A27DB-BD31-4B8C-83A1-F6EECF244321}">
                <p14:modId xmlns:p14="http://schemas.microsoft.com/office/powerpoint/2010/main" val="471998486"/>
              </p:ext>
            </p:extLst>
          </p:nvPr>
        </p:nvGraphicFramePr>
        <p:xfrm>
          <a:off x="360485" y="1610485"/>
          <a:ext cx="8394457" cy="3525186"/>
        </p:xfrm>
        <a:graphic>
          <a:graphicData uri="http://schemas.openxmlformats.org/drawingml/2006/table">
            <a:tbl>
              <a:tblPr firstRow="1" bandRow="1">
                <a:tableStyleId>{3B4B98B0-60AC-42C2-AFA5-B58CD77FA1E5}</a:tableStyleId>
              </a:tblPr>
              <a:tblGrid>
                <a:gridCol w="4674978">
                  <a:extLst>
                    <a:ext uri="{9D8B030D-6E8A-4147-A177-3AD203B41FA5}">
                      <a16:colId xmlns:a16="http://schemas.microsoft.com/office/drawing/2014/main" val="72594445"/>
                    </a:ext>
                  </a:extLst>
                </a:gridCol>
                <a:gridCol w="1791222">
                  <a:extLst>
                    <a:ext uri="{9D8B030D-6E8A-4147-A177-3AD203B41FA5}">
                      <a16:colId xmlns:a16="http://schemas.microsoft.com/office/drawing/2014/main" val="4070867964"/>
                    </a:ext>
                  </a:extLst>
                </a:gridCol>
                <a:gridCol w="1928257">
                  <a:extLst>
                    <a:ext uri="{9D8B030D-6E8A-4147-A177-3AD203B41FA5}">
                      <a16:colId xmlns:a16="http://schemas.microsoft.com/office/drawing/2014/main" val="1421192905"/>
                    </a:ext>
                  </a:extLst>
                </a:gridCol>
              </a:tblGrid>
              <a:tr h="363640">
                <a:tc>
                  <a:txBody>
                    <a:bodyPr/>
                    <a:lstStyle/>
                    <a:p>
                      <a:pPr algn="l"/>
                      <a:endParaRPr lang="en-US" sz="1800" dirty="0">
                        <a:solidFill>
                          <a:schemeClr val="bg1"/>
                        </a:solidFill>
                        <a:latin typeface="PT Sans" panose="020B0503020203090204" pitchFamily="34" charset="0"/>
                        <a:ea typeface="PT Sans" panose="020B0503020203090204" pitchFamily="34" charset="0"/>
                        <a:cs typeface="Calibri" panose="020F0502020204030204" pitchFamily="34" charset="0"/>
                      </a:endParaRPr>
                    </a:p>
                  </a:txBody>
                  <a:tcPr marL="68580" marR="68580" marT="34290" marB="34290" anchor="ctr">
                    <a:lnL>
                      <a:noFill/>
                    </a:lnL>
                    <a:lnR>
                      <a:noFill/>
                    </a:lnR>
                    <a:lnT w="12700" cmpd="sng">
                      <a:noFill/>
                    </a:lnT>
                    <a:lnB w="12700" cmpd="sng">
                      <a:noFill/>
                    </a:lnB>
                    <a:lnTlToBr w="12700" cmpd="sng">
                      <a:noFill/>
                      <a:prstDash val="solid"/>
                    </a:lnTlToBr>
                    <a:lnBlToTr w="12700" cmpd="sng">
                      <a:noFill/>
                      <a:prstDash val="solid"/>
                    </a:lnBlToTr>
                    <a:solidFill>
                      <a:srgbClr val="03617A"/>
                    </a:solidFill>
                  </a:tcPr>
                </a:tc>
                <a:tc>
                  <a:txBody>
                    <a:bodyPr/>
                    <a:lstStyle/>
                    <a:p>
                      <a:pPr algn="l"/>
                      <a:r>
                        <a:rPr lang="en-US" sz="1800" dirty="0">
                          <a:solidFill>
                            <a:schemeClr val="bg1"/>
                          </a:solidFill>
                          <a:latin typeface="PT Sans" panose="020B0503020203090204" pitchFamily="34" charset="0"/>
                          <a:ea typeface="PT Sans" panose="020B0503020203090204" pitchFamily="34" charset="0"/>
                          <a:cs typeface="Calibri" panose="020F0502020204030204" pitchFamily="34" charset="0"/>
                        </a:rPr>
                        <a:t>City RISE Fund</a:t>
                      </a:r>
                    </a:p>
                  </a:txBody>
                  <a:tcPr marL="68580" marR="68580" marT="34290" marB="34290" anchor="ctr">
                    <a:lnL>
                      <a:noFill/>
                    </a:lnL>
                    <a:lnR>
                      <a:noFill/>
                    </a:lnR>
                    <a:lnT w="12700" cmpd="sng">
                      <a:noFill/>
                    </a:lnT>
                    <a:lnB w="12700" cmpd="sng">
                      <a:noFill/>
                    </a:lnB>
                    <a:lnTlToBr w="12700" cmpd="sng">
                      <a:noFill/>
                      <a:prstDash val="solid"/>
                    </a:lnTlToBr>
                    <a:lnBlToTr w="12700" cmpd="sng">
                      <a:noFill/>
                      <a:prstDash val="solid"/>
                    </a:lnBlToTr>
                    <a:solidFill>
                      <a:srgbClr val="03617A"/>
                    </a:solidFill>
                  </a:tcPr>
                </a:tc>
                <a:tc>
                  <a:txBody>
                    <a:bodyPr/>
                    <a:lstStyle/>
                    <a:p>
                      <a:pPr algn="ctr"/>
                      <a:r>
                        <a:rPr lang="en-US" sz="1800" dirty="0">
                          <a:solidFill>
                            <a:schemeClr val="bg1"/>
                          </a:solidFill>
                          <a:latin typeface="PT Sans" panose="020B0503020203090204" pitchFamily="34" charset="0"/>
                          <a:ea typeface="PT Sans" panose="020B0503020203090204" pitchFamily="34" charset="0"/>
                          <a:cs typeface="Calibri" panose="020F0502020204030204" pitchFamily="34" charset="0"/>
                        </a:rPr>
                        <a:t>County RISE Fund</a:t>
                      </a:r>
                    </a:p>
                  </a:txBody>
                  <a:tcPr marL="68580" marR="68580" marT="34290" marB="34290" anchor="ctr">
                    <a:lnL>
                      <a:noFill/>
                    </a:lnL>
                    <a:lnR>
                      <a:noFill/>
                    </a:lnR>
                    <a:lnT w="12700" cmpd="sng">
                      <a:noFill/>
                    </a:lnT>
                    <a:lnB w="12700" cmpd="sng">
                      <a:noFill/>
                    </a:lnB>
                    <a:lnTlToBr w="12700" cmpd="sng">
                      <a:noFill/>
                      <a:prstDash val="solid"/>
                    </a:lnTlToBr>
                    <a:lnBlToTr w="12700" cmpd="sng">
                      <a:noFill/>
                      <a:prstDash val="solid"/>
                    </a:lnBlToTr>
                    <a:solidFill>
                      <a:srgbClr val="03617A"/>
                    </a:solidFill>
                  </a:tcPr>
                </a:tc>
                <a:extLst>
                  <a:ext uri="{0D108BD9-81ED-4DB2-BD59-A6C34878D82A}">
                    <a16:rowId xmlns:a16="http://schemas.microsoft.com/office/drawing/2014/main" val="4124941053"/>
                  </a:ext>
                </a:extLst>
              </a:tr>
              <a:tr h="654553">
                <a:tc>
                  <a:txBody>
                    <a:bodyPr/>
                    <a:lstStyle/>
                    <a:p>
                      <a:r>
                        <a:rPr lang="en-US" sz="1800" b="0" dirty="0">
                          <a:solidFill>
                            <a:schemeClr val="tx1"/>
                          </a:solidFill>
                          <a:latin typeface="+mn-lt"/>
                          <a:ea typeface="PT Sans" panose="020B0503020203090204" pitchFamily="34" charset="0"/>
                        </a:rPr>
                        <a:t>FY2026 Projected Total RISE Road Use Tax Fund (RUTF) Revenue </a:t>
                      </a:r>
                      <a:r>
                        <a:rPr lang="en-US" sz="1800" b="0" baseline="30000" dirty="0">
                          <a:solidFill>
                            <a:schemeClr val="tx1"/>
                          </a:solidFill>
                          <a:latin typeface="+mn-lt"/>
                          <a:ea typeface="PT Sans" panose="020B0503020203090204" pitchFamily="34" charset="0"/>
                        </a:rPr>
                        <a:t>1</a:t>
                      </a:r>
                      <a:endParaRPr lang="en-US" sz="1800" b="0" baseline="30000" dirty="0">
                        <a:solidFill>
                          <a:schemeClr val="tx1"/>
                        </a:solidFill>
                        <a:latin typeface="+mn-lt"/>
                        <a:ea typeface="PT Sans" panose="020B0503020203090204" pitchFamily="34" charset="0"/>
                        <a:cs typeface="Calibri" panose="020F0502020204030204" pitchFamily="34" charset="0"/>
                      </a:endParaRPr>
                    </a:p>
                  </a:txBody>
                  <a:tcPr marL="68580" marR="68580" marT="34290" marB="34290">
                    <a:lnL>
                      <a:noFill/>
                    </a:lnL>
                    <a:lnR>
                      <a:noFill/>
                    </a:lnR>
                    <a:lnT w="12700" cmpd="sng">
                      <a:noFill/>
                    </a:lnT>
                    <a:lnB>
                      <a:noFill/>
                    </a:lnB>
                    <a:lnTlToBr w="12700" cmpd="sng">
                      <a:noFill/>
                      <a:prstDash val="solid"/>
                    </a:lnTlToBr>
                    <a:lnBlToTr w="12700" cmpd="sng">
                      <a:noFill/>
                      <a:prstDash val="solid"/>
                    </a:lnBlToTr>
                  </a:tcPr>
                </a:tc>
                <a:tc>
                  <a:txBody>
                    <a:bodyPr/>
                    <a:lstStyle/>
                    <a:p>
                      <a:pPr algn="ctr"/>
                      <a:r>
                        <a:rPr lang="en-US" sz="1800" b="0" dirty="0">
                          <a:solidFill>
                            <a:schemeClr val="tx1"/>
                          </a:solidFill>
                          <a:latin typeface="+mn-lt"/>
                          <a:ea typeface="PT Sans" panose="020B0503020203090204" pitchFamily="34" charset="0"/>
                          <a:cs typeface="Calibri" panose="020F0502020204030204" pitchFamily="34" charset="0"/>
                        </a:rPr>
                        <a:t>$12,017,805</a:t>
                      </a:r>
                    </a:p>
                  </a:txBody>
                  <a:tcPr marL="68580" marR="68580" marT="34290" marB="34290">
                    <a:lnL>
                      <a:noFill/>
                    </a:lnL>
                    <a:lnR>
                      <a:noFill/>
                    </a:lnR>
                    <a:lnT w="12700" cmpd="sng">
                      <a:noFill/>
                    </a:lnT>
                    <a:lnB>
                      <a:noFill/>
                    </a:lnB>
                    <a:lnTlToBr w="12700" cmpd="sng">
                      <a:noFill/>
                      <a:prstDash val="solid"/>
                    </a:lnTlToBr>
                    <a:lnBlToTr w="12700" cmpd="sng">
                      <a:noFill/>
                      <a:prstDash val="solid"/>
                    </a:lnBlToTr>
                  </a:tcPr>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mn-lt"/>
                          <a:ea typeface="PT Sans" panose="020B0503020203090204" pitchFamily="34" charset="0"/>
                          <a:cs typeface="+mn-cs"/>
                        </a:rPr>
                        <a:t>$6,008,902</a:t>
                      </a:r>
                    </a:p>
                  </a:txBody>
                  <a:tcPr marL="68580" marR="68580" marT="34290" marB="34290">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821588815"/>
                  </a:ext>
                </a:extLst>
              </a:tr>
              <a:tr h="654553">
                <a:tc>
                  <a:txBody>
                    <a:bodyPr/>
                    <a:lstStyle/>
                    <a:p>
                      <a:pPr marL="0" algn="l" defTabSz="685812" rtl="0" eaLnBrk="1" latinLnBrk="0" hangingPunct="1"/>
                      <a:r>
                        <a:rPr lang="en-US" sz="1800" b="0" dirty="0">
                          <a:latin typeface="+mn-lt"/>
                        </a:rPr>
                        <a:t>Actual RISE Revenue Received as of 7/31/2025 </a:t>
                      </a:r>
                      <a:r>
                        <a:rPr lang="en-US" sz="1800" b="0" baseline="30000" dirty="0">
                          <a:latin typeface="+mn-lt"/>
                        </a:rPr>
                        <a:t>2</a:t>
                      </a:r>
                    </a:p>
                    <a:p>
                      <a:pPr marL="0" algn="l" defTabSz="685812" rtl="0" eaLnBrk="1" latinLnBrk="0" hangingPunct="1"/>
                      <a:r>
                        <a:rPr lang="en-US" sz="1400" b="0" dirty="0">
                          <a:latin typeface="+mn-lt"/>
                        </a:rPr>
                        <a:t>(% of FY2025 Projected Revenue)</a:t>
                      </a:r>
                      <a:endParaRPr lang="en-US" sz="1800" b="0" kern="1200" dirty="0">
                        <a:solidFill>
                          <a:schemeClr val="tx1"/>
                        </a:solidFill>
                        <a:latin typeface="+mn-lt"/>
                        <a:ea typeface="PT Sans" panose="020B0503020203090204" pitchFamily="34" charset="0"/>
                        <a:cs typeface="+mn-cs"/>
                      </a:endParaRPr>
                    </a:p>
                  </a:txBody>
                  <a:tcPr marL="68580" marR="68580" marT="34290" marB="34290">
                    <a:lnT>
                      <a:noFill/>
                    </a:lnT>
                  </a:tcPr>
                </a:tc>
                <a:tc>
                  <a:txBody>
                    <a:bodyPr/>
                    <a:lstStyle/>
                    <a:p>
                      <a:pPr marL="0" algn="ctr" defTabSz="685812" rtl="0" eaLnBrk="1" latinLnBrk="0" hangingPunct="1"/>
                      <a:r>
                        <a:rPr lang="en-US" sz="1800" b="0" kern="1200" dirty="0">
                          <a:solidFill>
                            <a:schemeClr val="tx1"/>
                          </a:solidFill>
                          <a:latin typeface="+mn-lt"/>
                          <a:ea typeface="PT Sans" panose="020B0503020203090204" pitchFamily="34" charset="0"/>
                          <a:cs typeface="+mn-cs"/>
                        </a:rPr>
                        <a:t>$967,089</a:t>
                      </a:r>
                    </a:p>
                    <a:p>
                      <a:pPr marL="0" algn="ctr" defTabSz="685812" rtl="0" eaLnBrk="1" latinLnBrk="0" hangingPunct="1"/>
                      <a:r>
                        <a:rPr lang="en-US" sz="1400" b="0" kern="1200" dirty="0">
                          <a:solidFill>
                            <a:schemeClr val="tx1"/>
                          </a:solidFill>
                          <a:latin typeface="+mn-lt"/>
                          <a:ea typeface="PT Sans" panose="020B0503020203090204" pitchFamily="34" charset="0"/>
                          <a:cs typeface="+mn-cs"/>
                        </a:rPr>
                        <a:t>(8.0%)</a:t>
                      </a:r>
                    </a:p>
                  </a:txBody>
                  <a:tcPr marL="68580" marR="68580" marT="34290" marB="34290">
                    <a:lnT>
                      <a:noFill/>
                    </a:lnT>
                  </a:tcPr>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mn-lt"/>
                          <a:ea typeface="PT Sans" panose="020B0503020203090204" pitchFamily="34" charset="0"/>
                          <a:cs typeface="+mn-cs"/>
                        </a:rPr>
                        <a:t>$483,545</a:t>
                      </a:r>
                    </a:p>
                    <a:p>
                      <a:pPr marL="0" marR="0" lvl="0" indent="0" algn="ctr" defTabSz="685812"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n-lt"/>
                          <a:ea typeface="PT Sans" panose="020B0503020203090204" pitchFamily="34" charset="0"/>
                          <a:cs typeface="+mn-cs"/>
                        </a:rPr>
                        <a:t>(8.0%)</a:t>
                      </a:r>
                    </a:p>
                  </a:txBody>
                  <a:tcPr marL="68580" marR="68580" marT="34290" marB="34290">
                    <a:lnT>
                      <a:noFill/>
                    </a:lnT>
                  </a:tcPr>
                </a:tc>
                <a:extLst>
                  <a:ext uri="{0D108BD9-81ED-4DB2-BD59-A6C34878D82A}">
                    <a16:rowId xmlns:a16="http://schemas.microsoft.com/office/drawing/2014/main" val="3634561679"/>
                  </a:ext>
                </a:extLst>
              </a:tr>
              <a:tr h="654553">
                <a:tc>
                  <a:txBody>
                    <a:bodyPr/>
                    <a:lstStyle/>
                    <a:p>
                      <a:pPr algn="l"/>
                      <a:r>
                        <a:rPr lang="en-US" sz="1800" dirty="0">
                          <a:latin typeface="+mn-lt"/>
                          <a:cs typeface="Calibri" panose="020F0502020204030204" pitchFamily="34" charset="0"/>
                        </a:rPr>
                        <a:t>FY2026 RISE Funds Awarded as of 7/31/2025</a:t>
                      </a:r>
                    </a:p>
                    <a:p>
                      <a:pPr algn="l"/>
                      <a:r>
                        <a:rPr lang="en-US" sz="1400" dirty="0">
                          <a:latin typeface="+mn-lt"/>
                          <a:cs typeface="Calibri" panose="020F0502020204030204" pitchFamily="34" charset="0"/>
                        </a:rPr>
                        <a:t>(% of Projected Total RUTF committed)</a:t>
                      </a:r>
                      <a:endParaRPr lang="en-US" sz="1800" dirty="0">
                        <a:latin typeface="+mn-lt"/>
                        <a:cs typeface="Calibri" panose="020F0502020204030204" pitchFamily="34" charset="0"/>
                      </a:endParaRPr>
                    </a:p>
                  </a:txBody>
                  <a:tcPr marL="68580" marR="68580" marT="34290" marB="34290">
                    <a:solidFill>
                      <a:schemeClr val="accent1">
                        <a:lumMod val="20000"/>
                        <a:lumOff val="80000"/>
                      </a:schemeClr>
                    </a:solidFill>
                  </a:tcPr>
                </a:tc>
                <a:tc>
                  <a:txBody>
                    <a:bodyPr/>
                    <a:lstStyle/>
                    <a:p>
                      <a:pPr algn="ctr"/>
                      <a:r>
                        <a:rPr lang="en-US" sz="1800" dirty="0">
                          <a:latin typeface="+mn-lt"/>
                          <a:cs typeface="Calibri" panose="020F0502020204030204" pitchFamily="34" charset="0"/>
                        </a:rPr>
                        <a:t>$0</a:t>
                      </a:r>
                    </a:p>
                    <a:p>
                      <a:pPr algn="ctr"/>
                      <a:r>
                        <a:rPr lang="en-US" sz="1400" dirty="0">
                          <a:latin typeface="+mn-lt"/>
                          <a:cs typeface="Calibri" panose="020F0502020204030204" pitchFamily="34" charset="0"/>
                        </a:rPr>
                        <a:t>(0%)</a:t>
                      </a:r>
                    </a:p>
                  </a:txBody>
                  <a:tcPr marL="68580" marR="68580" marT="34290" marB="34290">
                    <a:solidFill>
                      <a:schemeClr val="accent1">
                        <a:lumMod val="20000"/>
                        <a:lumOff val="80000"/>
                      </a:schemeClr>
                    </a:solidFill>
                  </a:tcPr>
                </a:tc>
                <a:tc>
                  <a:txBody>
                    <a:bodyPr/>
                    <a:lstStyle/>
                    <a:p>
                      <a:pPr algn="ctr"/>
                      <a:r>
                        <a:rPr lang="en-US" sz="1800" b="0" kern="1200" dirty="0">
                          <a:solidFill>
                            <a:schemeClr val="tx1"/>
                          </a:solidFill>
                          <a:latin typeface="+mn-lt"/>
                          <a:ea typeface="PT Sans" panose="020B0503020203090204" pitchFamily="34" charset="0"/>
                          <a:cs typeface="+mn-cs"/>
                        </a:rPr>
                        <a:t>$0 </a:t>
                      </a:r>
                    </a:p>
                    <a:p>
                      <a:pPr algn="ctr"/>
                      <a:r>
                        <a:rPr lang="en-US" sz="1400" b="0" kern="1200" dirty="0">
                          <a:solidFill>
                            <a:schemeClr val="tx1"/>
                          </a:solidFill>
                          <a:latin typeface="+mn-lt"/>
                          <a:ea typeface="PT Sans" panose="020B0503020203090204" pitchFamily="34" charset="0"/>
                          <a:cs typeface="+mn-cs"/>
                        </a:rPr>
                        <a:t>(0%)</a:t>
                      </a:r>
                    </a:p>
                  </a:txBody>
                  <a:tcPr marL="68580" marR="68580" marT="34290" marB="34290">
                    <a:solidFill>
                      <a:schemeClr val="accent1">
                        <a:lumMod val="20000"/>
                        <a:lumOff val="80000"/>
                      </a:schemeClr>
                    </a:solidFill>
                  </a:tcPr>
                </a:tc>
                <a:extLst>
                  <a:ext uri="{0D108BD9-81ED-4DB2-BD59-A6C34878D82A}">
                    <a16:rowId xmlns:a16="http://schemas.microsoft.com/office/drawing/2014/main" val="600749222"/>
                  </a:ext>
                </a:extLst>
              </a:tr>
              <a:tr h="407517">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mn-lt"/>
                          <a:ea typeface="+mn-ea"/>
                          <a:cs typeface="+mn-cs"/>
                        </a:rPr>
                        <a:t>Fund Balance as of 7/31/2025</a:t>
                      </a:r>
                      <a:endParaRPr lang="en-US" sz="1800" b="1" kern="1200" dirty="0">
                        <a:solidFill>
                          <a:schemeClr val="bg1"/>
                        </a:solidFill>
                        <a:latin typeface="+mn-lt"/>
                        <a:ea typeface="PT Sans" panose="020B0503020203090204" pitchFamily="34" charset="0"/>
                        <a:cs typeface="Calibri" panose="020F0502020204030204" pitchFamily="34" charset="0"/>
                      </a:endParaRPr>
                    </a:p>
                  </a:txBody>
                  <a:tcPr marL="68580" marR="68580" marT="34290" marB="34290">
                    <a:noFill/>
                  </a:tcPr>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mn-lt"/>
                          <a:ea typeface="PT Sans" panose="020B0503020203090204" pitchFamily="34" charset="0"/>
                          <a:cs typeface="Calibri" panose="020F0502020204030204" pitchFamily="34" charset="0"/>
                        </a:rPr>
                        <a:t>$59,088,046</a:t>
                      </a:r>
                    </a:p>
                  </a:txBody>
                  <a:tcPr marL="68580" marR="68580" marT="34290" marB="34290">
                    <a:noFill/>
                  </a:tcPr>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mn-lt"/>
                          <a:ea typeface="PT Sans" panose="020B0503020203090204" pitchFamily="34" charset="0"/>
                          <a:cs typeface="+mn-cs"/>
                        </a:rPr>
                        <a:t>$23,792,196</a:t>
                      </a:r>
                    </a:p>
                  </a:txBody>
                  <a:tcPr marL="68580" marR="68580" marT="34290" marB="34290">
                    <a:noFill/>
                  </a:tcPr>
                </a:tc>
                <a:extLst>
                  <a:ext uri="{0D108BD9-81ED-4DB2-BD59-A6C34878D82A}">
                    <a16:rowId xmlns:a16="http://schemas.microsoft.com/office/drawing/2014/main" val="3867944804"/>
                  </a:ext>
                </a:extLst>
              </a:tr>
              <a:tr h="426730">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1800" dirty="0"/>
                        <a:t>Outstanding Commitments as of </a:t>
                      </a:r>
                      <a:r>
                        <a:rPr lang="en-US" sz="1800" kern="1200" dirty="0">
                          <a:solidFill>
                            <a:schemeClr val="tx1"/>
                          </a:solidFill>
                          <a:latin typeface="+mn-lt"/>
                          <a:ea typeface="+mn-ea"/>
                          <a:cs typeface="+mn-cs"/>
                        </a:rPr>
                        <a:t>7/31/2025</a:t>
                      </a:r>
                      <a:endParaRPr lang="en-US" sz="1800" b="0" kern="1200" dirty="0">
                        <a:solidFill>
                          <a:schemeClr val="tx1"/>
                        </a:solidFill>
                        <a:latin typeface="+mn-lt"/>
                        <a:ea typeface="PT Sans" panose="020B0503020203090204" pitchFamily="34" charset="0"/>
                        <a:cs typeface="+mn-cs"/>
                      </a:endParaRPr>
                    </a:p>
                  </a:txBody>
                  <a:tcPr marL="68580" marR="68580" marT="34290" marB="34290"/>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1800" b="0" kern="1200" dirty="0">
                          <a:solidFill>
                            <a:srgbClr val="FF0000"/>
                          </a:solidFill>
                          <a:latin typeface="+mn-lt"/>
                          <a:ea typeface="PT Sans" panose="020B0503020203090204" pitchFamily="34" charset="0"/>
                          <a:cs typeface="+mn-cs"/>
                        </a:rPr>
                        <a:t>($42,784,594)</a:t>
                      </a:r>
                    </a:p>
                  </a:txBody>
                  <a:tcPr marL="68580" marR="68580" marT="34290" marB="34290"/>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1800" b="0" kern="1200" dirty="0">
                          <a:solidFill>
                            <a:srgbClr val="FF0000"/>
                          </a:solidFill>
                          <a:latin typeface="+mn-lt"/>
                          <a:ea typeface="PT Sans" panose="020B0503020203090204" pitchFamily="34" charset="0"/>
                          <a:cs typeface="+mn-cs"/>
                        </a:rPr>
                        <a:t>($14,661,568)</a:t>
                      </a:r>
                    </a:p>
                  </a:txBody>
                  <a:tcPr marL="68580" marR="68580" marT="34290" marB="34290"/>
                </a:tc>
                <a:extLst>
                  <a:ext uri="{0D108BD9-81ED-4DB2-BD59-A6C34878D82A}">
                    <a16:rowId xmlns:a16="http://schemas.microsoft.com/office/drawing/2014/main" val="443468655"/>
                  </a:ext>
                </a:extLst>
              </a:tr>
              <a:tr h="363640">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mn-lt"/>
                          <a:ea typeface="PT Sans" panose="020B0503020203090204" pitchFamily="34" charset="0"/>
                          <a:cs typeface="+mn-cs"/>
                        </a:rPr>
                        <a:t>Uncommitted Balance as of </a:t>
                      </a:r>
                      <a:r>
                        <a:rPr lang="en-US" sz="1800" kern="1200" dirty="0">
                          <a:solidFill>
                            <a:schemeClr val="tx1"/>
                          </a:solidFill>
                          <a:latin typeface="+mn-lt"/>
                          <a:ea typeface="+mn-ea"/>
                          <a:cs typeface="+mn-cs"/>
                        </a:rPr>
                        <a:t>7/31/2025</a:t>
                      </a:r>
                      <a:endParaRPr lang="en-US" sz="1800" b="0" kern="1200" dirty="0">
                        <a:solidFill>
                          <a:schemeClr val="tx1"/>
                        </a:solidFill>
                        <a:latin typeface="+mn-lt"/>
                        <a:ea typeface="PT Sans" panose="020B0503020203090204" pitchFamily="34" charset="0"/>
                        <a:cs typeface="+mn-cs"/>
                      </a:endParaRPr>
                    </a:p>
                  </a:txBody>
                  <a:tcPr marL="68580" marR="68580" marT="34290" marB="34290"/>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mn-lt"/>
                          <a:ea typeface="PT Sans" panose="020B0503020203090204" pitchFamily="34" charset="0"/>
                          <a:cs typeface="+mn-cs"/>
                        </a:rPr>
                        <a:t>$16,303,452</a:t>
                      </a:r>
                    </a:p>
                  </a:txBody>
                  <a:tcPr marL="68580" marR="68580" marT="34290" marB="34290"/>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mn-lt"/>
                          <a:ea typeface="PT Sans" panose="020B0503020203090204" pitchFamily="34" charset="0"/>
                          <a:cs typeface="+mn-cs"/>
                        </a:rPr>
                        <a:t>$483,545</a:t>
                      </a:r>
                    </a:p>
                  </a:txBody>
                  <a:tcPr marL="68580" marR="68580" marT="34290" marB="34290"/>
                </a:tc>
                <a:extLst>
                  <a:ext uri="{0D108BD9-81ED-4DB2-BD59-A6C34878D82A}">
                    <a16:rowId xmlns:a16="http://schemas.microsoft.com/office/drawing/2014/main" val="667426394"/>
                  </a:ext>
                </a:extLst>
              </a:tr>
            </a:tbl>
          </a:graphicData>
        </a:graphic>
      </p:graphicFrame>
      <p:sp>
        <p:nvSpPr>
          <p:cNvPr id="3" name="TextBox 2">
            <a:extLst>
              <a:ext uri="{FF2B5EF4-FFF2-40B4-BE49-F238E27FC236}">
                <a16:creationId xmlns:a16="http://schemas.microsoft.com/office/drawing/2014/main" id="{CC4FEDE5-C2E8-B6D1-8E09-6AF05701B096}"/>
              </a:ext>
            </a:extLst>
          </p:cNvPr>
          <p:cNvSpPr txBox="1"/>
          <p:nvPr/>
        </p:nvSpPr>
        <p:spPr>
          <a:xfrm>
            <a:off x="360485" y="5360238"/>
            <a:ext cx="8394456" cy="954107"/>
          </a:xfrm>
          <a:prstGeom prst="rect">
            <a:avLst/>
          </a:prstGeom>
          <a:noFill/>
        </p:spPr>
        <p:txBody>
          <a:bodyPr wrap="square" rtlCol="0">
            <a:spAutoFit/>
          </a:bodyPr>
          <a:lstStyle/>
          <a:p>
            <a:r>
              <a:rPr lang="en-US" sz="1400" baseline="30000" dirty="0"/>
              <a:t>1</a:t>
            </a:r>
            <a:r>
              <a:rPr lang="en-US" sz="1400" dirty="0"/>
              <a:t> Calculation based on FY2025 average monthly RISE RUTF revenue of $1,001,484 to the city RISE fund and $500,742 to the county RISE fund. As of 7/31/2025, FY2026 is 8.3% complete.</a:t>
            </a:r>
          </a:p>
          <a:p>
            <a:r>
              <a:rPr lang="en-US" sz="1400" baseline="30000" dirty="0"/>
              <a:t>2</a:t>
            </a:r>
            <a:r>
              <a:rPr lang="en-US" sz="1400" dirty="0"/>
              <a:t> Actual RISE revenue includes RUTF revenue, loan repayments, and project settlements. These revenue sources are variable and are not included in projections.</a:t>
            </a:r>
          </a:p>
        </p:txBody>
      </p:sp>
    </p:spTree>
    <p:extLst>
      <p:ext uri="{BB962C8B-B14F-4D97-AF65-F5344CB8AC3E}">
        <p14:creationId xmlns:p14="http://schemas.microsoft.com/office/powerpoint/2010/main" val="2588302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Placeholder 1">
            <a:extLst>
              <a:ext uri="{FF2B5EF4-FFF2-40B4-BE49-F238E27FC236}">
                <a16:creationId xmlns:a16="http://schemas.microsoft.com/office/drawing/2014/main" id="{82A4084A-B9E3-833B-EE58-A512C6FA06F8}"/>
              </a:ext>
            </a:extLst>
          </p:cNvPr>
          <p:cNvSpPr txBox="1">
            <a:spLocks noChangeArrowheads="1"/>
          </p:cNvSpPr>
          <p:nvPr/>
        </p:nvSpPr>
        <p:spPr bwMode="auto">
          <a:xfrm>
            <a:off x="303335" y="1034201"/>
            <a:ext cx="8451606" cy="383937"/>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algn="ct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Immediate Opportunity Project Evaluation</a:t>
            </a:r>
            <a:endParaRPr lang="en-US" altLang="en-US" sz="2800" dirty="0">
              <a:solidFill>
                <a:schemeClr val="tx2"/>
              </a:solidFill>
              <a:cs typeface="Roboto Slab" pitchFamily="2" charset="0"/>
            </a:endParaRPr>
          </a:p>
        </p:txBody>
      </p:sp>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4</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4</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graphicFrame>
        <p:nvGraphicFramePr>
          <p:cNvPr id="2" name="Table 9">
            <a:extLst>
              <a:ext uri="{FF2B5EF4-FFF2-40B4-BE49-F238E27FC236}">
                <a16:creationId xmlns:a16="http://schemas.microsoft.com/office/drawing/2014/main" id="{A8E47618-1A78-BAC1-101A-419D3ACE73B2}"/>
              </a:ext>
            </a:extLst>
          </p:cNvPr>
          <p:cNvGraphicFramePr>
            <a:graphicFrameLocks/>
          </p:cNvGraphicFramePr>
          <p:nvPr>
            <p:extLst>
              <p:ext uri="{D42A27DB-BD31-4B8C-83A1-F6EECF244321}">
                <p14:modId xmlns:p14="http://schemas.microsoft.com/office/powerpoint/2010/main" val="1119480208"/>
              </p:ext>
            </p:extLst>
          </p:nvPr>
        </p:nvGraphicFramePr>
        <p:xfrm>
          <a:off x="360485" y="1610485"/>
          <a:ext cx="8394456" cy="3059286"/>
        </p:xfrm>
        <a:graphic>
          <a:graphicData uri="http://schemas.openxmlformats.org/drawingml/2006/table">
            <a:tbl>
              <a:tblPr firstRow="1" bandRow="1">
                <a:tableStyleId>{3B4B98B0-60AC-42C2-AFA5-B58CD77FA1E5}</a:tableStyleId>
              </a:tblPr>
              <a:tblGrid>
                <a:gridCol w="4219398">
                  <a:extLst>
                    <a:ext uri="{9D8B030D-6E8A-4147-A177-3AD203B41FA5}">
                      <a16:colId xmlns:a16="http://schemas.microsoft.com/office/drawing/2014/main" val="72594445"/>
                    </a:ext>
                  </a:extLst>
                </a:gridCol>
                <a:gridCol w="4175058">
                  <a:extLst>
                    <a:ext uri="{9D8B030D-6E8A-4147-A177-3AD203B41FA5}">
                      <a16:colId xmlns:a16="http://schemas.microsoft.com/office/drawing/2014/main" val="1421192905"/>
                    </a:ext>
                  </a:extLst>
                </a:gridCol>
              </a:tblGrid>
              <a:tr h="388177">
                <a:tc>
                  <a:txBody>
                    <a:bodyPr/>
                    <a:lstStyle/>
                    <a:p>
                      <a:pPr algn="l"/>
                      <a:r>
                        <a:rPr lang="en-US" sz="1800" dirty="0">
                          <a:solidFill>
                            <a:schemeClr val="bg1"/>
                          </a:solidFill>
                          <a:latin typeface="PT Sans" panose="020B0503020203090204" pitchFamily="34" charset="0"/>
                          <a:ea typeface="PT Sans" panose="020B0503020203090204" pitchFamily="34" charset="0"/>
                          <a:cs typeface="Calibri" panose="020F0502020204030204" pitchFamily="34" charset="0"/>
                        </a:rPr>
                        <a:t>Job Creation and/or Retention</a:t>
                      </a:r>
                    </a:p>
                  </a:txBody>
                  <a:tcPr marL="68580" marR="68580" marT="34290" marB="34290" anchor="ctr">
                    <a:lnL>
                      <a:noFill/>
                    </a:lnL>
                    <a:lnR>
                      <a:noFill/>
                    </a:lnR>
                    <a:lnT w="12700" cmpd="sng">
                      <a:noFill/>
                    </a:lnT>
                    <a:lnB w="12700" cmpd="sng">
                      <a:noFill/>
                    </a:lnB>
                    <a:lnTlToBr w="12700" cmpd="sng">
                      <a:noFill/>
                      <a:prstDash val="solid"/>
                    </a:lnTlToBr>
                    <a:lnBlToTr w="12700" cmpd="sng">
                      <a:noFill/>
                      <a:prstDash val="solid"/>
                    </a:lnBlToTr>
                    <a:solidFill>
                      <a:srgbClr val="03617A"/>
                    </a:solidFill>
                  </a:tcPr>
                </a:tc>
                <a:tc>
                  <a:txBody>
                    <a:bodyPr/>
                    <a:lstStyle/>
                    <a:p>
                      <a:pPr algn="l"/>
                      <a:r>
                        <a:rPr lang="en-US" sz="1800" dirty="0">
                          <a:solidFill>
                            <a:schemeClr val="bg1"/>
                          </a:solidFill>
                          <a:latin typeface="PT Sans" panose="020B0503020203090204" pitchFamily="34" charset="0"/>
                          <a:ea typeface="PT Sans" panose="020B0503020203090204" pitchFamily="34" charset="0"/>
                          <a:cs typeface="Calibri" panose="020F0502020204030204" pitchFamily="34" charset="0"/>
                        </a:rPr>
                        <a:t>Economic Development Assisted</a:t>
                      </a:r>
                    </a:p>
                  </a:txBody>
                  <a:tcPr marL="68580" marR="68580" marT="34290" marB="34290" anchor="ctr">
                    <a:lnL>
                      <a:noFill/>
                    </a:lnL>
                    <a:lnR>
                      <a:noFill/>
                    </a:lnR>
                    <a:lnT w="12700" cmpd="sng">
                      <a:noFill/>
                    </a:lnT>
                    <a:lnB w="12700" cmpd="sng">
                      <a:noFill/>
                    </a:lnB>
                    <a:lnTlToBr w="12700" cmpd="sng">
                      <a:noFill/>
                      <a:prstDash val="solid"/>
                    </a:lnTlToBr>
                    <a:lnBlToTr w="12700" cmpd="sng">
                      <a:noFill/>
                      <a:prstDash val="solid"/>
                    </a:lnBlToTr>
                    <a:solidFill>
                      <a:srgbClr val="03617A"/>
                    </a:solidFill>
                  </a:tcPr>
                </a:tc>
                <a:extLst>
                  <a:ext uri="{0D108BD9-81ED-4DB2-BD59-A6C34878D82A}">
                    <a16:rowId xmlns:a16="http://schemas.microsoft.com/office/drawing/2014/main" val="4124941053"/>
                  </a:ext>
                </a:extLst>
              </a:tr>
              <a:tr h="418861">
                <a:tc>
                  <a:txBody>
                    <a:bodyPr/>
                    <a:lstStyle/>
                    <a:p>
                      <a:r>
                        <a:rPr lang="en-US" sz="1800" b="0" dirty="0">
                          <a:solidFill>
                            <a:schemeClr val="tx1"/>
                          </a:solidFill>
                          <a:latin typeface="+mn-lt"/>
                          <a:ea typeface="PT Sans" panose="020B0503020203090204" pitchFamily="34" charset="0"/>
                        </a:rPr>
                        <a:t>Quality of jobs</a:t>
                      </a:r>
                      <a:endParaRPr lang="en-US" sz="1800" b="0" baseline="30000" dirty="0">
                        <a:solidFill>
                          <a:schemeClr val="tx1"/>
                        </a:solidFill>
                        <a:latin typeface="+mn-lt"/>
                        <a:ea typeface="PT Sans" panose="020B0503020203090204" pitchFamily="34" charset="0"/>
                        <a:cs typeface="Calibri" panose="020F0502020204030204" pitchFamily="34" charset="0"/>
                      </a:endParaRPr>
                    </a:p>
                  </a:txBody>
                  <a:tcPr marL="68580" marR="68580" marT="34290" marB="34290">
                    <a:lnL>
                      <a:noFill/>
                    </a:lnL>
                    <a:lnR>
                      <a:noFill/>
                    </a:lnR>
                    <a:lnT w="12700" cmpd="sng">
                      <a:noFill/>
                    </a:lnT>
                    <a:lnB>
                      <a:noFill/>
                    </a:lnB>
                    <a:lnTlToBr w="12700" cmpd="sng">
                      <a:noFill/>
                      <a:prstDash val="solid"/>
                    </a:lnTlToBr>
                    <a:lnBlToTr w="12700" cmpd="sng">
                      <a:noFill/>
                      <a:prstDash val="solid"/>
                    </a:lnBlToTr>
                  </a:tcPr>
                </a:tc>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mn-lt"/>
                          <a:ea typeface="PT Sans" panose="020B0503020203090204" pitchFamily="34" charset="0"/>
                          <a:cs typeface="+mn-cs"/>
                        </a:rPr>
                        <a:t>Diversifies Iowa’s economy</a:t>
                      </a:r>
                    </a:p>
                  </a:txBody>
                  <a:tcPr marL="68580" marR="68580" marT="34290" marB="34290">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23407587"/>
                  </a:ext>
                </a:extLst>
              </a:tr>
              <a:tr h="418861">
                <a:tc>
                  <a:txBody>
                    <a:bodyPr/>
                    <a:lstStyle/>
                    <a:p>
                      <a:pPr marL="0" algn="l" defTabSz="685812" rtl="0" eaLnBrk="1" latinLnBrk="0" hangingPunct="1"/>
                      <a:r>
                        <a:rPr lang="en-US" sz="1800" b="0" dirty="0">
                          <a:latin typeface="+mn-lt"/>
                        </a:rPr>
                        <a:t>Potential for future job growth</a:t>
                      </a:r>
                      <a:endParaRPr lang="en-US" sz="1800" b="0" kern="1200" dirty="0">
                        <a:solidFill>
                          <a:schemeClr val="tx1"/>
                        </a:solidFill>
                        <a:latin typeface="+mn-lt"/>
                        <a:ea typeface="PT Sans" panose="020B0503020203090204" pitchFamily="34" charset="0"/>
                        <a:cs typeface="+mn-cs"/>
                      </a:endParaRPr>
                    </a:p>
                  </a:txBody>
                  <a:tcPr marL="68580" marR="68580" marT="34290" marB="34290">
                    <a:lnL>
                      <a:noFill/>
                    </a:lnL>
                    <a:lnR>
                      <a:noFill/>
                    </a:lnR>
                    <a:lnT w="12700" cmpd="sng">
                      <a:noFill/>
                    </a:lnT>
                    <a:lnB>
                      <a:noFill/>
                    </a:lnB>
                    <a:lnTlToBr w="12700" cmpd="sng">
                      <a:noFill/>
                      <a:prstDash val="solid"/>
                    </a:lnTlToBr>
                    <a:lnBlToTr w="12700" cmpd="sng">
                      <a:noFill/>
                      <a:prstDash val="solid"/>
                    </a:lnBlToTr>
                  </a:tcPr>
                </a:tc>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mn-lt"/>
                          <a:ea typeface="PT Sans" panose="020B0503020203090204" pitchFamily="34" charset="0"/>
                          <a:cs typeface="+mn-cs"/>
                        </a:rPr>
                        <a:t>Few in-state competitors</a:t>
                      </a:r>
                    </a:p>
                  </a:txBody>
                  <a:tcPr marL="68580" marR="68580" marT="34290" marB="34290">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821588815"/>
                  </a:ext>
                </a:extLst>
              </a:tr>
              <a:tr h="463463">
                <a:tc>
                  <a:txBody>
                    <a:bodyPr/>
                    <a:lstStyle/>
                    <a:p>
                      <a:pPr algn="l"/>
                      <a:r>
                        <a:rPr lang="en-US" sz="1800" dirty="0">
                          <a:latin typeface="+mn-lt"/>
                          <a:cs typeface="Calibri" panose="020F0502020204030204" pitchFamily="34" charset="0"/>
                        </a:rPr>
                        <a:t>Hiring Iowa residents</a:t>
                      </a:r>
                    </a:p>
                  </a:txBody>
                  <a:tcPr marL="68580" marR="68580" marT="34290" marB="34290">
                    <a:lnT>
                      <a:noFill/>
                    </a:lnT>
                  </a:tcPr>
                </a:tc>
                <a:tc>
                  <a:txBody>
                    <a:bodyPr/>
                    <a:lstStyle/>
                    <a:p>
                      <a:pPr algn="l"/>
                      <a:r>
                        <a:rPr lang="en-US" sz="1800" b="0" kern="1200" dirty="0">
                          <a:solidFill>
                            <a:schemeClr val="tx1"/>
                          </a:solidFill>
                          <a:latin typeface="+mn-lt"/>
                          <a:ea typeface="PT Sans" panose="020B0503020203090204" pitchFamily="34" charset="0"/>
                          <a:cs typeface="+mn-cs"/>
                        </a:rPr>
                        <a:t>Higher proportion of in-state suppliers</a:t>
                      </a:r>
                    </a:p>
                  </a:txBody>
                  <a:tcPr marL="68580" marR="68580" marT="34290" marB="34290">
                    <a:lnT>
                      <a:noFill/>
                    </a:lnT>
                  </a:tcPr>
                </a:tc>
                <a:extLst>
                  <a:ext uri="{0D108BD9-81ED-4DB2-BD59-A6C34878D82A}">
                    <a16:rowId xmlns:a16="http://schemas.microsoft.com/office/drawing/2014/main" val="3634561679"/>
                  </a:ext>
                </a:extLst>
              </a:tr>
              <a:tr h="438411">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mn-lt"/>
                          <a:ea typeface="+mn-ea"/>
                          <a:cs typeface="+mn-cs"/>
                        </a:rPr>
                        <a:t>Average wages 100% of </a:t>
                      </a:r>
                      <a:r>
                        <a:rPr lang="en-US" sz="1800" kern="1200" dirty="0" err="1">
                          <a:solidFill>
                            <a:schemeClr val="tx1"/>
                          </a:solidFill>
                          <a:latin typeface="+mn-lt"/>
                          <a:ea typeface="+mn-ea"/>
                          <a:cs typeface="+mn-cs"/>
                        </a:rPr>
                        <a:t>laborshed</a:t>
                      </a:r>
                      <a:r>
                        <a:rPr lang="en-US" sz="1800" kern="1200" dirty="0">
                          <a:solidFill>
                            <a:schemeClr val="tx1"/>
                          </a:solidFill>
                          <a:latin typeface="+mn-lt"/>
                          <a:ea typeface="+mn-ea"/>
                          <a:cs typeface="+mn-cs"/>
                        </a:rPr>
                        <a:t> rate</a:t>
                      </a:r>
                      <a:endParaRPr lang="en-US" sz="1800" b="1" kern="1200" dirty="0">
                        <a:solidFill>
                          <a:schemeClr val="bg1"/>
                        </a:solidFill>
                        <a:latin typeface="+mn-lt"/>
                        <a:ea typeface="PT Sans" panose="020B0503020203090204" pitchFamily="34" charset="0"/>
                        <a:cs typeface="Calibri" panose="020F0502020204030204" pitchFamily="34" charset="0"/>
                      </a:endParaRPr>
                    </a:p>
                  </a:txBody>
                  <a:tcPr marL="68580" marR="68580" marT="34290" marB="34290">
                    <a:noFill/>
                  </a:tcPr>
                </a:tc>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mn-lt"/>
                          <a:ea typeface="PT Sans" panose="020B0503020203090204" pitchFamily="34" charset="0"/>
                          <a:cs typeface="+mn-cs"/>
                        </a:rPr>
                        <a:t>Higher proportion of out-of-state sales</a:t>
                      </a:r>
                    </a:p>
                  </a:txBody>
                  <a:tcPr marL="68580" marR="68580" marT="34290" marB="34290">
                    <a:noFill/>
                  </a:tcPr>
                </a:tc>
                <a:extLst>
                  <a:ext uri="{0D108BD9-81ED-4DB2-BD59-A6C34878D82A}">
                    <a16:rowId xmlns:a16="http://schemas.microsoft.com/office/drawing/2014/main" val="600749222"/>
                  </a:ext>
                </a:extLst>
              </a:tr>
              <a:tr h="475989">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endParaRPr lang="en-US" sz="1800" b="1" kern="1200" dirty="0">
                        <a:solidFill>
                          <a:schemeClr val="bg1"/>
                        </a:solidFill>
                        <a:latin typeface="+mn-lt"/>
                        <a:ea typeface="PT Sans" panose="020B0503020203090204" pitchFamily="34" charset="0"/>
                        <a:cs typeface="Calibri" panose="020F0502020204030204" pitchFamily="34" charset="0"/>
                      </a:endParaRPr>
                    </a:p>
                  </a:txBody>
                  <a:tcPr marL="68580" marR="68580" marT="34290" marB="34290">
                    <a:solidFill>
                      <a:schemeClr val="accent1">
                        <a:alpha val="20000"/>
                      </a:schemeClr>
                    </a:solidFill>
                  </a:tcPr>
                </a:tc>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mn-lt"/>
                          <a:ea typeface="PT Sans" panose="020B0503020203090204" pitchFamily="34" charset="0"/>
                          <a:cs typeface="+mn-cs"/>
                        </a:rPr>
                        <a:t>Import substitution</a:t>
                      </a:r>
                    </a:p>
                  </a:txBody>
                  <a:tcPr marL="68580" marR="68580" marT="34290" marB="34290">
                    <a:solidFill>
                      <a:schemeClr val="accent1">
                        <a:alpha val="20000"/>
                      </a:schemeClr>
                    </a:solidFill>
                  </a:tcPr>
                </a:tc>
                <a:extLst>
                  <a:ext uri="{0D108BD9-81ED-4DB2-BD59-A6C34878D82A}">
                    <a16:rowId xmlns:a16="http://schemas.microsoft.com/office/drawing/2014/main" val="3867944804"/>
                  </a:ext>
                </a:extLst>
              </a:tr>
              <a:tr h="455524">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endParaRPr lang="en-US" sz="1800" b="0" kern="1200" dirty="0">
                        <a:solidFill>
                          <a:schemeClr val="tx1"/>
                        </a:solidFill>
                        <a:latin typeface="+mn-lt"/>
                        <a:ea typeface="PT Sans" panose="020B0503020203090204" pitchFamily="34" charset="0"/>
                        <a:cs typeface="+mn-cs"/>
                      </a:endParaRPr>
                    </a:p>
                  </a:txBody>
                  <a:tcPr marL="68580" marR="68580" marT="34290" marB="34290"/>
                </a:tc>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mn-lt"/>
                          <a:ea typeface="PT Sans" panose="020B0503020203090204" pitchFamily="34" charset="0"/>
                          <a:cs typeface="+mn-cs"/>
                        </a:rPr>
                        <a:t>No pattern of violations</a:t>
                      </a:r>
                    </a:p>
                  </a:txBody>
                  <a:tcPr marL="68580" marR="68580" marT="34290" marB="34290"/>
                </a:tc>
                <a:extLst>
                  <a:ext uri="{0D108BD9-81ED-4DB2-BD59-A6C34878D82A}">
                    <a16:rowId xmlns:a16="http://schemas.microsoft.com/office/drawing/2014/main" val="443468655"/>
                  </a:ext>
                </a:extLst>
              </a:tr>
            </a:tbl>
          </a:graphicData>
        </a:graphic>
      </p:graphicFrame>
    </p:spTree>
    <p:extLst>
      <p:ext uri="{BB962C8B-B14F-4D97-AF65-F5344CB8AC3E}">
        <p14:creationId xmlns:p14="http://schemas.microsoft.com/office/powerpoint/2010/main" val="862212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5</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5</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graphicFrame>
        <p:nvGraphicFramePr>
          <p:cNvPr id="3" name="Table 2">
            <a:extLst>
              <a:ext uri="{FF2B5EF4-FFF2-40B4-BE49-F238E27FC236}">
                <a16:creationId xmlns:a16="http://schemas.microsoft.com/office/drawing/2014/main" id="{2532B709-36D2-77BA-BB5F-39329CBD77FE}"/>
              </a:ext>
            </a:extLst>
          </p:cNvPr>
          <p:cNvGraphicFramePr>
            <a:graphicFrameLocks noGrp="1"/>
          </p:cNvGraphicFramePr>
          <p:nvPr>
            <p:extLst>
              <p:ext uri="{D42A27DB-BD31-4B8C-83A1-F6EECF244321}">
                <p14:modId xmlns:p14="http://schemas.microsoft.com/office/powerpoint/2010/main" val="18329701"/>
              </p:ext>
            </p:extLst>
          </p:nvPr>
        </p:nvGraphicFramePr>
        <p:xfrm>
          <a:off x="177696" y="1762593"/>
          <a:ext cx="8788608" cy="2601343"/>
        </p:xfrm>
        <a:graphic>
          <a:graphicData uri="http://schemas.openxmlformats.org/drawingml/2006/table">
            <a:tbl>
              <a:tblPr firstRow="1" bandRow="1">
                <a:tableStyleId>{5C22544A-7EE6-4342-B048-85BDC9FD1C3A}</a:tableStyleId>
              </a:tblPr>
              <a:tblGrid>
                <a:gridCol w="3432279">
                  <a:extLst>
                    <a:ext uri="{9D8B030D-6E8A-4147-A177-3AD203B41FA5}">
                      <a16:colId xmlns:a16="http://schemas.microsoft.com/office/drawing/2014/main" val="3387879057"/>
                    </a:ext>
                  </a:extLst>
                </a:gridCol>
                <a:gridCol w="857250">
                  <a:extLst>
                    <a:ext uri="{9D8B030D-6E8A-4147-A177-3AD203B41FA5}">
                      <a16:colId xmlns:a16="http://schemas.microsoft.com/office/drawing/2014/main" val="1861506818"/>
                    </a:ext>
                  </a:extLst>
                </a:gridCol>
                <a:gridCol w="857250">
                  <a:extLst>
                    <a:ext uri="{9D8B030D-6E8A-4147-A177-3AD203B41FA5}">
                      <a16:colId xmlns:a16="http://schemas.microsoft.com/office/drawing/2014/main" val="3420930524"/>
                    </a:ext>
                  </a:extLst>
                </a:gridCol>
                <a:gridCol w="1076325">
                  <a:extLst>
                    <a:ext uri="{9D8B030D-6E8A-4147-A177-3AD203B41FA5}">
                      <a16:colId xmlns:a16="http://schemas.microsoft.com/office/drawing/2014/main" val="467904483"/>
                    </a:ext>
                  </a:extLst>
                </a:gridCol>
                <a:gridCol w="1219200">
                  <a:extLst>
                    <a:ext uri="{9D8B030D-6E8A-4147-A177-3AD203B41FA5}">
                      <a16:colId xmlns:a16="http://schemas.microsoft.com/office/drawing/2014/main" val="3284072429"/>
                    </a:ext>
                  </a:extLst>
                </a:gridCol>
                <a:gridCol w="1346304">
                  <a:extLst>
                    <a:ext uri="{9D8B030D-6E8A-4147-A177-3AD203B41FA5}">
                      <a16:colId xmlns:a16="http://schemas.microsoft.com/office/drawing/2014/main" val="1639893002"/>
                    </a:ext>
                  </a:extLst>
                </a:gridCol>
              </a:tblGrid>
              <a:tr h="924943">
                <a:tc>
                  <a:txBody>
                    <a:bodyPr/>
                    <a:lstStyle/>
                    <a:p>
                      <a:pPr algn="ctr"/>
                      <a:r>
                        <a:rPr lang="en-US" sz="1300" b="1" dirty="0"/>
                        <a:t>PROJECT</a:t>
                      </a:r>
                    </a:p>
                  </a:txBody>
                  <a:tcPr anchor="c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solidFill>
                      <a:schemeClr val="tx2"/>
                    </a:solidFill>
                  </a:tcPr>
                </a:tc>
                <a:tc>
                  <a:txBody>
                    <a:bodyPr/>
                    <a:lstStyle/>
                    <a:p>
                      <a:pPr algn="ctr"/>
                      <a:r>
                        <a:rPr lang="en-US" sz="1300" b="1" dirty="0"/>
                        <a:t>JOBS/</a:t>
                      </a:r>
                    </a:p>
                    <a:p>
                      <a:pPr algn="ctr"/>
                      <a:r>
                        <a:rPr lang="en-US" sz="1300" b="1" dirty="0"/>
                        <a:t>SCORE</a:t>
                      </a:r>
                    </a:p>
                  </a:txBody>
                  <a:tcPr anchor="ctr">
                    <a:solidFill>
                      <a:schemeClr val="tx2"/>
                    </a:solidFill>
                  </a:tcPr>
                </a:tc>
                <a:tc>
                  <a:txBody>
                    <a:bodyPr/>
                    <a:lstStyle/>
                    <a:p>
                      <a:pPr algn="ctr"/>
                      <a:r>
                        <a:rPr lang="en-US" sz="1300" b="1" dirty="0"/>
                        <a:t>TOTAL PROJECT COST</a:t>
                      </a:r>
                    </a:p>
                  </a:txBody>
                  <a:tcPr anchor="ctr">
                    <a:solidFill>
                      <a:schemeClr val="tx2"/>
                    </a:solidFill>
                  </a:tcPr>
                </a:tc>
                <a:tc>
                  <a:txBody>
                    <a:bodyPr/>
                    <a:lstStyle/>
                    <a:p>
                      <a:pPr algn="ctr"/>
                      <a:r>
                        <a:rPr lang="en-US" sz="1300" b="1" dirty="0"/>
                        <a:t>PERCENT PARTICIPATION</a:t>
                      </a:r>
                    </a:p>
                  </a:txBody>
                  <a:tcPr anchor="ctr">
                    <a:solidFill>
                      <a:schemeClr val="tx2"/>
                    </a:solidFill>
                  </a:tcPr>
                </a:tc>
                <a:tc>
                  <a:txBody>
                    <a:bodyPr/>
                    <a:lstStyle/>
                    <a:p>
                      <a:pPr algn="ctr"/>
                      <a:r>
                        <a:rPr lang="en-US" sz="1300" b="1" dirty="0"/>
                        <a:t>RECOMMENDED AMOUNT</a:t>
                      </a:r>
                    </a:p>
                  </a:txBody>
                  <a:tcPr anchor="ctr">
                    <a:solidFill>
                      <a:schemeClr val="tx2"/>
                    </a:solidFill>
                  </a:tcPr>
                </a:tc>
                <a:extLst>
                  <a:ext uri="{0D108BD9-81ED-4DB2-BD59-A6C34878D82A}">
                    <a16:rowId xmlns:a16="http://schemas.microsoft.com/office/drawing/2014/main" val="2858427104"/>
                  </a:ext>
                </a:extLst>
              </a:tr>
              <a:tr h="531152">
                <a:tc>
                  <a:txBody>
                    <a:bodyPr/>
                    <a:lstStyle/>
                    <a:p>
                      <a:pPr algn="l"/>
                      <a:r>
                        <a:rPr lang="en-US" sz="1400" b="0" dirty="0">
                          <a:solidFill>
                            <a:schemeClr val="tx1"/>
                          </a:solidFill>
                        </a:rPr>
                        <a:t>Reconstruction of approximately 2,700 feet of </a:t>
                      </a:r>
                      <a:r>
                        <a:rPr lang="en-US" sz="1400" b="0" dirty="0" err="1">
                          <a:solidFill>
                            <a:schemeClr val="tx1"/>
                          </a:solidFill>
                        </a:rPr>
                        <a:t>Soumas</a:t>
                      </a:r>
                      <a:r>
                        <a:rPr lang="en-US" sz="1400" b="0" dirty="0">
                          <a:solidFill>
                            <a:schemeClr val="tx1"/>
                          </a:solidFill>
                        </a:rPr>
                        <a:t> Avenue located on the southeast side of town</a:t>
                      </a:r>
                    </a:p>
                  </a:txBody>
                  <a:tcPr anchor="ctr">
                    <a:noFill/>
                  </a:tcPr>
                </a:tc>
                <a:tc>
                  <a:txBody>
                    <a:bodyPr/>
                    <a:lstStyle/>
                    <a:p>
                      <a:pPr algn="ctr"/>
                      <a:r>
                        <a:rPr lang="en-US" sz="1400" b="0" dirty="0">
                          <a:solidFill>
                            <a:schemeClr val="tx1"/>
                          </a:solidFill>
                        </a:rPr>
                        <a:t>Perry</a:t>
                      </a:r>
                    </a:p>
                  </a:txBody>
                  <a:tcPr anchor="ctr">
                    <a:noFill/>
                  </a:tcPr>
                </a:tc>
                <a:tc>
                  <a:txBody>
                    <a:bodyPr/>
                    <a:lstStyle/>
                    <a:p>
                      <a:pPr algn="ctr"/>
                      <a:r>
                        <a:rPr lang="en-US" sz="1400" b="0" dirty="0">
                          <a:solidFill>
                            <a:schemeClr val="tx1"/>
                          </a:solidFill>
                        </a:rPr>
                        <a:t>207 Jobs</a:t>
                      </a:r>
                    </a:p>
                  </a:txBody>
                  <a:tcPr anchor="ctr">
                    <a:noFill/>
                  </a:tcPr>
                </a:tc>
                <a:tc>
                  <a:txBody>
                    <a:bodyPr/>
                    <a:lstStyle/>
                    <a:p>
                      <a:pPr marL="0" algn="ctr" defTabSz="685812" rtl="0" eaLnBrk="1" latinLnBrk="0" hangingPunct="1"/>
                      <a:r>
                        <a:rPr lang="en-US" sz="1400" b="0" kern="1200" dirty="0">
                          <a:solidFill>
                            <a:schemeClr val="tx1"/>
                          </a:solidFill>
                          <a:latin typeface="+mn-lt"/>
                          <a:ea typeface="+mn-ea"/>
                          <a:cs typeface="+mn-cs"/>
                        </a:rPr>
                        <a:t>$3,618,275</a:t>
                      </a:r>
                    </a:p>
                  </a:txBody>
                  <a:tcPr anchor="ctr">
                    <a:noFill/>
                  </a:tcPr>
                </a:tc>
                <a:tc>
                  <a:txBody>
                    <a:bodyPr/>
                    <a:lstStyle/>
                    <a:p>
                      <a:pPr marL="0" algn="ctr" defTabSz="685812" rtl="0" eaLnBrk="1" latinLnBrk="0" hangingPunct="1"/>
                      <a:r>
                        <a:rPr lang="en-US" sz="1400" b="0" kern="1200" dirty="0">
                          <a:solidFill>
                            <a:schemeClr val="tx1"/>
                          </a:solidFill>
                          <a:latin typeface="+mn-lt"/>
                          <a:ea typeface="+mn-ea"/>
                          <a:cs typeface="+mn-cs"/>
                        </a:rPr>
                        <a:t>80%</a:t>
                      </a:r>
                    </a:p>
                  </a:txBody>
                  <a:tcPr anchor="ctr">
                    <a:noFill/>
                  </a:tcPr>
                </a:tc>
                <a:tc>
                  <a:txBody>
                    <a:bodyPr/>
                    <a:lstStyle/>
                    <a:p>
                      <a:pPr marL="0" algn="ctr" defTabSz="685812" rtl="0" eaLnBrk="1" latinLnBrk="0" hangingPunct="1"/>
                      <a:r>
                        <a:rPr lang="en-US" sz="1400" b="0" kern="1200" dirty="0">
                          <a:solidFill>
                            <a:schemeClr val="tx1"/>
                          </a:solidFill>
                          <a:latin typeface="+mn-lt"/>
                          <a:ea typeface="+mn-ea"/>
                          <a:cs typeface="+mn-cs"/>
                        </a:rPr>
                        <a:t>$2,894,620</a:t>
                      </a:r>
                    </a:p>
                  </a:txBody>
                  <a:tcPr anchor="ctr">
                    <a:noFill/>
                  </a:tcPr>
                </a:tc>
                <a:extLst>
                  <a:ext uri="{0D108BD9-81ED-4DB2-BD59-A6C34878D82A}">
                    <a16:rowId xmlns:a16="http://schemas.microsoft.com/office/drawing/2014/main" val="3927041213"/>
                  </a:ext>
                </a:extLst>
              </a:tr>
              <a:tr h="765470">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Turn lanes and a traffic signal at the intersection of Iowa 141 and </a:t>
                      </a:r>
                      <a:r>
                        <a:rPr lang="en-US" sz="1400" b="0" dirty="0" err="1">
                          <a:solidFill>
                            <a:schemeClr val="tx1"/>
                          </a:solidFill>
                        </a:rPr>
                        <a:t>Soumas</a:t>
                      </a:r>
                      <a:r>
                        <a:rPr lang="en-US" sz="1400" b="0" dirty="0">
                          <a:solidFill>
                            <a:schemeClr val="tx1"/>
                          </a:solidFill>
                        </a:rPr>
                        <a:t> Avenue located on the southeast side of town</a:t>
                      </a:r>
                      <a:endParaRPr lang="en-US" sz="1400" b="0" kern="1200" dirty="0">
                        <a:solidFill>
                          <a:schemeClr val="tx1"/>
                        </a:solidFill>
                        <a:latin typeface="+mn-lt"/>
                        <a:ea typeface="+mn-ea"/>
                        <a:cs typeface="+mn-cs"/>
                      </a:endParaRPr>
                    </a:p>
                  </a:txBody>
                  <a:tcPr anchor="ctr">
                    <a:solidFill>
                      <a:schemeClr val="accent1">
                        <a:alpha val="20000"/>
                      </a:schemeClr>
                    </a:solidFill>
                  </a:tcPr>
                </a:tc>
                <a:tc>
                  <a:txBody>
                    <a:bodyPr/>
                    <a:lstStyle/>
                    <a:p>
                      <a:pPr marL="0" algn="ctr" defTabSz="685812" rtl="0" eaLnBrk="1" latinLnBrk="0" hangingPunct="1"/>
                      <a:r>
                        <a:rPr lang="en-US" sz="1400" b="0" kern="1200" dirty="0">
                          <a:solidFill>
                            <a:schemeClr val="tx1"/>
                          </a:solidFill>
                          <a:latin typeface="+mn-lt"/>
                          <a:ea typeface="+mn-ea"/>
                          <a:cs typeface="+mn-cs"/>
                        </a:rPr>
                        <a:t>Perry</a:t>
                      </a:r>
                    </a:p>
                  </a:txBody>
                  <a:tcPr anchor="ctr">
                    <a:solidFill>
                      <a:schemeClr val="accent1">
                        <a:alpha val="20000"/>
                      </a:schemeClr>
                    </a:solidFill>
                  </a:tcPr>
                </a:tc>
                <a:tc>
                  <a:txBody>
                    <a:bodyPr/>
                    <a:lstStyle/>
                    <a:p>
                      <a:pPr marL="0" algn="ctr" defTabSz="685812" rtl="0" eaLnBrk="1" latinLnBrk="0" hangingPunct="1"/>
                      <a:r>
                        <a:rPr lang="en-US" sz="1400" b="0" kern="1200" dirty="0">
                          <a:solidFill>
                            <a:schemeClr val="tx1"/>
                          </a:solidFill>
                          <a:latin typeface="+mn-lt"/>
                          <a:ea typeface="+mn-ea"/>
                          <a:cs typeface="+mn-cs"/>
                        </a:rPr>
                        <a:t>Score 67</a:t>
                      </a:r>
                    </a:p>
                  </a:txBody>
                  <a:tcPr anchor="ctr">
                    <a:solidFill>
                      <a:schemeClr val="accent1">
                        <a:alpha val="20000"/>
                      </a:schemeClr>
                    </a:solidFill>
                  </a:tcPr>
                </a:tc>
                <a:tc>
                  <a:txBody>
                    <a:bodyPr/>
                    <a:lstStyle/>
                    <a:p>
                      <a:pPr marL="0" algn="ctr" defTabSz="685812" rtl="0" eaLnBrk="1" latinLnBrk="0" hangingPunct="1"/>
                      <a:r>
                        <a:rPr lang="en-US" sz="1400" b="0" kern="1200" dirty="0">
                          <a:solidFill>
                            <a:schemeClr val="tx1"/>
                          </a:solidFill>
                          <a:latin typeface="+mn-lt"/>
                          <a:ea typeface="+mn-ea"/>
                          <a:cs typeface="+mn-cs"/>
                        </a:rPr>
                        <a:t>$3,217,744</a:t>
                      </a:r>
                    </a:p>
                  </a:txBody>
                  <a:tcPr anchor="ctr">
                    <a:solidFill>
                      <a:schemeClr val="accent1">
                        <a:alpha val="20000"/>
                      </a:schemeClr>
                    </a:solidFill>
                  </a:tcPr>
                </a:tc>
                <a:tc>
                  <a:txBody>
                    <a:bodyPr/>
                    <a:lstStyle/>
                    <a:p>
                      <a:pPr marL="0" algn="ctr" defTabSz="685812" rtl="0" eaLnBrk="1" latinLnBrk="0" hangingPunct="1"/>
                      <a:r>
                        <a:rPr lang="en-US" sz="1400" b="0" kern="1200" dirty="0">
                          <a:solidFill>
                            <a:schemeClr val="tx1"/>
                          </a:solidFill>
                          <a:latin typeface="+mn-lt"/>
                          <a:ea typeface="+mn-ea"/>
                          <a:cs typeface="+mn-cs"/>
                        </a:rPr>
                        <a:t>60%</a:t>
                      </a:r>
                    </a:p>
                  </a:txBody>
                  <a:tcPr anchor="ctr">
                    <a:solidFill>
                      <a:schemeClr val="accent1">
                        <a:alpha val="20000"/>
                      </a:schemeClr>
                    </a:solidFill>
                  </a:tcPr>
                </a:tc>
                <a:tc>
                  <a:txBody>
                    <a:bodyPr/>
                    <a:lstStyle/>
                    <a:p>
                      <a:pPr marL="0" algn="ctr" defTabSz="685812" rtl="0" eaLnBrk="1" latinLnBrk="0" hangingPunct="1"/>
                      <a:r>
                        <a:rPr lang="en-US" sz="1400" b="0" kern="1200" dirty="0">
                          <a:solidFill>
                            <a:schemeClr val="tx1"/>
                          </a:solidFill>
                          <a:latin typeface="+mn-lt"/>
                          <a:ea typeface="+mn-ea"/>
                          <a:cs typeface="+mn-cs"/>
                        </a:rPr>
                        <a:t>$1,930,646</a:t>
                      </a:r>
                    </a:p>
                  </a:txBody>
                  <a:tcPr anchor="ctr">
                    <a:solidFill>
                      <a:schemeClr val="accent1">
                        <a:alpha val="20000"/>
                      </a:schemeClr>
                    </a:solidFill>
                  </a:tcPr>
                </a:tc>
                <a:extLst>
                  <a:ext uri="{0D108BD9-81ED-4DB2-BD59-A6C34878D82A}">
                    <a16:rowId xmlns:a16="http://schemas.microsoft.com/office/drawing/2014/main" val="974431786"/>
                  </a:ext>
                </a:extLst>
              </a:tr>
            </a:tbl>
          </a:graphicData>
        </a:graphic>
      </p:graphicFrame>
      <p:sp>
        <p:nvSpPr>
          <p:cNvPr id="5" name="Title Placeholder 1">
            <a:extLst>
              <a:ext uri="{FF2B5EF4-FFF2-40B4-BE49-F238E27FC236}">
                <a16:creationId xmlns:a16="http://schemas.microsoft.com/office/drawing/2014/main" id="{9DB06DB4-6196-E421-9770-80561F682435}"/>
              </a:ext>
            </a:extLst>
          </p:cNvPr>
          <p:cNvSpPr txBox="1">
            <a:spLocks noChangeArrowheads="1"/>
          </p:cNvSpPr>
          <p:nvPr/>
        </p:nvSpPr>
        <p:spPr bwMode="auto">
          <a:xfrm>
            <a:off x="211014" y="1017508"/>
            <a:ext cx="8755289" cy="652352"/>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algn="ctr" eaLnBrk="1" fontAlgn="auto" hangingPunct="1">
              <a:lnSpc>
                <a:spcPct val="100000"/>
              </a:lnSpc>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Immediate Opportunity/Local Development </a:t>
            </a:r>
            <a:r>
              <a:rPr lang="en-US" altLang="en-US" sz="2800" b="1">
                <a:solidFill>
                  <a:schemeClr val="tx2"/>
                </a:solidFill>
                <a:latin typeface="Roboto Slab" pitchFamily="2" charset="0"/>
                <a:ea typeface="Roboto Slab" pitchFamily="2" charset="0"/>
                <a:cs typeface="Roboto Slab" pitchFamily="2" charset="0"/>
              </a:rPr>
              <a:t>Hybrid Recommendation</a:t>
            </a:r>
            <a:endParaRPr lang="en-US" altLang="en-US" sz="2800" b="1" dirty="0">
              <a:solidFill>
                <a:schemeClr val="tx2"/>
              </a:solidFill>
              <a:latin typeface="Roboto Slab" pitchFamily="2" charset="0"/>
              <a:ea typeface="Roboto Slab" pitchFamily="2" charset="0"/>
              <a:cs typeface="Roboto Slab" pitchFamily="2" charset="0"/>
            </a:endParaRPr>
          </a:p>
        </p:txBody>
      </p:sp>
      <p:pic>
        <p:nvPicPr>
          <p:cNvPr id="6" name="Picture 5">
            <a:extLst>
              <a:ext uri="{FF2B5EF4-FFF2-40B4-BE49-F238E27FC236}">
                <a16:creationId xmlns:a16="http://schemas.microsoft.com/office/drawing/2014/main" id="{669F0FAB-B97C-8E29-534E-3C036766B3C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3499" y="4588549"/>
            <a:ext cx="2648427" cy="1777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a:extLst>
              <a:ext uri="{FF2B5EF4-FFF2-40B4-BE49-F238E27FC236}">
                <a16:creationId xmlns:a16="http://schemas.microsoft.com/office/drawing/2014/main" id="{1E381072-E71E-1EBA-BCA8-E70B9AEA9736}"/>
              </a:ext>
            </a:extLst>
          </p:cNvPr>
          <p:cNvSpPr>
            <a:spLocks noChangeAspect="1"/>
          </p:cNvSpPr>
          <p:nvPr/>
        </p:nvSpPr>
        <p:spPr>
          <a:xfrm>
            <a:off x="4274219" y="5601410"/>
            <a:ext cx="112174" cy="105653"/>
          </a:xfrm>
          <a:prstGeom prst="ellipse">
            <a:avLst/>
          </a:prstGeom>
          <a:solidFill>
            <a:srgbClr val="19405B"/>
          </a:solidFill>
          <a:ln>
            <a:solidFill>
              <a:srgbClr val="1940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121928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24CA16-4FAF-A1CF-74FD-1638FAF2F131}"/>
              </a:ext>
            </a:extLst>
          </p:cNvPr>
          <p:cNvSpPr/>
          <p:nvPr/>
        </p:nvSpPr>
        <p:spPr>
          <a:xfrm>
            <a:off x="0" y="858838"/>
            <a:ext cx="4305055" cy="5581650"/>
          </a:xfrm>
          <a:prstGeom prst="rect">
            <a:avLst/>
          </a:prstGeom>
          <a:solidFill>
            <a:srgbClr val="194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sp>
        <p:nvSpPr>
          <p:cNvPr id="23" name="TextBox 22">
            <a:extLst>
              <a:ext uri="{FF2B5EF4-FFF2-40B4-BE49-F238E27FC236}">
                <a16:creationId xmlns:a16="http://schemas.microsoft.com/office/drawing/2014/main" id="{D419F927-1038-57A3-A3A1-C7B10D357095}"/>
              </a:ext>
            </a:extLst>
          </p:cNvPr>
          <p:cNvSpPr txBox="1"/>
          <p:nvPr/>
        </p:nvSpPr>
        <p:spPr bwMode="auto">
          <a:xfrm>
            <a:off x="254000" y="927279"/>
            <a:ext cx="4051054" cy="1200329"/>
          </a:xfrm>
          <a:prstGeom prst="rect">
            <a:avLst/>
          </a:prstGeom>
          <a:noFill/>
        </p:spPr>
        <p:txBody>
          <a:bodyPr wrap="square">
            <a:spAutoFit/>
          </a:bodyPr>
          <a:lstStyle/>
          <a:p>
            <a:pPr eaLnBrk="1" fontAlgn="auto" hangingPunct="1">
              <a:spcBef>
                <a:spcPts val="0"/>
              </a:spcBef>
              <a:spcAft>
                <a:spcPts val="0"/>
              </a:spcAft>
              <a:defRPr/>
            </a:pPr>
            <a:r>
              <a:rPr lang="fr-FR" sz="2400" b="1" spc="113" dirty="0">
                <a:solidFill>
                  <a:schemeClr val="bg1"/>
                </a:solidFill>
                <a:latin typeface="Roboto Slab" pitchFamily="2" charset="0"/>
                <a:ea typeface="Roboto Slab" pitchFamily="2" charset="0"/>
                <a:cs typeface="Montserrat" charset="0"/>
              </a:rPr>
              <a:t>Perry </a:t>
            </a:r>
            <a:r>
              <a:rPr lang="fr-FR" sz="2400" b="1" spc="113" dirty="0" err="1">
                <a:solidFill>
                  <a:schemeClr val="bg1"/>
                </a:solidFill>
                <a:latin typeface="Roboto Slab" pitchFamily="2" charset="0"/>
                <a:ea typeface="Roboto Slab" pitchFamily="2" charset="0"/>
                <a:cs typeface="Montserrat" charset="0"/>
              </a:rPr>
              <a:t>Immediate</a:t>
            </a:r>
            <a:r>
              <a:rPr lang="fr-FR" sz="2400" b="1" spc="113" dirty="0">
                <a:solidFill>
                  <a:schemeClr val="bg1"/>
                </a:solidFill>
                <a:latin typeface="Roboto Slab" pitchFamily="2" charset="0"/>
                <a:ea typeface="Roboto Slab" pitchFamily="2" charset="0"/>
                <a:cs typeface="Montserrat" charset="0"/>
              </a:rPr>
              <a:t> Opportunity Component</a:t>
            </a:r>
          </a:p>
          <a:p>
            <a:pPr eaLnBrk="1" fontAlgn="auto" hangingPunct="1">
              <a:spcBef>
                <a:spcPts val="0"/>
              </a:spcBef>
              <a:spcAft>
                <a:spcPts val="0"/>
              </a:spcAft>
              <a:defRPr/>
            </a:pPr>
            <a:endParaRPr lang="fr-FR" sz="2400" b="1" spc="113" dirty="0">
              <a:solidFill>
                <a:schemeClr val="bg1"/>
              </a:solidFill>
              <a:latin typeface="Roboto Slab" pitchFamily="2" charset="0"/>
              <a:ea typeface="Roboto Slab" pitchFamily="2" charset="0"/>
              <a:cs typeface="Montserrat" charset="0"/>
            </a:endParaRPr>
          </a:p>
        </p:txBody>
      </p:sp>
      <p:sp>
        <p:nvSpPr>
          <p:cNvPr id="27658" name="TextBox 23">
            <a:extLst>
              <a:ext uri="{FF2B5EF4-FFF2-40B4-BE49-F238E27FC236}">
                <a16:creationId xmlns:a16="http://schemas.microsoft.com/office/drawing/2014/main" id="{98589678-7CA2-1D4C-784A-EB3B0039364D}"/>
              </a:ext>
            </a:extLst>
          </p:cNvPr>
          <p:cNvSpPr txBox="1">
            <a:spLocks noChangeArrowheads="1"/>
          </p:cNvSpPr>
          <p:nvPr/>
        </p:nvSpPr>
        <p:spPr bwMode="auto">
          <a:xfrm>
            <a:off x="255462" y="1968030"/>
            <a:ext cx="3916973" cy="435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dirty="0">
                <a:solidFill>
                  <a:schemeClr val="bg1"/>
                </a:solidFill>
                <a:latin typeface="+mn-lt"/>
                <a:ea typeface="PT Sans" panose="020B0503020203090204" pitchFamily="34" charset="0"/>
                <a:cs typeface="PT Sans" panose="020B0503020203090204" pitchFamily="34" charset="0"/>
              </a:rPr>
              <a:t>Reconstruction of approximately 2,700 feet of </a:t>
            </a:r>
            <a:r>
              <a:rPr lang="en-US" altLang="en-US" dirty="0" err="1">
                <a:solidFill>
                  <a:schemeClr val="bg1"/>
                </a:solidFill>
                <a:latin typeface="+mn-lt"/>
                <a:ea typeface="PT Sans" panose="020B0503020203090204" pitchFamily="34" charset="0"/>
                <a:cs typeface="PT Sans" panose="020B0503020203090204" pitchFamily="34" charset="0"/>
              </a:rPr>
              <a:t>Soumas</a:t>
            </a:r>
            <a:r>
              <a:rPr lang="en-US" altLang="en-US" dirty="0">
                <a:solidFill>
                  <a:schemeClr val="bg1"/>
                </a:solidFill>
                <a:latin typeface="+mn-lt"/>
                <a:ea typeface="PT Sans" panose="020B0503020203090204" pitchFamily="34" charset="0"/>
                <a:cs typeface="PT Sans" panose="020B0503020203090204" pitchFamily="34" charset="0"/>
              </a:rPr>
              <a:t> Avenue located on the southeast side of town. These improvements are necessary to provide improved access to the proposed Swift Pork Company (JBS) and ADR Group sites.</a:t>
            </a:r>
          </a:p>
          <a:p>
            <a:pPr eaLnBrk="1" hangingPunct="1"/>
            <a:endParaRPr lang="en-US" altLang="en-US" sz="700" dirty="0">
              <a:solidFill>
                <a:schemeClr val="bg1"/>
              </a:solidFill>
              <a:latin typeface="+mn-lt"/>
              <a:ea typeface="PT Sans" panose="020B0503020203090204" pitchFamily="34" charset="0"/>
              <a:cs typeface="PT Sans" panose="020B0503020203090204" pitchFamily="34" charset="0"/>
            </a:endParaRP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Component Cost:  $3,618,275</a:t>
            </a: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Requested:  $2,894,620 (80%)</a:t>
            </a: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Jobs Committed:  207</a:t>
            </a: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RISE Cost/Job Assisted:  $13,984</a:t>
            </a: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Capital Investment: $152 million</a:t>
            </a: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Capital Investment/RISE:  $52.64</a:t>
            </a: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Ave Wage of Committed Jobs:  $28.36</a:t>
            </a: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Percent of </a:t>
            </a:r>
            <a:r>
              <a:rPr lang="en-US" altLang="en-US" b="1" dirty="0" err="1">
                <a:solidFill>
                  <a:schemeClr val="bg1"/>
                </a:solidFill>
                <a:latin typeface="+mn-lt"/>
                <a:ea typeface="PT Sans" panose="020B0503020203090204" pitchFamily="34" charset="0"/>
                <a:cs typeface="PT Sans" panose="020B0503020203090204" pitchFamily="34" charset="0"/>
              </a:rPr>
              <a:t>Laborshed</a:t>
            </a:r>
            <a:r>
              <a:rPr lang="en-US" altLang="en-US" b="1" dirty="0">
                <a:solidFill>
                  <a:schemeClr val="bg1"/>
                </a:solidFill>
                <a:latin typeface="+mn-lt"/>
                <a:ea typeface="PT Sans" panose="020B0503020203090204" pitchFamily="34" charset="0"/>
                <a:cs typeface="PT Sans" panose="020B0503020203090204" pitchFamily="34" charset="0"/>
              </a:rPr>
              <a:t> Wage:  105%</a:t>
            </a:r>
          </a:p>
        </p:txBody>
      </p:sp>
      <p:sp>
        <p:nvSpPr>
          <p:cNvPr id="11" name="Slide Number Placeholder 5">
            <a:extLst>
              <a:ext uri="{FF2B5EF4-FFF2-40B4-BE49-F238E27FC236}">
                <a16:creationId xmlns:a16="http://schemas.microsoft.com/office/drawing/2014/main" id="{A5065A98-F4D0-B3E3-E37B-F6EAA0E1ADFC}"/>
              </a:ext>
            </a:extLst>
          </p:cNvPr>
          <p:cNvSpPr txBox="1">
            <a:spLocks noChangeArrowheads="1"/>
          </p:cNvSpPr>
          <p:nvPr/>
        </p:nvSpPr>
        <p:spPr bwMode="auto">
          <a:xfrm>
            <a:off x="3543300" y="6527986"/>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8988F3C0-4CA9-4FA4-A8C1-C092C202D405}"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6</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cxnSp>
        <p:nvCxnSpPr>
          <p:cNvPr id="6" name="Straight Connector 5">
            <a:extLst>
              <a:ext uri="{FF2B5EF4-FFF2-40B4-BE49-F238E27FC236}">
                <a16:creationId xmlns:a16="http://schemas.microsoft.com/office/drawing/2014/main" id="{0B198492-939F-ADD1-917B-31DE6010467E}"/>
              </a:ext>
            </a:extLst>
          </p:cNvPr>
          <p:cNvCxnSpPr>
            <a:cxnSpLocks/>
          </p:cNvCxnSpPr>
          <p:nvPr/>
        </p:nvCxnSpPr>
        <p:spPr>
          <a:xfrm>
            <a:off x="373600" y="1879027"/>
            <a:ext cx="560387" cy="0"/>
          </a:xfrm>
          <a:prstGeom prst="line">
            <a:avLst/>
          </a:prstGeom>
          <a:ln w="952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FA78B14F-ABC6-69C8-1875-A0FB2FD7F478}"/>
              </a:ext>
            </a:extLst>
          </p:cNvPr>
          <p:cNvPicPr>
            <a:picLocks noChangeAspect="1"/>
          </p:cNvPicPr>
          <p:nvPr/>
        </p:nvPicPr>
        <p:blipFill>
          <a:blip r:embed="rId2"/>
          <a:stretch>
            <a:fillRect/>
          </a:stretch>
        </p:blipFill>
        <p:spPr>
          <a:xfrm>
            <a:off x="4572000" y="1748987"/>
            <a:ext cx="4324350" cy="4524375"/>
          </a:xfrm>
          <a:prstGeom prst="rect">
            <a:avLst/>
          </a:prstGeom>
          <a:ln>
            <a:solidFill>
              <a:schemeClr val="tx1"/>
            </a:solidFill>
          </a:ln>
        </p:spPr>
      </p:pic>
      <p:pic>
        <p:nvPicPr>
          <p:cNvPr id="8" name="Picture 7">
            <a:extLst>
              <a:ext uri="{FF2B5EF4-FFF2-40B4-BE49-F238E27FC236}">
                <a16:creationId xmlns:a16="http://schemas.microsoft.com/office/drawing/2014/main" id="{5D056653-9B99-29FB-00BA-6DE848902015}"/>
              </a:ext>
            </a:extLst>
          </p:cNvPr>
          <p:cNvPicPr>
            <a:picLocks noChangeAspect="1"/>
          </p:cNvPicPr>
          <p:nvPr/>
        </p:nvPicPr>
        <p:blipFill>
          <a:blip r:embed="rId3"/>
          <a:stretch>
            <a:fillRect/>
          </a:stretch>
        </p:blipFill>
        <p:spPr>
          <a:xfrm>
            <a:off x="6630344" y="989350"/>
            <a:ext cx="2438235" cy="2147497"/>
          </a:xfrm>
          <a:prstGeom prst="rect">
            <a:avLst/>
          </a:prstGeom>
          <a:ln>
            <a:solidFill>
              <a:schemeClr val="tx1"/>
            </a:solidFill>
          </a:ln>
        </p:spPr>
      </p:pic>
    </p:spTree>
    <p:extLst>
      <p:ext uri="{BB962C8B-B14F-4D97-AF65-F5344CB8AC3E}">
        <p14:creationId xmlns:p14="http://schemas.microsoft.com/office/powerpoint/2010/main" val="2024416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24CA16-4FAF-A1CF-74FD-1638FAF2F131}"/>
              </a:ext>
            </a:extLst>
          </p:cNvPr>
          <p:cNvSpPr/>
          <p:nvPr/>
        </p:nvSpPr>
        <p:spPr>
          <a:xfrm>
            <a:off x="0" y="858838"/>
            <a:ext cx="4399613" cy="5581650"/>
          </a:xfrm>
          <a:prstGeom prst="rect">
            <a:avLst/>
          </a:prstGeom>
          <a:solidFill>
            <a:srgbClr val="194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sp>
        <p:nvSpPr>
          <p:cNvPr id="23" name="TextBox 22">
            <a:extLst>
              <a:ext uri="{FF2B5EF4-FFF2-40B4-BE49-F238E27FC236}">
                <a16:creationId xmlns:a16="http://schemas.microsoft.com/office/drawing/2014/main" id="{D419F927-1038-57A3-A3A1-C7B10D357095}"/>
              </a:ext>
            </a:extLst>
          </p:cNvPr>
          <p:cNvSpPr txBox="1"/>
          <p:nvPr/>
        </p:nvSpPr>
        <p:spPr bwMode="auto">
          <a:xfrm>
            <a:off x="232348" y="927279"/>
            <a:ext cx="4167265" cy="1200329"/>
          </a:xfrm>
          <a:prstGeom prst="rect">
            <a:avLst/>
          </a:prstGeom>
          <a:noFill/>
        </p:spPr>
        <p:txBody>
          <a:bodyPr wrap="square">
            <a:spAutoFit/>
          </a:bodyPr>
          <a:lstStyle/>
          <a:p>
            <a:pPr eaLnBrk="1" fontAlgn="auto" hangingPunct="1">
              <a:spcBef>
                <a:spcPts val="0"/>
              </a:spcBef>
              <a:spcAft>
                <a:spcPts val="0"/>
              </a:spcAft>
              <a:defRPr/>
            </a:pPr>
            <a:r>
              <a:rPr lang="fr-FR" sz="2400" b="1" spc="113" dirty="0">
                <a:solidFill>
                  <a:schemeClr val="bg1"/>
                </a:solidFill>
                <a:latin typeface="Roboto Slab" pitchFamily="2" charset="0"/>
                <a:ea typeface="Roboto Slab" pitchFamily="2" charset="0"/>
                <a:cs typeface="Montserrat" charset="0"/>
              </a:rPr>
              <a:t>Perry Local Development Component</a:t>
            </a:r>
          </a:p>
          <a:p>
            <a:pPr eaLnBrk="1" fontAlgn="auto" hangingPunct="1">
              <a:spcBef>
                <a:spcPts val="0"/>
              </a:spcBef>
              <a:spcAft>
                <a:spcPts val="0"/>
              </a:spcAft>
              <a:defRPr/>
            </a:pPr>
            <a:endParaRPr lang="fr-FR" sz="2400" b="1" spc="113" dirty="0">
              <a:solidFill>
                <a:schemeClr val="bg1"/>
              </a:solidFill>
              <a:latin typeface="Roboto Slab" pitchFamily="2" charset="0"/>
              <a:ea typeface="Roboto Slab" pitchFamily="2" charset="0"/>
              <a:cs typeface="Montserrat" charset="0"/>
            </a:endParaRPr>
          </a:p>
        </p:txBody>
      </p:sp>
      <p:sp>
        <p:nvSpPr>
          <p:cNvPr id="27658" name="TextBox 23">
            <a:extLst>
              <a:ext uri="{FF2B5EF4-FFF2-40B4-BE49-F238E27FC236}">
                <a16:creationId xmlns:a16="http://schemas.microsoft.com/office/drawing/2014/main" id="{98589678-7CA2-1D4C-784A-EB3B0039364D}"/>
              </a:ext>
            </a:extLst>
          </p:cNvPr>
          <p:cNvSpPr txBox="1">
            <a:spLocks noChangeArrowheads="1"/>
          </p:cNvSpPr>
          <p:nvPr/>
        </p:nvSpPr>
        <p:spPr bwMode="auto">
          <a:xfrm>
            <a:off x="357493" y="1916173"/>
            <a:ext cx="404212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sz="1800" b="0" dirty="0">
                <a:solidFill>
                  <a:schemeClr val="bg1"/>
                </a:solidFill>
              </a:rPr>
              <a:t>Turn lanes and a traffic signal at the intersection of </a:t>
            </a:r>
            <a:r>
              <a:rPr lang="en-US" sz="1800" b="0" dirty="0" err="1">
                <a:solidFill>
                  <a:schemeClr val="bg1"/>
                </a:solidFill>
              </a:rPr>
              <a:t>Soumas</a:t>
            </a:r>
            <a:r>
              <a:rPr lang="en-US" sz="1800" b="0" dirty="0">
                <a:solidFill>
                  <a:schemeClr val="bg1"/>
                </a:solidFill>
              </a:rPr>
              <a:t> Avenue and Iowa 141 located on the southeast side of town. </a:t>
            </a:r>
            <a:r>
              <a:rPr lang="en-US" altLang="en-US" dirty="0">
                <a:solidFill>
                  <a:schemeClr val="bg1"/>
                </a:solidFill>
                <a:latin typeface="+mn-lt"/>
                <a:ea typeface="PT Sans" panose="020B0503020203090204" pitchFamily="34" charset="0"/>
                <a:cs typeface="PT Sans" panose="020B0503020203090204" pitchFamily="34" charset="0"/>
              </a:rPr>
              <a:t>These improvements provide access to support development at the proposed JBS and ADR as well as to the Perry Industrial Park, an Iowa Economic Development Authority certified site area of more than 156 acres.</a:t>
            </a:r>
          </a:p>
          <a:p>
            <a:pPr eaLnBrk="1" hangingPunct="1"/>
            <a:endParaRPr lang="en-US" altLang="en-US" dirty="0">
              <a:solidFill>
                <a:schemeClr val="bg1"/>
              </a:solidFill>
              <a:latin typeface="+mn-lt"/>
              <a:ea typeface="PT Sans" panose="020B0503020203090204" pitchFamily="34" charset="0"/>
              <a:cs typeface="PT Sans" panose="020B0503020203090204" pitchFamily="34" charset="0"/>
            </a:endParaRP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Component Cost:  $3,217,744</a:t>
            </a: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Requested:  $1,930,646 (60%)</a:t>
            </a:r>
          </a:p>
          <a:p>
            <a:pPr eaLnBrk="1" hangingPunct="1"/>
            <a:endParaRPr lang="en-US" altLang="en-US" b="1" dirty="0">
              <a:solidFill>
                <a:schemeClr val="bg1"/>
              </a:solidFill>
              <a:latin typeface="+mn-lt"/>
              <a:ea typeface="PT Sans" panose="020B0503020203090204" pitchFamily="34" charset="0"/>
              <a:cs typeface="PT Sans" panose="020B0503020203090204" pitchFamily="34" charset="0"/>
            </a:endParaRP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TOTAL Project Cost:  $6,836,019</a:t>
            </a: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TOTAL RISE:  $4,825,266 (71% combined)</a:t>
            </a:r>
          </a:p>
        </p:txBody>
      </p:sp>
      <p:sp>
        <p:nvSpPr>
          <p:cNvPr id="11" name="Slide Number Placeholder 5">
            <a:extLst>
              <a:ext uri="{FF2B5EF4-FFF2-40B4-BE49-F238E27FC236}">
                <a16:creationId xmlns:a16="http://schemas.microsoft.com/office/drawing/2014/main" id="{A5065A98-F4D0-B3E3-E37B-F6EAA0E1ADFC}"/>
              </a:ext>
            </a:extLst>
          </p:cNvPr>
          <p:cNvSpPr txBox="1">
            <a:spLocks noChangeArrowheads="1"/>
          </p:cNvSpPr>
          <p:nvPr/>
        </p:nvSpPr>
        <p:spPr bwMode="auto">
          <a:xfrm>
            <a:off x="3543300" y="6527986"/>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8988F3C0-4CA9-4FA4-A8C1-C092C202D405}"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7</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cxnSp>
        <p:nvCxnSpPr>
          <p:cNvPr id="6" name="Straight Connector 5">
            <a:extLst>
              <a:ext uri="{FF2B5EF4-FFF2-40B4-BE49-F238E27FC236}">
                <a16:creationId xmlns:a16="http://schemas.microsoft.com/office/drawing/2014/main" id="{0B198492-939F-ADD1-917B-31DE6010467E}"/>
              </a:ext>
            </a:extLst>
          </p:cNvPr>
          <p:cNvCxnSpPr>
            <a:cxnSpLocks/>
          </p:cNvCxnSpPr>
          <p:nvPr/>
        </p:nvCxnSpPr>
        <p:spPr>
          <a:xfrm>
            <a:off x="506152" y="1845853"/>
            <a:ext cx="560387" cy="0"/>
          </a:xfrm>
          <a:prstGeom prst="line">
            <a:avLst/>
          </a:prstGeom>
          <a:ln w="952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510D8726-D2C4-5546-3B6A-89D90128DD6C}"/>
              </a:ext>
            </a:extLst>
          </p:cNvPr>
          <p:cNvPicPr>
            <a:picLocks noChangeAspect="1"/>
          </p:cNvPicPr>
          <p:nvPr/>
        </p:nvPicPr>
        <p:blipFill>
          <a:blip r:embed="rId2"/>
          <a:stretch>
            <a:fillRect/>
          </a:stretch>
        </p:blipFill>
        <p:spPr>
          <a:xfrm>
            <a:off x="5064406" y="927279"/>
            <a:ext cx="3637384" cy="5381335"/>
          </a:xfrm>
          <a:prstGeom prst="rect">
            <a:avLst/>
          </a:prstGeom>
          <a:ln>
            <a:solidFill>
              <a:schemeClr val="tx1"/>
            </a:solidFill>
          </a:ln>
        </p:spPr>
      </p:pic>
    </p:spTree>
    <p:extLst>
      <p:ext uri="{BB962C8B-B14F-4D97-AF65-F5344CB8AC3E}">
        <p14:creationId xmlns:p14="http://schemas.microsoft.com/office/powerpoint/2010/main" val="3877214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Placeholder 1">
            <a:extLst>
              <a:ext uri="{FF2B5EF4-FFF2-40B4-BE49-F238E27FC236}">
                <a16:creationId xmlns:a16="http://schemas.microsoft.com/office/drawing/2014/main" id="{82A4084A-B9E3-833B-EE58-A512C6FA06F8}"/>
              </a:ext>
            </a:extLst>
          </p:cNvPr>
          <p:cNvSpPr txBox="1">
            <a:spLocks noChangeArrowheads="1"/>
          </p:cNvSpPr>
          <p:nvPr/>
        </p:nvSpPr>
        <p:spPr bwMode="auto">
          <a:xfrm>
            <a:off x="303335" y="1034201"/>
            <a:ext cx="8451606" cy="383937"/>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algn="ct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Local Development Project Evaluation Criteria</a:t>
            </a:r>
            <a:endParaRPr lang="en-US" altLang="en-US" sz="2800" dirty="0">
              <a:solidFill>
                <a:schemeClr val="tx2"/>
              </a:solidFill>
              <a:cs typeface="Roboto Slab" pitchFamily="2" charset="0"/>
            </a:endParaRPr>
          </a:p>
        </p:txBody>
      </p:sp>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8</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8</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graphicFrame>
        <p:nvGraphicFramePr>
          <p:cNvPr id="2" name="Table 9">
            <a:extLst>
              <a:ext uri="{FF2B5EF4-FFF2-40B4-BE49-F238E27FC236}">
                <a16:creationId xmlns:a16="http://schemas.microsoft.com/office/drawing/2014/main" id="{A8E47618-1A78-BAC1-101A-419D3ACE73B2}"/>
              </a:ext>
            </a:extLst>
          </p:cNvPr>
          <p:cNvGraphicFramePr>
            <a:graphicFrameLocks/>
          </p:cNvGraphicFramePr>
          <p:nvPr>
            <p:extLst>
              <p:ext uri="{D42A27DB-BD31-4B8C-83A1-F6EECF244321}">
                <p14:modId xmlns:p14="http://schemas.microsoft.com/office/powerpoint/2010/main" val="4008956366"/>
              </p:ext>
            </p:extLst>
          </p:nvPr>
        </p:nvGraphicFramePr>
        <p:xfrm>
          <a:off x="360485" y="1610485"/>
          <a:ext cx="8394456" cy="2640425"/>
        </p:xfrm>
        <a:graphic>
          <a:graphicData uri="http://schemas.openxmlformats.org/drawingml/2006/table">
            <a:tbl>
              <a:tblPr firstRow="1" bandRow="1">
                <a:tableStyleId>{3B4B98B0-60AC-42C2-AFA5-B58CD77FA1E5}</a:tableStyleId>
              </a:tblPr>
              <a:tblGrid>
                <a:gridCol w="5943132">
                  <a:extLst>
                    <a:ext uri="{9D8B030D-6E8A-4147-A177-3AD203B41FA5}">
                      <a16:colId xmlns:a16="http://schemas.microsoft.com/office/drawing/2014/main" val="72594445"/>
                    </a:ext>
                  </a:extLst>
                </a:gridCol>
                <a:gridCol w="2451324">
                  <a:extLst>
                    <a:ext uri="{9D8B030D-6E8A-4147-A177-3AD203B41FA5}">
                      <a16:colId xmlns:a16="http://schemas.microsoft.com/office/drawing/2014/main" val="1421192905"/>
                    </a:ext>
                  </a:extLst>
                </a:gridCol>
              </a:tblGrid>
              <a:tr h="388177">
                <a:tc>
                  <a:txBody>
                    <a:bodyPr/>
                    <a:lstStyle/>
                    <a:p>
                      <a:pPr algn="l"/>
                      <a:r>
                        <a:rPr lang="en-US" sz="1800" dirty="0">
                          <a:solidFill>
                            <a:schemeClr val="bg1"/>
                          </a:solidFill>
                          <a:latin typeface="PT Sans" panose="020B0503020203090204" pitchFamily="34" charset="0"/>
                          <a:ea typeface="PT Sans" panose="020B0503020203090204" pitchFamily="34" charset="0"/>
                          <a:cs typeface="Calibri" panose="020F0502020204030204" pitchFamily="34" charset="0"/>
                        </a:rPr>
                        <a:t>Criteria</a:t>
                      </a:r>
                    </a:p>
                  </a:txBody>
                  <a:tcPr marL="68580" marR="68580" marT="34290" marB="34290" anchor="ctr">
                    <a:lnL>
                      <a:noFill/>
                    </a:lnL>
                    <a:lnR>
                      <a:noFill/>
                    </a:lnR>
                    <a:lnT w="12700" cmpd="sng">
                      <a:noFill/>
                    </a:lnT>
                    <a:lnB w="12700" cmpd="sng">
                      <a:noFill/>
                    </a:lnB>
                    <a:lnTlToBr w="12700" cmpd="sng">
                      <a:noFill/>
                      <a:prstDash val="solid"/>
                    </a:lnTlToBr>
                    <a:lnBlToTr w="12700" cmpd="sng">
                      <a:noFill/>
                      <a:prstDash val="solid"/>
                    </a:lnBlToTr>
                    <a:solidFill>
                      <a:srgbClr val="03617A"/>
                    </a:solidFill>
                  </a:tcPr>
                </a:tc>
                <a:tc>
                  <a:txBody>
                    <a:bodyPr/>
                    <a:lstStyle/>
                    <a:p>
                      <a:pPr algn="ctr"/>
                      <a:r>
                        <a:rPr lang="en-US" sz="1800" dirty="0">
                          <a:solidFill>
                            <a:schemeClr val="bg1"/>
                          </a:solidFill>
                          <a:latin typeface="PT Sans" panose="020B0503020203090204" pitchFamily="34" charset="0"/>
                          <a:ea typeface="PT Sans" panose="020B0503020203090204" pitchFamily="34" charset="0"/>
                          <a:cs typeface="Calibri" panose="020F0502020204030204" pitchFamily="34" charset="0"/>
                        </a:rPr>
                        <a:t>Points</a:t>
                      </a:r>
                    </a:p>
                  </a:txBody>
                  <a:tcPr marL="68580" marR="68580" marT="34290" marB="34290" anchor="ctr">
                    <a:lnL>
                      <a:noFill/>
                    </a:lnL>
                    <a:lnR>
                      <a:noFill/>
                    </a:lnR>
                    <a:lnT w="12700" cmpd="sng">
                      <a:noFill/>
                    </a:lnT>
                    <a:lnB w="12700" cmpd="sng">
                      <a:noFill/>
                    </a:lnB>
                    <a:lnTlToBr w="12700" cmpd="sng">
                      <a:noFill/>
                      <a:prstDash val="solid"/>
                    </a:lnTlToBr>
                    <a:lnBlToTr w="12700" cmpd="sng">
                      <a:noFill/>
                      <a:prstDash val="solid"/>
                    </a:lnBlToTr>
                    <a:solidFill>
                      <a:srgbClr val="03617A"/>
                    </a:solidFill>
                  </a:tcPr>
                </a:tc>
                <a:extLst>
                  <a:ext uri="{0D108BD9-81ED-4DB2-BD59-A6C34878D82A}">
                    <a16:rowId xmlns:a16="http://schemas.microsoft.com/office/drawing/2014/main" val="4124941053"/>
                  </a:ext>
                </a:extLst>
              </a:tr>
              <a:tr h="418861">
                <a:tc>
                  <a:txBody>
                    <a:bodyPr/>
                    <a:lstStyle/>
                    <a:p>
                      <a:r>
                        <a:rPr lang="en-US" sz="1800" b="0" dirty="0">
                          <a:solidFill>
                            <a:schemeClr val="tx1"/>
                          </a:solidFill>
                          <a:latin typeface="+mn-lt"/>
                          <a:ea typeface="PT Sans" panose="020B0503020203090204" pitchFamily="34" charset="0"/>
                        </a:rPr>
                        <a:t>Development Potential</a:t>
                      </a:r>
                      <a:endParaRPr lang="en-US" sz="1800" b="0" baseline="30000" dirty="0">
                        <a:solidFill>
                          <a:schemeClr val="tx1"/>
                        </a:solidFill>
                        <a:latin typeface="+mn-lt"/>
                        <a:ea typeface="PT Sans" panose="020B0503020203090204" pitchFamily="34" charset="0"/>
                        <a:cs typeface="Calibri" panose="020F0502020204030204" pitchFamily="34" charset="0"/>
                      </a:endParaRPr>
                    </a:p>
                  </a:txBody>
                  <a:tcPr marL="68580" marR="68580" marT="34290" marB="34290">
                    <a:lnL>
                      <a:noFill/>
                    </a:lnL>
                    <a:lnR>
                      <a:noFill/>
                    </a:lnR>
                    <a:lnT w="12700" cmpd="sng">
                      <a:noFill/>
                    </a:lnT>
                    <a:lnB>
                      <a:noFill/>
                    </a:lnB>
                    <a:lnTlToBr w="12700" cmpd="sng">
                      <a:noFill/>
                      <a:prstDash val="solid"/>
                    </a:lnTlToBr>
                    <a:lnBlToTr w="12700" cmpd="sng">
                      <a:noFill/>
                      <a:prstDash val="solid"/>
                    </a:lnBlToTr>
                  </a:tcPr>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PT Sans" panose="020B0503020203090204" pitchFamily="34" charset="0"/>
                          <a:cs typeface="+mn-cs"/>
                        </a:rPr>
                        <a:t>35</a:t>
                      </a:r>
                    </a:p>
                  </a:txBody>
                  <a:tcPr marL="68580" marR="68580" marT="34290" marB="34290">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821588815"/>
                  </a:ext>
                </a:extLst>
              </a:tr>
              <a:tr h="463463">
                <a:tc>
                  <a:txBody>
                    <a:bodyPr/>
                    <a:lstStyle/>
                    <a:p>
                      <a:pPr marL="0" algn="l" defTabSz="685812" rtl="0" eaLnBrk="1" latinLnBrk="0" hangingPunct="1"/>
                      <a:r>
                        <a:rPr lang="en-US" sz="1800" b="0" dirty="0">
                          <a:latin typeface="+mn-lt"/>
                        </a:rPr>
                        <a:t>Economic Impact and Cost Effectiveness</a:t>
                      </a:r>
                      <a:endParaRPr lang="en-US" sz="1800" b="0" kern="1200" dirty="0">
                        <a:solidFill>
                          <a:schemeClr val="tx1"/>
                        </a:solidFill>
                        <a:latin typeface="+mn-lt"/>
                        <a:ea typeface="PT Sans" panose="020B0503020203090204" pitchFamily="34" charset="0"/>
                        <a:cs typeface="+mn-cs"/>
                      </a:endParaRPr>
                    </a:p>
                  </a:txBody>
                  <a:tcPr marL="68580" marR="68580" marT="34290" marB="34290">
                    <a:lnT>
                      <a:noFill/>
                    </a:lnT>
                  </a:tcPr>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PT Sans" panose="020B0503020203090204" pitchFamily="34" charset="0"/>
                          <a:cs typeface="+mn-cs"/>
                        </a:rPr>
                        <a:t>20</a:t>
                      </a:r>
                    </a:p>
                  </a:txBody>
                  <a:tcPr marL="68580" marR="68580" marT="34290" marB="34290">
                    <a:lnT>
                      <a:noFill/>
                    </a:lnT>
                  </a:tcPr>
                </a:tc>
                <a:extLst>
                  <a:ext uri="{0D108BD9-81ED-4DB2-BD59-A6C34878D82A}">
                    <a16:rowId xmlns:a16="http://schemas.microsoft.com/office/drawing/2014/main" val="3634561679"/>
                  </a:ext>
                </a:extLst>
              </a:tr>
              <a:tr h="438411">
                <a:tc>
                  <a:txBody>
                    <a:bodyPr/>
                    <a:lstStyle/>
                    <a:p>
                      <a:pPr algn="l"/>
                      <a:r>
                        <a:rPr lang="en-US" sz="1800" dirty="0">
                          <a:latin typeface="+mn-lt"/>
                          <a:cs typeface="Calibri" panose="020F0502020204030204" pitchFamily="34" charset="0"/>
                        </a:rPr>
                        <a:t>Local Commitment and Initiative</a:t>
                      </a:r>
                    </a:p>
                  </a:txBody>
                  <a:tcPr marL="68580" marR="68580" marT="34290" marB="34290">
                    <a:solidFill>
                      <a:schemeClr val="accent1">
                        <a:lumMod val="20000"/>
                        <a:lumOff val="80000"/>
                      </a:schemeClr>
                    </a:solidFill>
                  </a:tcPr>
                </a:tc>
                <a:tc>
                  <a:txBody>
                    <a:bodyPr/>
                    <a:lstStyle/>
                    <a:p>
                      <a:pPr algn="ctr"/>
                      <a:r>
                        <a:rPr lang="en-US" sz="1800" b="1" kern="1200" dirty="0">
                          <a:solidFill>
                            <a:schemeClr val="tx1"/>
                          </a:solidFill>
                          <a:latin typeface="+mn-lt"/>
                          <a:ea typeface="PT Sans" panose="020B0503020203090204" pitchFamily="34" charset="0"/>
                          <a:cs typeface="+mn-cs"/>
                        </a:rPr>
                        <a:t>33</a:t>
                      </a:r>
                    </a:p>
                  </a:txBody>
                  <a:tcPr marL="68580" marR="68580" marT="34290" marB="34290">
                    <a:solidFill>
                      <a:schemeClr val="accent1">
                        <a:lumMod val="20000"/>
                        <a:lumOff val="80000"/>
                      </a:schemeClr>
                    </a:solidFill>
                  </a:tcPr>
                </a:tc>
                <a:extLst>
                  <a:ext uri="{0D108BD9-81ED-4DB2-BD59-A6C34878D82A}">
                    <a16:rowId xmlns:a16="http://schemas.microsoft.com/office/drawing/2014/main" val="600749222"/>
                  </a:ext>
                </a:extLst>
              </a:tr>
              <a:tr h="475989">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mn-lt"/>
                          <a:ea typeface="+mn-ea"/>
                          <a:cs typeface="+mn-cs"/>
                        </a:rPr>
                        <a:t>Transportation Need and Justification</a:t>
                      </a:r>
                      <a:endParaRPr lang="en-US" sz="1800" b="1" kern="1200" dirty="0">
                        <a:solidFill>
                          <a:schemeClr val="bg1"/>
                        </a:solidFill>
                        <a:latin typeface="+mn-lt"/>
                        <a:ea typeface="PT Sans" panose="020B0503020203090204" pitchFamily="34" charset="0"/>
                        <a:cs typeface="Calibri" panose="020F0502020204030204" pitchFamily="34" charset="0"/>
                      </a:endParaRPr>
                    </a:p>
                  </a:txBody>
                  <a:tcPr marL="68580" marR="68580" marT="34290" marB="34290">
                    <a:noFill/>
                  </a:tcPr>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PT Sans" panose="020B0503020203090204" pitchFamily="34" charset="0"/>
                          <a:cs typeface="+mn-cs"/>
                        </a:rPr>
                        <a:t>4</a:t>
                      </a:r>
                    </a:p>
                  </a:txBody>
                  <a:tcPr marL="68580" marR="68580" marT="34290" marB="34290">
                    <a:noFill/>
                  </a:tcPr>
                </a:tc>
                <a:extLst>
                  <a:ext uri="{0D108BD9-81ED-4DB2-BD59-A6C34878D82A}">
                    <a16:rowId xmlns:a16="http://schemas.microsoft.com/office/drawing/2014/main" val="3867944804"/>
                  </a:ext>
                </a:extLst>
              </a:tr>
              <a:tr h="455524">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1800" dirty="0"/>
                        <a:t>Local Economic Need</a:t>
                      </a:r>
                      <a:endParaRPr lang="en-US" sz="1800" b="0" kern="1200" dirty="0">
                        <a:solidFill>
                          <a:schemeClr val="tx1"/>
                        </a:solidFill>
                        <a:latin typeface="+mn-lt"/>
                        <a:ea typeface="PT Sans" panose="020B0503020203090204" pitchFamily="34" charset="0"/>
                        <a:cs typeface="+mn-cs"/>
                      </a:endParaRPr>
                    </a:p>
                  </a:txBody>
                  <a:tcPr marL="68580" marR="68580" marT="34290" marB="34290"/>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PT Sans" panose="020B0503020203090204" pitchFamily="34" charset="0"/>
                          <a:cs typeface="+mn-cs"/>
                        </a:rPr>
                        <a:t>6</a:t>
                      </a:r>
                    </a:p>
                  </a:txBody>
                  <a:tcPr marL="68580" marR="68580" marT="34290" marB="34290"/>
                </a:tc>
                <a:extLst>
                  <a:ext uri="{0D108BD9-81ED-4DB2-BD59-A6C34878D82A}">
                    <a16:rowId xmlns:a16="http://schemas.microsoft.com/office/drawing/2014/main" val="443468655"/>
                  </a:ext>
                </a:extLst>
              </a:tr>
            </a:tbl>
          </a:graphicData>
        </a:graphic>
      </p:graphicFrame>
    </p:spTree>
    <p:extLst>
      <p:ext uri="{BB962C8B-B14F-4D97-AF65-F5344CB8AC3E}">
        <p14:creationId xmlns:p14="http://schemas.microsoft.com/office/powerpoint/2010/main" val="2516022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9</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9</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graphicFrame>
        <p:nvGraphicFramePr>
          <p:cNvPr id="3" name="Table 2">
            <a:extLst>
              <a:ext uri="{FF2B5EF4-FFF2-40B4-BE49-F238E27FC236}">
                <a16:creationId xmlns:a16="http://schemas.microsoft.com/office/drawing/2014/main" id="{2532B709-36D2-77BA-BB5F-39329CBD77FE}"/>
              </a:ext>
            </a:extLst>
          </p:cNvPr>
          <p:cNvGraphicFramePr>
            <a:graphicFrameLocks noGrp="1"/>
          </p:cNvGraphicFramePr>
          <p:nvPr>
            <p:extLst>
              <p:ext uri="{D42A27DB-BD31-4B8C-83A1-F6EECF244321}">
                <p14:modId xmlns:p14="http://schemas.microsoft.com/office/powerpoint/2010/main" val="2254391956"/>
              </p:ext>
            </p:extLst>
          </p:nvPr>
        </p:nvGraphicFramePr>
        <p:xfrm>
          <a:off x="177696" y="1567496"/>
          <a:ext cx="8788608" cy="3790063"/>
        </p:xfrm>
        <a:graphic>
          <a:graphicData uri="http://schemas.openxmlformats.org/drawingml/2006/table">
            <a:tbl>
              <a:tblPr firstRow="1" bandRow="1">
                <a:tableStyleId>{5C22544A-7EE6-4342-B048-85BDC9FD1C3A}</a:tableStyleId>
              </a:tblPr>
              <a:tblGrid>
                <a:gridCol w="2966337">
                  <a:extLst>
                    <a:ext uri="{9D8B030D-6E8A-4147-A177-3AD203B41FA5}">
                      <a16:colId xmlns:a16="http://schemas.microsoft.com/office/drawing/2014/main" val="3387879057"/>
                    </a:ext>
                  </a:extLst>
                </a:gridCol>
                <a:gridCol w="1327759">
                  <a:extLst>
                    <a:ext uri="{9D8B030D-6E8A-4147-A177-3AD203B41FA5}">
                      <a16:colId xmlns:a16="http://schemas.microsoft.com/office/drawing/2014/main" val="1861506818"/>
                    </a:ext>
                  </a:extLst>
                </a:gridCol>
                <a:gridCol w="663879">
                  <a:extLst>
                    <a:ext uri="{9D8B030D-6E8A-4147-A177-3AD203B41FA5}">
                      <a16:colId xmlns:a16="http://schemas.microsoft.com/office/drawing/2014/main" val="3420930524"/>
                    </a:ext>
                  </a:extLst>
                </a:gridCol>
                <a:gridCol w="1215025">
                  <a:extLst>
                    <a:ext uri="{9D8B030D-6E8A-4147-A177-3AD203B41FA5}">
                      <a16:colId xmlns:a16="http://schemas.microsoft.com/office/drawing/2014/main" val="467904483"/>
                    </a:ext>
                  </a:extLst>
                </a:gridCol>
                <a:gridCol w="1252603">
                  <a:extLst>
                    <a:ext uri="{9D8B030D-6E8A-4147-A177-3AD203B41FA5}">
                      <a16:colId xmlns:a16="http://schemas.microsoft.com/office/drawing/2014/main" val="3284072429"/>
                    </a:ext>
                  </a:extLst>
                </a:gridCol>
                <a:gridCol w="1363005">
                  <a:extLst>
                    <a:ext uri="{9D8B030D-6E8A-4147-A177-3AD203B41FA5}">
                      <a16:colId xmlns:a16="http://schemas.microsoft.com/office/drawing/2014/main" val="1639893002"/>
                    </a:ext>
                  </a:extLst>
                </a:gridCol>
              </a:tblGrid>
              <a:tr h="924943">
                <a:tc>
                  <a:txBody>
                    <a:bodyPr/>
                    <a:lstStyle/>
                    <a:p>
                      <a:pPr algn="ctr"/>
                      <a:r>
                        <a:rPr lang="en-US" sz="1300" b="1" dirty="0"/>
                        <a:t>PROJECT NAME</a:t>
                      </a:r>
                    </a:p>
                  </a:txBody>
                  <a:tcPr anchor="c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solidFill>
                      <a:schemeClr val="tx2"/>
                    </a:solidFill>
                  </a:tcPr>
                </a:tc>
                <a:tc>
                  <a:txBody>
                    <a:bodyPr/>
                    <a:lstStyle/>
                    <a:p>
                      <a:pPr algn="ctr"/>
                      <a:r>
                        <a:rPr lang="en-US" sz="1300" b="1" dirty="0"/>
                        <a:t>SCORE</a:t>
                      </a:r>
                    </a:p>
                  </a:txBody>
                  <a:tcPr anchor="ctr">
                    <a:solidFill>
                      <a:schemeClr val="tx2"/>
                    </a:solidFill>
                  </a:tcPr>
                </a:tc>
                <a:tc>
                  <a:txBody>
                    <a:bodyPr/>
                    <a:lstStyle/>
                    <a:p>
                      <a:pPr algn="ctr"/>
                      <a:r>
                        <a:rPr lang="en-US" sz="1300" b="1" dirty="0"/>
                        <a:t>TOTAL PROJECT COST</a:t>
                      </a:r>
                    </a:p>
                  </a:txBody>
                  <a:tcPr anchor="ctr">
                    <a:solidFill>
                      <a:schemeClr val="tx2"/>
                    </a:solidFill>
                  </a:tcPr>
                </a:tc>
                <a:tc>
                  <a:txBody>
                    <a:bodyPr/>
                    <a:lstStyle/>
                    <a:p>
                      <a:pPr algn="ctr"/>
                      <a:r>
                        <a:rPr lang="en-US" sz="1300" b="1" dirty="0"/>
                        <a:t>PERCENT PARTICIPATION</a:t>
                      </a:r>
                    </a:p>
                  </a:txBody>
                  <a:tcPr anchor="ctr">
                    <a:solidFill>
                      <a:schemeClr val="tx2"/>
                    </a:solidFill>
                  </a:tcPr>
                </a:tc>
                <a:tc>
                  <a:txBody>
                    <a:bodyPr/>
                    <a:lstStyle/>
                    <a:p>
                      <a:pPr algn="ctr"/>
                      <a:r>
                        <a:rPr lang="en-US" sz="1300" b="1" dirty="0"/>
                        <a:t>RECOMMENDED AMOUNT</a:t>
                      </a:r>
                    </a:p>
                  </a:txBody>
                  <a:tcPr anchor="ctr">
                    <a:solidFill>
                      <a:schemeClr val="tx2"/>
                    </a:solidFill>
                  </a:tcPr>
                </a:tc>
                <a:extLst>
                  <a:ext uri="{0D108BD9-81ED-4DB2-BD59-A6C34878D82A}">
                    <a16:rowId xmlns:a16="http://schemas.microsoft.com/office/drawing/2014/main" val="2858427104"/>
                  </a:ext>
                </a:extLst>
              </a:tr>
              <a:tr h="765470">
                <a:tc>
                  <a:txBody>
                    <a:bodyPr/>
                    <a:lstStyle/>
                    <a:p>
                      <a:pPr algn="l"/>
                      <a:r>
                        <a:rPr lang="en-US" sz="1400" b="0" dirty="0">
                          <a:solidFill>
                            <a:schemeClr val="tx1"/>
                          </a:solidFill>
                        </a:rPr>
                        <a:t>Widening of 975 feet of 20th Avenue NW and I-80 ramp return; construction of 1,375 feet of 20th Avenue NW and 2,960 feet of 33rd Street NW; paving of 2,620 feet of 42nd Street, intersection improvements at 20th Avenue NW and 25th Street NW and also 20th Avenue NW and Hubbell Avenue; and a turn lane at 34th Avenue NW and 42nd Street NW located on the northwest side of town (all lengths approximate)</a:t>
                      </a:r>
                    </a:p>
                  </a:txBody>
                  <a:tcPr anchor="ctr">
                    <a:noFill/>
                  </a:tcPr>
                </a:tc>
                <a:tc>
                  <a:txBody>
                    <a:bodyPr/>
                    <a:lstStyle/>
                    <a:p>
                      <a:pPr algn="ctr"/>
                      <a:r>
                        <a:rPr lang="en-US" sz="1400" b="0" dirty="0">
                          <a:solidFill>
                            <a:schemeClr val="tx1"/>
                          </a:solidFill>
                        </a:rPr>
                        <a:t>Altoona</a:t>
                      </a:r>
                    </a:p>
                  </a:txBody>
                  <a:tcPr anchor="ctr">
                    <a:noFill/>
                  </a:tcPr>
                </a:tc>
                <a:tc>
                  <a:txBody>
                    <a:bodyPr/>
                    <a:lstStyle/>
                    <a:p>
                      <a:pPr algn="ctr"/>
                      <a:r>
                        <a:rPr lang="en-US" sz="1400" b="0" dirty="0">
                          <a:solidFill>
                            <a:schemeClr val="tx1"/>
                          </a:solidFill>
                        </a:rPr>
                        <a:t>69</a:t>
                      </a:r>
                    </a:p>
                  </a:txBody>
                  <a:tcPr anchor="ctr">
                    <a:noFill/>
                  </a:tcPr>
                </a:tc>
                <a:tc>
                  <a:txBody>
                    <a:bodyPr/>
                    <a:lstStyle/>
                    <a:p>
                      <a:pPr algn="ctr"/>
                      <a:r>
                        <a:rPr lang="en-US" sz="1400" b="0" dirty="0">
                          <a:solidFill>
                            <a:schemeClr val="tx1"/>
                          </a:solidFill>
                        </a:rPr>
                        <a:t>$11,930,281</a:t>
                      </a:r>
                    </a:p>
                  </a:txBody>
                  <a:tcPr anchor="ctr">
                    <a:noFill/>
                  </a:tcPr>
                </a:tc>
                <a:tc>
                  <a:txBody>
                    <a:bodyPr/>
                    <a:lstStyle/>
                    <a:p>
                      <a:pPr algn="ctr"/>
                      <a:r>
                        <a:rPr lang="en-US" sz="1400" b="0" dirty="0">
                          <a:solidFill>
                            <a:schemeClr val="tx1"/>
                          </a:solidFill>
                        </a:rPr>
                        <a:t>50%</a:t>
                      </a:r>
                    </a:p>
                  </a:txBody>
                  <a:tcPr anchor="ctr">
                    <a:noFill/>
                  </a:tcPr>
                </a:tc>
                <a:tc>
                  <a:txBody>
                    <a:bodyPr/>
                    <a:lstStyle/>
                    <a:p>
                      <a:pPr algn="ctr"/>
                      <a:r>
                        <a:rPr lang="en-US" sz="1400" b="0" dirty="0">
                          <a:solidFill>
                            <a:schemeClr val="tx1"/>
                          </a:solidFill>
                        </a:rPr>
                        <a:t>$5,965,141</a:t>
                      </a:r>
                    </a:p>
                  </a:txBody>
                  <a:tcPr anchor="ctr">
                    <a:noFill/>
                  </a:tcPr>
                </a:tc>
                <a:extLst>
                  <a:ext uri="{0D108BD9-81ED-4DB2-BD59-A6C34878D82A}">
                    <a16:rowId xmlns:a16="http://schemas.microsoft.com/office/drawing/2014/main" val="3927041213"/>
                  </a:ext>
                </a:extLst>
              </a:tr>
            </a:tbl>
          </a:graphicData>
        </a:graphic>
      </p:graphicFrame>
      <p:sp>
        <p:nvSpPr>
          <p:cNvPr id="5" name="Title Placeholder 1">
            <a:extLst>
              <a:ext uri="{FF2B5EF4-FFF2-40B4-BE49-F238E27FC236}">
                <a16:creationId xmlns:a16="http://schemas.microsoft.com/office/drawing/2014/main" id="{9DB06DB4-6196-E421-9770-80561F682435}"/>
              </a:ext>
            </a:extLst>
          </p:cNvPr>
          <p:cNvSpPr txBox="1">
            <a:spLocks noChangeArrowheads="1"/>
          </p:cNvSpPr>
          <p:nvPr/>
        </p:nvSpPr>
        <p:spPr bwMode="auto">
          <a:xfrm>
            <a:off x="211014" y="1017509"/>
            <a:ext cx="8755289" cy="479648"/>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algn="ct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Local Development Recommendations</a:t>
            </a:r>
          </a:p>
        </p:txBody>
      </p:sp>
      <p:pic>
        <p:nvPicPr>
          <p:cNvPr id="6" name="Picture 5">
            <a:extLst>
              <a:ext uri="{FF2B5EF4-FFF2-40B4-BE49-F238E27FC236}">
                <a16:creationId xmlns:a16="http://schemas.microsoft.com/office/drawing/2014/main" id="{669F0FAB-B97C-8E29-534E-3C036766B3C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12834" y="4600230"/>
            <a:ext cx="2577581" cy="1730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a:extLst>
              <a:ext uri="{FF2B5EF4-FFF2-40B4-BE49-F238E27FC236}">
                <a16:creationId xmlns:a16="http://schemas.microsoft.com/office/drawing/2014/main" id="{1E381072-E71E-1EBA-BCA8-E70B9AEA9736}"/>
              </a:ext>
            </a:extLst>
          </p:cNvPr>
          <p:cNvSpPr>
            <a:spLocks noChangeAspect="1"/>
          </p:cNvSpPr>
          <p:nvPr/>
        </p:nvSpPr>
        <p:spPr>
          <a:xfrm>
            <a:off x="4389450" y="5586366"/>
            <a:ext cx="112174" cy="105653"/>
          </a:xfrm>
          <a:prstGeom prst="ellipse">
            <a:avLst/>
          </a:prstGeom>
          <a:solidFill>
            <a:srgbClr val="19405B"/>
          </a:solidFill>
          <a:ln>
            <a:solidFill>
              <a:srgbClr val="1940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485029074"/>
      </p:ext>
    </p:extLst>
  </p:cSld>
  <p:clrMapOvr>
    <a:masterClrMapping/>
  </p:clrMapOvr>
</p:sld>
</file>

<file path=ppt/theme/theme1.xml><?xml version="1.0" encoding="utf-8"?>
<a:theme xmlns:a="http://schemas.openxmlformats.org/drawingml/2006/main" name="1_Office Theme">
  <a:themeElements>
    <a:clrScheme name="Iowa DOT Colors">
      <a:dk1>
        <a:sysClr val="windowText" lastClr="000000"/>
      </a:dk1>
      <a:lt1>
        <a:sysClr val="window" lastClr="FFFFFF"/>
      </a:lt1>
      <a:dk2>
        <a:srgbClr val="03617A"/>
      </a:dk2>
      <a:lt2>
        <a:srgbClr val="E0A624"/>
      </a:lt2>
      <a:accent1>
        <a:srgbClr val="C6D667"/>
      </a:accent1>
      <a:accent2>
        <a:srgbClr val="19405B"/>
      </a:accent2>
      <a:accent3>
        <a:srgbClr val="70C8B8"/>
      </a:accent3>
      <a:accent4>
        <a:srgbClr val="2A6357"/>
      </a:accent4>
      <a:accent5>
        <a:srgbClr val="8E9A36"/>
      </a:accent5>
      <a:accent6>
        <a:srgbClr val="B86125"/>
      </a:accent6>
      <a:hlink>
        <a:srgbClr val="000000"/>
      </a:hlink>
      <a:folHlink>
        <a:srgbClr val="00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Iowa DOT Colors">
      <a:dk1>
        <a:sysClr val="windowText" lastClr="000000"/>
      </a:dk1>
      <a:lt1>
        <a:sysClr val="window" lastClr="FFFFFF"/>
      </a:lt1>
      <a:dk2>
        <a:srgbClr val="03617A"/>
      </a:dk2>
      <a:lt2>
        <a:srgbClr val="E0A624"/>
      </a:lt2>
      <a:accent1>
        <a:srgbClr val="C6D667"/>
      </a:accent1>
      <a:accent2>
        <a:srgbClr val="19405B"/>
      </a:accent2>
      <a:accent3>
        <a:srgbClr val="70C8B8"/>
      </a:accent3>
      <a:accent4>
        <a:srgbClr val="2A6357"/>
      </a:accent4>
      <a:accent5>
        <a:srgbClr val="8E9A36"/>
      </a:accent5>
      <a:accent6>
        <a:srgbClr val="B86125"/>
      </a:accent6>
      <a:hlink>
        <a:srgbClr val="000000"/>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2021</TotalTime>
  <Words>1039</Words>
  <Application>Microsoft Office PowerPoint</Application>
  <PresentationFormat>On-screen Show (4:3)</PresentationFormat>
  <Paragraphs>186</Paragraphs>
  <Slides>16</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Arial</vt:lpstr>
      <vt:lpstr>Calibri</vt:lpstr>
      <vt:lpstr>Calibri Light</vt:lpstr>
      <vt:lpstr>PT Sans</vt:lpstr>
      <vt:lpstr>PT Sans Pro</vt:lpstr>
      <vt:lpstr>Roboto Slab</vt:lpstr>
      <vt:lpstr>Work Sans</vt:lpstr>
      <vt:lpstr>1_Office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Andersen, Christina</dc:creator>
  <cp:lastModifiedBy>Arp, Debra</cp:lastModifiedBy>
  <cp:revision>57</cp:revision>
  <dcterms:created xsi:type="dcterms:W3CDTF">2023-08-03T14:09:31Z</dcterms:created>
  <dcterms:modified xsi:type="dcterms:W3CDTF">2025-09-03T16:02:54Z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faac733-ded1-41e0-8ea6-961193f81247_Enabled">
    <vt:lpwstr>true</vt:lpwstr>
  </property>
  <property fmtid="{D5CDD505-2E9C-101B-9397-08002B2CF9AE}" pid="3" name="MSIP_Label_0faac733-ded1-41e0-8ea6-961193f81247_SetDate">
    <vt:lpwstr>2025-08-27T11:57:16Z</vt:lpwstr>
  </property>
  <property fmtid="{D5CDD505-2E9C-101B-9397-08002B2CF9AE}" pid="4" name="MSIP_Label_0faac733-ded1-41e0-8ea6-961193f81247_Method">
    <vt:lpwstr>Standard</vt:lpwstr>
  </property>
  <property fmtid="{D5CDD505-2E9C-101B-9397-08002B2CF9AE}" pid="5" name="MSIP_Label_0faac733-ded1-41e0-8ea6-961193f81247_Name">
    <vt:lpwstr>defa4170-0d19-0005-0004-bc88714345d2</vt:lpwstr>
  </property>
  <property fmtid="{D5CDD505-2E9C-101B-9397-08002B2CF9AE}" pid="6" name="MSIP_Label_0faac733-ded1-41e0-8ea6-961193f81247_SiteId">
    <vt:lpwstr>a1e65fcc-32fa-4fdd-8692-0cc2eb06676e</vt:lpwstr>
  </property>
  <property fmtid="{D5CDD505-2E9C-101B-9397-08002B2CF9AE}" pid="7" name="MSIP_Label_0faac733-ded1-41e0-8ea6-961193f81247_ActionId">
    <vt:lpwstr>71ee69f7-b1e8-49f2-a211-e43f863513b7</vt:lpwstr>
  </property>
  <property fmtid="{D5CDD505-2E9C-101B-9397-08002B2CF9AE}" pid="8" name="MSIP_Label_0faac733-ded1-41e0-8ea6-961193f81247_ContentBits">
    <vt:lpwstr>0</vt:lpwstr>
  </property>
</Properties>
</file>