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6"/>
  </p:notesMasterIdLst>
  <p:handoutMasterIdLst>
    <p:handoutMasterId r:id="rId27"/>
  </p:handoutMasterIdLst>
  <p:sldIdLst>
    <p:sldId id="256" r:id="rId5"/>
    <p:sldId id="257" r:id="rId6"/>
    <p:sldId id="288" r:id="rId7"/>
    <p:sldId id="322" r:id="rId8"/>
    <p:sldId id="323" r:id="rId9"/>
    <p:sldId id="301" r:id="rId10"/>
    <p:sldId id="287" r:id="rId11"/>
    <p:sldId id="260" r:id="rId12"/>
    <p:sldId id="292" r:id="rId13"/>
    <p:sldId id="284" r:id="rId14"/>
    <p:sldId id="318" r:id="rId15"/>
    <p:sldId id="302" r:id="rId16"/>
    <p:sldId id="285" r:id="rId17"/>
    <p:sldId id="294" r:id="rId18"/>
    <p:sldId id="304" r:id="rId19"/>
    <p:sldId id="305" r:id="rId20"/>
    <p:sldId id="306" r:id="rId21"/>
    <p:sldId id="307" r:id="rId22"/>
    <p:sldId id="308" r:id="rId23"/>
    <p:sldId id="309" r:id="rId24"/>
    <p:sldId id="270" r:id="rId25"/>
  </p:sldIdLst>
  <p:sldSz cx="9144000" cy="6858000" type="screen4x3"/>
  <p:notesSz cx="6858000" cy="9144000"/>
  <p:embeddedFontLst>
    <p:embeddedFont>
      <p:font typeface="PT Sans" panose="020B0503020203020204" pitchFamily="34" charset="0"/>
      <p:regular r:id="rId28"/>
      <p:bold r:id="rId29"/>
      <p:italic r:id="rId30"/>
      <p:boldItalic r:id="rId31"/>
    </p:embeddedFont>
    <p:embeddedFont>
      <p:font typeface="Roboto Slab" pitchFamily="50" charset="0"/>
      <p:regular r:id="rId32"/>
      <p:bold r:id="rId33"/>
    </p:embeddedFont>
  </p:embeddedFont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6E16"/>
    <a:srgbClr val="5E366E"/>
    <a:srgbClr val="95B8BF"/>
    <a:srgbClr val="58696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86691" autoAdjust="0"/>
  </p:normalViewPr>
  <p:slideViewPr>
    <p:cSldViewPr snapToGrid="0">
      <p:cViewPr varScale="1">
        <p:scale>
          <a:sx n="90" d="100"/>
          <a:sy n="90" d="100"/>
        </p:scale>
        <p:origin x="78" y="84"/>
      </p:cViewPr>
      <p:guideLst/>
    </p:cSldViewPr>
  </p:slideViewPr>
  <p:outlineViewPr>
    <p:cViewPr>
      <p:scale>
        <a:sx n="33" d="100"/>
        <a:sy n="33" d="100"/>
      </p:scale>
      <p:origin x="0" y="-492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p:scale>
          <a:sx n="1" d="2"/>
          <a:sy n="1" d="2"/>
        </p:scale>
        <p:origin x="3696" y="10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9/3/2025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9/3/2025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center-line miles with ramps included.</a:t>
            </a:r>
          </a:p>
          <a:p>
            <a:pPr marL="171450" indent="-171450">
              <a:buFont typeface="Arial" panose="020B0604020202020204" pitchFamily="34" charset="0"/>
              <a:buChar char="•"/>
            </a:pPr>
            <a:r>
              <a:rPr lang="en-US" dirty="0"/>
              <a:t>Over, 38% of highways are paved (asphalt, concrete, or bituminous treatment) and 62% is not paved (gravel or not surfaced).</a:t>
            </a:r>
          </a:p>
          <a:p>
            <a:pPr marL="171450" indent="-171450">
              <a:buFont typeface="Arial" panose="020B0604020202020204" pitchFamily="34" charset="0"/>
              <a:buChar char="•"/>
            </a:pPr>
            <a:r>
              <a:rPr lang="en-US" dirty="0"/>
              <a:t>Percentages of system:</a:t>
            </a:r>
          </a:p>
          <a:p>
            <a:pPr marL="628650" lvl="1" indent="-171450">
              <a:buFont typeface="Arial" panose="020B0604020202020204" pitchFamily="34" charset="0"/>
              <a:buChar char="•"/>
            </a:pPr>
            <a:r>
              <a:rPr lang="en-US" dirty="0"/>
              <a:t>Primary: 8.3%</a:t>
            </a:r>
          </a:p>
          <a:p>
            <a:pPr marL="628650" lvl="1" indent="-171450">
              <a:buFont typeface="Arial" panose="020B0604020202020204" pitchFamily="34" charset="0"/>
              <a:buChar char="•"/>
            </a:pPr>
            <a:r>
              <a:rPr lang="en-US" dirty="0"/>
              <a:t>City: 13.7%</a:t>
            </a:r>
          </a:p>
          <a:p>
            <a:pPr marL="628650" lvl="1" indent="-171450">
              <a:buFont typeface="Arial" panose="020B0604020202020204" pitchFamily="34" charset="0"/>
              <a:buChar char="•"/>
            </a:pPr>
            <a:r>
              <a:rPr lang="en-US" dirty="0"/>
              <a:t>County: 77.4%</a:t>
            </a:r>
          </a:p>
          <a:p>
            <a:pPr marL="628650" lvl="1" indent="-171450">
              <a:buFont typeface="Arial" panose="020B0604020202020204" pitchFamily="34" charset="0"/>
              <a:buChar char="•"/>
            </a:pPr>
            <a:r>
              <a:rPr lang="en-US" dirty="0"/>
              <a:t>Parks &amp; Institutional: 0.6%</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60105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focus: Policy goals &amp; system objectives set through ELT/Commission, Business plan helps describe the operationalization of this.  Plans like the SLRTP, SFP, TAMP provide the highest level view of the highway system, its needs and risks, and what we need to be focusing on from a policy and system perspective.</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17</a:t>
            </a:fld>
            <a:endParaRPr lang="en-US" dirty="0"/>
          </a:p>
        </p:txBody>
      </p:sp>
    </p:spTree>
    <p:extLst>
      <p:ext uri="{BB962C8B-B14F-4D97-AF65-F5344CB8AC3E}">
        <p14:creationId xmlns:p14="http://schemas.microsoft.com/office/powerpoint/2010/main" val="870669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focus: More specific plans and studies are developed based on the policies/strategies/needs identified in higher level plans.  Corridor level plans provide a more detailed look at needs in a specific corridor and lead to project definition.</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18</a:t>
            </a:fld>
            <a:endParaRPr lang="en-US" dirty="0"/>
          </a:p>
        </p:txBody>
      </p:sp>
    </p:spTree>
    <p:extLst>
      <p:ext uri="{BB962C8B-B14F-4D97-AF65-F5344CB8AC3E}">
        <p14:creationId xmlns:p14="http://schemas.microsoft.com/office/powerpoint/2010/main" val="1113144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focus: Projects have to be weighed against each other and the overall funding available to determine what to program for funding.</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19</a:t>
            </a:fld>
            <a:endParaRPr lang="en-US" dirty="0"/>
          </a:p>
        </p:txBody>
      </p:sp>
    </p:spTree>
    <p:extLst>
      <p:ext uri="{BB962C8B-B14F-4D97-AF65-F5344CB8AC3E}">
        <p14:creationId xmlns:p14="http://schemas.microsoft.com/office/powerpoint/2010/main" val="3387211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focus: Planning process has led to a recommended program of projects that is ultimately included in the 5YP upon Commission approval, then integrated into the STIP.  After projects are completed, data/performance monitoring help track future condition and needs and feed back into the planning process.</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20</a:t>
            </a:fld>
            <a:endParaRPr lang="en-US" dirty="0"/>
          </a:p>
        </p:txBody>
      </p:sp>
    </p:spTree>
    <p:extLst>
      <p:ext uri="{BB962C8B-B14F-4D97-AF65-F5344CB8AC3E}">
        <p14:creationId xmlns:p14="http://schemas.microsoft.com/office/powerpoint/2010/main" val="209573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421943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highlight>
                  <a:srgbClr val="FFFF00"/>
                </a:highlight>
              </a:rPr>
              <a:t>*Bridge percentages look a bit different than last year – last year’s presentation used NBI data pulled from FHWA’s website.  This year’s data comes directly from B&amp;S’s annual report and Jerry Gong.  It appears the FHWA download was missing a chunk of primary bridges.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Interstate is split out from the remainder of the Primary System to show what a large percentage of traffic it carries for only being 1% of the overall public road system’s mileage.  Also, the Primary System only accounts for 18% of the state’s bridges by numbers, but 49% by deck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mileage in cities as increased by almost 2,000 miles since 2001 – reflective of overall Iowa trend of urbanization.</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52958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1988: Legislature directed the designation</a:t>
            </a:r>
          </a:p>
          <a:p>
            <a:pPr eaLnBrk="1" hangingPunct="1"/>
            <a:r>
              <a:rPr lang="en-US" altLang="en-US" dirty="0"/>
              <a:t>Required the Commission to concentrate a major portion of its annual construction budget on this network</a:t>
            </a:r>
          </a:p>
          <a:p>
            <a:endParaRPr lang="en-US" dirty="0"/>
          </a:p>
          <a:p>
            <a:r>
              <a:rPr lang="en-US" dirty="0"/>
              <a:t>Aligns well with the Commission’s recent emphasis on Super-2 improvements on several of these corridors.</a:t>
            </a:r>
          </a:p>
          <a:p>
            <a:endParaRPr lang="en-US" dirty="0"/>
          </a:p>
          <a:p>
            <a:r>
              <a:rPr lang="en-US" dirty="0"/>
              <a:t>Per Mike, there are 2543 miles of open, public, cardinal direction mainline routes on the CIN </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166412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11</a:t>
            </a:fld>
            <a:endParaRPr lang="en-US" dirty="0"/>
          </a:p>
        </p:txBody>
      </p:sp>
    </p:spTree>
    <p:extLst>
      <p:ext uri="{BB962C8B-B14F-4D97-AF65-F5344CB8AC3E}">
        <p14:creationId xmlns:p14="http://schemas.microsoft.com/office/powerpoint/2010/main" val="209500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VMT growth was more rapid during the 1990s.  Since 2000, have seen slower growth over time.  Forecasting about 0.05% growth per year over time.  On the top, it’s interesting to see different impacts of Great Recession (freight drop, passenger slight increase) vs. COVID (passenger drop, freight large increase).  On the bottom, Interstate traffic growth has been much higher than the rest of the system.</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12</a:t>
            </a:fld>
            <a:endParaRPr lang="en-US" dirty="0"/>
          </a:p>
        </p:txBody>
      </p:sp>
    </p:spTree>
    <p:extLst>
      <p:ext uri="{BB962C8B-B14F-4D97-AF65-F5344CB8AC3E}">
        <p14:creationId xmlns:p14="http://schemas.microsoft.com/office/powerpoint/2010/main" val="281714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Shows expected pattern of concentration in metro areas and on interstates; commuter corridors on 35 and 380 stand out.  </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13</a:t>
            </a:fld>
            <a:endParaRPr lang="en-US" dirty="0"/>
          </a:p>
        </p:txBody>
      </p:sp>
    </p:spTree>
    <p:extLst>
      <p:ext uri="{BB962C8B-B14F-4D97-AF65-F5344CB8AC3E}">
        <p14:creationId xmlns:p14="http://schemas.microsoft.com/office/powerpoint/2010/main" val="314044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Truck Traffic Volume – Interstates and CIN stand out significantly compared to other highways.</a:t>
            </a:r>
          </a:p>
          <a:p>
            <a:pPr marL="628650" lvl="1" indent="-171450">
              <a:buFont typeface="Arial" panose="020B0604020202020204" pitchFamily="34" charset="0"/>
              <a:buChar char="•"/>
            </a:pPr>
            <a:r>
              <a:rPr lang="en-US" dirty="0"/>
              <a:t>Only about 2 miles of highways that are not on the Interstate or CIN have more than 2,000 trucks per day.</a:t>
            </a:r>
          </a:p>
          <a:p>
            <a:pPr marL="171450" indent="-171450">
              <a:buFont typeface="Arial" panose="020B0604020202020204" pitchFamily="34" charset="0"/>
              <a:buChar char="•"/>
            </a:pPr>
            <a:r>
              <a:rPr lang="en-US" dirty="0"/>
              <a:t>Percent Truck Traffic – notice low numbers in metro areas and cities due to much heavier passenger traffic.  NW Iowa doesn’t have high truck traffic overall, but has high percent trucks (most productive ag area of state in terms of crops and hogs)</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14</a:t>
            </a:fld>
            <a:endParaRPr lang="en-US" dirty="0"/>
          </a:p>
        </p:txBody>
      </p:sp>
    </p:spTree>
    <p:extLst>
      <p:ext uri="{BB962C8B-B14F-4D97-AF65-F5344CB8AC3E}">
        <p14:creationId xmlns:p14="http://schemas.microsoft.com/office/powerpoint/2010/main" val="1170506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emphasis here is to provide an overview of the overall process.  For each of the next four slides, a specific section of the diagram is highlighted, and the discussion could include the planning efforts or process steps that occur during it. </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16</a:t>
            </a:fld>
            <a:endParaRPr lang="en-US" dirty="0"/>
          </a:p>
        </p:txBody>
      </p:sp>
    </p:spTree>
    <p:extLst>
      <p:ext uri="{BB962C8B-B14F-4D97-AF65-F5344CB8AC3E}">
        <p14:creationId xmlns:p14="http://schemas.microsoft.com/office/powerpoint/2010/main" val="216534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5" name="Rectangle 4">
            <a:extLst>
              <a:ext uri="{FF2B5EF4-FFF2-40B4-BE49-F238E27FC236}">
                <a16:creationId xmlns:a16="http://schemas.microsoft.com/office/drawing/2014/main" id="{C05A17F4-8DD1-4400-C949-ADC6D5E12907}"/>
              </a:ext>
            </a:extLst>
          </p:cNvPr>
          <p:cNvSpPr/>
          <p:nvPr userDrawn="1"/>
        </p:nvSpPr>
        <p:spPr>
          <a:xfrm>
            <a:off x="378622" y="631627"/>
            <a:ext cx="8386760" cy="608984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5"/>
            <a:ext cx="2437442"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spc="113" baseline="0" dirty="0">
                <a:latin typeface="Calibri" panose="020F0502020204030204" pitchFamily="34" charset="0"/>
                <a:cs typeface="Calibri" panose="020F0502020204030204" pitchFamily="34" charset="0"/>
              </a:rPr>
              <a:t>HIGHWAY SYSTEM OVERVIEW</a:t>
            </a: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600" spc="113" baseline="0" smtClean="0">
                <a:latin typeface="Calibri" panose="020F0502020204030204" pitchFamily="34" charset="0"/>
                <a:cs typeface="Calibri" panose="020F0502020204030204" pitchFamily="34" charset="0"/>
              </a:rPr>
              <a:pPr/>
              <a:t>‹#›</a:t>
            </a:fld>
            <a:endParaRPr lang="en-US" sz="6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72DA75D3-401A-2409-F7C3-A7F58B4B62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96C1EB37-8D59-DED8-DBB7-CB8BAB82B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C9E0B674-D7D1-CC13-680A-E1945A0AFFA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bg1"/>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5"/>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5"/>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C6DC42EE-F50F-A0F2-4A16-29C98B968ECC}"/>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7077810" y="148931"/>
            <a:ext cx="1815614" cy="455416"/>
          </a:xfrm>
          <a:prstGeom prst="rect">
            <a:avLst/>
          </a:prstGeom>
        </p:spPr>
      </p:pic>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0" r:id="rId3"/>
    <p:sldLayoutId id="2147483681" r:id="rId4"/>
    <p:sldLayoutId id="2147483682" r:id="rId5"/>
    <p:sldLayoutId id="2147483683" r:id="rId6"/>
    <p:sldLayoutId id="2147483655" r:id="rId7"/>
    <p:sldLayoutId id="2147483668" r:id="rId8"/>
    <p:sldLayoutId id="2147483669" r:id="rId9"/>
    <p:sldLayoutId id="2147483670" r:id="rId10"/>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1.png"/><Relationship Id="rId4" Type="http://schemas.openxmlformats.org/officeDocument/2006/relationships/image" Target="../media/image37.jpeg"/><Relationship Id="rId9"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0.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png"/><Relationship Id="rId15" Type="http://schemas.openxmlformats.org/officeDocument/2006/relationships/image" Target="../media/image2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1988A92-AE30-DF34-5DF3-DCFD0D8327F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Graphic 2">
            <a:extLst>
              <a:ext uri="{FF2B5EF4-FFF2-40B4-BE49-F238E27FC236}">
                <a16:creationId xmlns:a16="http://schemas.microsoft.com/office/drawing/2014/main" id="{0843006F-98F3-5378-ADE3-1EFEFEDDA12B}"/>
              </a:ext>
              <a:ext uri="{C183D7F6-B498-43B3-948B-1728B52AA6E4}">
                <adec:decorative xmlns:adec="http://schemas.microsoft.com/office/drawing/2017/decorative" val="1"/>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17512" y="4947964"/>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3300" b="1" dirty="0">
                <a:solidFill>
                  <a:schemeClr val="bg1"/>
                </a:solidFill>
                <a:latin typeface="+mj-lt"/>
                <a:ea typeface="Roboto Slab" pitchFamily="2" charset="0"/>
                <a:cs typeface="Roboto Slab" pitchFamily="2" charset="0"/>
              </a:rPr>
              <a:t>Highway System Overview</a:t>
            </a:r>
          </a:p>
        </p:txBody>
      </p:sp>
      <p:sp>
        <p:nvSpPr>
          <p:cNvPr id="19" name="Text Placeholder 2">
            <a:extLst>
              <a:ext uri="{FF2B5EF4-FFF2-40B4-BE49-F238E27FC236}">
                <a16:creationId xmlns:a16="http://schemas.microsoft.com/office/drawing/2014/main" id="{5ECEC6BD-4218-D50A-8F38-D4D2DFD6DF64}"/>
              </a:ext>
            </a:extLst>
          </p:cNvPr>
          <p:cNvSpPr txBox="1">
            <a:spLocks noChangeArrowheads="1"/>
          </p:cNvSpPr>
          <p:nvPr/>
        </p:nvSpPr>
        <p:spPr bwMode="auto">
          <a:xfrm>
            <a:off x="-11396" y="5490431"/>
            <a:ext cx="9161510" cy="3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500"/>
              </a:spcBef>
            </a:pPr>
            <a:r>
              <a:rPr lang="en-US" altLang="en-US" sz="2100" b="1" dirty="0">
                <a:solidFill>
                  <a:schemeClr val="bg1"/>
                </a:solidFill>
                <a:latin typeface="Roboto Slab" pitchFamily="2" charset="0"/>
                <a:ea typeface="Roboto Slab" pitchFamily="2" charset="0"/>
                <a:cs typeface="PT Sans" panose="020B0503020203020204" pitchFamily="34" charset="0"/>
              </a:rPr>
              <a:t>Iowa Transportation Commission Workshop</a:t>
            </a:r>
          </a:p>
        </p:txBody>
      </p:sp>
      <p:cxnSp>
        <p:nvCxnSpPr>
          <p:cNvPr id="20" name="Straight Connector 19">
            <a:extLst>
              <a:ext uri="{FF2B5EF4-FFF2-40B4-BE49-F238E27FC236}">
                <a16:creationId xmlns:a16="http://schemas.microsoft.com/office/drawing/2014/main" id="{77842182-EE84-12E6-1390-BC1DD14536F0}"/>
              </a:ext>
              <a:ext uri="{C183D7F6-B498-43B3-948B-1728B52AA6E4}">
                <adec:decorative xmlns:adec="http://schemas.microsoft.com/office/drawing/2017/decorative" val="1"/>
              </a:ext>
            </a:extLst>
          </p:cNvPr>
          <p:cNvCxnSpPr/>
          <p:nvPr/>
        </p:nvCxnSpPr>
        <p:spPr>
          <a:xfrm>
            <a:off x="4258958" y="596441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 uri="{C183D7F6-B498-43B3-948B-1728B52AA6E4}">
                <adec:decorative xmlns:adec="http://schemas.microsoft.com/office/drawing/2017/decorative" val="1"/>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512" y="6103170"/>
            <a:ext cx="9167626" cy="754861"/>
          </a:xfrm>
          <a:prstGeom prst="rect">
            <a:avLst/>
          </a:prstGeom>
        </p:spPr>
      </p:pic>
      <p:pic>
        <p:nvPicPr>
          <p:cNvPr id="29" name="Picture 28" descr="Iowa DOT">
            <a:extLst>
              <a:ext uri="{FF2B5EF4-FFF2-40B4-BE49-F238E27FC236}">
                <a16:creationId xmlns:a16="http://schemas.microsoft.com/office/drawing/2014/main" id="{17FF21B2-3928-7AEE-415D-1E685082712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79612" y="6099552"/>
            <a:ext cx="1764509" cy="441128"/>
          </a:xfrm>
          <a:prstGeom prst="rect">
            <a:avLst/>
          </a:prstGeom>
        </p:spPr>
      </p:pic>
      <p:sp>
        <p:nvSpPr>
          <p:cNvPr id="22" name="Text Placeholder 2">
            <a:extLst>
              <a:ext uri="{FF2B5EF4-FFF2-40B4-BE49-F238E27FC236}">
                <a16:creationId xmlns:a16="http://schemas.microsoft.com/office/drawing/2014/main" id="{59AF3B16-3FC2-FE84-6EFE-7C8664AE9746}"/>
              </a:ext>
            </a:extLst>
          </p:cNvPr>
          <p:cNvSpPr txBox="1">
            <a:spLocks noChangeArrowheads="1"/>
          </p:cNvSpPr>
          <p:nvPr/>
        </p:nvSpPr>
        <p:spPr bwMode="auto">
          <a:xfrm>
            <a:off x="374797" y="6329576"/>
            <a:ext cx="1897886" cy="45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spcBef>
                <a:spcPts val="1500"/>
              </a:spcBef>
              <a:spcAft>
                <a:spcPts val="450"/>
              </a:spcAft>
            </a:pPr>
            <a:r>
              <a:rPr lang="en-US" altLang="en-US" sz="900" dirty="0">
                <a:solidFill>
                  <a:schemeClr val="bg1"/>
                </a:solidFill>
                <a:latin typeface="+mn-lt"/>
                <a:ea typeface="PT Sans" panose="020B0503020203020204" pitchFamily="34" charset="0"/>
                <a:cs typeface="PT Sans" panose="020B0503020203020204" pitchFamily="34" charset="0"/>
              </a:rPr>
              <a:t>Garrett Pedersen</a:t>
            </a:r>
            <a:br>
              <a:rPr lang="en-US" altLang="en-US" sz="900" dirty="0">
                <a:solidFill>
                  <a:schemeClr val="bg1"/>
                </a:solidFill>
                <a:latin typeface="+mn-lt"/>
                <a:ea typeface="PT Sans" panose="020B0503020203020204" pitchFamily="34" charset="0"/>
                <a:cs typeface="PT Sans" panose="020B0503020203020204" pitchFamily="34" charset="0"/>
              </a:rPr>
            </a:br>
            <a:r>
              <a:rPr lang="en-US" altLang="en-US" sz="900" dirty="0">
                <a:solidFill>
                  <a:schemeClr val="bg1"/>
                </a:solidFill>
                <a:latin typeface="+mn-lt"/>
                <a:ea typeface="PT Sans" panose="020B0503020203020204" pitchFamily="34" charset="0"/>
                <a:cs typeface="PT Sans" panose="020B0503020203020204" pitchFamily="34" charset="0"/>
              </a:rPr>
              <a:t>Systems Planning Bureau Director</a:t>
            </a:r>
          </a:p>
        </p:txBody>
      </p:sp>
      <p:sp>
        <p:nvSpPr>
          <p:cNvPr id="2" name="Text Placeholder 2">
            <a:extLst>
              <a:ext uri="{FF2B5EF4-FFF2-40B4-BE49-F238E27FC236}">
                <a16:creationId xmlns:a16="http://schemas.microsoft.com/office/drawing/2014/main" id="{81C0747B-1E0F-1C17-3F2A-F9A51F93016E}"/>
              </a:ext>
            </a:extLst>
          </p:cNvPr>
          <p:cNvSpPr txBox="1">
            <a:spLocks noChangeArrowheads="1"/>
          </p:cNvSpPr>
          <p:nvPr/>
        </p:nvSpPr>
        <p:spPr bwMode="auto">
          <a:xfrm>
            <a:off x="7492753" y="6405797"/>
            <a:ext cx="1276450" cy="30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spcAft>
                <a:spcPts val="450"/>
              </a:spcAft>
            </a:pPr>
            <a:r>
              <a:rPr lang="en-US" altLang="en-US" sz="900" dirty="0">
                <a:solidFill>
                  <a:schemeClr val="bg1"/>
                </a:solidFill>
                <a:latin typeface="+mn-lt"/>
                <a:ea typeface="PT Sans" panose="020B0503020203020204" pitchFamily="34" charset="0"/>
                <a:cs typeface="PT Sans" panose="020B0503020203020204" pitchFamily="34" charset="0"/>
              </a:rPr>
              <a:t>September 9, 2025</a:t>
            </a:r>
          </a:p>
        </p:txBody>
      </p:sp>
    </p:spTree>
    <p:custDataLst>
      <p:tags r:id="rId2"/>
    </p:custDataLst>
    <p:extLst>
      <p:ext uri="{BB962C8B-B14F-4D97-AF65-F5344CB8AC3E}">
        <p14:creationId xmlns:p14="http://schemas.microsoft.com/office/powerpoint/2010/main" val="140119932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B0F0D6-92D7-6BF6-55B3-E13F82E98399}"/>
              </a:ext>
            </a:extLst>
          </p:cNvPr>
          <p:cNvSpPr txBox="1"/>
          <p:nvPr/>
        </p:nvSpPr>
        <p:spPr>
          <a:xfrm>
            <a:off x="1697" y="2217311"/>
            <a:ext cx="3673319" cy="1107996"/>
          </a:xfrm>
          <a:prstGeom prst="rect">
            <a:avLst/>
          </a:prstGeom>
          <a:noFill/>
        </p:spPr>
        <p:txBody>
          <a:bodyPr wrap="square" lIns="342900" rIns="274320" rtlCol="0" anchor="ctr">
            <a:spAutoFit/>
          </a:bodyPr>
          <a:lstStyle/>
          <a:p>
            <a:r>
              <a:rPr lang="en-US" sz="3300" spc="38" dirty="0">
                <a:latin typeface="+mj-lt"/>
              </a:rPr>
              <a:t>State Highway</a:t>
            </a:r>
            <a:r>
              <a:rPr lang="en-US" sz="3300" b="1" spc="38" dirty="0">
                <a:latin typeface="+mj-lt"/>
              </a:rPr>
              <a:t> </a:t>
            </a:r>
          </a:p>
          <a:p>
            <a:r>
              <a:rPr lang="en-US" sz="3300" b="1" spc="38" dirty="0">
                <a:latin typeface="+mj-lt"/>
              </a:rPr>
              <a:t>System Usage</a:t>
            </a:r>
          </a:p>
        </p:txBody>
      </p:sp>
      <p:cxnSp>
        <p:nvCxnSpPr>
          <p:cNvPr id="9" name="Straight Connector 8">
            <a:extLst>
              <a:ext uri="{FF2B5EF4-FFF2-40B4-BE49-F238E27FC236}">
                <a16:creationId xmlns:a16="http://schemas.microsoft.com/office/drawing/2014/main" id="{AC65001B-234E-098D-CFC9-735E184308C2}"/>
              </a:ext>
              <a:ext uri="{C183D7F6-B498-43B3-948B-1728B52AA6E4}">
                <adec:decorative xmlns:adec="http://schemas.microsoft.com/office/drawing/2017/decorative" val="1"/>
              </a:ext>
            </a:extLst>
          </p:cNvPr>
          <p:cNvCxnSpPr/>
          <p:nvPr/>
        </p:nvCxnSpPr>
        <p:spPr>
          <a:xfrm>
            <a:off x="358574" y="3463290"/>
            <a:ext cx="480060" cy="0"/>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0B8266D-C476-6451-4ECF-37876F0407D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t="7919"/>
          <a:stretch/>
        </p:blipFill>
        <p:spPr>
          <a:xfrm>
            <a:off x="3511296" y="0"/>
            <a:ext cx="5632704" cy="3458180"/>
          </a:xfrm>
          <a:prstGeom prst="rect">
            <a:avLst/>
          </a:prstGeom>
        </p:spPr>
      </p:pic>
      <p:pic>
        <p:nvPicPr>
          <p:cNvPr id="7" name="Picture 6">
            <a:extLst>
              <a:ext uri="{FF2B5EF4-FFF2-40B4-BE49-F238E27FC236}">
                <a16:creationId xmlns:a16="http://schemas.microsoft.com/office/drawing/2014/main" id="{FDF3639C-54E8-D9D3-59AA-54B08D4E157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b="7897"/>
          <a:stretch/>
        </p:blipFill>
        <p:spPr>
          <a:xfrm>
            <a:off x="3511296" y="3399820"/>
            <a:ext cx="5632704" cy="3458180"/>
          </a:xfrm>
          <a:prstGeom prst="rect">
            <a:avLst/>
          </a:prstGeom>
        </p:spPr>
      </p:pic>
    </p:spTree>
    <p:extLst>
      <p:ext uri="{BB962C8B-B14F-4D97-AF65-F5344CB8AC3E}">
        <p14:creationId xmlns:p14="http://schemas.microsoft.com/office/powerpoint/2010/main" val="1141185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0">
            <a:extLst>
              <a:ext uri="{FF2B5EF4-FFF2-40B4-BE49-F238E27FC236}">
                <a16:creationId xmlns:a16="http://schemas.microsoft.com/office/drawing/2014/main" id="{AB07B503-248C-1FEF-890B-637257E274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6642628" y="4010554"/>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18">
            <a:extLst>
              <a:ext uri="{FF2B5EF4-FFF2-40B4-BE49-F238E27FC236}">
                <a16:creationId xmlns:a16="http://schemas.microsoft.com/office/drawing/2014/main" id="{92B08277-AAFC-D19F-DCB9-3EDD8243C090}"/>
              </a:ext>
            </a:extLst>
          </p:cNvPr>
          <p:cNvSpPr txBox="1">
            <a:spLocks/>
          </p:cNvSpPr>
          <p:nvPr/>
        </p:nvSpPr>
        <p:spPr>
          <a:xfrm>
            <a:off x="754381" y="712702"/>
            <a:ext cx="6551294" cy="624043"/>
          </a:xfrm>
          <a:prstGeom prst="rect">
            <a:avLst/>
          </a:prstGeom>
        </p:spPr>
        <p:txBody>
          <a:bodyPr lIns="0" rIns="0"/>
          <a:lstStyle>
            <a:lvl1pPr marL="214308" indent="-214308" algn="l" defTabSz="685783" rtl="0" eaLnBrk="1" latinLnBrk="0" hangingPunct="1">
              <a:lnSpc>
                <a:spcPct val="100000"/>
              </a:lnSpc>
              <a:spcBef>
                <a:spcPts val="900"/>
              </a:spcBef>
              <a:spcAft>
                <a:spcPts val="0"/>
              </a:spcAft>
              <a:buFont typeface="Arial" panose="020B0604020202020204" pitchFamily="34" charset="0"/>
              <a:buChar char="•"/>
              <a:defRPr sz="1800" kern="1200" spc="38" baseline="0">
                <a:solidFill>
                  <a:schemeClr val="tx1"/>
                </a:solidFill>
                <a:latin typeface="Calibri" panose="020F0502020204030204" pitchFamily="34" charset="0"/>
                <a:ea typeface="+mn-ea"/>
                <a:cs typeface="Calibri" panose="020F0502020204030204" pitchFamily="34" charset="0"/>
              </a:defRPr>
            </a:lvl1pPr>
            <a:lvl2pPr marL="427424" indent="-169065" algn="l" defTabSz="685783" rtl="0" eaLnBrk="1" latinLnBrk="0" hangingPunct="1">
              <a:lnSpc>
                <a:spcPct val="90000"/>
              </a:lnSpc>
              <a:spcBef>
                <a:spcPts val="450"/>
              </a:spcBef>
              <a:spcAft>
                <a:spcPts val="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601251" indent="-173827" algn="l" defTabSz="685783" rtl="0" eaLnBrk="1" latinLnBrk="0" hangingPunct="1">
              <a:lnSpc>
                <a:spcPct val="90000"/>
              </a:lnSpc>
              <a:spcBef>
                <a:spcPts val="450"/>
              </a:spcBef>
              <a:spcAft>
                <a:spcPts val="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en-US" sz="2400" b="1" dirty="0">
                <a:solidFill>
                  <a:schemeClr val="accent1"/>
                </a:solidFill>
                <a:latin typeface="+mj-lt"/>
              </a:rPr>
              <a:t>State Highway System Mileage and Traffic</a:t>
            </a:r>
            <a:endParaRPr lang="en-US" sz="1700" dirty="0"/>
          </a:p>
        </p:txBody>
      </p:sp>
      <p:grpSp>
        <p:nvGrpSpPr>
          <p:cNvPr id="21" name="Group 20" descr="Miles of roads&#10;Interstate, 9%&#10;CIN, 29%&#10;Other Primary, 62% &#10;NHS, 57%&#10;&#10;All traffic&#10;Interstate, 40%&#10;CIN, 33%&#10;Other Primary, 27% &#10;NHS, 87%&#10;&#10;Large Truck Traffic&#10;Interstate, 59%&#10;CIN, 27%&#10;Other Primary, 14% &#10;NHS, 92%">
            <a:extLst>
              <a:ext uri="{FF2B5EF4-FFF2-40B4-BE49-F238E27FC236}">
                <a16:creationId xmlns:a16="http://schemas.microsoft.com/office/drawing/2014/main" id="{3A2C7F37-4FD3-17E7-EEF7-C07048CB70DA}"/>
              </a:ext>
            </a:extLst>
          </p:cNvPr>
          <p:cNvGrpSpPr/>
          <p:nvPr/>
        </p:nvGrpSpPr>
        <p:grpSpPr>
          <a:xfrm>
            <a:off x="936509" y="1210631"/>
            <a:ext cx="7581719" cy="4995556"/>
            <a:chOff x="936509" y="1210631"/>
            <a:chExt cx="7581719" cy="4995556"/>
          </a:xfrm>
        </p:grpSpPr>
        <p:pic>
          <p:nvPicPr>
            <p:cNvPr id="7" name="Picture 6" descr="Miles of roads&#10;Interstate, 9%&#10;CIN, 29%&#10;Other Primary, 62% &#10;NHS, 57%&#10;&#10;All traffic&#10;Interstate, 40%&#10;CIN, 33%&#10;Other Primary, 27% &#10;NHS, 87%&#10;&#10;Large Truck Traffic&#10;Interstate, 59%&#10;CIN, 27%&#10;Other Primary, 14% &#10;NHS, 92%">
              <a:extLst>
                <a:ext uri="{FF2B5EF4-FFF2-40B4-BE49-F238E27FC236}">
                  <a16:creationId xmlns:a16="http://schemas.microsoft.com/office/drawing/2014/main" id="{ABC30965-A8A4-1691-702F-67D0E1207463}"/>
                </a:ext>
              </a:extLst>
            </p:cNvPr>
            <p:cNvPicPr>
              <a:picLocks noChangeAspect="1"/>
            </p:cNvPicPr>
            <p:nvPr/>
          </p:nvPicPr>
          <p:blipFill>
            <a:blip r:embed="rId3"/>
            <a:stretch>
              <a:fillRect/>
            </a:stretch>
          </p:blipFill>
          <p:spPr>
            <a:xfrm>
              <a:off x="936509" y="1236250"/>
              <a:ext cx="6858594" cy="4560203"/>
            </a:xfrm>
            <a:prstGeom prst="rect">
              <a:avLst/>
            </a:prstGeom>
          </p:spPr>
        </p:pic>
        <p:grpSp>
          <p:nvGrpSpPr>
            <p:cNvPr id="8" name="Group 7">
              <a:extLst>
                <a:ext uri="{FF2B5EF4-FFF2-40B4-BE49-F238E27FC236}">
                  <a16:creationId xmlns:a16="http://schemas.microsoft.com/office/drawing/2014/main" id="{9AFD877B-3EAE-DED5-3F5B-0562EBD59573}"/>
                </a:ext>
              </a:extLst>
            </p:cNvPr>
            <p:cNvGrpSpPr/>
            <p:nvPr/>
          </p:nvGrpSpPr>
          <p:grpSpPr>
            <a:xfrm>
              <a:off x="4178170" y="5701159"/>
              <a:ext cx="759212" cy="505028"/>
              <a:chOff x="1617909" y="8859583"/>
              <a:chExt cx="2883559" cy="1918144"/>
            </a:xfrm>
          </p:grpSpPr>
          <p:pic>
            <p:nvPicPr>
              <p:cNvPr id="9" name="Picture 8" descr="A picture containing shape&#10;&#10;Description automatically generated">
                <a:extLst>
                  <a:ext uri="{FF2B5EF4-FFF2-40B4-BE49-F238E27FC236}">
                    <a16:creationId xmlns:a16="http://schemas.microsoft.com/office/drawing/2014/main" id="{D650652F-8723-5B1A-6563-EBE414AC7F9C}"/>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129868" y="8859583"/>
                <a:ext cx="1371600" cy="928569"/>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36AA51A6-F01D-8848-4CD2-845C16B14192}"/>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986868" y="9719613"/>
                <a:ext cx="2286000" cy="1058114"/>
              </a:xfrm>
              <a:prstGeom prst="rect">
                <a:avLst/>
              </a:prstGeom>
            </p:spPr>
          </p:pic>
          <p:pic>
            <p:nvPicPr>
              <p:cNvPr id="11" name="Picture 10" descr="Icon&#10;&#10;Description automatically generated">
                <a:extLst>
                  <a:ext uri="{FF2B5EF4-FFF2-40B4-BE49-F238E27FC236}">
                    <a16:creationId xmlns:a16="http://schemas.microsoft.com/office/drawing/2014/main" id="{4F877341-F6F9-7FA9-002D-BCF7F8CCEFBB}"/>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1617909" y="8932263"/>
                <a:ext cx="1371600" cy="651369"/>
              </a:xfrm>
              <a:prstGeom prst="rect">
                <a:avLst/>
              </a:prstGeom>
            </p:spPr>
          </p:pic>
        </p:grpSp>
        <p:sp>
          <p:nvSpPr>
            <p:cNvPr id="12" name="TextBox 11">
              <a:extLst>
                <a:ext uri="{FF2B5EF4-FFF2-40B4-BE49-F238E27FC236}">
                  <a16:creationId xmlns:a16="http://schemas.microsoft.com/office/drawing/2014/main" id="{B2576ACC-5153-01A2-1005-36095F1C15D6}"/>
                </a:ext>
              </a:extLst>
            </p:cNvPr>
            <p:cNvSpPr txBox="1"/>
            <p:nvPr/>
          </p:nvSpPr>
          <p:spPr>
            <a:xfrm>
              <a:off x="4861479" y="5659186"/>
              <a:ext cx="645690" cy="523220"/>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All Traffic</a:t>
              </a:r>
            </a:p>
          </p:txBody>
        </p:sp>
        <p:sp>
          <p:nvSpPr>
            <p:cNvPr id="14" name="TextBox 13">
              <a:extLst>
                <a:ext uri="{FF2B5EF4-FFF2-40B4-BE49-F238E27FC236}">
                  <a16:creationId xmlns:a16="http://schemas.microsoft.com/office/drawing/2014/main" id="{094DC68A-006B-463C-AED4-33AFC29BAFCA}"/>
                </a:ext>
              </a:extLst>
            </p:cNvPr>
            <p:cNvSpPr txBox="1"/>
            <p:nvPr/>
          </p:nvSpPr>
          <p:spPr>
            <a:xfrm>
              <a:off x="6734679" y="5637559"/>
              <a:ext cx="1024191" cy="523220"/>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Large Truck</a:t>
              </a:r>
            </a:p>
            <a:p>
              <a:pPr algn="ctr"/>
              <a:r>
                <a:rPr lang="en-US" sz="1400" b="1" dirty="0">
                  <a:latin typeface="Calibri" panose="020F0502020204030204" pitchFamily="34" charset="0"/>
                  <a:cs typeface="Calibri" panose="020F0502020204030204" pitchFamily="34" charset="0"/>
                </a:rPr>
                <a:t>Traffic</a:t>
              </a:r>
            </a:p>
          </p:txBody>
        </p:sp>
        <p:pic>
          <p:nvPicPr>
            <p:cNvPr id="15" name="Picture 14" descr="A picture containing shape&#10;&#10;Description automatically generated">
              <a:extLst>
                <a:ext uri="{FF2B5EF4-FFF2-40B4-BE49-F238E27FC236}">
                  <a16:creationId xmlns:a16="http://schemas.microsoft.com/office/drawing/2014/main" id="{6B3A427C-824B-A581-4DD3-52E15F31E1FC}"/>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6164892" y="5778093"/>
              <a:ext cx="645984" cy="299005"/>
            </a:xfrm>
            <a:prstGeom prst="rect">
              <a:avLst/>
            </a:prstGeom>
          </p:spPr>
        </p:pic>
        <p:pic>
          <p:nvPicPr>
            <p:cNvPr id="16" name="Graphic 15">
              <a:extLst>
                <a:ext uri="{FF2B5EF4-FFF2-40B4-BE49-F238E27FC236}">
                  <a16:creationId xmlns:a16="http://schemas.microsoft.com/office/drawing/2014/main" id="{F15524DD-A430-62A3-BA76-F49B4B4B90E1}"/>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25479" y="5698782"/>
              <a:ext cx="489292" cy="489292"/>
            </a:xfrm>
            <a:prstGeom prst="rect">
              <a:avLst/>
            </a:prstGeom>
          </p:spPr>
        </p:pic>
        <p:sp>
          <p:nvSpPr>
            <p:cNvPr id="17" name="TextBox 16">
              <a:extLst>
                <a:ext uri="{FF2B5EF4-FFF2-40B4-BE49-F238E27FC236}">
                  <a16:creationId xmlns:a16="http://schemas.microsoft.com/office/drawing/2014/main" id="{AA8A8B2B-AF5C-B5A0-8AE6-E9D0E4D7B432}"/>
                </a:ext>
              </a:extLst>
            </p:cNvPr>
            <p:cNvSpPr txBox="1"/>
            <p:nvPr/>
          </p:nvSpPr>
          <p:spPr>
            <a:xfrm>
              <a:off x="2496755" y="5665985"/>
              <a:ext cx="903814" cy="523220"/>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Miles of</a:t>
              </a:r>
            </a:p>
            <a:p>
              <a:pPr algn="ctr"/>
              <a:r>
                <a:rPr lang="en-US" sz="1400" b="1" dirty="0">
                  <a:latin typeface="Calibri" panose="020F0502020204030204" pitchFamily="34" charset="0"/>
                  <a:cs typeface="Calibri" panose="020F0502020204030204" pitchFamily="34" charset="0"/>
                </a:rPr>
                <a:t>roads</a:t>
              </a:r>
            </a:p>
          </p:txBody>
        </p:sp>
        <p:pic>
          <p:nvPicPr>
            <p:cNvPr id="18" name="Picture 17">
              <a:extLst>
                <a:ext uri="{FF2B5EF4-FFF2-40B4-BE49-F238E27FC236}">
                  <a16:creationId xmlns:a16="http://schemas.microsoft.com/office/drawing/2014/main" id="{E3DF824E-2B63-D719-5298-206AD5043B89}"/>
                </a:ext>
              </a:extLst>
            </p:cNvPr>
            <p:cNvPicPr>
              <a:picLocks noChangeAspect="1"/>
            </p:cNvPicPr>
            <p:nvPr/>
          </p:nvPicPr>
          <p:blipFill>
            <a:blip r:embed="rId10"/>
            <a:srcRect l="47799"/>
            <a:stretch/>
          </p:blipFill>
          <p:spPr>
            <a:xfrm>
              <a:off x="4934823" y="1210631"/>
              <a:ext cx="3583405" cy="4578493"/>
            </a:xfrm>
            <a:prstGeom prst="rect">
              <a:avLst/>
            </a:prstGeom>
          </p:spPr>
        </p:pic>
        <p:pic>
          <p:nvPicPr>
            <p:cNvPr id="20" name="Picture 19">
              <a:extLst>
                <a:ext uri="{FF2B5EF4-FFF2-40B4-BE49-F238E27FC236}">
                  <a16:creationId xmlns:a16="http://schemas.microsoft.com/office/drawing/2014/main" id="{B9CDB31A-8929-AE72-82D7-6A98A98A8732}"/>
                </a:ext>
              </a:extLst>
            </p:cNvPr>
            <p:cNvPicPr>
              <a:picLocks noChangeAspect="1"/>
            </p:cNvPicPr>
            <p:nvPr/>
          </p:nvPicPr>
          <p:blipFill>
            <a:blip r:embed="rId10"/>
            <a:srcRect l="10458" r="71484"/>
            <a:stretch/>
          </p:blipFill>
          <p:spPr>
            <a:xfrm>
              <a:off x="2394357" y="1212402"/>
              <a:ext cx="1239612" cy="4578493"/>
            </a:xfrm>
            <a:prstGeom prst="rect">
              <a:avLst/>
            </a:prstGeom>
          </p:spPr>
        </p:pic>
      </p:grpSp>
    </p:spTree>
    <p:extLst>
      <p:ext uri="{BB962C8B-B14F-4D97-AF65-F5344CB8AC3E}">
        <p14:creationId xmlns:p14="http://schemas.microsoft.com/office/powerpoint/2010/main" val="324411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35672AF7-3D1D-1B96-2FB4-0D2A5A9B39C9}"/>
              </a:ext>
            </a:extLst>
          </p:cNvPr>
          <p:cNvSpPr txBox="1">
            <a:spLocks/>
          </p:cNvSpPr>
          <p:nvPr/>
        </p:nvSpPr>
        <p:spPr>
          <a:xfrm>
            <a:off x="6004845" y="917248"/>
            <a:ext cx="3009126" cy="2814722"/>
          </a:xfrm>
          <a:prstGeom prst="rect">
            <a:avLst/>
          </a:prstGeom>
        </p:spPr>
        <p:txBody>
          <a:bodyPr lIns="0"/>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en-US" sz="2400" b="1" dirty="0">
                <a:solidFill>
                  <a:schemeClr val="accent1"/>
                </a:solidFill>
                <a:latin typeface="+mj-lt"/>
              </a:rPr>
              <a:t>Traffic – Percent Change since 2001</a:t>
            </a:r>
          </a:p>
        </p:txBody>
      </p:sp>
      <p:pic>
        <p:nvPicPr>
          <p:cNvPr id="2" name="Picture 1" descr="Chart showing passenger, freight, and total traffic percent change since 2001.  All trends have increased over time.  In 2024, freight traffic is approximately 33% higher than 2001, total traffic is about 11% higher than 2001, and passenger traffic is about 10% higher than 2001. Impacts can be seen from the Great Recession following 2008 with a sharp decline in freight traffic but slight increase in passenger traffic.  Impacts of the COVID-19 pandemic can also be seen, with a sharp drop in total and passenger traffic but a large increase in freight traffic.">
            <a:extLst>
              <a:ext uri="{FF2B5EF4-FFF2-40B4-BE49-F238E27FC236}">
                <a16:creationId xmlns:a16="http://schemas.microsoft.com/office/drawing/2014/main" id="{56B15F06-4BE0-24F1-7F77-82A919981296}"/>
              </a:ext>
            </a:extLst>
          </p:cNvPr>
          <p:cNvPicPr>
            <a:picLocks noChangeAspect="1"/>
          </p:cNvPicPr>
          <p:nvPr/>
        </p:nvPicPr>
        <p:blipFill>
          <a:blip r:embed="rId3"/>
          <a:stretch>
            <a:fillRect/>
          </a:stretch>
        </p:blipFill>
        <p:spPr>
          <a:xfrm>
            <a:off x="145836" y="191959"/>
            <a:ext cx="5465401" cy="3200400"/>
          </a:xfrm>
          <a:prstGeom prst="rect">
            <a:avLst/>
          </a:prstGeom>
        </p:spPr>
      </p:pic>
      <p:pic>
        <p:nvPicPr>
          <p:cNvPr id="5" name="Picture 4" descr="Chart showing Interstate, Other Primary, and Non-Primary traffic percent change since 2001.  All trends have increased over time.  In 2024, Interstate traffic is approximately 25% higher than 2001, and Other Primary and Non-Primary are both about 10% higher than 2001.   Trends have increased gradually over time, with the main deviation being the impact of the COVID-19 pandemic, with a sharp drop and subsequent rebound for all roadways.">
            <a:extLst>
              <a:ext uri="{FF2B5EF4-FFF2-40B4-BE49-F238E27FC236}">
                <a16:creationId xmlns:a16="http://schemas.microsoft.com/office/drawing/2014/main" id="{ABF5BCE7-258F-8D70-0AF6-74C3E12E95E6}"/>
              </a:ext>
            </a:extLst>
          </p:cNvPr>
          <p:cNvPicPr>
            <a:picLocks noChangeAspect="1"/>
          </p:cNvPicPr>
          <p:nvPr/>
        </p:nvPicPr>
        <p:blipFill>
          <a:blip r:embed="rId4"/>
          <a:stretch>
            <a:fillRect/>
          </a:stretch>
        </p:blipFill>
        <p:spPr>
          <a:xfrm>
            <a:off x="126748" y="3577024"/>
            <a:ext cx="5484489" cy="3200400"/>
          </a:xfrm>
          <a:prstGeom prst="rect">
            <a:avLst/>
          </a:prstGeom>
        </p:spPr>
      </p:pic>
      <p:sp>
        <p:nvSpPr>
          <p:cNvPr id="8" name="TextBox 7">
            <a:extLst>
              <a:ext uri="{FF2B5EF4-FFF2-40B4-BE49-F238E27FC236}">
                <a16:creationId xmlns:a16="http://schemas.microsoft.com/office/drawing/2014/main" id="{21504C51-337B-A914-5A64-B3E7BB90814D}"/>
              </a:ext>
              <a:ext uri="{C183D7F6-B498-43B3-948B-1728B52AA6E4}">
                <adec:decorative xmlns:adec="http://schemas.microsoft.com/office/drawing/2017/decorative" val="1"/>
              </a:ext>
            </a:extLst>
          </p:cNvPr>
          <p:cNvSpPr txBox="1"/>
          <p:nvPr/>
        </p:nvSpPr>
        <p:spPr>
          <a:xfrm>
            <a:off x="5614581" y="3068679"/>
            <a:ext cx="2725094" cy="369332"/>
          </a:xfrm>
          <a:prstGeom prst="rect">
            <a:avLst/>
          </a:prstGeom>
          <a:noFill/>
        </p:spPr>
        <p:txBody>
          <a:bodyPr wrap="square" rtlCol="0">
            <a:spAutoFit/>
          </a:bodyPr>
          <a:lstStyle/>
          <a:p>
            <a:pPr algn="ctr"/>
            <a:r>
              <a:rPr lang="en-US" b="1" dirty="0"/>
              <a:t>Passenger and Freight</a:t>
            </a:r>
          </a:p>
        </p:txBody>
      </p:sp>
      <p:sp>
        <p:nvSpPr>
          <p:cNvPr id="9" name="TextBox 8">
            <a:extLst>
              <a:ext uri="{FF2B5EF4-FFF2-40B4-BE49-F238E27FC236}">
                <a16:creationId xmlns:a16="http://schemas.microsoft.com/office/drawing/2014/main" id="{40157CBA-D169-F129-3C43-408D9D5F7162}"/>
              </a:ext>
              <a:ext uri="{C183D7F6-B498-43B3-948B-1728B52AA6E4}">
                <adec:decorative xmlns:adec="http://schemas.microsoft.com/office/drawing/2017/decorative" val="1"/>
              </a:ext>
            </a:extLst>
          </p:cNvPr>
          <p:cNvSpPr txBox="1"/>
          <p:nvPr/>
        </p:nvSpPr>
        <p:spPr>
          <a:xfrm>
            <a:off x="5614581" y="6408093"/>
            <a:ext cx="2725094" cy="369332"/>
          </a:xfrm>
          <a:prstGeom prst="rect">
            <a:avLst/>
          </a:prstGeom>
          <a:noFill/>
        </p:spPr>
        <p:txBody>
          <a:bodyPr wrap="square" rtlCol="0">
            <a:spAutoFit/>
          </a:bodyPr>
          <a:lstStyle/>
          <a:p>
            <a:r>
              <a:rPr lang="en-US" b="1" dirty="0"/>
              <a:t>Primary and non-Primary</a:t>
            </a:r>
          </a:p>
        </p:txBody>
      </p:sp>
    </p:spTree>
    <p:extLst>
      <p:ext uri="{BB962C8B-B14F-4D97-AF65-F5344CB8AC3E}">
        <p14:creationId xmlns:p14="http://schemas.microsoft.com/office/powerpoint/2010/main" val="2032386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256080"/>
            <a:ext cx="1446209" cy="2814722"/>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cs typeface="Calibri" panose="020F0502020204030204" pitchFamily="34" charset="0"/>
              </a:rPr>
              <a:t>Traffic Volume</a:t>
            </a:r>
          </a:p>
        </p:txBody>
      </p:sp>
      <p:pic>
        <p:nvPicPr>
          <p:cNvPr id="5" name="Picture 4" descr="Map of Iowa highways showing traffic volume for all traffic.  Higher volumes are concentrated in urban areas and along Interstate and CIN corridors.">
            <a:extLst>
              <a:ext uri="{FF2B5EF4-FFF2-40B4-BE49-F238E27FC236}">
                <a16:creationId xmlns:a16="http://schemas.microsoft.com/office/drawing/2014/main" id="{9CB5566C-8A50-AB1A-4BDD-D37A3BAE8A8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2200589" y="1107830"/>
            <a:ext cx="6328338" cy="4888983"/>
          </a:xfrm>
          <a:prstGeom prst="rect">
            <a:avLst/>
          </a:prstGeom>
        </p:spPr>
      </p:pic>
      <p:cxnSp>
        <p:nvCxnSpPr>
          <p:cNvPr id="3" name="Straight Connector 2">
            <a:extLst>
              <a:ext uri="{FF2B5EF4-FFF2-40B4-BE49-F238E27FC236}">
                <a16:creationId xmlns:a16="http://schemas.microsoft.com/office/drawing/2014/main" id="{2146725D-2BB8-D597-D046-03F34CA6BB96}"/>
              </a:ext>
              <a:ext uri="{C183D7F6-B498-43B3-948B-1728B52AA6E4}">
                <adec:decorative xmlns:adec="http://schemas.microsoft.com/office/drawing/2017/decorative" val="1"/>
              </a:ext>
            </a:extLst>
          </p:cNvPr>
          <p:cNvCxnSpPr/>
          <p:nvPr/>
        </p:nvCxnSpPr>
        <p:spPr>
          <a:xfrm>
            <a:off x="754380" y="21157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442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611631"/>
            <a:ext cx="7635240" cy="2814722"/>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cs typeface="Calibri" panose="020F0502020204030204" pitchFamily="34" charset="0"/>
              </a:rPr>
              <a:t>Truck Traffic Volume</a:t>
            </a:r>
          </a:p>
        </p:txBody>
      </p:sp>
      <p:pic>
        <p:nvPicPr>
          <p:cNvPr id="8" name="Picture 7" descr="Map of Iowa highways showing traffic volume for truck traffic.  Higher volumes are concentrated in urban areas and along Interstate and CIN corridors.">
            <a:extLst>
              <a:ext uri="{FF2B5EF4-FFF2-40B4-BE49-F238E27FC236}">
                <a16:creationId xmlns:a16="http://schemas.microsoft.com/office/drawing/2014/main" id="{B969A7F1-65A7-68B9-B322-69986A7F17C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457200" y="2433272"/>
            <a:ext cx="4114800" cy="3219043"/>
          </a:xfrm>
          <a:prstGeom prst="rect">
            <a:avLst/>
          </a:prstGeom>
        </p:spPr>
      </p:pic>
      <p:pic>
        <p:nvPicPr>
          <p:cNvPr id="6" name="Picture 5" descr="Map of Iowa highways showing percent truck traffic.  Higher percentages volumes are concentrated along Interstate and CIN corridors.  Northwest Iowa also has a high concentration of high percentages of truck traffic on other primary highways.">
            <a:extLst>
              <a:ext uri="{FF2B5EF4-FFF2-40B4-BE49-F238E27FC236}">
                <a16:creationId xmlns:a16="http://schemas.microsoft.com/office/drawing/2014/main" id="{EFC73E9D-A118-FC28-D096-F95C2B768ED5}"/>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4572000" y="2441170"/>
            <a:ext cx="4114800" cy="3132574"/>
          </a:xfrm>
          <a:prstGeom prst="rect">
            <a:avLst/>
          </a:prstGeom>
        </p:spPr>
      </p:pic>
      <p:cxnSp>
        <p:nvCxnSpPr>
          <p:cNvPr id="3" name="Straight Connector 2">
            <a:extLst>
              <a:ext uri="{FF2B5EF4-FFF2-40B4-BE49-F238E27FC236}">
                <a16:creationId xmlns:a16="http://schemas.microsoft.com/office/drawing/2014/main" id="{2146725D-2BB8-D597-D046-03F34CA6BB96}"/>
              </a:ext>
              <a:ext uri="{C183D7F6-B498-43B3-948B-1728B52AA6E4}">
                <adec:decorative xmlns:adec="http://schemas.microsoft.com/office/drawing/2017/decorative" val="1"/>
              </a:ext>
            </a:extLst>
          </p:cNvPr>
          <p:cNvCxnSpPr/>
          <p:nvPr/>
        </p:nvCxnSpPr>
        <p:spPr>
          <a:xfrm>
            <a:off x="754380" y="21157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32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6D638C-C118-57A5-9466-DF3D0F8F46CE}"/>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3506993" y="0"/>
            <a:ext cx="5637007" cy="4224528"/>
          </a:xfrm>
          <a:prstGeom prst="rect">
            <a:avLst/>
          </a:prstGeom>
        </p:spPr>
      </p:pic>
      <p:sp>
        <p:nvSpPr>
          <p:cNvPr id="3" name="TextBox 2">
            <a:extLst>
              <a:ext uri="{FF2B5EF4-FFF2-40B4-BE49-F238E27FC236}">
                <a16:creationId xmlns:a16="http://schemas.microsoft.com/office/drawing/2014/main" id="{D280B10E-CEE3-5083-EC3B-50E8DC5FB9FB}"/>
              </a:ext>
            </a:extLst>
          </p:cNvPr>
          <p:cNvSpPr txBox="1"/>
          <p:nvPr/>
        </p:nvSpPr>
        <p:spPr>
          <a:xfrm>
            <a:off x="-215487" y="1847463"/>
            <a:ext cx="3514218" cy="1615827"/>
          </a:xfrm>
          <a:prstGeom prst="rect">
            <a:avLst/>
          </a:prstGeom>
          <a:noFill/>
        </p:spPr>
        <p:txBody>
          <a:bodyPr wrap="square" lIns="342900" rIns="274320" rtlCol="0" anchor="ctr">
            <a:spAutoFit/>
          </a:bodyPr>
          <a:lstStyle/>
          <a:p>
            <a:r>
              <a:rPr lang="en-US" sz="3300" spc="38" dirty="0">
                <a:solidFill>
                  <a:schemeClr val="bg1"/>
                </a:solidFill>
                <a:latin typeface="+mj-lt"/>
              </a:rPr>
              <a:t>Highway Planning &amp; Programming</a:t>
            </a:r>
            <a:endParaRPr lang="en-US" sz="3300" b="1" spc="38" dirty="0">
              <a:solidFill>
                <a:schemeClr val="bg1"/>
              </a:solidFill>
              <a:latin typeface="+mj-lt"/>
            </a:endParaRPr>
          </a:p>
        </p:txBody>
      </p:sp>
      <p:cxnSp>
        <p:nvCxnSpPr>
          <p:cNvPr id="4" name="Straight Connector 3">
            <a:extLst>
              <a:ext uri="{FF2B5EF4-FFF2-40B4-BE49-F238E27FC236}">
                <a16:creationId xmlns:a16="http://schemas.microsoft.com/office/drawing/2014/main" id="{E8F08627-70AC-D8AD-9334-442BC753194D}"/>
              </a:ext>
              <a:ext uri="{C183D7F6-B498-43B3-948B-1728B52AA6E4}">
                <adec:decorative xmlns:adec="http://schemas.microsoft.com/office/drawing/2017/decorative" val="1"/>
              </a:ext>
            </a:extLst>
          </p:cNvPr>
          <p:cNvCxnSpPr/>
          <p:nvPr/>
        </p:nvCxnSpPr>
        <p:spPr>
          <a:xfrm>
            <a:off x="141294" y="3463290"/>
            <a:ext cx="480060" cy="0"/>
          </a:xfrm>
          <a:prstGeom prst="line">
            <a:avLst/>
          </a:prstGeom>
          <a:ln w="5715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D22F62C-4CE7-4467-0C58-326F4A07E1A7}"/>
              </a:ext>
              <a:ext uri="{C183D7F6-B498-43B3-948B-1728B52AA6E4}">
                <adec:decorative xmlns:adec="http://schemas.microsoft.com/office/drawing/2017/decorative" val="1"/>
              </a:ext>
            </a:extLst>
          </p:cNvPr>
          <p:cNvPicPr>
            <a:picLocks noChangeAspect="1"/>
          </p:cNvPicPr>
          <p:nvPr/>
        </p:nvPicPr>
        <p:blipFill>
          <a:blip r:embed="rId3"/>
          <a:srcRect t="21537"/>
          <a:stretch/>
        </p:blipFill>
        <p:spPr>
          <a:xfrm>
            <a:off x="3511296" y="3543300"/>
            <a:ext cx="5632704" cy="3314700"/>
          </a:xfrm>
          <a:prstGeom prst="rect">
            <a:avLst/>
          </a:prstGeom>
        </p:spPr>
      </p:pic>
    </p:spTree>
    <p:extLst>
      <p:ext uri="{BB962C8B-B14F-4D97-AF65-F5344CB8AC3E}">
        <p14:creationId xmlns:p14="http://schemas.microsoft.com/office/powerpoint/2010/main" val="3747293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0A3C0D-AE0B-DE20-110F-87E12608A56A}"/>
              </a:ext>
            </a:extLst>
          </p:cNvPr>
          <p:cNvSpPr>
            <a:spLocks noGrp="1"/>
          </p:cNvSpPr>
          <p:nvPr>
            <p:ph type="body" sz="quarter" idx="18"/>
          </p:nvPr>
        </p:nvSpPr>
        <p:spPr/>
        <p:txBody>
          <a:bodyPr/>
          <a:lstStyle/>
          <a:p>
            <a:r>
              <a:rPr lang="en-US" dirty="0"/>
              <a:t>Planning and Programming Process</a:t>
            </a:r>
          </a:p>
        </p:txBody>
      </p:sp>
      <p:pic>
        <p:nvPicPr>
          <p:cNvPr id="5" name="Content Placeholder 4" descr="Iowa DOT policy goals and system objectives are established by the Iowa DOT Executive Leadership Team and Commission. These are combined with analysis of system condition and trends to help shape overarching planning documents, including the State Transportation Plan, Transportation Asset Management Plan, and Specialized, System, and Modal Plans. These planning efforts typically have a 10- to 30-year horizon and help focus attention on needs, risks, and strategies to be pursued for the benefit of the system. These broader topics are then further defined through efforts such as feasibility studies, which begin to review specific needs at a corridor or similar level, and through the definition of specific projects.&#10;&#10;Once candidate projects are developed, they must be prioritized based on various factors and funding availability. Recommended projects then move forward to the Iowa DOT Executive Leadership Team and the Commission for consideration. Once it is decided what projects to target funds for, they become part of the Five-Year Program and move forward towards execution. Following the implementation of projects, monitoring of system performance helps complete the cycle and reinform the overarching planning processes.">
            <a:extLst>
              <a:ext uri="{FF2B5EF4-FFF2-40B4-BE49-F238E27FC236}">
                <a16:creationId xmlns:a16="http://schemas.microsoft.com/office/drawing/2014/main" id="{973220FB-4A26-2454-593D-28AE5AB22AE9}"/>
              </a:ext>
            </a:extLst>
          </p:cNvPr>
          <p:cNvPicPr>
            <a:picLocks noGrp="1" noChangeAspect="1"/>
          </p:cNvPicPr>
          <p:nvPr>
            <p:ph sz="quarter" idx="16"/>
          </p:nvPr>
        </p:nvPicPr>
        <p:blipFill>
          <a:blip r:embed="rId3" cstate="screen">
            <a:extLst>
              <a:ext uri="{28A0092B-C50C-407E-A947-70E740481C1C}">
                <a14:useLocalDpi xmlns:a14="http://schemas.microsoft.com/office/drawing/2010/main" val="0"/>
              </a:ext>
            </a:extLst>
          </a:blip>
          <a:stretch>
            <a:fillRect/>
          </a:stretch>
        </p:blipFill>
        <p:spPr>
          <a:xfrm>
            <a:off x="988172" y="1683945"/>
            <a:ext cx="7167655" cy="4363769"/>
          </a:xfrm>
        </p:spPr>
      </p:pic>
    </p:spTree>
    <p:extLst>
      <p:ext uri="{BB962C8B-B14F-4D97-AF65-F5344CB8AC3E}">
        <p14:creationId xmlns:p14="http://schemas.microsoft.com/office/powerpoint/2010/main" val="175605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0A3C0D-AE0B-DE20-110F-87E12608A56A}"/>
              </a:ext>
            </a:extLst>
          </p:cNvPr>
          <p:cNvSpPr>
            <a:spLocks noGrp="1"/>
          </p:cNvSpPr>
          <p:nvPr>
            <p:ph type="body" sz="quarter" idx="18"/>
          </p:nvPr>
        </p:nvSpPr>
        <p:spPr/>
        <p:txBody>
          <a:bodyPr/>
          <a:lstStyle/>
          <a:p>
            <a:r>
              <a:rPr lang="en-US" dirty="0"/>
              <a:t>Planning and Programming Process:</a:t>
            </a:r>
            <a:br>
              <a:rPr lang="en-US" dirty="0"/>
            </a:br>
            <a:r>
              <a:rPr lang="en-US" sz="3200" dirty="0">
                <a:solidFill>
                  <a:schemeClr val="accent6"/>
                </a:solidFill>
              </a:rPr>
              <a:t>Focus</a:t>
            </a:r>
            <a:endParaRPr lang="en-US" dirty="0">
              <a:solidFill>
                <a:schemeClr val="accent6"/>
              </a:solidFill>
            </a:endParaRPr>
          </a:p>
        </p:txBody>
      </p:sp>
      <p:sp>
        <p:nvSpPr>
          <p:cNvPr id="4" name="Rectangle 3">
            <a:extLst>
              <a:ext uri="{FF2B5EF4-FFF2-40B4-BE49-F238E27FC236}">
                <a16:creationId xmlns:a16="http://schemas.microsoft.com/office/drawing/2014/main" id="{2C055255-E20F-4AFB-B303-0EA46C1901D7}"/>
              </a:ext>
              <a:ext uri="{C183D7F6-B498-43B3-948B-1728B52AA6E4}">
                <adec:decorative xmlns:adec="http://schemas.microsoft.com/office/drawing/2017/decorative" val="1"/>
              </a:ext>
            </a:extLst>
          </p:cNvPr>
          <p:cNvSpPr/>
          <p:nvPr/>
        </p:nvSpPr>
        <p:spPr>
          <a:xfrm>
            <a:off x="418072" y="1580062"/>
            <a:ext cx="2194560" cy="4272098"/>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73220FB-4A26-2454-593D-28AE5AB22AE9}"/>
              </a:ext>
              <a:ext uri="{C183D7F6-B498-43B3-948B-1728B52AA6E4}">
                <adec:decorative xmlns:adec="http://schemas.microsoft.com/office/drawing/2017/decorative" val="1"/>
              </a:ext>
            </a:extLst>
          </p:cNvPr>
          <p:cNvPicPr>
            <a:picLocks noGrp="1" noChangeAspect="1"/>
          </p:cNvPicPr>
          <p:nvPr>
            <p:ph sz="quarter" idx="16"/>
          </p:nvPr>
        </p:nvPicPr>
        <p:blipFill>
          <a:blip r:embed="rId3" cstate="screen">
            <a:alphaModFix amt="30000"/>
            <a:extLst>
              <a:ext uri="{28A0092B-C50C-407E-A947-70E740481C1C}">
                <a14:useLocalDpi xmlns:a14="http://schemas.microsoft.com/office/drawing/2010/main" val="0"/>
              </a:ext>
            </a:extLst>
          </a:blip>
          <a:stretch>
            <a:fillRect/>
          </a:stretch>
        </p:blipFill>
        <p:spPr>
          <a:xfrm>
            <a:off x="2596364" y="1948036"/>
            <a:ext cx="6164197" cy="3752850"/>
          </a:xfrm>
        </p:spPr>
      </p:pic>
      <p:pic>
        <p:nvPicPr>
          <p:cNvPr id="8" name="Content Placeholder 4">
            <a:extLst>
              <a:ext uri="{FF2B5EF4-FFF2-40B4-BE49-F238E27FC236}">
                <a16:creationId xmlns:a16="http://schemas.microsoft.com/office/drawing/2014/main" id="{65D16EF5-DB0C-07D5-BE67-CC4E2D652C86}"/>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596365" y="1948036"/>
            <a:ext cx="2888056" cy="1682404"/>
          </a:xfrm>
          <a:prstGeom prst="rect">
            <a:avLst/>
          </a:prstGeom>
        </p:spPr>
      </p:pic>
      <p:pic>
        <p:nvPicPr>
          <p:cNvPr id="9" name="Content Placeholder 4">
            <a:extLst>
              <a:ext uri="{FF2B5EF4-FFF2-40B4-BE49-F238E27FC236}">
                <a16:creationId xmlns:a16="http://schemas.microsoft.com/office/drawing/2014/main" id="{4FC19698-5A9F-D7A1-5B42-88A44337E2A8}"/>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484421" y="2607398"/>
            <a:ext cx="1702050" cy="588475"/>
          </a:xfrm>
          <a:prstGeom prst="rect">
            <a:avLst/>
          </a:prstGeom>
        </p:spPr>
      </p:pic>
      <p:pic>
        <p:nvPicPr>
          <p:cNvPr id="10" name="Content Placeholder 4">
            <a:extLst>
              <a:ext uri="{FF2B5EF4-FFF2-40B4-BE49-F238E27FC236}">
                <a16:creationId xmlns:a16="http://schemas.microsoft.com/office/drawing/2014/main" id="{3B6F8BFF-44B1-C642-0B64-50C1951CE51F}"/>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6552728" y="3195872"/>
            <a:ext cx="941562" cy="2505013"/>
          </a:xfrm>
          <a:prstGeom prst="rect">
            <a:avLst/>
          </a:prstGeom>
        </p:spPr>
      </p:pic>
      <p:pic>
        <p:nvPicPr>
          <p:cNvPr id="11" name="Content Placeholder 4">
            <a:extLst>
              <a:ext uri="{FF2B5EF4-FFF2-40B4-BE49-F238E27FC236}">
                <a16:creationId xmlns:a16="http://schemas.microsoft.com/office/drawing/2014/main" id="{C36928D6-8932-BF3D-9E55-5E69A4F54257}"/>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6172484" y="3060071"/>
            <a:ext cx="470779" cy="1682404"/>
          </a:xfrm>
          <a:prstGeom prst="rect">
            <a:avLst/>
          </a:prstGeom>
        </p:spPr>
      </p:pic>
      <p:pic>
        <p:nvPicPr>
          <p:cNvPr id="2" name="Picture 1">
            <a:extLst>
              <a:ext uri="{FF2B5EF4-FFF2-40B4-BE49-F238E27FC236}">
                <a16:creationId xmlns:a16="http://schemas.microsoft.com/office/drawing/2014/main" id="{3ABA5B8D-2D38-252A-1427-BF379C8523D1}"/>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55658" y="1976668"/>
            <a:ext cx="2103120" cy="1625139"/>
          </a:xfrm>
          <a:prstGeom prst="rect">
            <a:avLst/>
          </a:prstGeom>
          <a:ln>
            <a:solidFill>
              <a:schemeClr val="tx1"/>
            </a:solidFill>
          </a:ln>
        </p:spPr>
      </p:pic>
    </p:spTree>
    <p:extLst>
      <p:ext uri="{BB962C8B-B14F-4D97-AF65-F5344CB8AC3E}">
        <p14:creationId xmlns:p14="http://schemas.microsoft.com/office/powerpoint/2010/main" val="1654968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0A3C0D-AE0B-DE20-110F-87E12608A56A}"/>
              </a:ext>
            </a:extLst>
          </p:cNvPr>
          <p:cNvSpPr>
            <a:spLocks noGrp="1"/>
          </p:cNvSpPr>
          <p:nvPr>
            <p:ph type="body" sz="quarter" idx="18"/>
          </p:nvPr>
        </p:nvSpPr>
        <p:spPr/>
        <p:txBody>
          <a:bodyPr/>
          <a:lstStyle/>
          <a:p>
            <a:r>
              <a:rPr lang="en-US" dirty="0"/>
              <a:t>Planning and Programming Process:</a:t>
            </a:r>
            <a:br>
              <a:rPr lang="en-US" dirty="0"/>
            </a:br>
            <a:r>
              <a:rPr lang="en-US" sz="3200" dirty="0">
                <a:solidFill>
                  <a:schemeClr val="accent6"/>
                </a:solidFill>
              </a:rPr>
              <a:t>Define</a:t>
            </a:r>
            <a:endParaRPr lang="en-US" dirty="0">
              <a:solidFill>
                <a:schemeClr val="accent6"/>
              </a:solidFill>
            </a:endParaRPr>
          </a:p>
        </p:txBody>
      </p:sp>
      <p:sp>
        <p:nvSpPr>
          <p:cNvPr id="6" name="Rectangle 5">
            <a:extLst>
              <a:ext uri="{FF2B5EF4-FFF2-40B4-BE49-F238E27FC236}">
                <a16:creationId xmlns:a16="http://schemas.microsoft.com/office/drawing/2014/main" id="{45DA6B7A-E881-8495-ED9C-77076B548F5B}"/>
              </a:ext>
              <a:ext uri="{C183D7F6-B498-43B3-948B-1728B52AA6E4}">
                <adec:decorative xmlns:adec="http://schemas.microsoft.com/office/drawing/2017/decorative" val="1"/>
              </a:ext>
            </a:extLst>
          </p:cNvPr>
          <p:cNvSpPr/>
          <p:nvPr/>
        </p:nvSpPr>
        <p:spPr>
          <a:xfrm>
            <a:off x="418072" y="1580062"/>
            <a:ext cx="2194560" cy="4272098"/>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7D710F5-69F4-FB46-E255-75905DE18E7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3792" y="1991291"/>
            <a:ext cx="2103120" cy="1625747"/>
          </a:xfrm>
          <a:prstGeom prst="rect">
            <a:avLst/>
          </a:prstGeom>
          <a:ln>
            <a:solidFill>
              <a:schemeClr val="tx1"/>
            </a:solidFill>
          </a:ln>
        </p:spPr>
      </p:pic>
      <p:pic>
        <p:nvPicPr>
          <p:cNvPr id="4" name="Picture 3">
            <a:extLst>
              <a:ext uri="{FF2B5EF4-FFF2-40B4-BE49-F238E27FC236}">
                <a16:creationId xmlns:a16="http://schemas.microsoft.com/office/drawing/2014/main" id="{48417A12-AB1F-AD03-BCD0-40605F30E4A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4383" y="3688993"/>
            <a:ext cx="1413164" cy="1828800"/>
          </a:xfrm>
          <a:prstGeom prst="rect">
            <a:avLst/>
          </a:prstGeom>
          <a:ln>
            <a:solidFill>
              <a:schemeClr val="tx1"/>
            </a:solidFill>
          </a:ln>
        </p:spPr>
      </p:pic>
      <p:pic>
        <p:nvPicPr>
          <p:cNvPr id="8" name="Content Placeholder 4">
            <a:extLst>
              <a:ext uri="{FF2B5EF4-FFF2-40B4-BE49-F238E27FC236}">
                <a16:creationId xmlns:a16="http://schemas.microsoft.com/office/drawing/2014/main" id="{CC3E4E13-218D-5DCD-7404-B5AB01FDF9BB}"/>
              </a:ext>
              <a:ext uri="{C183D7F6-B498-43B3-948B-1728B52AA6E4}">
                <adec:decorative xmlns:adec="http://schemas.microsoft.com/office/drawing/2017/decorative" val="1"/>
              </a:ext>
            </a:extLst>
          </p:cNvPr>
          <p:cNvPicPr>
            <a:picLocks noGrp="1" noChangeAspect="1"/>
          </p:cNvPicPr>
          <p:nvPr>
            <p:ph sz="quarter" idx="16"/>
          </p:nvPr>
        </p:nvPicPr>
        <p:blipFill>
          <a:blip r:embed="rId5" cstate="screen">
            <a:alphaModFix amt="30000"/>
            <a:extLst>
              <a:ext uri="{28A0092B-C50C-407E-A947-70E740481C1C}">
                <a14:useLocalDpi xmlns:a14="http://schemas.microsoft.com/office/drawing/2010/main" val="0"/>
              </a:ext>
            </a:extLst>
          </a:blip>
          <a:stretch>
            <a:fillRect/>
          </a:stretch>
        </p:blipFill>
        <p:spPr>
          <a:xfrm>
            <a:off x="2596364" y="1948036"/>
            <a:ext cx="6164197" cy="3752850"/>
          </a:xfrm>
        </p:spPr>
      </p:pic>
      <p:pic>
        <p:nvPicPr>
          <p:cNvPr id="9" name="Content Placeholder 4">
            <a:extLst>
              <a:ext uri="{FF2B5EF4-FFF2-40B4-BE49-F238E27FC236}">
                <a16:creationId xmlns:a16="http://schemas.microsoft.com/office/drawing/2014/main" id="{55B8E3C0-D43A-99CD-601D-BA577D1AA703}"/>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2596365" y="3563846"/>
            <a:ext cx="2888056" cy="1252597"/>
          </a:xfrm>
          <a:prstGeom prst="rect">
            <a:avLst/>
          </a:prstGeom>
        </p:spPr>
      </p:pic>
    </p:spTree>
    <p:extLst>
      <p:ext uri="{BB962C8B-B14F-4D97-AF65-F5344CB8AC3E}">
        <p14:creationId xmlns:p14="http://schemas.microsoft.com/office/powerpoint/2010/main" val="2956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0A3C0D-AE0B-DE20-110F-87E12608A56A}"/>
              </a:ext>
            </a:extLst>
          </p:cNvPr>
          <p:cNvSpPr>
            <a:spLocks noGrp="1"/>
          </p:cNvSpPr>
          <p:nvPr>
            <p:ph type="body" sz="quarter" idx="18"/>
          </p:nvPr>
        </p:nvSpPr>
        <p:spPr>
          <a:xfrm>
            <a:off x="754383" y="1005840"/>
            <a:ext cx="7855463" cy="574222"/>
          </a:xfrm>
        </p:spPr>
        <p:txBody>
          <a:bodyPr/>
          <a:lstStyle/>
          <a:p>
            <a:r>
              <a:rPr lang="en-US" dirty="0"/>
              <a:t>Planning and Programming Process:</a:t>
            </a:r>
            <a:br>
              <a:rPr lang="en-US" dirty="0"/>
            </a:br>
            <a:r>
              <a:rPr lang="en-US" sz="3200" dirty="0">
                <a:solidFill>
                  <a:schemeClr val="accent6"/>
                </a:solidFill>
              </a:rPr>
              <a:t>Prioritize</a:t>
            </a:r>
            <a:endParaRPr lang="en-US" dirty="0">
              <a:solidFill>
                <a:schemeClr val="accent6"/>
              </a:solidFill>
            </a:endParaRPr>
          </a:p>
        </p:txBody>
      </p:sp>
      <p:sp>
        <p:nvSpPr>
          <p:cNvPr id="11" name="Rectangle 10">
            <a:extLst>
              <a:ext uri="{FF2B5EF4-FFF2-40B4-BE49-F238E27FC236}">
                <a16:creationId xmlns:a16="http://schemas.microsoft.com/office/drawing/2014/main" id="{BC200CE8-1E9B-B40E-EF03-F4C15FA4479A}"/>
              </a:ext>
              <a:ext uri="{C183D7F6-B498-43B3-948B-1728B52AA6E4}">
                <adec:decorative xmlns:adec="http://schemas.microsoft.com/office/drawing/2017/decorative" val="1"/>
              </a:ext>
            </a:extLst>
          </p:cNvPr>
          <p:cNvSpPr/>
          <p:nvPr/>
        </p:nvSpPr>
        <p:spPr>
          <a:xfrm>
            <a:off x="418072" y="1580062"/>
            <a:ext cx="2194560" cy="4272098"/>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4">
            <a:extLst>
              <a:ext uri="{FF2B5EF4-FFF2-40B4-BE49-F238E27FC236}">
                <a16:creationId xmlns:a16="http://schemas.microsoft.com/office/drawing/2014/main" id="{468E54A3-C959-6E52-BF71-2AB3944C88D3}"/>
              </a:ext>
              <a:ext uri="{C183D7F6-B498-43B3-948B-1728B52AA6E4}">
                <adec:decorative xmlns:adec="http://schemas.microsoft.com/office/drawing/2017/decorative" val="1"/>
              </a:ext>
            </a:extLst>
          </p:cNvPr>
          <p:cNvPicPr>
            <a:picLocks noGrp="1" noChangeAspect="1"/>
          </p:cNvPicPr>
          <p:nvPr>
            <p:ph sz="quarter" idx="16"/>
          </p:nvPr>
        </p:nvPicPr>
        <p:blipFill>
          <a:blip r:embed="rId3" cstate="screen">
            <a:alphaModFix amt="30000"/>
            <a:extLst>
              <a:ext uri="{28A0092B-C50C-407E-A947-70E740481C1C}">
                <a14:useLocalDpi xmlns:a14="http://schemas.microsoft.com/office/drawing/2010/main" val="0"/>
              </a:ext>
            </a:extLst>
          </a:blip>
          <a:stretch>
            <a:fillRect/>
          </a:stretch>
        </p:blipFill>
        <p:spPr>
          <a:xfrm>
            <a:off x="2596364" y="1948036"/>
            <a:ext cx="6164197" cy="3752850"/>
          </a:xfrm>
        </p:spPr>
      </p:pic>
      <p:pic>
        <p:nvPicPr>
          <p:cNvPr id="21" name="Content Placeholder 4">
            <a:extLst>
              <a:ext uri="{FF2B5EF4-FFF2-40B4-BE49-F238E27FC236}">
                <a16:creationId xmlns:a16="http://schemas.microsoft.com/office/drawing/2014/main" id="{C1B00D23-5DBA-50D0-6CB3-BDDA34F6CC02}"/>
              </a:ext>
              <a:ext uri="{C183D7F6-B498-43B3-948B-1728B52AA6E4}">
                <adec:decorative xmlns:adec="http://schemas.microsoft.com/office/drawing/2017/decorative" val="1"/>
              </a:ext>
            </a:extLst>
          </p:cNvPr>
          <p:cNvPicPr>
            <a:picLocks noChangeAspect="1"/>
          </p:cNvPicPr>
          <p:nvPr/>
        </p:nvPicPr>
        <p:blipFill rotWithShape="1">
          <a:blip r:embed="rId4" cstate="screen">
            <a:alphaModFix/>
            <a:extLst>
              <a:ext uri="{28A0092B-C50C-407E-A947-70E740481C1C}">
                <a14:useLocalDpi xmlns:a14="http://schemas.microsoft.com/office/drawing/2010/main" val="0"/>
              </a:ext>
            </a:extLst>
          </a:blip>
          <a:srcRect r="-1"/>
          <a:stretch/>
        </p:blipFill>
        <p:spPr>
          <a:xfrm>
            <a:off x="2612632" y="4390930"/>
            <a:ext cx="3994417" cy="1309955"/>
          </a:xfrm>
          <a:prstGeom prst="rect">
            <a:avLst/>
          </a:prstGeom>
        </p:spPr>
      </p:pic>
      <p:pic>
        <p:nvPicPr>
          <p:cNvPr id="6" name="Picture 5">
            <a:extLst>
              <a:ext uri="{FF2B5EF4-FFF2-40B4-BE49-F238E27FC236}">
                <a16:creationId xmlns:a16="http://schemas.microsoft.com/office/drawing/2014/main" id="{FA533F65-2802-8F9D-B638-2D4CF439049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5658" y="3077295"/>
            <a:ext cx="2103120" cy="1097475"/>
          </a:xfrm>
          <a:prstGeom prst="rect">
            <a:avLst/>
          </a:prstGeom>
          <a:ln>
            <a:solidFill>
              <a:schemeClr val="tx1"/>
            </a:solidFill>
          </a:ln>
        </p:spPr>
      </p:pic>
      <p:pic>
        <p:nvPicPr>
          <p:cNvPr id="8" name="Picture 7">
            <a:extLst>
              <a:ext uri="{FF2B5EF4-FFF2-40B4-BE49-F238E27FC236}">
                <a16:creationId xmlns:a16="http://schemas.microsoft.com/office/drawing/2014/main" id="{6A065440-4AFE-3FD0-2B7A-8E86CB5A02A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5658" y="2009580"/>
            <a:ext cx="2103120" cy="977471"/>
          </a:xfrm>
          <a:prstGeom prst="rect">
            <a:avLst/>
          </a:prstGeom>
          <a:ln>
            <a:solidFill>
              <a:schemeClr val="tx1"/>
            </a:solidFill>
          </a:ln>
        </p:spPr>
      </p:pic>
      <p:pic>
        <p:nvPicPr>
          <p:cNvPr id="10" name="Picture 9">
            <a:extLst>
              <a:ext uri="{FF2B5EF4-FFF2-40B4-BE49-F238E27FC236}">
                <a16:creationId xmlns:a16="http://schemas.microsoft.com/office/drawing/2014/main" id="{0F29EA02-FF90-950D-78F6-92B5D9EE0686}"/>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5658" y="4263926"/>
            <a:ext cx="2103120" cy="1253374"/>
          </a:xfrm>
          <a:prstGeom prst="rect">
            <a:avLst/>
          </a:prstGeom>
        </p:spPr>
      </p:pic>
    </p:spTree>
    <p:extLst>
      <p:ext uri="{BB962C8B-B14F-4D97-AF65-F5344CB8AC3E}">
        <p14:creationId xmlns:p14="http://schemas.microsoft.com/office/powerpoint/2010/main" val="285724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3015B8A-E089-6AD5-DF58-B83BBF55027A}"/>
              </a:ext>
            </a:extLst>
          </p:cNvPr>
          <p:cNvSpPr>
            <a:spLocks noGrp="1"/>
          </p:cNvSpPr>
          <p:nvPr>
            <p:ph type="body" sz="quarter" idx="18"/>
          </p:nvPr>
        </p:nvSpPr>
        <p:spPr>
          <a:xfrm>
            <a:off x="1204437" y="1415076"/>
            <a:ext cx="3074670" cy="430667"/>
          </a:xfrm>
        </p:spPr>
        <p:txBody>
          <a:bodyPr/>
          <a:lstStyle/>
          <a:p>
            <a:r>
              <a:rPr lang="en-US" sz="2400" dirty="0"/>
              <a:t>Agenda</a:t>
            </a:r>
          </a:p>
        </p:txBody>
      </p:sp>
      <p:sp>
        <p:nvSpPr>
          <p:cNvPr id="14" name="TextBox 13">
            <a:extLst>
              <a:ext uri="{FF2B5EF4-FFF2-40B4-BE49-F238E27FC236}">
                <a16:creationId xmlns:a16="http://schemas.microsoft.com/office/drawing/2014/main" id="{660A45C8-9983-35E6-92FD-150E62A43D77}"/>
              </a:ext>
              <a:ext uri="{C183D7F6-B498-43B3-948B-1728B52AA6E4}">
                <adec:decorative xmlns:adec="http://schemas.microsoft.com/office/drawing/2017/decorative" val="0"/>
              </a:ext>
            </a:extLst>
          </p:cNvPr>
          <p:cNvSpPr txBox="1"/>
          <p:nvPr/>
        </p:nvSpPr>
        <p:spPr bwMode="auto">
          <a:xfrm>
            <a:off x="754381" y="2005226"/>
            <a:ext cx="3524726" cy="2846933"/>
          </a:xfrm>
          <a:prstGeom prst="rect">
            <a:avLst/>
          </a:prstGeom>
          <a:noFill/>
        </p:spPr>
        <p:txBody>
          <a:bodyPr wrap="square" lIns="0">
            <a:spAutoFit/>
          </a:bodyPr>
          <a:lstStyle/>
          <a:p>
            <a:pPr>
              <a:spcBef>
                <a:spcPts val="900"/>
              </a:spcBef>
              <a:defRPr/>
            </a:pPr>
            <a:r>
              <a:rPr lang="en-US" b="1" spc="150" dirty="0">
                <a:latin typeface="Calibri" panose="020F0502020204030204" pitchFamily="34" charset="0"/>
                <a:ea typeface="PT Sans" panose="020B0503020203020204" pitchFamily="34" charset="0"/>
                <a:cs typeface="Calibri" panose="020F0502020204030204" pitchFamily="34" charset="0"/>
              </a:rPr>
              <a:t>Iowa’s Public Roadway System</a:t>
            </a:r>
          </a:p>
          <a:p>
            <a:pPr>
              <a:spcAft>
                <a:spcPts val="450"/>
              </a:spcAft>
              <a:defRPr/>
            </a:pPr>
            <a:r>
              <a:rPr lang="en-US" altLang="en-US" dirty="0">
                <a:latin typeface="Calibri" panose="020F0502020204030204" pitchFamily="34" charset="0"/>
                <a:ea typeface="PT Sans" panose="020B0503020203020204" pitchFamily="34" charset="0"/>
                <a:cs typeface="Calibri" panose="020F0502020204030204" pitchFamily="34" charset="0"/>
              </a:rPr>
              <a:t> </a:t>
            </a:r>
          </a:p>
          <a:p>
            <a:pPr>
              <a:spcBef>
                <a:spcPts val="900"/>
              </a:spcBef>
              <a:defRPr/>
            </a:pPr>
            <a:r>
              <a:rPr lang="en-US" b="1" spc="150" dirty="0">
                <a:latin typeface="Calibri" panose="020F0502020204030204" pitchFamily="34" charset="0"/>
                <a:ea typeface="PT Sans" panose="020B0503020203020204" pitchFamily="34" charset="0"/>
                <a:cs typeface="Calibri" panose="020F0502020204030204" pitchFamily="34" charset="0"/>
              </a:rPr>
              <a:t>Highway Networks</a:t>
            </a:r>
          </a:p>
          <a:p>
            <a:pPr>
              <a:spcAft>
                <a:spcPts val="450"/>
              </a:spcAft>
              <a:defRPr/>
            </a:pPr>
            <a:r>
              <a:rPr lang="en-US" altLang="en-US" dirty="0">
                <a:latin typeface="Calibri" panose="020F0502020204030204" pitchFamily="34" charset="0"/>
                <a:ea typeface="PT Sans" panose="020B0503020203020204" pitchFamily="34" charset="0"/>
                <a:cs typeface="Calibri" panose="020F0502020204030204" pitchFamily="34" charset="0"/>
              </a:rPr>
              <a:t> </a:t>
            </a:r>
          </a:p>
          <a:p>
            <a:pPr>
              <a:spcBef>
                <a:spcPts val="900"/>
              </a:spcBef>
              <a:defRPr/>
            </a:pPr>
            <a:r>
              <a:rPr lang="en-US" b="1" spc="150" dirty="0">
                <a:latin typeface="Calibri" panose="020F0502020204030204" pitchFamily="34" charset="0"/>
                <a:ea typeface="PT Sans" panose="020B0503020203020204" pitchFamily="34" charset="0"/>
                <a:cs typeface="Calibri" panose="020F0502020204030204" pitchFamily="34" charset="0"/>
              </a:rPr>
              <a:t>State Highway System Usage</a:t>
            </a:r>
          </a:p>
          <a:p>
            <a:pPr>
              <a:spcAft>
                <a:spcPts val="450"/>
              </a:spcAft>
              <a:defRPr/>
            </a:pPr>
            <a:r>
              <a:rPr lang="en-US" altLang="en-US" dirty="0">
                <a:latin typeface="Calibri" panose="020F0502020204030204" pitchFamily="34" charset="0"/>
                <a:ea typeface="PT Sans" panose="020B0503020203020204" pitchFamily="34" charset="0"/>
                <a:cs typeface="Calibri" panose="020F0502020204030204" pitchFamily="34" charset="0"/>
              </a:rPr>
              <a:t> </a:t>
            </a:r>
          </a:p>
          <a:p>
            <a:pPr>
              <a:spcBef>
                <a:spcPts val="900"/>
              </a:spcBef>
              <a:defRPr/>
            </a:pPr>
            <a:r>
              <a:rPr lang="en-US" b="1" spc="150" dirty="0">
                <a:latin typeface="Calibri" panose="020F0502020204030204" pitchFamily="34" charset="0"/>
                <a:ea typeface="PT Sans" panose="020B0503020203020204" pitchFamily="34" charset="0"/>
                <a:cs typeface="Calibri" panose="020F0502020204030204" pitchFamily="34" charset="0"/>
              </a:rPr>
              <a:t>Highway Planning and Programming</a:t>
            </a:r>
          </a:p>
        </p:txBody>
      </p:sp>
      <p:pic>
        <p:nvPicPr>
          <p:cNvPr id="2" name="Picture Placeholder 2">
            <a:extLst>
              <a:ext uri="{FF2B5EF4-FFF2-40B4-BE49-F238E27FC236}">
                <a16:creationId xmlns:a16="http://schemas.microsoft.com/office/drawing/2014/main" id="{F6C2BC8A-F121-3E30-48CC-6BF54205E024}"/>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571999" y="632368"/>
            <a:ext cx="4068251" cy="5879592"/>
          </a:xfrm>
          <a:prstGeom prst="rect">
            <a:avLst/>
          </a:prstGeom>
        </p:spPr>
      </p:pic>
      <p:pic>
        <p:nvPicPr>
          <p:cNvPr id="8" name="Graphic 7">
            <a:extLst>
              <a:ext uri="{FF2B5EF4-FFF2-40B4-BE49-F238E27FC236}">
                <a16:creationId xmlns:a16="http://schemas.microsoft.com/office/drawing/2014/main" id="{A26283F5-6F08-B866-1753-2A00C1C1AD5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4380" y="1349747"/>
            <a:ext cx="342900" cy="414528"/>
          </a:xfrm>
          <a:prstGeom prst="rect">
            <a:avLst/>
          </a:prstGeom>
        </p:spPr>
      </p:pic>
      <p:grpSp>
        <p:nvGrpSpPr>
          <p:cNvPr id="20" name="Group 19">
            <a:extLst>
              <a:ext uri="{FF2B5EF4-FFF2-40B4-BE49-F238E27FC236}">
                <a16:creationId xmlns:a16="http://schemas.microsoft.com/office/drawing/2014/main" id="{A9FCE2BF-2AF9-F8C5-407D-30016AA6B2F6}"/>
              </a:ext>
              <a:ext uri="{C183D7F6-B498-43B3-948B-1728B52AA6E4}">
                <adec:decorative xmlns:adec="http://schemas.microsoft.com/office/drawing/2017/decorative" val="1"/>
              </a:ext>
            </a:extLst>
          </p:cNvPr>
          <p:cNvGrpSpPr/>
          <p:nvPr/>
        </p:nvGrpSpPr>
        <p:grpSpPr>
          <a:xfrm>
            <a:off x="770558" y="0"/>
            <a:ext cx="244954" cy="1094750"/>
            <a:chOff x="770558" y="0"/>
            <a:chExt cx="168795" cy="754380"/>
          </a:xfrm>
        </p:grpSpPr>
        <p:cxnSp>
          <p:nvCxnSpPr>
            <p:cNvPr id="3" name="Straight Connector 2">
              <a:extLst>
                <a:ext uri="{FF2B5EF4-FFF2-40B4-BE49-F238E27FC236}">
                  <a16:creationId xmlns:a16="http://schemas.microsoft.com/office/drawing/2014/main" id="{1F98FF10-A6CB-49C1-BDDF-E0FD6E9F1349}"/>
                </a:ext>
                <a:ext uri="{C183D7F6-B498-43B3-948B-1728B52AA6E4}">
                  <adec:decorative xmlns:adec="http://schemas.microsoft.com/office/drawing/2017/decorative" val="1"/>
                </a:ext>
              </a:extLst>
            </p:cNvPr>
            <p:cNvCxnSpPr>
              <a:cxnSpLocks/>
            </p:cNvCxnSpPr>
            <p:nvPr/>
          </p:nvCxnSpPr>
          <p:spPr>
            <a:xfrm>
              <a:off x="854955" y="0"/>
              <a:ext cx="0" cy="7543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586EC07-AFE8-01E8-972B-4FC6481F57A7}"/>
                </a:ext>
                <a:ext uri="{C183D7F6-B498-43B3-948B-1728B52AA6E4}">
                  <adec:decorative xmlns:adec="http://schemas.microsoft.com/office/drawing/2017/decorative" val="1"/>
                </a:ext>
              </a:extLst>
            </p:cNvPr>
            <p:cNvCxnSpPr>
              <a:cxnSpLocks/>
            </p:cNvCxnSpPr>
            <p:nvPr/>
          </p:nvCxnSpPr>
          <p:spPr>
            <a:xfrm>
              <a:off x="770558" y="0"/>
              <a:ext cx="0" cy="7543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AA1F1D5-DEF2-53BE-B69C-0AE3B8BC42DA}"/>
                </a:ext>
                <a:ext uri="{C183D7F6-B498-43B3-948B-1728B52AA6E4}">
                  <adec:decorative xmlns:adec="http://schemas.microsoft.com/office/drawing/2017/decorative" val="1"/>
                </a:ext>
              </a:extLst>
            </p:cNvPr>
            <p:cNvCxnSpPr>
              <a:cxnSpLocks/>
            </p:cNvCxnSpPr>
            <p:nvPr/>
          </p:nvCxnSpPr>
          <p:spPr>
            <a:xfrm>
              <a:off x="939353" y="0"/>
              <a:ext cx="0" cy="75438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 name="Isosceles Triangle 30">
            <a:extLst>
              <a:ext uri="{FF2B5EF4-FFF2-40B4-BE49-F238E27FC236}">
                <a16:creationId xmlns:a16="http://schemas.microsoft.com/office/drawing/2014/main" id="{3251883D-8093-7D23-FBB7-9A00F1C3AF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6382858" y="3789119"/>
            <a:ext cx="661793" cy="4869295"/>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744007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0A3C0D-AE0B-DE20-110F-87E12608A56A}"/>
              </a:ext>
              <a:ext uri="{C183D7F6-B498-43B3-948B-1728B52AA6E4}">
                <adec:decorative xmlns:adec="http://schemas.microsoft.com/office/drawing/2017/decorative" val="0"/>
              </a:ext>
            </a:extLst>
          </p:cNvPr>
          <p:cNvSpPr>
            <a:spLocks noGrp="1"/>
          </p:cNvSpPr>
          <p:nvPr>
            <p:ph type="body" sz="quarter" idx="18"/>
          </p:nvPr>
        </p:nvSpPr>
        <p:spPr/>
        <p:txBody>
          <a:bodyPr/>
          <a:lstStyle/>
          <a:p>
            <a:r>
              <a:rPr lang="en-US" dirty="0"/>
              <a:t>Planning and Programming Process:</a:t>
            </a:r>
            <a:br>
              <a:rPr lang="en-US" dirty="0"/>
            </a:br>
            <a:r>
              <a:rPr lang="en-US" sz="3200" dirty="0">
                <a:solidFill>
                  <a:schemeClr val="accent6"/>
                </a:solidFill>
              </a:rPr>
              <a:t>Decide &amp; Execute</a:t>
            </a:r>
            <a:endParaRPr lang="en-US" dirty="0">
              <a:solidFill>
                <a:schemeClr val="accent6"/>
              </a:solidFill>
            </a:endParaRPr>
          </a:p>
        </p:txBody>
      </p:sp>
      <p:sp>
        <p:nvSpPr>
          <p:cNvPr id="4" name="Rectangle 3">
            <a:extLst>
              <a:ext uri="{FF2B5EF4-FFF2-40B4-BE49-F238E27FC236}">
                <a16:creationId xmlns:a16="http://schemas.microsoft.com/office/drawing/2014/main" id="{0145E23A-2570-E59C-21BB-1D5283A41B63}"/>
              </a:ext>
              <a:ext uri="{C183D7F6-B498-43B3-948B-1728B52AA6E4}">
                <adec:decorative xmlns:adec="http://schemas.microsoft.com/office/drawing/2017/decorative" val="1"/>
              </a:ext>
            </a:extLst>
          </p:cNvPr>
          <p:cNvSpPr/>
          <p:nvPr/>
        </p:nvSpPr>
        <p:spPr>
          <a:xfrm>
            <a:off x="418072" y="1580062"/>
            <a:ext cx="2194560" cy="4272098"/>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3ECA8F-CCFD-F6F5-974D-897C85AB744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3792" y="1983315"/>
            <a:ext cx="2103120" cy="1624491"/>
          </a:xfrm>
          <a:prstGeom prst="rect">
            <a:avLst/>
          </a:prstGeom>
          <a:ln>
            <a:solidFill>
              <a:schemeClr val="tx1"/>
            </a:solidFill>
          </a:ln>
        </p:spPr>
      </p:pic>
      <p:pic>
        <p:nvPicPr>
          <p:cNvPr id="8" name="Content Placeholder 4">
            <a:extLst>
              <a:ext uri="{FF2B5EF4-FFF2-40B4-BE49-F238E27FC236}">
                <a16:creationId xmlns:a16="http://schemas.microsoft.com/office/drawing/2014/main" id="{46B1EDA6-ACE1-BBB1-6196-5DA0E18652CA}"/>
              </a:ext>
              <a:ext uri="{C183D7F6-B498-43B3-948B-1728B52AA6E4}">
                <adec:decorative xmlns:adec="http://schemas.microsoft.com/office/drawing/2017/decorative" val="1"/>
              </a:ext>
            </a:extLst>
          </p:cNvPr>
          <p:cNvPicPr>
            <a:picLocks noGrp="1" noChangeAspect="1"/>
          </p:cNvPicPr>
          <p:nvPr>
            <p:ph sz="quarter" idx="16"/>
          </p:nvPr>
        </p:nvPicPr>
        <p:blipFill>
          <a:blip r:embed="rId4" cstate="screen">
            <a:alphaModFix amt="30000"/>
            <a:extLst>
              <a:ext uri="{28A0092B-C50C-407E-A947-70E740481C1C}">
                <a14:useLocalDpi xmlns:a14="http://schemas.microsoft.com/office/drawing/2010/main" val="0"/>
              </a:ext>
            </a:extLst>
          </a:blip>
          <a:stretch>
            <a:fillRect/>
          </a:stretch>
        </p:blipFill>
        <p:spPr>
          <a:xfrm>
            <a:off x="2596364" y="1919336"/>
            <a:ext cx="6164197" cy="3752850"/>
          </a:xfrm>
        </p:spPr>
      </p:pic>
      <p:pic>
        <p:nvPicPr>
          <p:cNvPr id="9" name="Content Placeholder 4">
            <a:extLst>
              <a:ext uri="{FF2B5EF4-FFF2-40B4-BE49-F238E27FC236}">
                <a16:creationId xmlns:a16="http://schemas.microsoft.com/office/drawing/2014/main" id="{C815D9F0-B790-1DC5-F906-44AA4DA625E7}"/>
              </a:ext>
              <a:ext uri="{C183D7F6-B498-43B3-948B-1728B52AA6E4}">
                <adec:decorative xmlns:adec="http://schemas.microsoft.com/office/drawing/2017/decorative" val="1"/>
              </a:ext>
            </a:extLst>
          </p:cNvPr>
          <p:cNvPicPr>
            <a:picLocks noChangeAspect="1"/>
          </p:cNvPicPr>
          <p:nvPr/>
        </p:nvPicPr>
        <p:blipFill rotWithShape="1">
          <a:blip r:embed="rId5" cstate="screen">
            <a:alphaModFix/>
            <a:extLst>
              <a:ext uri="{28A0092B-C50C-407E-A947-70E740481C1C}">
                <a14:useLocalDpi xmlns:a14="http://schemas.microsoft.com/office/drawing/2010/main" val="0"/>
              </a:ext>
            </a:extLst>
          </a:blip>
          <a:srcRect/>
          <a:stretch/>
        </p:blipFill>
        <p:spPr>
          <a:xfrm>
            <a:off x="5602115" y="4626321"/>
            <a:ext cx="3158446" cy="1063248"/>
          </a:xfrm>
          <a:prstGeom prst="rect">
            <a:avLst/>
          </a:prstGeom>
        </p:spPr>
      </p:pic>
      <p:pic>
        <p:nvPicPr>
          <p:cNvPr id="10" name="Content Placeholder 4">
            <a:extLst>
              <a:ext uri="{FF2B5EF4-FFF2-40B4-BE49-F238E27FC236}">
                <a16:creationId xmlns:a16="http://schemas.microsoft.com/office/drawing/2014/main" id="{0759B017-0685-7563-7265-7C707861CB67}"/>
              </a:ext>
              <a:ext uri="{C183D7F6-B498-43B3-948B-1728B52AA6E4}">
                <adec:decorative xmlns:adec="http://schemas.microsoft.com/office/drawing/2017/decorative" val="1"/>
              </a:ext>
            </a:extLst>
          </p:cNvPr>
          <p:cNvPicPr>
            <a:picLocks noChangeAspect="1"/>
          </p:cNvPicPr>
          <p:nvPr/>
        </p:nvPicPr>
        <p:blipFill rotWithShape="1">
          <a:blip r:embed="rId6" cstate="screen">
            <a:alphaModFix/>
            <a:extLst>
              <a:ext uri="{28A0092B-C50C-407E-A947-70E740481C1C}">
                <a14:useLocalDpi xmlns:a14="http://schemas.microsoft.com/office/drawing/2010/main" val="0"/>
              </a:ext>
            </a:extLst>
          </a:blip>
          <a:srcRect/>
          <a:stretch/>
        </p:blipFill>
        <p:spPr>
          <a:xfrm>
            <a:off x="7385647" y="2589291"/>
            <a:ext cx="1374914" cy="2037030"/>
          </a:xfrm>
          <a:prstGeom prst="rect">
            <a:avLst/>
          </a:prstGeom>
        </p:spPr>
      </p:pic>
      <p:pic>
        <p:nvPicPr>
          <p:cNvPr id="11" name="Content Placeholder 4">
            <a:extLst>
              <a:ext uri="{FF2B5EF4-FFF2-40B4-BE49-F238E27FC236}">
                <a16:creationId xmlns:a16="http://schemas.microsoft.com/office/drawing/2014/main" id="{D64C3A8D-15A9-CB26-F0FC-E3BA8D8E607F}"/>
              </a:ext>
              <a:ext uri="{C183D7F6-B498-43B3-948B-1728B52AA6E4}">
                <adec:decorative xmlns:adec="http://schemas.microsoft.com/office/drawing/2017/decorative" val="1"/>
              </a:ext>
            </a:extLst>
          </p:cNvPr>
          <p:cNvPicPr>
            <a:picLocks noChangeAspect="1"/>
          </p:cNvPicPr>
          <p:nvPr/>
        </p:nvPicPr>
        <p:blipFill rotWithShape="1">
          <a:blip r:embed="rId7" cstate="screen">
            <a:alphaModFix/>
            <a:extLst>
              <a:ext uri="{28A0092B-C50C-407E-A947-70E740481C1C}">
                <a14:useLocalDpi xmlns:a14="http://schemas.microsoft.com/office/drawing/2010/main" val="0"/>
              </a:ext>
            </a:extLst>
          </a:blip>
          <a:srcRect/>
          <a:stretch/>
        </p:blipFill>
        <p:spPr>
          <a:xfrm>
            <a:off x="5602115" y="1936719"/>
            <a:ext cx="3158446" cy="652572"/>
          </a:xfrm>
          <a:prstGeom prst="rect">
            <a:avLst/>
          </a:prstGeom>
        </p:spPr>
      </p:pic>
    </p:spTree>
    <p:extLst>
      <p:ext uri="{BB962C8B-B14F-4D97-AF65-F5344CB8AC3E}">
        <p14:creationId xmlns:p14="http://schemas.microsoft.com/office/powerpoint/2010/main" val="242750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C1B315FA-D4BE-46EE-F04E-730A253F49F2}"/>
              </a:ext>
            </a:extLst>
          </p:cNvPr>
          <p:cNvSpPr txBox="1">
            <a:spLocks/>
          </p:cNvSpPr>
          <p:nvPr/>
        </p:nvSpPr>
        <p:spPr>
          <a:xfrm>
            <a:off x="1283666" y="2389801"/>
            <a:ext cx="2569702" cy="358379"/>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lang="en-US" sz="3200" b="1" kern="1200" spc="100" baseline="0">
                <a:solidFill>
                  <a:schemeClr val="accent1"/>
                </a:solidFill>
                <a:latin typeface="+mj-lt"/>
                <a:ea typeface="+mn-ea"/>
                <a:cs typeface="+mn-cs"/>
              </a:defRPr>
            </a:lvl1pPr>
          </a:lstStyle>
          <a:p>
            <a:r>
              <a:rPr lang="en-US" sz="2400" dirty="0"/>
              <a:t>Questions?</a:t>
            </a:r>
          </a:p>
        </p:txBody>
      </p:sp>
      <p:sp>
        <p:nvSpPr>
          <p:cNvPr id="10" name="Content Placeholder 9">
            <a:extLst>
              <a:ext uri="{FF2B5EF4-FFF2-40B4-BE49-F238E27FC236}">
                <a16:creationId xmlns:a16="http://schemas.microsoft.com/office/drawing/2014/main" id="{76A2679D-6071-424D-B3C5-5A49D6B5E468}"/>
              </a:ext>
            </a:extLst>
          </p:cNvPr>
          <p:cNvSpPr>
            <a:spLocks noGrp="1"/>
          </p:cNvSpPr>
          <p:nvPr>
            <p:ph sz="quarter" idx="16"/>
          </p:nvPr>
        </p:nvSpPr>
        <p:spPr>
          <a:xfrm>
            <a:off x="1283668" y="3186029"/>
            <a:ext cx="4936331" cy="1343109"/>
          </a:xfrm>
          <a:prstGeom prst="rect">
            <a:avLst/>
          </a:prstGeom>
        </p:spPr>
        <p:txBody>
          <a:bodyPr/>
          <a:lstStyle/>
          <a:p>
            <a:pPr marL="0" indent="0">
              <a:buNone/>
            </a:pPr>
            <a:r>
              <a:rPr lang="en-US" b="1" spc="150" dirty="0"/>
              <a:t>GARRETT PEDERSEN</a:t>
            </a:r>
            <a:endParaRPr lang="en-US" b="1" spc="150" dirty="0">
              <a:latin typeface="Calibri" panose="020F0502020204030204" pitchFamily="34" charset="0"/>
              <a:cs typeface="Calibri" panose="020F0502020204030204" pitchFamily="34" charset="0"/>
            </a:endParaRPr>
          </a:p>
          <a:p>
            <a:pPr marL="0" indent="0">
              <a:buNone/>
            </a:pPr>
            <a:r>
              <a:rPr lang="en-US" spc="0" dirty="0"/>
              <a:t>515-239-1027</a:t>
            </a:r>
            <a:endParaRPr lang="en-US" spc="0" dirty="0">
              <a:latin typeface="Calibri" panose="020F0502020204030204" pitchFamily="34" charset="0"/>
              <a:cs typeface="Calibri" panose="020F0502020204030204" pitchFamily="34" charset="0"/>
            </a:endParaRPr>
          </a:p>
          <a:p>
            <a:pPr marL="0" indent="0">
              <a:buNone/>
            </a:pPr>
            <a:r>
              <a:rPr lang="en-US" spc="0" dirty="0">
                <a:latin typeface="Calibri" panose="020F0502020204030204" pitchFamily="34" charset="0"/>
                <a:cs typeface="Calibri" panose="020F0502020204030204" pitchFamily="34" charset="0"/>
              </a:rPr>
              <a:t>Garrett.Pedersen@iowadot.us​</a:t>
            </a:r>
          </a:p>
          <a:p>
            <a:pPr marL="0" indent="0">
              <a:buNone/>
            </a:pPr>
            <a:r>
              <a:rPr lang="en-US" spc="0" dirty="0">
                <a:latin typeface="Calibri" panose="020F0502020204030204" pitchFamily="34" charset="0"/>
                <a:cs typeface="Calibri" panose="020F0502020204030204" pitchFamily="34" charset="0"/>
              </a:rPr>
              <a:t>iowadot.gov</a:t>
            </a:r>
          </a:p>
        </p:txBody>
      </p:sp>
      <p:cxnSp>
        <p:nvCxnSpPr>
          <p:cNvPr id="9" name="Straight Connector 8">
            <a:extLst>
              <a:ext uri="{FF2B5EF4-FFF2-40B4-BE49-F238E27FC236}">
                <a16:creationId xmlns:a16="http://schemas.microsoft.com/office/drawing/2014/main" id="{7176BF94-91AA-0F1D-0CEE-F51BD8940908}"/>
              </a:ext>
              <a:ext uri="{C183D7F6-B498-43B3-948B-1728B52AA6E4}">
                <adec:decorative xmlns:adec="http://schemas.microsoft.com/office/drawing/2017/decorative" val="1"/>
              </a:ext>
            </a:extLst>
          </p:cNvPr>
          <p:cNvCxnSpPr/>
          <p:nvPr/>
        </p:nvCxnSpPr>
        <p:spPr>
          <a:xfrm>
            <a:off x="1350169" y="2962960"/>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334FBEE-3CF1-ACF5-AF89-3913D211AA5A}"/>
              </a:ext>
              <a:ext uri="{C183D7F6-B498-43B3-948B-1728B52AA6E4}">
                <adec:decorative xmlns:adec="http://schemas.microsoft.com/office/drawing/2017/decorative" val="1"/>
              </a:ext>
            </a:extLst>
          </p:cNvPr>
          <p:cNvGrpSpPr/>
          <p:nvPr/>
        </p:nvGrpSpPr>
        <p:grpSpPr>
          <a:xfrm>
            <a:off x="770558" y="0"/>
            <a:ext cx="244954" cy="1094750"/>
            <a:chOff x="770558" y="0"/>
            <a:chExt cx="168795" cy="754380"/>
          </a:xfrm>
        </p:grpSpPr>
        <p:cxnSp>
          <p:nvCxnSpPr>
            <p:cNvPr id="3" name="Straight Connector 2">
              <a:extLst>
                <a:ext uri="{FF2B5EF4-FFF2-40B4-BE49-F238E27FC236}">
                  <a16:creationId xmlns:a16="http://schemas.microsoft.com/office/drawing/2014/main" id="{8D9DF08D-DD1D-DA96-F338-7E68C9958A59}"/>
                </a:ext>
                <a:ext uri="{C183D7F6-B498-43B3-948B-1728B52AA6E4}">
                  <adec:decorative xmlns:adec="http://schemas.microsoft.com/office/drawing/2017/decorative" val="1"/>
                </a:ext>
              </a:extLst>
            </p:cNvPr>
            <p:cNvCxnSpPr>
              <a:cxnSpLocks/>
            </p:cNvCxnSpPr>
            <p:nvPr/>
          </p:nvCxnSpPr>
          <p:spPr>
            <a:xfrm>
              <a:off x="854955" y="0"/>
              <a:ext cx="0" cy="7543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B40BBF4-0A67-7875-6D06-AEF4C69B6C7F}"/>
                </a:ext>
                <a:ext uri="{C183D7F6-B498-43B3-948B-1728B52AA6E4}">
                  <adec:decorative xmlns:adec="http://schemas.microsoft.com/office/drawing/2017/decorative" val="1"/>
                </a:ext>
              </a:extLst>
            </p:cNvPr>
            <p:cNvCxnSpPr>
              <a:cxnSpLocks/>
            </p:cNvCxnSpPr>
            <p:nvPr/>
          </p:nvCxnSpPr>
          <p:spPr>
            <a:xfrm>
              <a:off x="770558" y="0"/>
              <a:ext cx="0" cy="7543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DB7F03F-1D5D-9686-AA9D-8DCB8A424FB8}"/>
                </a:ext>
                <a:ext uri="{C183D7F6-B498-43B3-948B-1728B52AA6E4}">
                  <adec:decorative xmlns:adec="http://schemas.microsoft.com/office/drawing/2017/decorative" val="1"/>
                </a:ext>
              </a:extLst>
            </p:cNvPr>
            <p:cNvCxnSpPr>
              <a:cxnSpLocks/>
            </p:cNvCxnSpPr>
            <p:nvPr/>
          </p:nvCxnSpPr>
          <p:spPr>
            <a:xfrm>
              <a:off x="939353" y="0"/>
              <a:ext cx="0" cy="75438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0611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ADC152-EF8D-3B97-F8F3-D43CC8F064AF}"/>
              </a:ext>
            </a:extLst>
          </p:cNvPr>
          <p:cNvSpPr txBox="1"/>
          <p:nvPr/>
        </p:nvSpPr>
        <p:spPr>
          <a:xfrm>
            <a:off x="1793" y="1847463"/>
            <a:ext cx="3514218" cy="1615827"/>
          </a:xfrm>
          <a:prstGeom prst="rect">
            <a:avLst/>
          </a:prstGeom>
          <a:noFill/>
        </p:spPr>
        <p:txBody>
          <a:bodyPr wrap="square" lIns="342900" rIns="274320" rtlCol="0" anchor="ctr">
            <a:spAutoFit/>
          </a:bodyPr>
          <a:lstStyle/>
          <a:p>
            <a:r>
              <a:rPr lang="en-US" sz="3300" spc="38" dirty="0">
                <a:solidFill>
                  <a:schemeClr val="bg1"/>
                </a:solidFill>
                <a:latin typeface="+mj-lt"/>
              </a:rPr>
              <a:t>Iowa’s Public Roadway System</a:t>
            </a:r>
            <a:endParaRPr lang="en-US" sz="3300" b="1" spc="38" dirty="0">
              <a:solidFill>
                <a:schemeClr val="bg1"/>
              </a:solidFill>
              <a:latin typeface="+mj-lt"/>
            </a:endParaRPr>
          </a:p>
        </p:txBody>
      </p:sp>
      <p:cxnSp>
        <p:nvCxnSpPr>
          <p:cNvPr id="9" name="Straight Connector 8">
            <a:extLst>
              <a:ext uri="{FF2B5EF4-FFF2-40B4-BE49-F238E27FC236}">
                <a16:creationId xmlns:a16="http://schemas.microsoft.com/office/drawing/2014/main" id="{27C20D11-6FCA-3D5A-273A-BDB28F03C2FE}"/>
              </a:ext>
              <a:ext uri="{C183D7F6-B498-43B3-948B-1728B52AA6E4}">
                <adec:decorative xmlns:adec="http://schemas.microsoft.com/office/drawing/2017/decorative" val="1"/>
              </a:ext>
            </a:extLst>
          </p:cNvPr>
          <p:cNvCxnSpPr/>
          <p:nvPr/>
        </p:nvCxnSpPr>
        <p:spPr>
          <a:xfrm>
            <a:off x="358574" y="3463290"/>
            <a:ext cx="480060" cy="0"/>
          </a:xfrm>
          <a:prstGeom prst="line">
            <a:avLst/>
          </a:prstGeom>
          <a:ln w="5715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C6DD8B1-808C-3B5C-39A2-0945AADCF42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t="14675"/>
          <a:stretch/>
        </p:blipFill>
        <p:spPr>
          <a:xfrm>
            <a:off x="3516011" y="3426667"/>
            <a:ext cx="5628084" cy="3431333"/>
          </a:xfrm>
          <a:prstGeom prst="rect">
            <a:avLst/>
          </a:prstGeom>
        </p:spPr>
      </p:pic>
      <p:pic>
        <p:nvPicPr>
          <p:cNvPr id="4" name="Picture 3">
            <a:extLst>
              <a:ext uri="{FF2B5EF4-FFF2-40B4-BE49-F238E27FC236}">
                <a16:creationId xmlns:a16="http://schemas.microsoft.com/office/drawing/2014/main" id="{3EACEC5B-3F2F-B02C-F5F8-A8F8E6607E5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t="8623"/>
          <a:stretch/>
        </p:blipFill>
        <p:spPr>
          <a:xfrm>
            <a:off x="3509503" y="-2333"/>
            <a:ext cx="5632704" cy="3431333"/>
          </a:xfrm>
          <a:prstGeom prst="rect">
            <a:avLst/>
          </a:prstGeom>
        </p:spPr>
      </p:pic>
    </p:spTree>
    <p:extLst>
      <p:ext uri="{BB962C8B-B14F-4D97-AF65-F5344CB8AC3E}">
        <p14:creationId xmlns:p14="http://schemas.microsoft.com/office/powerpoint/2010/main" val="396958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FBFFC8-BA8C-733D-FC57-A50B7CDA92FD}"/>
              </a:ext>
            </a:extLst>
          </p:cNvPr>
          <p:cNvSpPr>
            <a:spLocks noGrp="1"/>
          </p:cNvSpPr>
          <p:nvPr>
            <p:ph type="body" sz="quarter" idx="18"/>
          </p:nvPr>
        </p:nvSpPr>
        <p:spPr/>
        <p:txBody>
          <a:bodyPr lIns="0" rIns="0" anchor="b"/>
          <a:lstStyle/>
          <a:p>
            <a:r>
              <a:rPr lang="en-US" dirty="0"/>
              <a:t>Iowa Public Road System Mileage</a:t>
            </a:r>
            <a:br>
              <a:rPr lang="en-US" dirty="0"/>
            </a:br>
            <a:r>
              <a:rPr lang="en-US" dirty="0"/>
              <a:t>by Ownership and Surface Type, 2024</a:t>
            </a:r>
          </a:p>
        </p:txBody>
      </p:sp>
      <p:sp>
        <p:nvSpPr>
          <p:cNvPr id="15" name="TextBox 14">
            <a:extLst>
              <a:ext uri="{FF2B5EF4-FFF2-40B4-BE49-F238E27FC236}">
                <a16:creationId xmlns:a16="http://schemas.microsoft.com/office/drawing/2014/main" id="{40EC97EC-723F-7872-4FC4-AB431B1C9896}"/>
              </a:ext>
              <a:ext uri="{C183D7F6-B498-43B3-948B-1728B52AA6E4}">
                <adec:decorative xmlns:adec="http://schemas.microsoft.com/office/drawing/2017/decorative" val="0"/>
              </a:ext>
            </a:extLst>
          </p:cNvPr>
          <p:cNvSpPr txBox="1"/>
          <p:nvPr/>
        </p:nvSpPr>
        <p:spPr>
          <a:xfrm>
            <a:off x="381001" y="2420213"/>
            <a:ext cx="2252468" cy="1046440"/>
          </a:xfrm>
          <a:prstGeom prst="rect">
            <a:avLst/>
          </a:prstGeom>
          <a:noFill/>
        </p:spPr>
        <p:txBody>
          <a:bodyPr wrap="square" rtlCol="0">
            <a:spAutoFit/>
          </a:bodyPr>
          <a:lstStyle/>
          <a:p>
            <a:pPr algn="ctr"/>
            <a:r>
              <a:rPr lang="en-US" sz="2400" b="1" dirty="0">
                <a:solidFill>
                  <a:schemeClr val="accent4"/>
                </a:solidFill>
                <a:latin typeface="Calibri" panose="020F0502020204030204" pitchFamily="34" charset="0"/>
                <a:cs typeface="Calibri" panose="020F0502020204030204" pitchFamily="34" charset="0"/>
              </a:rPr>
              <a:t>Total Miles:</a:t>
            </a:r>
          </a:p>
          <a:p>
            <a:pPr algn="ctr"/>
            <a:r>
              <a:rPr lang="en-US" sz="2400" b="1" dirty="0">
                <a:solidFill>
                  <a:schemeClr val="accent4"/>
                </a:solidFill>
                <a:latin typeface="Calibri" panose="020F0502020204030204" pitchFamily="34" charset="0"/>
                <a:cs typeface="Calibri" panose="020F0502020204030204" pitchFamily="34" charset="0"/>
              </a:rPr>
              <a:t>115,785</a:t>
            </a:r>
          </a:p>
          <a:p>
            <a:pPr algn="ctr"/>
            <a:r>
              <a:rPr lang="en-US" sz="1400" dirty="0">
                <a:solidFill>
                  <a:schemeClr val="accent4"/>
                </a:solidFill>
                <a:latin typeface="Calibri" panose="020F0502020204030204" pitchFamily="34" charset="0"/>
                <a:cs typeface="Calibri" panose="020F0502020204030204" pitchFamily="34" charset="0"/>
              </a:rPr>
              <a:t>(38% Paved)</a:t>
            </a:r>
            <a:endParaRPr lang="en-US" sz="2400" dirty="0">
              <a:solidFill>
                <a:schemeClr val="accent4"/>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4D9886A-BCE3-09F0-F27A-F0867E584917}"/>
              </a:ext>
              <a:ext uri="{C183D7F6-B498-43B3-948B-1728B52AA6E4}">
                <adec:decorative xmlns:adec="http://schemas.microsoft.com/office/drawing/2017/decorative" val="0"/>
              </a:ext>
            </a:extLst>
          </p:cNvPr>
          <p:cNvSpPr txBox="1"/>
          <p:nvPr/>
        </p:nvSpPr>
        <p:spPr>
          <a:xfrm>
            <a:off x="5433114" y="2230023"/>
            <a:ext cx="2729705" cy="523220"/>
          </a:xfrm>
          <a:prstGeom prst="rect">
            <a:avLst/>
          </a:prstGeom>
          <a:noFill/>
        </p:spPr>
        <p:txBody>
          <a:bodyPr wrap="square" rtlCol="0">
            <a:spAutoFit/>
          </a:bodyPr>
          <a:lstStyle/>
          <a:p>
            <a:r>
              <a:rPr lang="en-US" sz="1600" b="1" dirty="0">
                <a:solidFill>
                  <a:schemeClr val="accent1"/>
                </a:solidFill>
                <a:latin typeface="Calibri" panose="020F0502020204030204" pitchFamily="34" charset="0"/>
                <a:cs typeface="Calibri" panose="020F0502020204030204" pitchFamily="34" charset="0"/>
              </a:rPr>
              <a:t>Primary: 9,626 miles (8.3%)</a:t>
            </a:r>
          </a:p>
          <a:p>
            <a:r>
              <a:rPr lang="en-US" sz="1100" dirty="0">
                <a:solidFill>
                  <a:schemeClr val="accent1"/>
                </a:solidFill>
                <a:latin typeface="Calibri" panose="020F0502020204030204" pitchFamily="34" charset="0"/>
                <a:cs typeface="Calibri" panose="020F0502020204030204" pitchFamily="34" charset="0"/>
              </a:rPr>
              <a:t>(100% Paved)</a:t>
            </a:r>
          </a:p>
        </p:txBody>
      </p:sp>
      <p:sp>
        <p:nvSpPr>
          <p:cNvPr id="22" name="TextBox 21">
            <a:extLst>
              <a:ext uri="{FF2B5EF4-FFF2-40B4-BE49-F238E27FC236}">
                <a16:creationId xmlns:a16="http://schemas.microsoft.com/office/drawing/2014/main" id="{ABCE1968-A19D-FC51-8767-7D29344AAAE3}"/>
              </a:ext>
              <a:ext uri="{C183D7F6-B498-43B3-948B-1728B52AA6E4}">
                <adec:decorative xmlns:adec="http://schemas.microsoft.com/office/drawing/2017/decorative" val="0"/>
              </a:ext>
            </a:extLst>
          </p:cNvPr>
          <p:cNvSpPr txBox="1"/>
          <p:nvPr/>
        </p:nvSpPr>
        <p:spPr>
          <a:xfrm>
            <a:off x="5434542" y="2671667"/>
            <a:ext cx="2683985" cy="523220"/>
          </a:xfrm>
          <a:prstGeom prst="rect">
            <a:avLst/>
          </a:prstGeom>
          <a:noFill/>
        </p:spPr>
        <p:txBody>
          <a:bodyPr wrap="square" rtlCol="0">
            <a:spAutoFit/>
          </a:bodyPr>
          <a:lstStyle/>
          <a:p>
            <a:r>
              <a:rPr lang="en-US" sz="1600" b="1" dirty="0">
                <a:solidFill>
                  <a:schemeClr val="accent5">
                    <a:lumMod val="50000"/>
                  </a:schemeClr>
                </a:solidFill>
                <a:latin typeface="Calibri" panose="020F0502020204030204" pitchFamily="34" charset="0"/>
                <a:cs typeface="Calibri" panose="020F0502020204030204" pitchFamily="34" charset="0"/>
              </a:rPr>
              <a:t>City: 15,847 miles (13.7%)</a:t>
            </a:r>
          </a:p>
          <a:p>
            <a:r>
              <a:rPr lang="en-US" sz="1100" dirty="0">
                <a:solidFill>
                  <a:schemeClr val="accent5">
                    <a:lumMod val="50000"/>
                  </a:schemeClr>
                </a:solidFill>
                <a:latin typeface="Calibri" panose="020F0502020204030204" pitchFamily="34" charset="0"/>
                <a:cs typeface="Calibri" panose="020F0502020204030204" pitchFamily="34" charset="0"/>
              </a:rPr>
              <a:t>(93% Paved)</a:t>
            </a:r>
          </a:p>
        </p:txBody>
      </p:sp>
      <p:sp>
        <p:nvSpPr>
          <p:cNvPr id="10" name="TextBox 9">
            <a:extLst>
              <a:ext uri="{FF2B5EF4-FFF2-40B4-BE49-F238E27FC236}">
                <a16:creationId xmlns:a16="http://schemas.microsoft.com/office/drawing/2014/main" id="{DA2421EA-7F4F-F7F7-1DF2-ECF088DEBC47}"/>
              </a:ext>
              <a:ext uri="{C183D7F6-B498-43B3-948B-1728B52AA6E4}">
                <adec:decorative xmlns:adec="http://schemas.microsoft.com/office/drawing/2017/decorative" val="0"/>
              </a:ext>
            </a:extLst>
          </p:cNvPr>
          <p:cNvSpPr txBox="1"/>
          <p:nvPr/>
        </p:nvSpPr>
        <p:spPr>
          <a:xfrm>
            <a:off x="5433114" y="4000891"/>
            <a:ext cx="2729705" cy="523220"/>
          </a:xfrm>
          <a:prstGeom prst="rect">
            <a:avLst/>
          </a:prstGeom>
          <a:noFill/>
        </p:spPr>
        <p:txBody>
          <a:bodyPr wrap="square" rtlCol="0">
            <a:spAutoFit/>
          </a:bodyPr>
          <a:lstStyle/>
          <a:p>
            <a:r>
              <a:rPr lang="en-US" sz="1600" b="1" dirty="0">
                <a:solidFill>
                  <a:schemeClr val="accent2">
                    <a:lumMod val="50000"/>
                  </a:schemeClr>
                </a:solidFill>
                <a:latin typeface="Calibri" panose="020F0502020204030204" pitchFamily="34" charset="0"/>
                <a:cs typeface="Calibri" panose="020F0502020204030204" pitchFamily="34" charset="0"/>
              </a:rPr>
              <a:t>County: 89,569 miles (77.4%)</a:t>
            </a:r>
          </a:p>
          <a:p>
            <a:r>
              <a:rPr lang="en-US" sz="1100" dirty="0">
                <a:solidFill>
                  <a:schemeClr val="accent2">
                    <a:lumMod val="50000"/>
                  </a:schemeClr>
                </a:solidFill>
                <a:latin typeface="Calibri" panose="020F0502020204030204" pitchFamily="34" charset="0"/>
                <a:cs typeface="Calibri" panose="020F0502020204030204" pitchFamily="34" charset="0"/>
              </a:rPr>
              <a:t>(21% Paved)</a:t>
            </a:r>
          </a:p>
        </p:txBody>
      </p:sp>
      <p:sp>
        <p:nvSpPr>
          <p:cNvPr id="9" name="TextBox 8">
            <a:extLst>
              <a:ext uri="{FF2B5EF4-FFF2-40B4-BE49-F238E27FC236}">
                <a16:creationId xmlns:a16="http://schemas.microsoft.com/office/drawing/2014/main" id="{11B4A11C-F32A-DB40-C54D-6F46EB0ABED9}"/>
              </a:ext>
              <a:ext uri="{C183D7F6-B498-43B3-948B-1728B52AA6E4}">
                <adec:decorative xmlns:adec="http://schemas.microsoft.com/office/drawing/2017/decorative" val="0"/>
              </a:ext>
            </a:extLst>
          </p:cNvPr>
          <p:cNvSpPr txBox="1"/>
          <p:nvPr/>
        </p:nvSpPr>
        <p:spPr>
          <a:xfrm>
            <a:off x="5434542" y="5596523"/>
            <a:ext cx="3509433" cy="507831"/>
          </a:xfrm>
          <a:prstGeom prst="rect">
            <a:avLst/>
          </a:prstGeom>
          <a:noFill/>
        </p:spPr>
        <p:txBody>
          <a:bodyPr wrap="square" rtlCol="0">
            <a:spAutoFit/>
          </a:bodyPr>
          <a:lstStyle/>
          <a:p>
            <a:r>
              <a:rPr lang="en-US" sz="1600" b="1" dirty="0">
                <a:solidFill>
                  <a:srgbClr val="966E16"/>
                </a:solidFill>
                <a:latin typeface="Calibri" panose="020F0502020204030204" pitchFamily="34" charset="0"/>
                <a:cs typeface="Calibri" panose="020F0502020204030204" pitchFamily="34" charset="0"/>
              </a:rPr>
              <a:t>Parks &amp; Institutional: 743 miles (0.6%)</a:t>
            </a:r>
          </a:p>
          <a:p>
            <a:r>
              <a:rPr lang="en-US" sz="1100" dirty="0">
                <a:solidFill>
                  <a:srgbClr val="966E16"/>
                </a:solidFill>
                <a:latin typeface="Calibri" panose="020F0502020204030204" pitchFamily="34" charset="0"/>
                <a:cs typeface="Calibri" panose="020F0502020204030204" pitchFamily="34" charset="0"/>
              </a:rPr>
              <a:t>(65% Paved)</a:t>
            </a:r>
          </a:p>
        </p:txBody>
      </p:sp>
      <p:cxnSp>
        <p:nvCxnSpPr>
          <p:cNvPr id="2" name="Straight Connector 1">
            <a:extLst>
              <a:ext uri="{FF2B5EF4-FFF2-40B4-BE49-F238E27FC236}">
                <a16:creationId xmlns:a16="http://schemas.microsoft.com/office/drawing/2014/main" id="{6061C41E-B376-1FC0-665A-2703A92C1493}"/>
              </a:ext>
              <a:ext uri="{C183D7F6-B498-43B3-948B-1728B52AA6E4}">
                <adec:decorative xmlns:adec="http://schemas.microsoft.com/office/drawing/2017/decorative" val="1"/>
              </a:ext>
            </a:extLst>
          </p:cNvPr>
          <p:cNvCxnSpPr/>
          <p:nvPr/>
        </p:nvCxnSpPr>
        <p:spPr>
          <a:xfrm>
            <a:off x="754380" y="1783454"/>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Isosceles Triangle 30">
            <a:extLst>
              <a:ext uri="{FF2B5EF4-FFF2-40B4-BE49-F238E27FC236}">
                <a16:creationId xmlns:a16="http://schemas.microsoft.com/office/drawing/2014/main" id="{AE5A87C0-9BDB-C583-A755-2D0AAEA447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flipH="1">
            <a:off x="2079043" y="4010557"/>
            <a:ext cx="422330" cy="4580413"/>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30">
            <a:extLst>
              <a:ext uri="{FF2B5EF4-FFF2-40B4-BE49-F238E27FC236}">
                <a16:creationId xmlns:a16="http://schemas.microsoft.com/office/drawing/2014/main" id="{36FDA141-F96D-5606-1534-2484022D39C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6642628" y="4010554"/>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a:extLst>
              <a:ext uri="{FF2B5EF4-FFF2-40B4-BE49-F238E27FC236}">
                <a16:creationId xmlns:a16="http://schemas.microsoft.com/office/drawing/2014/main" id="{BD4928E1-18A3-18DE-36D8-4700E910E7FB}"/>
              </a:ext>
              <a:ext uri="{C183D7F6-B498-43B3-948B-1728B52AA6E4}">
                <adec:decorative xmlns:adec="http://schemas.microsoft.com/office/drawing/2017/decorative" val="1"/>
              </a:ext>
            </a:extLst>
          </p:cNvPr>
          <p:cNvPicPr>
            <a:picLocks noChangeAspect="1"/>
          </p:cNvPicPr>
          <p:nvPr/>
        </p:nvPicPr>
        <p:blipFill>
          <a:blip r:embed="rId3"/>
          <a:srcRect l="48085"/>
          <a:stretch/>
        </p:blipFill>
        <p:spPr>
          <a:xfrm>
            <a:off x="2638230" y="2397146"/>
            <a:ext cx="2769944" cy="3403872"/>
          </a:xfrm>
          <a:prstGeom prst="rect">
            <a:avLst/>
          </a:prstGeom>
        </p:spPr>
      </p:pic>
      <p:sp>
        <p:nvSpPr>
          <p:cNvPr id="12" name="Rectangle 11">
            <a:extLst>
              <a:ext uri="{FF2B5EF4-FFF2-40B4-BE49-F238E27FC236}">
                <a16:creationId xmlns:a16="http://schemas.microsoft.com/office/drawing/2014/main" id="{DF59A49D-8EAD-10BD-C1A3-35A5BD84B554}"/>
              </a:ext>
              <a:ext uri="{C183D7F6-B498-43B3-948B-1728B52AA6E4}">
                <adec:decorative xmlns:adec="http://schemas.microsoft.com/office/drawing/2017/decorative" val="1"/>
              </a:ext>
            </a:extLst>
          </p:cNvPr>
          <p:cNvSpPr/>
          <p:nvPr/>
        </p:nvSpPr>
        <p:spPr>
          <a:xfrm>
            <a:off x="2649697" y="3643803"/>
            <a:ext cx="2743200" cy="2103126"/>
          </a:xfrm>
          <a:prstGeom prst="rect">
            <a:avLst/>
          </a:prstGeom>
          <a:pattFill prst="lgConfetti">
            <a:fgClr>
              <a:schemeClr val="accent2">
                <a:lumMod val="50000"/>
              </a:schemeClr>
            </a:fgClr>
            <a:bgClr>
              <a:schemeClr val="accent2"/>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6C3720B-B474-8736-E1A4-6ED0D3B8D17C}"/>
              </a:ext>
              <a:ext uri="{C183D7F6-B498-43B3-948B-1728B52AA6E4}">
                <adec:decorative xmlns:adec="http://schemas.microsoft.com/office/drawing/2017/decorative" val="1"/>
              </a:ext>
            </a:extLst>
          </p:cNvPr>
          <p:cNvSpPr/>
          <p:nvPr/>
        </p:nvSpPr>
        <p:spPr>
          <a:xfrm flipV="1">
            <a:off x="2649221" y="3063989"/>
            <a:ext cx="2743200" cy="40846"/>
          </a:xfrm>
          <a:prstGeom prst="rect">
            <a:avLst/>
          </a:prstGeom>
          <a:pattFill prst="lgConfetti">
            <a:fgClr>
              <a:schemeClr val="accent5">
                <a:lumMod val="50000"/>
              </a:schemeClr>
            </a:fgClr>
            <a:bgClr>
              <a:schemeClr val="accent5"/>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4952C48-0B17-6CBC-9034-867B9A21F9A2}"/>
              </a:ext>
              <a:ext uri="{C183D7F6-B498-43B3-948B-1728B52AA6E4}">
                <adec:decorative xmlns:adec="http://schemas.microsoft.com/office/drawing/2017/decorative" val="1"/>
              </a:ext>
            </a:extLst>
          </p:cNvPr>
          <p:cNvSpPr/>
          <p:nvPr/>
        </p:nvSpPr>
        <p:spPr>
          <a:xfrm flipV="1">
            <a:off x="4476455" y="5753550"/>
            <a:ext cx="914400" cy="40846"/>
          </a:xfrm>
          <a:prstGeom prst="rect">
            <a:avLst/>
          </a:prstGeom>
          <a:pattFill prst="lgConfetti">
            <a:fgClr>
              <a:schemeClr val="accent3">
                <a:lumMod val="50000"/>
              </a:schemeClr>
            </a:fgClr>
            <a:bgClr>
              <a:schemeClr val="accent3"/>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a:extLst>
              <a:ext uri="{FF2B5EF4-FFF2-40B4-BE49-F238E27FC236}">
                <a16:creationId xmlns:a16="http://schemas.microsoft.com/office/drawing/2014/main" id="{6AD3708C-E598-5587-6F10-1C8EE3BD3BB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34542" y="2397069"/>
            <a:ext cx="85039" cy="3401568"/>
          </a:xfrm>
          <a:prstGeom prst="rect">
            <a:avLst/>
          </a:prstGeom>
        </p:spPr>
      </p:pic>
      <p:sp>
        <p:nvSpPr>
          <p:cNvPr id="3" name="Rectangle 2">
            <a:extLst>
              <a:ext uri="{FF2B5EF4-FFF2-40B4-BE49-F238E27FC236}">
                <a16:creationId xmlns:a16="http://schemas.microsoft.com/office/drawing/2014/main" id="{1D790F52-E665-CFE3-7432-F06D4F7832E7}"/>
              </a:ext>
              <a:ext uri="{C183D7F6-B498-43B3-948B-1728B52AA6E4}">
                <adec:decorative xmlns:adec="http://schemas.microsoft.com/office/drawing/2017/decorative" val="1"/>
              </a:ext>
            </a:extLst>
          </p:cNvPr>
          <p:cNvSpPr/>
          <p:nvPr/>
        </p:nvSpPr>
        <p:spPr>
          <a:xfrm>
            <a:off x="2391148" y="5770397"/>
            <a:ext cx="3128433" cy="1952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65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FBFFC8-BA8C-733D-FC57-A50B7CDA92FD}"/>
              </a:ext>
            </a:extLst>
          </p:cNvPr>
          <p:cNvSpPr>
            <a:spLocks noGrp="1"/>
          </p:cNvSpPr>
          <p:nvPr>
            <p:ph type="body" sz="quarter" idx="18"/>
          </p:nvPr>
        </p:nvSpPr>
        <p:spPr/>
        <p:txBody>
          <a:bodyPr lIns="0" rIns="0" anchor="b"/>
          <a:lstStyle/>
          <a:p>
            <a:r>
              <a:rPr lang="en-US" dirty="0"/>
              <a:t>Iowa Public Bridge System by Ownership, 2024</a:t>
            </a:r>
          </a:p>
        </p:txBody>
      </p:sp>
      <p:sp>
        <p:nvSpPr>
          <p:cNvPr id="15" name="TextBox 14">
            <a:extLst>
              <a:ext uri="{FF2B5EF4-FFF2-40B4-BE49-F238E27FC236}">
                <a16:creationId xmlns:a16="http://schemas.microsoft.com/office/drawing/2014/main" id="{40EC97EC-723F-7872-4FC4-AB431B1C9896}"/>
              </a:ext>
              <a:ext uri="{C183D7F6-B498-43B3-948B-1728B52AA6E4}">
                <adec:decorative xmlns:adec="http://schemas.microsoft.com/office/drawing/2017/decorative" val="0"/>
              </a:ext>
            </a:extLst>
          </p:cNvPr>
          <p:cNvSpPr txBox="1"/>
          <p:nvPr/>
        </p:nvSpPr>
        <p:spPr>
          <a:xfrm>
            <a:off x="381001" y="2420213"/>
            <a:ext cx="2252468" cy="830997"/>
          </a:xfrm>
          <a:prstGeom prst="rect">
            <a:avLst/>
          </a:prstGeom>
          <a:noFill/>
        </p:spPr>
        <p:txBody>
          <a:bodyPr wrap="square" rtlCol="0">
            <a:spAutoFit/>
          </a:bodyPr>
          <a:lstStyle/>
          <a:p>
            <a:pPr algn="ctr"/>
            <a:r>
              <a:rPr lang="en-US" sz="2400" b="1" dirty="0">
                <a:solidFill>
                  <a:schemeClr val="accent4"/>
                </a:solidFill>
                <a:latin typeface="Calibri" panose="020F0502020204030204" pitchFamily="34" charset="0"/>
                <a:cs typeface="Calibri" panose="020F0502020204030204" pitchFamily="34" charset="0"/>
              </a:rPr>
              <a:t>Total Bridges:</a:t>
            </a:r>
          </a:p>
          <a:p>
            <a:pPr algn="ctr"/>
            <a:r>
              <a:rPr lang="en-US" sz="2400" b="1" dirty="0">
                <a:solidFill>
                  <a:schemeClr val="accent4"/>
                </a:solidFill>
                <a:latin typeface="Calibri" panose="020F0502020204030204" pitchFamily="34" charset="0"/>
                <a:cs typeface="Calibri" panose="020F0502020204030204" pitchFamily="34" charset="0"/>
              </a:rPr>
              <a:t>23,685</a:t>
            </a:r>
          </a:p>
        </p:txBody>
      </p:sp>
      <p:sp>
        <p:nvSpPr>
          <p:cNvPr id="21" name="TextBox 20">
            <a:extLst>
              <a:ext uri="{FF2B5EF4-FFF2-40B4-BE49-F238E27FC236}">
                <a16:creationId xmlns:a16="http://schemas.microsoft.com/office/drawing/2014/main" id="{14D9886A-BCE3-09F0-F27A-F0867E584917}"/>
              </a:ext>
              <a:ext uri="{C183D7F6-B498-43B3-948B-1728B52AA6E4}">
                <adec:decorative xmlns:adec="http://schemas.microsoft.com/office/drawing/2017/decorative" val="0"/>
              </a:ext>
            </a:extLst>
          </p:cNvPr>
          <p:cNvSpPr txBox="1"/>
          <p:nvPr/>
        </p:nvSpPr>
        <p:spPr>
          <a:xfrm>
            <a:off x="5433114" y="2496723"/>
            <a:ext cx="3073888" cy="338554"/>
          </a:xfrm>
          <a:prstGeom prst="rect">
            <a:avLst/>
          </a:prstGeom>
          <a:noFill/>
        </p:spPr>
        <p:txBody>
          <a:bodyPr wrap="square" rtlCol="0">
            <a:spAutoFit/>
          </a:bodyPr>
          <a:lstStyle/>
          <a:p>
            <a:r>
              <a:rPr lang="en-US" sz="1600" b="1" dirty="0">
                <a:solidFill>
                  <a:schemeClr val="accent1"/>
                </a:solidFill>
                <a:latin typeface="Calibri" panose="020F0502020204030204" pitchFamily="34" charset="0"/>
                <a:cs typeface="Calibri" panose="020F0502020204030204" pitchFamily="34" charset="0"/>
              </a:rPr>
              <a:t>Primary: 4,214 bridges (17.8%)</a:t>
            </a:r>
          </a:p>
        </p:txBody>
      </p:sp>
      <p:sp>
        <p:nvSpPr>
          <p:cNvPr id="22" name="TextBox 21">
            <a:extLst>
              <a:ext uri="{FF2B5EF4-FFF2-40B4-BE49-F238E27FC236}">
                <a16:creationId xmlns:a16="http://schemas.microsoft.com/office/drawing/2014/main" id="{ABCE1968-A19D-FC51-8767-7D29344AAAE3}"/>
              </a:ext>
              <a:ext uri="{C183D7F6-B498-43B3-948B-1728B52AA6E4}">
                <adec:decorative xmlns:adec="http://schemas.microsoft.com/office/drawing/2017/decorative" val="0"/>
              </a:ext>
            </a:extLst>
          </p:cNvPr>
          <p:cNvSpPr txBox="1"/>
          <p:nvPr/>
        </p:nvSpPr>
        <p:spPr>
          <a:xfrm>
            <a:off x="5434542" y="2909792"/>
            <a:ext cx="2930792" cy="338554"/>
          </a:xfrm>
          <a:prstGeom prst="rect">
            <a:avLst/>
          </a:prstGeom>
          <a:noFill/>
        </p:spPr>
        <p:txBody>
          <a:bodyPr wrap="square" rtlCol="0">
            <a:spAutoFit/>
          </a:bodyPr>
          <a:lstStyle/>
          <a:p>
            <a:r>
              <a:rPr lang="en-US" sz="1600" b="1" dirty="0">
                <a:solidFill>
                  <a:schemeClr val="accent5">
                    <a:lumMod val="50000"/>
                  </a:schemeClr>
                </a:solidFill>
                <a:latin typeface="Calibri" panose="020F0502020204030204" pitchFamily="34" charset="0"/>
                <a:cs typeface="Calibri" panose="020F0502020204030204" pitchFamily="34" charset="0"/>
              </a:rPr>
              <a:t>City: 1,275 bridges (5.4%)</a:t>
            </a:r>
          </a:p>
        </p:txBody>
      </p:sp>
      <p:sp>
        <p:nvSpPr>
          <p:cNvPr id="10" name="TextBox 9">
            <a:extLst>
              <a:ext uri="{FF2B5EF4-FFF2-40B4-BE49-F238E27FC236}">
                <a16:creationId xmlns:a16="http://schemas.microsoft.com/office/drawing/2014/main" id="{DA2421EA-7F4F-F7F7-1DF2-ECF088DEBC47}"/>
              </a:ext>
              <a:ext uri="{C183D7F6-B498-43B3-948B-1728B52AA6E4}">
                <adec:decorative xmlns:adec="http://schemas.microsoft.com/office/drawing/2017/decorative" val="0"/>
              </a:ext>
            </a:extLst>
          </p:cNvPr>
          <p:cNvSpPr txBox="1"/>
          <p:nvPr/>
        </p:nvSpPr>
        <p:spPr>
          <a:xfrm>
            <a:off x="5433114" y="4324741"/>
            <a:ext cx="3073888" cy="338554"/>
          </a:xfrm>
          <a:prstGeom prst="rect">
            <a:avLst/>
          </a:prstGeom>
          <a:noFill/>
        </p:spPr>
        <p:txBody>
          <a:bodyPr wrap="square" rtlCol="0">
            <a:spAutoFit/>
          </a:bodyPr>
          <a:lstStyle/>
          <a:p>
            <a:r>
              <a:rPr lang="en-US" sz="1600" b="1" dirty="0">
                <a:solidFill>
                  <a:schemeClr val="accent2">
                    <a:lumMod val="50000"/>
                  </a:schemeClr>
                </a:solidFill>
                <a:latin typeface="Calibri" panose="020F0502020204030204" pitchFamily="34" charset="0"/>
                <a:cs typeface="Calibri" panose="020F0502020204030204" pitchFamily="34" charset="0"/>
              </a:rPr>
              <a:t>County: 18,196 bridges (76.8%)</a:t>
            </a:r>
          </a:p>
        </p:txBody>
      </p:sp>
      <p:pic>
        <p:nvPicPr>
          <p:cNvPr id="5" name="Picture 4">
            <a:extLst>
              <a:ext uri="{FF2B5EF4-FFF2-40B4-BE49-F238E27FC236}">
                <a16:creationId xmlns:a16="http://schemas.microsoft.com/office/drawing/2014/main" id="{D4313B87-1695-74E6-D1BD-93386B7F1E80}"/>
              </a:ext>
              <a:ext uri="{C183D7F6-B498-43B3-948B-1728B52AA6E4}">
                <adec:decorative xmlns:adec="http://schemas.microsoft.com/office/drawing/2017/decorative" val="1"/>
              </a:ext>
            </a:extLst>
          </p:cNvPr>
          <p:cNvPicPr>
            <a:picLocks noChangeAspect="1"/>
          </p:cNvPicPr>
          <p:nvPr/>
        </p:nvPicPr>
        <p:blipFill>
          <a:blip r:embed="rId3"/>
          <a:srcRect l="48221"/>
          <a:stretch/>
        </p:blipFill>
        <p:spPr>
          <a:xfrm>
            <a:off x="2633468" y="2391906"/>
            <a:ext cx="2774705" cy="3401568"/>
          </a:xfrm>
          <a:prstGeom prst="rect">
            <a:avLst/>
          </a:prstGeom>
        </p:spPr>
      </p:pic>
      <p:pic>
        <p:nvPicPr>
          <p:cNvPr id="4" name="Picture 3">
            <a:extLst>
              <a:ext uri="{FF2B5EF4-FFF2-40B4-BE49-F238E27FC236}">
                <a16:creationId xmlns:a16="http://schemas.microsoft.com/office/drawing/2014/main" id="{81FFD2EC-F5B2-22D1-08FA-3E32F2B1D9B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34114" y="2391950"/>
            <a:ext cx="85467" cy="3401568"/>
          </a:xfrm>
          <a:prstGeom prst="rect">
            <a:avLst/>
          </a:prstGeom>
        </p:spPr>
      </p:pic>
      <p:cxnSp>
        <p:nvCxnSpPr>
          <p:cNvPr id="2" name="Straight Connector 1">
            <a:extLst>
              <a:ext uri="{FF2B5EF4-FFF2-40B4-BE49-F238E27FC236}">
                <a16:creationId xmlns:a16="http://schemas.microsoft.com/office/drawing/2014/main" id="{6061C41E-B376-1FC0-665A-2703A92C1493}"/>
              </a:ext>
              <a:ext uri="{C183D7F6-B498-43B3-948B-1728B52AA6E4}">
                <adec:decorative xmlns:adec="http://schemas.microsoft.com/office/drawing/2017/decorative" val="1"/>
              </a:ext>
            </a:extLst>
          </p:cNvPr>
          <p:cNvCxnSpPr/>
          <p:nvPr/>
        </p:nvCxnSpPr>
        <p:spPr>
          <a:xfrm>
            <a:off x="754380" y="1783454"/>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Isosceles Triangle 30">
            <a:extLst>
              <a:ext uri="{FF2B5EF4-FFF2-40B4-BE49-F238E27FC236}">
                <a16:creationId xmlns:a16="http://schemas.microsoft.com/office/drawing/2014/main" id="{AE5A87C0-9BDB-C583-A755-2D0AAEA447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flipH="1">
            <a:off x="2079043" y="4010557"/>
            <a:ext cx="422330" cy="4580413"/>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30">
            <a:extLst>
              <a:ext uri="{FF2B5EF4-FFF2-40B4-BE49-F238E27FC236}">
                <a16:creationId xmlns:a16="http://schemas.microsoft.com/office/drawing/2014/main" id="{36FDA141-F96D-5606-1534-2484022D39C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6642628" y="4010554"/>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1D790F52-E665-CFE3-7432-F06D4F7832E7}"/>
              </a:ext>
              <a:ext uri="{C183D7F6-B498-43B3-948B-1728B52AA6E4}">
                <adec:decorative xmlns:adec="http://schemas.microsoft.com/office/drawing/2017/decorative" val="1"/>
              </a:ext>
            </a:extLst>
          </p:cNvPr>
          <p:cNvSpPr/>
          <p:nvPr/>
        </p:nvSpPr>
        <p:spPr>
          <a:xfrm>
            <a:off x="2391148" y="5770397"/>
            <a:ext cx="3128433" cy="1952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41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 Placeholder 5">
            <a:extLst>
              <a:ext uri="{FF2B5EF4-FFF2-40B4-BE49-F238E27FC236}">
                <a16:creationId xmlns:a16="http://schemas.microsoft.com/office/drawing/2014/main" id="{A1101EAB-DC44-FF87-25A7-E5DE6FEEB57B}"/>
              </a:ext>
            </a:extLst>
          </p:cNvPr>
          <p:cNvSpPr txBox="1">
            <a:spLocks/>
          </p:cNvSpPr>
          <p:nvPr/>
        </p:nvSpPr>
        <p:spPr>
          <a:xfrm>
            <a:off x="716743" y="545139"/>
            <a:ext cx="6047014" cy="430667"/>
          </a:xfrm>
          <a:prstGeom prst="rect">
            <a:avLst/>
          </a:prstGeom>
        </p:spPr>
        <p:txBody>
          <a:bodyPr lIns="0" rIns="0" anchor="b"/>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accent1"/>
                </a:solidFill>
                <a:latin typeface="+mj-lt"/>
              </a:rPr>
              <a:t>Iowa Public Road System – 2024 </a:t>
            </a:r>
          </a:p>
        </p:txBody>
      </p:sp>
      <p:sp>
        <p:nvSpPr>
          <p:cNvPr id="57" name="TextBox 56">
            <a:extLst>
              <a:ext uri="{FF2B5EF4-FFF2-40B4-BE49-F238E27FC236}">
                <a16:creationId xmlns:a16="http://schemas.microsoft.com/office/drawing/2014/main" id="{2485C31B-0A53-74EC-5909-ED126E4821E1}"/>
              </a:ext>
            </a:extLst>
          </p:cNvPr>
          <p:cNvSpPr txBox="1"/>
          <p:nvPr/>
        </p:nvSpPr>
        <p:spPr>
          <a:xfrm>
            <a:off x="420449" y="6087483"/>
            <a:ext cx="3149457" cy="253916"/>
          </a:xfrm>
          <a:prstGeom prst="rect">
            <a:avLst/>
          </a:prstGeom>
          <a:noFill/>
        </p:spPr>
        <p:txBody>
          <a:bodyPr wrap="square" rtlCol="0">
            <a:spAutoFit/>
          </a:bodyPr>
          <a:lstStyle/>
          <a:p>
            <a:pPr algn="ctr"/>
            <a:r>
              <a:rPr lang="en-US" sz="1050" i="1" dirty="0">
                <a:latin typeface="Calibri" panose="020F0502020204030204" pitchFamily="34" charset="0"/>
                <a:cs typeface="Calibri" panose="020F0502020204030204" pitchFamily="34" charset="0"/>
              </a:rPr>
              <a:t>Does not include Park &amp; Institutional Roads</a:t>
            </a:r>
          </a:p>
        </p:txBody>
      </p:sp>
      <p:pic>
        <p:nvPicPr>
          <p:cNvPr id="25" name="Picture 24" descr="Miles of roads:&#10;1% Interstate&#10;7% Other Primary&#10;78% County&#10;14% City">
            <a:extLst>
              <a:ext uri="{FF2B5EF4-FFF2-40B4-BE49-F238E27FC236}">
                <a16:creationId xmlns:a16="http://schemas.microsoft.com/office/drawing/2014/main" id="{F1A8A695-1FB8-510A-653C-5D9947245BBE}"/>
              </a:ext>
            </a:extLst>
          </p:cNvPr>
          <p:cNvPicPr>
            <a:picLocks noChangeAspect="1"/>
          </p:cNvPicPr>
          <p:nvPr/>
        </p:nvPicPr>
        <p:blipFill>
          <a:blip r:embed="rId3"/>
          <a:stretch>
            <a:fillRect/>
          </a:stretch>
        </p:blipFill>
        <p:spPr>
          <a:xfrm>
            <a:off x="777394" y="1295165"/>
            <a:ext cx="2511770" cy="2487384"/>
          </a:xfrm>
          <a:prstGeom prst="rect">
            <a:avLst/>
          </a:prstGeom>
        </p:spPr>
      </p:pic>
      <p:pic>
        <p:nvPicPr>
          <p:cNvPr id="26" name="Picture 25" descr="Number of bridges:&#10;3% Interstate&#10;15% Other Primary&#10;77% County&#10;5% City">
            <a:extLst>
              <a:ext uri="{FF2B5EF4-FFF2-40B4-BE49-F238E27FC236}">
                <a16:creationId xmlns:a16="http://schemas.microsoft.com/office/drawing/2014/main" id="{CE97C131-9A65-F9F5-EB3B-A7EEBC3A1DE1}"/>
              </a:ext>
            </a:extLst>
          </p:cNvPr>
          <p:cNvPicPr>
            <a:picLocks noChangeAspect="1"/>
          </p:cNvPicPr>
          <p:nvPr/>
        </p:nvPicPr>
        <p:blipFill>
          <a:blip r:embed="rId4"/>
          <a:stretch>
            <a:fillRect/>
          </a:stretch>
        </p:blipFill>
        <p:spPr>
          <a:xfrm>
            <a:off x="3313067" y="1295024"/>
            <a:ext cx="2517866" cy="2487384"/>
          </a:xfrm>
          <a:prstGeom prst="rect">
            <a:avLst/>
          </a:prstGeom>
        </p:spPr>
      </p:pic>
      <p:pic>
        <p:nvPicPr>
          <p:cNvPr id="27" name="Picture 26" descr="Deck area of bridges:&#10;13% Interstate&#10;36% Other Primary&#10;43% County&#10;9% City">
            <a:extLst>
              <a:ext uri="{FF2B5EF4-FFF2-40B4-BE49-F238E27FC236}">
                <a16:creationId xmlns:a16="http://schemas.microsoft.com/office/drawing/2014/main" id="{D2694DB4-C6A3-2D57-8E03-12CB09A8324A}"/>
              </a:ext>
            </a:extLst>
          </p:cNvPr>
          <p:cNvPicPr>
            <a:picLocks noChangeAspect="1"/>
          </p:cNvPicPr>
          <p:nvPr/>
        </p:nvPicPr>
        <p:blipFill>
          <a:blip r:embed="rId5"/>
          <a:stretch>
            <a:fillRect/>
          </a:stretch>
        </p:blipFill>
        <p:spPr>
          <a:xfrm>
            <a:off x="5862394" y="1293427"/>
            <a:ext cx="2517866" cy="2487384"/>
          </a:xfrm>
          <a:prstGeom prst="rect">
            <a:avLst/>
          </a:prstGeom>
        </p:spPr>
      </p:pic>
      <p:pic>
        <p:nvPicPr>
          <p:cNvPr id="23" name="Picture 22" descr="All traffic:&#10;25% Interstate&#10;37% Other Primary&#10;16% County&#10;22% City">
            <a:extLst>
              <a:ext uri="{FF2B5EF4-FFF2-40B4-BE49-F238E27FC236}">
                <a16:creationId xmlns:a16="http://schemas.microsoft.com/office/drawing/2014/main" id="{95464378-B371-1411-93E6-249B362BCD55}"/>
              </a:ext>
            </a:extLst>
          </p:cNvPr>
          <p:cNvPicPr>
            <a:picLocks noChangeAspect="1"/>
          </p:cNvPicPr>
          <p:nvPr/>
        </p:nvPicPr>
        <p:blipFill>
          <a:blip r:embed="rId6"/>
          <a:stretch>
            <a:fillRect/>
          </a:stretch>
        </p:blipFill>
        <p:spPr>
          <a:xfrm>
            <a:off x="3320876" y="3825117"/>
            <a:ext cx="2505673" cy="2481287"/>
          </a:xfrm>
          <a:prstGeom prst="rect">
            <a:avLst/>
          </a:prstGeom>
        </p:spPr>
      </p:pic>
      <p:pic>
        <p:nvPicPr>
          <p:cNvPr id="24" name="Picture 23" descr="Large Truck Traffic:&#10;55% Interstate&#10;37% Other Primary&#10;7% County&#10;&lt;1% City">
            <a:extLst>
              <a:ext uri="{FF2B5EF4-FFF2-40B4-BE49-F238E27FC236}">
                <a16:creationId xmlns:a16="http://schemas.microsoft.com/office/drawing/2014/main" id="{143554A6-0B03-F6BE-D4B1-F89A7657A68E}"/>
              </a:ext>
            </a:extLst>
          </p:cNvPr>
          <p:cNvPicPr>
            <a:picLocks noChangeAspect="1"/>
          </p:cNvPicPr>
          <p:nvPr/>
        </p:nvPicPr>
        <p:blipFill>
          <a:blip r:embed="rId7"/>
          <a:stretch>
            <a:fillRect/>
          </a:stretch>
        </p:blipFill>
        <p:spPr>
          <a:xfrm>
            <a:off x="5859346" y="3835041"/>
            <a:ext cx="2523963" cy="2487384"/>
          </a:xfrm>
          <a:prstGeom prst="rect">
            <a:avLst/>
          </a:prstGeom>
        </p:spPr>
      </p:pic>
      <p:sp>
        <p:nvSpPr>
          <p:cNvPr id="78" name="TextBox 77">
            <a:extLst>
              <a:ext uri="{FF2B5EF4-FFF2-40B4-BE49-F238E27FC236}">
                <a16:creationId xmlns:a16="http://schemas.microsoft.com/office/drawing/2014/main" id="{62DA0AA8-D407-9D49-E9F7-A77957299DDE}"/>
              </a:ext>
              <a:ext uri="{C183D7F6-B498-43B3-948B-1728B52AA6E4}">
                <adec:decorative xmlns:adec="http://schemas.microsoft.com/office/drawing/2017/decorative" val="1"/>
              </a:ext>
            </a:extLst>
          </p:cNvPr>
          <p:cNvSpPr txBox="1"/>
          <p:nvPr/>
        </p:nvSpPr>
        <p:spPr>
          <a:xfrm>
            <a:off x="1399547" y="2766153"/>
            <a:ext cx="1240468" cy="307777"/>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Miles of roads</a:t>
            </a:r>
          </a:p>
        </p:txBody>
      </p:sp>
      <p:sp>
        <p:nvSpPr>
          <p:cNvPr id="79" name="TextBox 78">
            <a:extLst>
              <a:ext uri="{FF2B5EF4-FFF2-40B4-BE49-F238E27FC236}">
                <a16:creationId xmlns:a16="http://schemas.microsoft.com/office/drawing/2014/main" id="{803D25AB-CF08-F4FB-1385-222A1415395A}"/>
              </a:ext>
              <a:ext uri="{C183D7F6-B498-43B3-948B-1728B52AA6E4}">
                <adec:decorative xmlns:adec="http://schemas.microsoft.com/office/drawing/2017/decorative" val="1"/>
              </a:ext>
            </a:extLst>
          </p:cNvPr>
          <p:cNvSpPr txBox="1"/>
          <p:nvPr/>
        </p:nvSpPr>
        <p:spPr>
          <a:xfrm>
            <a:off x="1383347" y="1521675"/>
            <a:ext cx="453970" cy="276999"/>
          </a:xfrm>
          <a:prstGeom prst="rect">
            <a:avLst/>
          </a:prstGeom>
          <a:noFill/>
        </p:spPr>
        <p:txBody>
          <a:bodyPr wrap="none" rtlCol="0">
            <a:spAutoFit/>
          </a:bodyPr>
          <a:lstStyle/>
          <a:p>
            <a:r>
              <a:rPr lang="en-US" sz="1200" b="1" dirty="0">
                <a:latin typeface="Calibri" panose="020F0502020204030204" pitchFamily="34" charset="0"/>
                <a:cs typeface="Calibri" panose="020F0502020204030204" pitchFamily="34" charset="0"/>
              </a:rPr>
              <a:t>14%</a:t>
            </a:r>
          </a:p>
        </p:txBody>
      </p:sp>
      <p:sp>
        <p:nvSpPr>
          <p:cNvPr id="80" name="TextBox 79">
            <a:extLst>
              <a:ext uri="{FF2B5EF4-FFF2-40B4-BE49-F238E27FC236}">
                <a16:creationId xmlns:a16="http://schemas.microsoft.com/office/drawing/2014/main" id="{37B756C7-47EE-0DE4-4347-E2D543A0BA37}"/>
              </a:ext>
              <a:ext uri="{C183D7F6-B498-43B3-948B-1728B52AA6E4}">
                <adec:decorative xmlns:adec="http://schemas.microsoft.com/office/drawing/2017/decorative" val="1"/>
              </a:ext>
            </a:extLst>
          </p:cNvPr>
          <p:cNvSpPr txBox="1"/>
          <p:nvPr/>
        </p:nvSpPr>
        <p:spPr>
          <a:xfrm>
            <a:off x="2134388" y="1454739"/>
            <a:ext cx="375424"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7%</a:t>
            </a:r>
          </a:p>
        </p:txBody>
      </p:sp>
      <p:sp>
        <p:nvSpPr>
          <p:cNvPr id="81" name="TextBox 80">
            <a:extLst>
              <a:ext uri="{FF2B5EF4-FFF2-40B4-BE49-F238E27FC236}">
                <a16:creationId xmlns:a16="http://schemas.microsoft.com/office/drawing/2014/main" id="{156E22C3-610F-F15C-1964-2455E2C61C93}"/>
              </a:ext>
              <a:ext uri="{C183D7F6-B498-43B3-948B-1728B52AA6E4}">
                <adec:decorative xmlns:adec="http://schemas.microsoft.com/office/drawing/2017/decorative" val="1"/>
              </a:ext>
            </a:extLst>
          </p:cNvPr>
          <p:cNvSpPr txBox="1"/>
          <p:nvPr/>
        </p:nvSpPr>
        <p:spPr>
          <a:xfrm>
            <a:off x="1782962" y="3354460"/>
            <a:ext cx="453970" cy="276999"/>
          </a:xfrm>
          <a:prstGeom prst="rect">
            <a:avLst/>
          </a:prstGeom>
          <a:noFill/>
        </p:spPr>
        <p:txBody>
          <a:bodyPr wrap="none" rtlCol="0">
            <a:spAutoFit/>
          </a:bodyPr>
          <a:lstStyle/>
          <a:p>
            <a:r>
              <a:rPr lang="en-US" sz="1200" b="1" dirty="0">
                <a:latin typeface="Calibri" panose="020F0502020204030204" pitchFamily="34" charset="0"/>
                <a:cs typeface="Calibri" panose="020F0502020204030204" pitchFamily="34" charset="0"/>
              </a:rPr>
              <a:t>78%</a:t>
            </a:r>
          </a:p>
        </p:txBody>
      </p:sp>
      <p:sp>
        <p:nvSpPr>
          <p:cNvPr id="82" name="TextBox 81">
            <a:extLst>
              <a:ext uri="{FF2B5EF4-FFF2-40B4-BE49-F238E27FC236}">
                <a16:creationId xmlns:a16="http://schemas.microsoft.com/office/drawing/2014/main" id="{3CF54D87-1920-48AD-E048-188408BED30A}"/>
              </a:ext>
              <a:ext uri="{C183D7F6-B498-43B3-948B-1728B52AA6E4}">
                <adec:decorative xmlns:adec="http://schemas.microsoft.com/office/drawing/2017/decorative" val="1"/>
              </a:ext>
            </a:extLst>
          </p:cNvPr>
          <p:cNvSpPr txBox="1"/>
          <p:nvPr/>
        </p:nvSpPr>
        <p:spPr>
          <a:xfrm>
            <a:off x="1874333" y="1636497"/>
            <a:ext cx="375424" cy="276999"/>
          </a:xfrm>
          <a:prstGeom prst="rect">
            <a:avLst/>
          </a:prstGeom>
          <a:noFill/>
        </p:spPr>
        <p:txBody>
          <a:bodyPr wrap="none" rtlCol="0">
            <a:spAutoFit/>
          </a:bodyPr>
          <a:lstStyle/>
          <a:p>
            <a:r>
              <a:rPr lang="en-US" sz="1200" b="1" dirty="0">
                <a:solidFill>
                  <a:schemeClr val="accent4"/>
                </a:solidFill>
                <a:latin typeface="Calibri" panose="020F0502020204030204" pitchFamily="34" charset="0"/>
                <a:cs typeface="Calibri" panose="020F0502020204030204" pitchFamily="34" charset="0"/>
              </a:rPr>
              <a:t>1%</a:t>
            </a:r>
          </a:p>
        </p:txBody>
      </p:sp>
      <p:pic>
        <p:nvPicPr>
          <p:cNvPr id="83" name="Graphic 82">
            <a:extLst>
              <a:ext uri="{FF2B5EF4-FFF2-40B4-BE49-F238E27FC236}">
                <a16:creationId xmlns:a16="http://schemas.microsoft.com/office/drawing/2014/main" id="{75C4CFFF-3BA9-9915-A2A5-1C9BE6DC6AE0}"/>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32760" y="2031418"/>
            <a:ext cx="784075" cy="784075"/>
          </a:xfrm>
          <a:prstGeom prst="rect">
            <a:avLst/>
          </a:prstGeom>
        </p:spPr>
      </p:pic>
      <p:pic>
        <p:nvPicPr>
          <p:cNvPr id="87" name="Graphic 86">
            <a:extLst>
              <a:ext uri="{FF2B5EF4-FFF2-40B4-BE49-F238E27FC236}">
                <a16:creationId xmlns:a16="http://schemas.microsoft.com/office/drawing/2014/main" id="{68565125-8D53-0751-47F8-80BD9F61E62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77417" y="2090441"/>
            <a:ext cx="758952" cy="767256"/>
          </a:xfrm>
          <a:prstGeom prst="rect">
            <a:avLst/>
          </a:prstGeom>
        </p:spPr>
      </p:pic>
      <p:sp>
        <p:nvSpPr>
          <p:cNvPr id="88" name="TextBox 87">
            <a:extLst>
              <a:ext uri="{FF2B5EF4-FFF2-40B4-BE49-F238E27FC236}">
                <a16:creationId xmlns:a16="http://schemas.microsoft.com/office/drawing/2014/main" id="{1F8EF6F2-314A-E343-F89C-72D5DAE16AEF}"/>
              </a:ext>
              <a:ext uri="{C183D7F6-B498-43B3-948B-1728B52AA6E4}">
                <adec:decorative xmlns:adec="http://schemas.microsoft.com/office/drawing/2017/decorative" val="1"/>
              </a:ext>
            </a:extLst>
          </p:cNvPr>
          <p:cNvSpPr txBox="1"/>
          <p:nvPr/>
        </p:nvSpPr>
        <p:spPr>
          <a:xfrm>
            <a:off x="3777425" y="2768897"/>
            <a:ext cx="1574149" cy="311145"/>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Number of bridges</a:t>
            </a:r>
          </a:p>
        </p:txBody>
      </p:sp>
      <p:sp>
        <p:nvSpPr>
          <p:cNvPr id="89" name="TextBox 88">
            <a:extLst>
              <a:ext uri="{FF2B5EF4-FFF2-40B4-BE49-F238E27FC236}">
                <a16:creationId xmlns:a16="http://schemas.microsoft.com/office/drawing/2014/main" id="{92204CB2-5891-BA70-8FEE-40DC42D3D43D}"/>
              </a:ext>
              <a:ext uri="{C183D7F6-B498-43B3-948B-1728B52AA6E4}">
                <adec:decorative xmlns:adec="http://schemas.microsoft.com/office/drawing/2017/decorative" val="1"/>
              </a:ext>
            </a:extLst>
          </p:cNvPr>
          <p:cNvSpPr txBox="1"/>
          <p:nvPr/>
        </p:nvSpPr>
        <p:spPr>
          <a:xfrm>
            <a:off x="4225996" y="1459358"/>
            <a:ext cx="375424" cy="276999"/>
          </a:xfrm>
          <a:prstGeom prst="rect">
            <a:avLst/>
          </a:prstGeom>
          <a:noFill/>
        </p:spPr>
        <p:txBody>
          <a:bodyPr wrap="none" rtlCol="0">
            <a:spAutoFit/>
          </a:bodyPr>
          <a:lstStyle/>
          <a:p>
            <a:r>
              <a:rPr lang="en-US" sz="1200" b="1" dirty="0">
                <a:latin typeface="Calibri" panose="020F0502020204030204" pitchFamily="34" charset="0"/>
                <a:cs typeface="Calibri" panose="020F0502020204030204" pitchFamily="34" charset="0"/>
              </a:rPr>
              <a:t>5%</a:t>
            </a:r>
          </a:p>
        </p:txBody>
      </p:sp>
      <p:sp>
        <p:nvSpPr>
          <p:cNvPr id="90" name="TextBox 89">
            <a:extLst>
              <a:ext uri="{FF2B5EF4-FFF2-40B4-BE49-F238E27FC236}">
                <a16:creationId xmlns:a16="http://schemas.microsoft.com/office/drawing/2014/main" id="{EE7371A9-5FF3-A5DB-D9B8-35D1B9806D26}"/>
              </a:ext>
              <a:ext uri="{C183D7F6-B498-43B3-948B-1728B52AA6E4}">
                <adec:decorative xmlns:adec="http://schemas.microsoft.com/office/drawing/2017/decorative" val="1"/>
              </a:ext>
            </a:extLst>
          </p:cNvPr>
          <p:cNvSpPr txBox="1"/>
          <p:nvPr/>
        </p:nvSpPr>
        <p:spPr>
          <a:xfrm>
            <a:off x="4823197" y="1530243"/>
            <a:ext cx="453970" cy="280030"/>
          </a:xfrm>
          <a:prstGeom prst="rect">
            <a:avLst/>
          </a:prstGeom>
          <a:noFill/>
        </p:spPr>
        <p:txBody>
          <a:bodyPr wrap="square" rtlCol="0">
            <a:spAutoFit/>
          </a:bodyPr>
          <a:lstStyle/>
          <a:p>
            <a:r>
              <a:rPr lang="en-US" sz="1200" b="1" dirty="0">
                <a:solidFill>
                  <a:schemeClr val="bg1"/>
                </a:solidFill>
                <a:latin typeface="Calibri" panose="020F0502020204030204" pitchFamily="34" charset="0"/>
                <a:cs typeface="Calibri" panose="020F0502020204030204" pitchFamily="34" charset="0"/>
              </a:rPr>
              <a:t>15%</a:t>
            </a:r>
          </a:p>
        </p:txBody>
      </p:sp>
      <p:sp>
        <p:nvSpPr>
          <p:cNvPr id="91" name="TextBox 90">
            <a:extLst>
              <a:ext uri="{FF2B5EF4-FFF2-40B4-BE49-F238E27FC236}">
                <a16:creationId xmlns:a16="http://schemas.microsoft.com/office/drawing/2014/main" id="{E909E1B7-5487-C2A4-C288-F203EDE2C9EE}"/>
              </a:ext>
              <a:ext uri="{C183D7F6-B498-43B3-948B-1728B52AA6E4}">
                <adec:decorative xmlns:adec="http://schemas.microsoft.com/office/drawing/2017/decorative" val="1"/>
              </a:ext>
            </a:extLst>
          </p:cNvPr>
          <p:cNvSpPr txBox="1"/>
          <p:nvPr/>
        </p:nvSpPr>
        <p:spPr>
          <a:xfrm>
            <a:off x="4327676" y="3363641"/>
            <a:ext cx="453970" cy="276999"/>
          </a:xfrm>
          <a:prstGeom prst="rect">
            <a:avLst/>
          </a:prstGeom>
          <a:noFill/>
        </p:spPr>
        <p:txBody>
          <a:bodyPr wrap="none" rtlCol="0">
            <a:spAutoFit/>
          </a:bodyPr>
          <a:lstStyle/>
          <a:p>
            <a:r>
              <a:rPr lang="en-US" sz="1200" b="1" dirty="0">
                <a:latin typeface="Calibri" panose="020F0502020204030204" pitchFamily="34" charset="0"/>
                <a:cs typeface="Calibri" panose="020F0502020204030204" pitchFamily="34" charset="0"/>
              </a:rPr>
              <a:t>77%</a:t>
            </a:r>
          </a:p>
        </p:txBody>
      </p:sp>
      <p:sp>
        <p:nvSpPr>
          <p:cNvPr id="92" name="TextBox 91">
            <a:extLst>
              <a:ext uri="{FF2B5EF4-FFF2-40B4-BE49-F238E27FC236}">
                <a16:creationId xmlns:a16="http://schemas.microsoft.com/office/drawing/2014/main" id="{FFA0D973-D397-F388-F333-B7F85CEE9AAA}"/>
              </a:ext>
              <a:ext uri="{C183D7F6-B498-43B3-948B-1728B52AA6E4}">
                <adec:decorative xmlns:adec="http://schemas.microsoft.com/office/drawing/2017/decorative" val="1"/>
              </a:ext>
            </a:extLst>
          </p:cNvPr>
          <p:cNvSpPr txBox="1"/>
          <p:nvPr/>
        </p:nvSpPr>
        <p:spPr>
          <a:xfrm>
            <a:off x="4502387" y="1642858"/>
            <a:ext cx="375424" cy="280030"/>
          </a:xfrm>
          <a:prstGeom prst="rect">
            <a:avLst/>
          </a:prstGeom>
          <a:noFill/>
        </p:spPr>
        <p:txBody>
          <a:bodyPr wrap="none" rtlCol="0">
            <a:spAutoFit/>
          </a:bodyPr>
          <a:lstStyle/>
          <a:p>
            <a:r>
              <a:rPr lang="en-US" sz="1200" b="1" dirty="0">
                <a:solidFill>
                  <a:schemeClr val="accent4"/>
                </a:solidFill>
                <a:latin typeface="Calibri" panose="020F0502020204030204" pitchFamily="34" charset="0"/>
                <a:cs typeface="Calibri" panose="020F0502020204030204" pitchFamily="34" charset="0"/>
              </a:rPr>
              <a:t>3%</a:t>
            </a:r>
          </a:p>
        </p:txBody>
      </p:sp>
      <p:sp>
        <p:nvSpPr>
          <p:cNvPr id="93" name="Trapezoid 92">
            <a:extLst>
              <a:ext uri="{FF2B5EF4-FFF2-40B4-BE49-F238E27FC236}">
                <a16:creationId xmlns:a16="http://schemas.microsoft.com/office/drawing/2014/main" id="{8DEDDDC3-B585-0430-A554-86ED2166B9D3}"/>
              </a:ext>
              <a:ext uri="{C183D7F6-B498-43B3-948B-1728B52AA6E4}">
                <adec:decorative xmlns:adec="http://schemas.microsoft.com/office/drawing/2017/decorative" val="1"/>
              </a:ext>
            </a:extLst>
          </p:cNvPr>
          <p:cNvSpPr/>
          <p:nvPr/>
        </p:nvSpPr>
        <p:spPr>
          <a:xfrm rot="10800000">
            <a:off x="1356491" y="5106120"/>
            <a:ext cx="1286164" cy="297932"/>
          </a:xfrm>
          <a:prstGeom prst="trapezoid">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12F60AFA-5D7A-DA70-F0E5-73F567970309}"/>
              </a:ext>
              <a:ext uri="{C183D7F6-B498-43B3-948B-1728B52AA6E4}">
                <adec:decorative xmlns:adec="http://schemas.microsoft.com/office/drawing/2017/decorative" val="1"/>
              </a:ext>
            </a:extLst>
          </p:cNvPr>
          <p:cNvSpPr txBox="1"/>
          <p:nvPr/>
        </p:nvSpPr>
        <p:spPr>
          <a:xfrm>
            <a:off x="1640395" y="5097481"/>
            <a:ext cx="713593" cy="307777"/>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County</a:t>
            </a:r>
          </a:p>
        </p:txBody>
      </p:sp>
      <p:sp>
        <p:nvSpPr>
          <p:cNvPr id="95" name="Trapezoid 94">
            <a:extLst>
              <a:ext uri="{FF2B5EF4-FFF2-40B4-BE49-F238E27FC236}">
                <a16:creationId xmlns:a16="http://schemas.microsoft.com/office/drawing/2014/main" id="{8B6A9B81-D3A8-C659-4C2F-35F74E30260E}"/>
              </a:ext>
              <a:ext uri="{C183D7F6-B498-43B3-948B-1728B52AA6E4}">
                <adec:decorative xmlns:adec="http://schemas.microsoft.com/office/drawing/2017/decorative" val="1"/>
              </a:ext>
            </a:extLst>
          </p:cNvPr>
          <p:cNvSpPr/>
          <p:nvPr/>
        </p:nvSpPr>
        <p:spPr>
          <a:xfrm rot="10800000">
            <a:off x="1356491" y="5532618"/>
            <a:ext cx="1286164" cy="297932"/>
          </a:xfrm>
          <a:prstGeom prst="trapezoid">
            <a:avLst/>
          </a:prstGeom>
          <a:solidFill>
            <a:schemeClr val="accent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FC88AF2D-C1A5-A8D7-FAFD-ED702E037537}"/>
              </a:ext>
              <a:ext uri="{C183D7F6-B498-43B3-948B-1728B52AA6E4}">
                <adec:decorative xmlns:adec="http://schemas.microsoft.com/office/drawing/2017/decorative" val="1"/>
              </a:ext>
            </a:extLst>
          </p:cNvPr>
          <p:cNvSpPr txBox="1"/>
          <p:nvPr/>
        </p:nvSpPr>
        <p:spPr>
          <a:xfrm>
            <a:off x="1761391" y="5523979"/>
            <a:ext cx="471604" cy="307777"/>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City</a:t>
            </a:r>
          </a:p>
        </p:txBody>
      </p:sp>
      <p:sp>
        <p:nvSpPr>
          <p:cNvPr id="97" name="Trapezoid 96">
            <a:extLst>
              <a:ext uri="{FF2B5EF4-FFF2-40B4-BE49-F238E27FC236}">
                <a16:creationId xmlns:a16="http://schemas.microsoft.com/office/drawing/2014/main" id="{B9CE00A4-B482-8DA0-8A87-A9C181C47F5F}"/>
              </a:ext>
              <a:ext uri="{C183D7F6-B498-43B3-948B-1728B52AA6E4}">
                <adec:decorative xmlns:adec="http://schemas.microsoft.com/office/drawing/2017/decorative" val="1"/>
              </a:ext>
            </a:extLst>
          </p:cNvPr>
          <p:cNvSpPr/>
          <p:nvPr/>
        </p:nvSpPr>
        <p:spPr>
          <a:xfrm rot="10800000">
            <a:off x="1356491" y="4675187"/>
            <a:ext cx="1286164" cy="297932"/>
          </a:xfrm>
          <a:prstGeom prst="trapezoid">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8" name="TextBox 97">
            <a:extLst>
              <a:ext uri="{FF2B5EF4-FFF2-40B4-BE49-F238E27FC236}">
                <a16:creationId xmlns:a16="http://schemas.microsoft.com/office/drawing/2014/main" id="{0DA626C7-8F3E-FCBE-AC83-C33A1A0F059F}"/>
              </a:ext>
              <a:ext uri="{C183D7F6-B498-43B3-948B-1728B52AA6E4}">
                <adec:decorative xmlns:adec="http://schemas.microsoft.com/office/drawing/2017/decorative" val="1"/>
              </a:ext>
            </a:extLst>
          </p:cNvPr>
          <p:cNvSpPr txBox="1"/>
          <p:nvPr/>
        </p:nvSpPr>
        <p:spPr>
          <a:xfrm>
            <a:off x="1373079" y="4666548"/>
            <a:ext cx="1248227" cy="307777"/>
          </a:xfrm>
          <a:prstGeom prst="rect">
            <a:avLst/>
          </a:prstGeom>
          <a:noFill/>
        </p:spPr>
        <p:txBody>
          <a:bodyPr wrap="none" rtlCol="0">
            <a:spAutoFit/>
          </a:bodyPr>
          <a:lstStyle/>
          <a:p>
            <a:pPr algn="ctr"/>
            <a:r>
              <a:rPr lang="en-US" sz="1400" b="1" dirty="0">
                <a:solidFill>
                  <a:schemeClr val="bg1"/>
                </a:solidFill>
                <a:latin typeface="Calibri" panose="020F0502020204030204" pitchFamily="34" charset="0"/>
                <a:cs typeface="Calibri" panose="020F0502020204030204" pitchFamily="34" charset="0"/>
              </a:rPr>
              <a:t>Other Primary</a:t>
            </a:r>
          </a:p>
        </p:txBody>
      </p:sp>
      <p:sp>
        <p:nvSpPr>
          <p:cNvPr id="99" name="Trapezoid 98">
            <a:extLst>
              <a:ext uri="{FF2B5EF4-FFF2-40B4-BE49-F238E27FC236}">
                <a16:creationId xmlns:a16="http://schemas.microsoft.com/office/drawing/2014/main" id="{60C2C989-90FB-4974-C172-0BCA2EB6EE53}"/>
              </a:ext>
              <a:ext uri="{C183D7F6-B498-43B3-948B-1728B52AA6E4}">
                <adec:decorative xmlns:adec="http://schemas.microsoft.com/office/drawing/2017/decorative" val="1"/>
              </a:ext>
            </a:extLst>
          </p:cNvPr>
          <p:cNvSpPr/>
          <p:nvPr/>
        </p:nvSpPr>
        <p:spPr>
          <a:xfrm rot="10800000">
            <a:off x="1355876" y="4276608"/>
            <a:ext cx="1286164" cy="297932"/>
          </a:xfrm>
          <a:prstGeom prst="trapezoid">
            <a:avLst/>
          </a:prstGeom>
          <a:solidFill>
            <a:schemeClr val="accent4"/>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F60A86DC-DFAD-436C-E305-8DCD3F8B9744}"/>
              </a:ext>
              <a:ext uri="{C183D7F6-B498-43B3-948B-1728B52AA6E4}">
                <adec:decorative xmlns:adec="http://schemas.microsoft.com/office/drawing/2017/decorative" val="1"/>
              </a:ext>
            </a:extLst>
          </p:cNvPr>
          <p:cNvSpPr txBox="1"/>
          <p:nvPr/>
        </p:nvSpPr>
        <p:spPr>
          <a:xfrm>
            <a:off x="1543152" y="4267969"/>
            <a:ext cx="906851" cy="307777"/>
          </a:xfrm>
          <a:prstGeom prst="rect">
            <a:avLst/>
          </a:prstGeom>
          <a:noFill/>
        </p:spPr>
        <p:txBody>
          <a:bodyPr wrap="none" rtlCol="0">
            <a:spAutoFit/>
          </a:bodyPr>
          <a:lstStyle/>
          <a:p>
            <a:pPr algn="ctr"/>
            <a:r>
              <a:rPr lang="en-US" sz="1400" b="1" dirty="0">
                <a:solidFill>
                  <a:schemeClr val="bg1"/>
                </a:solidFill>
                <a:latin typeface="Calibri" panose="020F0502020204030204" pitchFamily="34" charset="0"/>
                <a:cs typeface="Calibri" panose="020F0502020204030204" pitchFamily="34" charset="0"/>
              </a:rPr>
              <a:t>Interstate</a:t>
            </a:r>
          </a:p>
        </p:txBody>
      </p:sp>
      <p:sp>
        <p:nvSpPr>
          <p:cNvPr id="103" name="TextBox 102">
            <a:extLst>
              <a:ext uri="{FF2B5EF4-FFF2-40B4-BE49-F238E27FC236}">
                <a16:creationId xmlns:a16="http://schemas.microsoft.com/office/drawing/2014/main" id="{25DB7533-D014-A217-3597-58B38C779623}"/>
              </a:ext>
              <a:ext uri="{C183D7F6-B498-43B3-948B-1728B52AA6E4}">
                <adec:decorative xmlns:adec="http://schemas.microsoft.com/office/drawing/2017/decorative" val="1"/>
              </a:ext>
            </a:extLst>
          </p:cNvPr>
          <p:cNvSpPr txBox="1"/>
          <p:nvPr/>
        </p:nvSpPr>
        <p:spPr>
          <a:xfrm>
            <a:off x="6682800" y="2767495"/>
            <a:ext cx="923330" cy="528945"/>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Deck area</a:t>
            </a:r>
          </a:p>
          <a:p>
            <a:pPr algn="ctr"/>
            <a:r>
              <a:rPr lang="en-US" sz="1400" b="1" dirty="0">
                <a:latin typeface="Calibri" panose="020F0502020204030204" pitchFamily="34" charset="0"/>
                <a:cs typeface="Calibri" panose="020F0502020204030204" pitchFamily="34" charset="0"/>
              </a:rPr>
              <a:t>of bridges</a:t>
            </a:r>
          </a:p>
        </p:txBody>
      </p:sp>
      <p:sp>
        <p:nvSpPr>
          <p:cNvPr id="104" name="TextBox 103">
            <a:extLst>
              <a:ext uri="{FF2B5EF4-FFF2-40B4-BE49-F238E27FC236}">
                <a16:creationId xmlns:a16="http://schemas.microsoft.com/office/drawing/2014/main" id="{51A127FB-A68F-0B85-55A8-7BF8BD92B944}"/>
              </a:ext>
              <a:ext uri="{C183D7F6-B498-43B3-948B-1728B52AA6E4}">
                <adec:decorative xmlns:adec="http://schemas.microsoft.com/office/drawing/2017/decorative" val="1"/>
              </a:ext>
            </a:extLst>
          </p:cNvPr>
          <p:cNvSpPr txBox="1"/>
          <p:nvPr/>
        </p:nvSpPr>
        <p:spPr>
          <a:xfrm>
            <a:off x="6664662" y="1484453"/>
            <a:ext cx="375424" cy="276999"/>
          </a:xfrm>
          <a:prstGeom prst="rect">
            <a:avLst/>
          </a:prstGeom>
          <a:noFill/>
        </p:spPr>
        <p:txBody>
          <a:bodyPr wrap="none" rtlCol="0">
            <a:spAutoFit/>
          </a:bodyPr>
          <a:lstStyle/>
          <a:p>
            <a:r>
              <a:rPr lang="en-US" sz="1200" b="1" dirty="0">
                <a:latin typeface="Calibri" panose="020F0502020204030204" pitchFamily="34" charset="0"/>
                <a:cs typeface="Calibri" panose="020F0502020204030204" pitchFamily="34" charset="0"/>
              </a:rPr>
              <a:t>9%</a:t>
            </a:r>
          </a:p>
        </p:txBody>
      </p:sp>
      <p:sp>
        <p:nvSpPr>
          <p:cNvPr id="105" name="TextBox 104">
            <a:extLst>
              <a:ext uri="{FF2B5EF4-FFF2-40B4-BE49-F238E27FC236}">
                <a16:creationId xmlns:a16="http://schemas.microsoft.com/office/drawing/2014/main" id="{2B1569A9-D4CC-89F4-C566-0EDC3A77413C}"/>
              </a:ext>
              <a:ext uri="{C183D7F6-B498-43B3-948B-1728B52AA6E4}">
                <adec:decorative xmlns:adec="http://schemas.microsoft.com/office/drawing/2017/decorative" val="1"/>
              </a:ext>
            </a:extLst>
          </p:cNvPr>
          <p:cNvSpPr txBox="1"/>
          <p:nvPr/>
        </p:nvSpPr>
        <p:spPr>
          <a:xfrm>
            <a:off x="7300840" y="1502634"/>
            <a:ext cx="453970" cy="280030"/>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13%</a:t>
            </a:r>
          </a:p>
        </p:txBody>
      </p:sp>
      <p:sp>
        <p:nvSpPr>
          <p:cNvPr id="106" name="TextBox 105">
            <a:extLst>
              <a:ext uri="{FF2B5EF4-FFF2-40B4-BE49-F238E27FC236}">
                <a16:creationId xmlns:a16="http://schemas.microsoft.com/office/drawing/2014/main" id="{EC81F6F8-FD2D-E111-219A-FD01EE5F932D}"/>
              </a:ext>
              <a:ext uri="{C183D7F6-B498-43B3-948B-1728B52AA6E4}">
                <adec:decorative xmlns:adec="http://schemas.microsoft.com/office/drawing/2017/decorative" val="1"/>
              </a:ext>
            </a:extLst>
          </p:cNvPr>
          <p:cNvSpPr txBox="1"/>
          <p:nvPr/>
        </p:nvSpPr>
        <p:spPr>
          <a:xfrm>
            <a:off x="7719864" y="2902246"/>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36%</a:t>
            </a:r>
          </a:p>
        </p:txBody>
      </p:sp>
      <p:sp>
        <p:nvSpPr>
          <p:cNvPr id="107" name="TextBox 106">
            <a:extLst>
              <a:ext uri="{FF2B5EF4-FFF2-40B4-BE49-F238E27FC236}">
                <a16:creationId xmlns:a16="http://schemas.microsoft.com/office/drawing/2014/main" id="{B5C2065C-9A53-127A-2A70-BD4E9CDA83E2}"/>
              </a:ext>
              <a:ext uri="{C183D7F6-B498-43B3-948B-1728B52AA6E4}">
                <adec:decorative xmlns:adec="http://schemas.microsoft.com/office/drawing/2017/decorative" val="1"/>
              </a:ext>
            </a:extLst>
          </p:cNvPr>
          <p:cNvSpPr txBox="1"/>
          <p:nvPr/>
        </p:nvSpPr>
        <p:spPr>
          <a:xfrm>
            <a:off x="6186278" y="3064145"/>
            <a:ext cx="453970" cy="276999"/>
          </a:xfrm>
          <a:prstGeom prst="rect">
            <a:avLst/>
          </a:prstGeom>
          <a:noFill/>
        </p:spPr>
        <p:txBody>
          <a:bodyPr wrap="none" rtlCol="0">
            <a:spAutoFit/>
          </a:bodyPr>
          <a:lstStyle/>
          <a:p>
            <a:r>
              <a:rPr lang="en-US" sz="1200" b="1" dirty="0">
                <a:latin typeface="Calibri" panose="020F0502020204030204" pitchFamily="34" charset="0"/>
                <a:cs typeface="Calibri" panose="020F0502020204030204" pitchFamily="34" charset="0"/>
              </a:rPr>
              <a:t>43%</a:t>
            </a:r>
          </a:p>
        </p:txBody>
      </p:sp>
      <p:pic>
        <p:nvPicPr>
          <p:cNvPr id="108" name="Graphic 107">
            <a:extLst>
              <a:ext uri="{FF2B5EF4-FFF2-40B4-BE49-F238E27FC236}">
                <a16:creationId xmlns:a16="http://schemas.microsoft.com/office/drawing/2014/main" id="{145924FC-B244-658B-61A4-AF2663C5EB84}"/>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72320" y="1996983"/>
            <a:ext cx="914400" cy="924405"/>
          </a:xfrm>
          <a:prstGeom prst="rect">
            <a:avLst/>
          </a:prstGeom>
        </p:spPr>
      </p:pic>
      <p:sp>
        <p:nvSpPr>
          <p:cNvPr id="109" name="TextBox 108">
            <a:extLst>
              <a:ext uri="{FF2B5EF4-FFF2-40B4-BE49-F238E27FC236}">
                <a16:creationId xmlns:a16="http://schemas.microsoft.com/office/drawing/2014/main" id="{4404A0B1-ABAB-ED1F-92F1-87404678E60F}"/>
              </a:ext>
              <a:ext uri="{C183D7F6-B498-43B3-948B-1728B52AA6E4}">
                <adec:decorative xmlns:adec="http://schemas.microsoft.com/office/drawing/2017/decorative" val="1"/>
              </a:ext>
            </a:extLst>
          </p:cNvPr>
          <p:cNvSpPr txBox="1"/>
          <p:nvPr/>
        </p:nvSpPr>
        <p:spPr>
          <a:xfrm>
            <a:off x="7068107" y="2194960"/>
            <a:ext cx="364202" cy="311145"/>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ft</a:t>
            </a:r>
            <a:r>
              <a:rPr lang="en-US" sz="1400" b="1" baseline="30000" dirty="0">
                <a:latin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D62B6599-AA84-78D3-E4BD-11344EDA91D0}"/>
              </a:ext>
              <a:ext uri="{C183D7F6-B498-43B3-948B-1728B52AA6E4}">
                <adec:decorative xmlns:adec="http://schemas.microsoft.com/office/drawing/2017/decorative" val="1"/>
              </a:ext>
            </a:extLst>
          </p:cNvPr>
          <p:cNvSpPr txBox="1"/>
          <p:nvPr/>
        </p:nvSpPr>
        <p:spPr>
          <a:xfrm>
            <a:off x="4142577" y="5295773"/>
            <a:ext cx="865814" cy="307777"/>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All traffic</a:t>
            </a:r>
          </a:p>
        </p:txBody>
      </p:sp>
      <p:pic>
        <p:nvPicPr>
          <p:cNvPr id="5" name="Picture 4">
            <a:extLst>
              <a:ext uri="{FF2B5EF4-FFF2-40B4-BE49-F238E27FC236}">
                <a16:creationId xmlns:a16="http://schemas.microsoft.com/office/drawing/2014/main" id="{82096F01-D83E-A692-7C95-E8F59848C0C1}"/>
              </a:ext>
              <a:ext uri="{C183D7F6-B498-43B3-948B-1728B52AA6E4}">
                <adec:decorative xmlns:adec="http://schemas.microsoft.com/office/drawing/2017/decorative" val="1"/>
              </a:ext>
            </a:extLst>
          </p:cNvPr>
          <p:cNvPicPr>
            <a:picLocks noChangeAspect="1"/>
          </p:cNvPicPr>
          <p:nvPr/>
        </p:nvPicPr>
        <p:blipFill rotWithShape="1">
          <a:blip r:embed="rId14" cstate="screen">
            <a:extLst>
              <a:ext uri="{28A0092B-C50C-407E-A947-70E740481C1C}">
                <a14:useLocalDpi xmlns:a14="http://schemas.microsoft.com/office/drawing/2010/main" val="0"/>
              </a:ext>
            </a:extLst>
          </a:blip>
          <a:srcRect/>
          <a:stretch/>
        </p:blipFill>
        <p:spPr>
          <a:xfrm>
            <a:off x="4596006" y="4512196"/>
            <a:ext cx="593735" cy="401956"/>
          </a:xfrm>
          <a:prstGeom prst="rect">
            <a:avLst/>
          </a:prstGeom>
        </p:spPr>
      </p:pic>
      <p:pic>
        <p:nvPicPr>
          <p:cNvPr id="6" name="Picture 5">
            <a:extLst>
              <a:ext uri="{FF2B5EF4-FFF2-40B4-BE49-F238E27FC236}">
                <a16:creationId xmlns:a16="http://schemas.microsoft.com/office/drawing/2014/main" id="{915BD4F5-5710-CBD3-D31B-569709136EC0}"/>
              </a:ext>
              <a:ext uri="{C183D7F6-B498-43B3-948B-1728B52AA6E4}">
                <adec:decorative xmlns:adec="http://schemas.microsoft.com/office/drawing/2017/decorative" val="1"/>
              </a:ext>
            </a:extLst>
          </p:cNvPr>
          <p:cNvPicPr>
            <a:picLocks noChangeAspect="1"/>
          </p:cNvPicPr>
          <p:nvPr/>
        </p:nvPicPr>
        <p:blipFill rotWithShape="1">
          <a:blip r:embed="rId15" cstate="screen">
            <a:extLst>
              <a:ext uri="{28A0092B-C50C-407E-A947-70E740481C1C}">
                <a14:useLocalDpi xmlns:a14="http://schemas.microsoft.com/office/drawing/2010/main" val="0"/>
              </a:ext>
            </a:extLst>
          </a:blip>
          <a:srcRect/>
          <a:stretch/>
        </p:blipFill>
        <p:spPr>
          <a:xfrm>
            <a:off x="4101227" y="4884483"/>
            <a:ext cx="989558" cy="458034"/>
          </a:xfrm>
          <a:prstGeom prst="rect">
            <a:avLst/>
          </a:prstGeom>
        </p:spPr>
      </p:pic>
      <p:pic>
        <p:nvPicPr>
          <p:cNvPr id="7" name="Picture 6">
            <a:extLst>
              <a:ext uri="{FF2B5EF4-FFF2-40B4-BE49-F238E27FC236}">
                <a16:creationId xmlns:a16="http://schemas.microsoft.com/office/drawing/2014/main" id="{1CAFBE1E-5279-6560-74D2-3A3B041F3404}"/>
              </a:ext>
              <a:ext uri="{C183D7F6-B498-43B3-948B-1728B52AA6E4}">
                <adec:decorative xmlns:adec="http://schemas.microsoft.com/office/drawing/2017/decorative" val="1"/>
              </a:ext>
            </a:extLst>
          </p:cNvPr>
          <p:cNvPicPr>
            <a:picLocks noChangeAspect="1"/>
          </p:cNvPicPr>
          <p:nvPr/>
        </p:nvPicPr>
        <p:blipFill rotWithShape="1">
          <a:blip r:embed="rId16" cstate="screen">
            <a:extLst>
              <a:ext uri="{28A0092B-C50C-407E-A947-70E740481C1C}">
                <a14:useLocalDpi xmlns:a14="http://schemas.microsoft.com/office/drawing/2010/main" val="0"/>
              </a:ext>
            </a:extLst>
          </a:blip>
          <a:srcRect/>
          <a:stretch/>
        </p:blipFill>
        <p:spPr>
          <a:xfrm>
            <a:off x="3941513" y="4543658"/>
            <a:ext cx="593735" cy="281963"/>
          </a:xfrm>
          <a:prstGeom prst="rect">
            <a:avLst/>
          </a:prstGeom>
        </p:spPr>
      </p:pic>
      <p:sp>
        <p:nvSpPr>
          <p:cNvPr id="8" name="TextBox 7">
            <a:extLst>
              <a:ext uri="{FF2B5EF4-FFF2-40B4-BE49-F238E27FC236}">
                <a16:creationId xmlns:a16="http://schemas.microsoft.com/office/drawing/2014/main" id="{E6979ACE-D173-7952-625E-044B9D0875C8}"/>
              </a:ext>
              <a:ext uri="{C183D7F6-B498-43B3-948B-1728B52AA6E4}">
                <adec:decorative xmlns:adec="http://schemas.microsoft.com/office/drawing/2017/decorative" val="1"/>
              </a:ext>
            </a:extLst>
          </p:cNvPr>
          <p:cNvSpPr txBox="1"/>
          <p:nvPr/>
        </p:nvSpPr>
        <p:spPr>
          <a:xfrm>
            <a:off x="3907940" y="4065921"/>
            <a:ext cx="453970" cy="276999"/>
          </a:xfrm>
          <a:prstGeom prst="rect">
            <a:avLst/>
          </a:prstGeom>
          <a:noFill/>
        </p:spPr>
        <p:txBody>
          <a:bodyPr wrap="none" rtlCol="0">
            <a:spAutoFit/>
          </a:bodyPr>
          <a:lstStyle/>
          <a:p>
            <a:r>
              <a:rPr lang="en-US" sz="1200" b="1" dirty="0">
                <a:latin typeface="Calibri" panose="020F0502020204030204" pitchFamily="34" charset="0"/>
                <a:cs typeface="Calibri" panose="020F0502020204030204" pitchFamily="34" charset="0"/>
              </a:rPr>
              <a:t>22%</a:t>
            </a:r>
          </a:p>
        </p:txBody>
      </p:sp>
      <p:sp>
        <p:nvSpPr>
          <p:cNvPr id="9" name="TextBox 8">
            <a:extLst>
              <a:ext uri="{FF2B5EF4-FFF2-40B4-BE49-F238E27FC236}">
                <a16:creationId xmlns:a16="http://schemas.microsoft.com/office/drawing/2014/main" id="{C8952B65-CC50-3DAF-8489-1B0692A046DB}"/>
              </a:ext>
              <a:ext uri="{C183D7F6-B498-43B3-948B-1728B52AA6E4}">
                <adec:decorative xmlns:adec="http://schemas.microsoft.com/office/drawing/2017/decorative" val="1"/>
              </a:ext>
            </a:extLst>
          </p:cNvPr>
          <p:cNvSpPr txBox="1"/>
          <p:nvPr/>
        </p:nvSpPr>
        <p:spPr>
          <a:xfrm>
            <a:off x="4791945" y="4067267"/>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25%</a:t>
            </a:r>
          </a:p>
        </p:txBody>
      </p:sp>
      <p:sp>
        <p:nvSpPr>
          <p:cNvPr id="10" name="TextBox 9">
            <a:extLst>
              <a:ext uri="{FF2B5EF4-FFF2-40B4-BE49-F238E27FC236}">
                <a16:creationId xmlns:a16="http://schemas.microsoft.com/office/drawing/2014/main" id="{C0E0C872-6EB4-4DE5-E879-BB80CEBBCE2B}"/>
              </a:ext>
              <a:ext uri="{C183D7F6-B498-43B3-948B-1728B52AA6E4}">
                <adec:decorative xmlns:adec="http://schemas.microsoft.com/office/drawing/2017/decorative" val="1"/>
              </a:ext>
            </a:extLst>
          </p:cNvPr>
          <p:cNvSpPr txBox="1"/>
          <p:nvPr/>
        </p:nvSpPr>
        <p:spPr>
          <a:xfrm>
            <a:off x="4892873" y="5750659"/>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37%</a:t>
            </a:r>
          </a:p>
        </p:txBody>
      </p:sp>
      <p:sp>
        <p:nvSpPr>
          <p:cNvPr id="11" name="TextBox 10">
            <a:extLst>
              <a:ext uri="{FF2B5EF4-FFF2-40B4-BE49-F238E27FC236}">
                <a16:creationId xmlns:a16="http://schemas.microsoft.com/office/drawing/2014/main" id="{9CC9DCD6-3CF8-DB41-B41F-FEA18D11EBA7}"/>
              </a:ext>
              <a:ext uri="{C183D7F6-B498-43B3-948B-1728B52AA6E4}">
                <adec:decorative xmlns:adec="http://schemas.microsoft.com/office/drawing/2017/decorative" val="1"/>
              </a:ext>
            </a:extLst>
          </p:cNvPr>
          <p:cNvSpPr txBox="1"/>
          <p:nvPr/>
        </p:nvSpPr>
        <p:spPr>
          <a:xfrm>
            <a:off x="3392744" y="5126998"/>
            <a:ext cx="453970" cy="276999"/>
          </a:xfrm>
          <a:prstGeom prst="rect">
            <a:avLst/>
          </a:prstGeom>
          <a:noFill/>
        </p:spPr>
        <p:txBody>
          <a:bodyPr wrap="none" rtlCol="0">
            <a:spAutoFit/>
          </a:bodyPr>
          <a:lstStyle/>
          <a:p>
            <a:r>
              <a:rPr lang="en-US" sz="1200" b="1" dirty="0">
                <a:latin typeface="Calibri" panose="020F0502020204030204" pitchFamily="34" charset="0"/>
                <a:cs typeface="Calibri" panose="020F0502020204030204" pitchFamily="34" charset="0"/>
              </a:rPr>
              <a:t>16%</a:t>
            </a:r>
          </a:p>
        </p:txBody>
      </p:sp>
      <p:sp>
        <p:nvSpPr>
          <p:cNvPr id="20" name="Rectangle 19">
            <a:extLst>
              <a:ext uri="{FF2B5EF4-FFF2-40B4-BE49-F238E27FC236}">
                <a16:creationId xmlns:a16="http://schemas.microsoft.com/office/drawing/2014/main" id="{855CDB3D-733C-AE5F-25A0-96A0ABC1CB05}"/>
              </a:ext>
              <a:ext uri="{C183D7F6-B498-43B3-948B-1728B52AA6E4}">
                <adec:decorative xmlns:adec="http://schemas.microsoft.com/office/drawing/2017/decorative" val="1"/>
              </a:ext>
            </a:extLst>
          </p:cNvPr>
          <p:cNvSpPr/>
          <p:nvPr/>
        </p:nvSpPr>
        <p:spPr>
          <a:xfrm>
            <a:off x="6972088" y="4325435"/>
            <a:ext cx="285962" cy="14417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D988A5C-F904-9312-84F4-6F4110DF98F3}"/>
              </a:ext>
              <a:ext uri="{C183D7F6-B498-43B3-948B-1728B52AA6E4}">
                <adec:decorative xmlns:adec="http://schemas.microsoft.com/office/drawing/2017/decorative" val="1"/>
              </a:ext>
            </a:extLst>
          </p:cNvPr>
          <p:cNvSpPr txBox="1"/>
          <p:nvPr/>
        </p:nvSpPr>
        <p:spPr>
          <a:xfrm>
            <a:off x="6376252" y="5303843"/>
            <a:ext cx="1490152" cy="307777"/>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Large truck traffic</a:t>
            </a:r>
          </a:p>
        </p:txBody>
      </p:sp>
      <p:pic>
        <p:nvPicPr>
          <p:cNvPr id="15" name="Picture 14">
            <a:extLst>
              <a:ext uri="{FF2B5EF4-FFF2-40B4-BE49-F238E27FC236}">
                <a16:creationId xmlns:a16="http://schemas.microsoft.com/office/drawing/2014/main" id="{D738987B-498D-B6ED-FFD5-CEC897C67D37}"/>
              </a:ext>
              <a:ext uri="{C183D7F6-B498-43B3-948B-1728B52AA6E4}">
                <adec:decorative xmlns:adec="http://schemas.microsoft.com/office/drawing/2017/decorative" val="1"/>
              </a:ext>
            </a:extLst>
          </p:cNvPr>
          <p:cNvPicPr>
            <a:picLocks noChangeAspect="1"/>
          </p:cNvPicPr>
          <p:nvPr/>
        </p:nvPicPr>
        <p:blipFill rotWithShape="1">
          <a:blip r:embed="rId15" cstate="screen">
            <a:extLst>
              <a:ext uri="{28A0092B-C50C-407E-A947-70E740481C1C}">
                <a14:useLocalDpi xmlns:a14="http://schemas.microsoft.com/office/drawing/2010/main" val="0"/>
              </a:ext>
            </a:extLst>
          </a:blip>
          <a:srcRect/>
          <a:stretch/>
        </p:blipFill>
        <p:spPr>
          <a:xfrm>
            <a:off x="6681745" y="4805334"/>
            <a:ext cx="989558" cy="458034"/>
          </a:xfrm>
          <a:prstGeom prst="rect">
            <a:avLst/>
          </a:prstGeom>
        </p:spPr>
      </p:pic>
      <p:sp>
        <p:nvSpPr>
          <p:cNvPr id="16" name="TextBox 15">
            <a:extLst>
              <a:ext uri="{FF2B5EF4-FFF2-40B4-BE49-F238E27FC236}">
                <a16:creationId xmlns:a16="http://schemas.microsoft.com/office/drawing/2014/main" id="{BABC8F7C-221D-C27C-7FE3-BA1BA3819254}"/>
              </a:ext>
              <a:ext uri="{C183D7F6-B498-43B3-948B-1728B52AA6E4}">
                <adec:decorative xmlns:adec="http://schemas.microsoft.com/office/drawing/2017/decorative" val="1"/>
              </a:ext>
            </a:extLst>
          </p:cNvPr>
          <p:cNvSpPr txBox="1"/>
          <p:nvPr/>
        </p:nvSpPr>
        <p:spPr>
          <a:xfrm>
            <a:off x="7782556" y="4534349"/>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55%</a:t>
            </a:r>
          </a:p>
        </p:txBody>
      </p:sp>
      <p:sp>
        <p:nvSpPr>
          <p:cNvPr id="17" name="TextBox 16">
            <a:extLst>
              <a:ext uri="{FF2B5EF4-FFF2-40B4-BE49-F238E27FC236}">
                <a16:creationId xmlns:a16="http://schemas.microsoft.com/office/drawing/2014/main" id="{849A957D-C7D9-2D8C-E9BE-3A8A7537449E}"/>
              </a:ext>
              <a:ext uri="{C183D7F6-B498-43B3-948B-1728B52AA6E4}">
                <adec:decorative xmlns:adec="http://schemas.microsoft.com/office/drawing/2017/decorative" val="1"/>
              </a:ext>
            </a:extLst>
          </p:cNvPr>
          <p:cNvSpPr txBox="1"/>
          <p:nvPr/>
        </p:nvSpPr>
        <p:spPr>
          <a:xfrm>
            <a:off x="6008643" y="5246980"/>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37%</a:t>
            </a:r>
          </a:p>
        </p:txBody>
      </p:sp>
      <p:sp>
        <p:nvSpPr>
          <p:cNvPr id="18" name="TextBox 17">
            <a:extLst>
              <a:ext uri="{FF2B5EF4-FFF2-40B4-BE49-F238E27FC236}">
                <a16:creationId xmlns:a16="http://schemas.microsoft.com/office/drawing/2014/main" id="{E6A22621-8E3E-0E19-D2BB-2A4ECC15B947}"/>
              </a:ext>
              <a:ext uri="{C183D7F6-B498-43B3-948B-1728B52AA6E4}">
                <adec:decorative xmlns:adec="http://schemas.microsoft.com/office/drawing/2017/decorative" val="1"/>
              </a:ext>
            </a:extLst>
          </p:cNvPr>
          <p:cNvSpPr txBox="1"/>
          <p:nvPr/>
        </p:nvSpPr>
        <p:spPr>
          <a:xfrm>
            <a:off x="6681745" y="3990970"/>
            <a:ext cx="375424" cy="276999"/>
          </a:xfrm>
          <a:prstGeom prst="rect">
            <a:avLst/>
          </a:prstGeom>
          <a:noFill/>
        </p:spPr>
        <p:txBody>
          <a:bodyPr wrap="none" rtlCol="0">
            <a:spAutoFit/>
          </a:bodyPr>
          <a:lstStyle/>
          <a:p>
            <a:r>
              <a:rPr lang="en-US" sz="1200" b="1" dirty="0">
                <a:latin typeface="Calibri" panose="020F0502020204030204" pitchFamily="34" charset="0"/>
                <a:cs typeface="Calibri" panose="020F0502020204030204" pitchFamily="34" charset="0"/>
              </a:rPr>
              <a:t>7%</a:t>
            </a:r>
          </a:p>
        </p:txBody>
      </p:sp>
      <p:sp>
        <p:nvSpPr>
          <p:cNvPr id="19" name="TextBox 18">
            <a:extLst>
              <a:ext uri="{FF2B5EF4-FFF2-40B4-BE49-F238E27FC236}">
                <a16:creationId xmlns:a16="http://schemas.microsoft.com/office/drawing/2014/main" id="{98C7923F-E8C3-54A0-5351-958609CD64C1}"/>
              </a:ext>
              <a:ext uri="{C183D7F6-B498-43B3-948B-1728B52AA6E4}">
                <adec:decorative xmlns:adec="http://schemas.microsoft.com/office/drawing/2017/decorative" val="1"/>
              </a:ext>
            </a:extLst>
          </p:cNvPr>
          <p:cNvSpPr txBox="1"/>
          <p:nvPr/>
        </p:nvSpPr>
        <p:spPr>
          <a:xfrm>
            <a:off x="6895144" y="4256224"/>
            <a:ext cx="452368"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&lt;1%</a:t>
            </a:r>
          </a:p>
        </p:txBody>
      </p:sp>
    </p:spTree>
    <p:extLst>
      <p:ext uri="{BB962C8B-B14F-4D97-AF65-F5344CB8AC3E}">
        <p14:creationId xmlns:p14="http://schemas.microsoft.com/office/powerpoint/2010/main" val="864769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0BBA14-C946-3406-C406-C33EBD903CC1}"/>
              </a:ext>
            </a:extLst>
          </p:cNvPr>
          <p:cNvSpPr txBox="1"/>
          <p:nvPr/>
        </p:nvSpPr>
        <p:spPr>
          <a:xfrm>
            <a:off x="1698" y="2217310"/>
            <a:ext cx="3514218" cy="1107996"/>
          </a:xfrm>
          <a:prstGeom prst="rect">
            <a:avLst/>
          </a:prstGeom>
          <a:noFill/>
        </p:spPr>
        <p:txBody>
          <a:bodyPr wrap="square" lIns="342900" rIns="274320" rtlCol="0" anchor="ctr">
            <a:spAutoFit/>
          </a:bodyPr>
          <a:lstStyle/>
          <a:p>
            <a:r>
              <a:rPr lang="en-US" sz="3300" spc="38" dirty="0">
                <a:solidFill>
                  <a:schemeClr val="bg1"/>
                </a:solidFill>
                <a:latin typeface="+mj-lt"/>
              </a:rPr>
              <a:t>Highway</a:t>
            </a:r>
            <a:endParaRPr lang="en-US" sz="3300" b="1" spc="38" dirty="0">
              <a:solidFill>
                <a:schemeClr val="bg1"/>
              </a:solidFill>
              <a:latin typeface="+mj-lt"/>
            </a:endParaRPr>
          </a:p>
          <a:p>
            <a:r>
              <a:rPr lang="en-US" sz="3300" b="1" spc="38" dirty="0">
                <a:solidFill>
                  <a:schemeClr val="bg1"/>
                </a:solidFill>
                <a:latin typeface="+mj-lt"/>
              </a:rPr>
              <a:t>Networks</a:t>
            </a:r>
          </a:p>
        </p:txBody>
      </p:sp>
      <p:sp>
        <p:nvSpPr>
          <p:cNvPr id="5" name="Slide Number Placeholder 4">
            <a:extLst>
              <a:ext uri="{FF2B5EF4-FFF2-40B4-BE49-F238E27FC236}">
                <a16:creationId xmlns:a16="http://schemas.microsoft.com/office/drawing/2014/main" id="{DD5F5660-F6B8-485C-94CC-0A886850689E}"/>
              </a:ext>
              <a:ext uri="{C183D7F6-B498-43B3-948B-1728B52AA6E4}">
                <adec:decorative xmlns:adec="http://schemas.microsoft.com/office/drawing/2017/decorative" val="1"/>
              </a:ext>
            </a:extLst>
          </p:cNvPr>
          <p:cNvSpPr>
            <a:spLocks noGrp="1"/>
          </p:cNvSpPr>
          <p:nvPr>
            <p:ph type="sldNum" sz="quarter" idx="4294967295"/>
          </p:nvPr>
        </p:nvSpPr>
        <p:spPr>
          <a:xfrm>
            <a:off x="6836572" y="5624515"/>
            <a:ext cx="2307431" cy="273844"/>
          </a:xfrm>
          <a:prstGeom prst="rect">
            <a:avLst/>
          </a:prstGeom>
        </p:spPr>
        <p:txBody>
          <a:bodyPr/>
          <a:lstStyle/>
          <a:p>
            <a:fld id="{18D65601-5AE2-46FC-B138-694DDD2B510D}" type="slidenum">
              <a:rPr lang="en-US" smtClean="0"/>
              <a:pPr/>
              <a:t>7</a:t>
            </a:fld>
            <a:endParaRPr lang="en-US" dirty="0"/>
          </a:p>
        </p:txBody>
      </p:sp>
      <p:cxnSp>
        <p:nvCxnSpPr>
          <p:cNvPr id="4" name="Straight Connector 3">
            <a:extLst>
              <a:ext uri="{FF2B5EF4-FFF2-40B4-BE49-F238E27FC236}">
                <a16:creationId xmlns:a16="http://schemas.microsoft.com/office/drawing/2014/main" id="{B9DF004C-54EC-05C3-B16E-BD71F4E102A3}"/>
              </a:ext>
              <a:ext uri="{C183D7F6-B498-43B3-948B-1728B52AA6E4}">
                <adec:decorative xmlns:adec="http://schemas.microsoft.com/office/drawing/2017/decorative" val="1"/>
              </a:ext>
            </a:extLst>
          </p:cNvPr>
          <p:cNvCxnSpPr/>
          <p:nvPr/>
        </p:nvCxnSpPr>
        <p:spPr>
          <a:xfrm>
            <a:off x="358574" y="3463290"/>
            <a:ext cx="480060" cy="0"/>
          </a:xfrm>
          <a:prstGeom prst="line">
            <a:avLst/>
          </a:prstGeom>
          <a:ln w="57150">
            <a:solidFill>
              <a:schemeClr val="accent5">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7874BB1-42FF-9951-DF64-8BAD7D7B00D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09598" y="3102864"/>
            <a:ext cx="5632704" cy="3755136"/>
          </a:xfrm>
          <a:prstGeom prst="rect">
            <a:avLst/>
          </a:prstGeom>
        </p:spPr>
      </p:pic>
      <p:pic>
        <p:nvPicPr>
          <p:cNvPr id="7" name="Picture 6">
            <a:extLst>
              <a:ext uri="{FF2B5EF4-FFF2-40B4-BE49-F238E27FC236}">
                <a16:creationId xmlns:a16="http://schemas.microsoft.com/office/drawing/2014/main" id="{AFC2320A-1076-0A6C-2F54-3C232571FF0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09598" y="5639"/>
            <a:ext cx="5632704" cy="3755136"/>
          </a:xfrm>
          <a:prstGeom prst="rect">
            <a:avLst/>
          </a:prstGeom>
        </p:spPr>
      </p:pic>
    </p:spTree>
    <p:extLst>
      <p:ext uri="{BB962C8B-B14F-4D97-AF65-F5344CB8AC3E}">
        <p14:creationId xmlns:p14="http://schemas.microsoft.com/office/powerpoint/2010/main" val="3058576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 of Iowa showing Interstate and CIN highway networks.">
            <a:extLst>
              <a:ext uri="{FF2B5EF4-FFF2-40B4-BE49-F238E27FC236}">
                <a16:creationId xmlns:a16="http://schemas.microsoft.com/office/drawing/2014/main" id="{C7B6AA95-A29D-0EFC-BD89-38311A1A97B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840480" y="2473234"/>
            <a:ext cx="4885510" cy="3335383"/>
          </a:xfrm>
          <a:prstGeom prst="rect">
            <a:avLst/>
          </a:prstGeom>
        </p:spPr>
      </p:pic>
      <p:sp>
        <p:nvSpPr>
          <p:cNvPr id="19" name="Content Placeholder 18">
            <a:extLst>
              <a:ext uri="{FF2B5EF4-FFF2-40B4-BE49-F238E27FC236}">
                <a16:creationId xmlns:a16="http://schemas.microsoft.com/office/drawing/2014/main" id="{544C4064-B69B-4ECE-8110-639CB21C9067}"/>
              </a:ext>
            </a:extLst>
          </p:cNvPr>
          <p:cNvSpPr>
            <a:spLocks noGrp="1"/>
          </p:cNvSpPr>
          <p:nvPr>
            <p:ph sz="quarter" idx="16"/>
          </p:nvPr>
        </p:nvSpPr>
        <p:spPr>
          <a:xfrm>
            <a:off x="754381" y="1349831"/>
            <a:ext cx="3486752" cy="624043"/>
          </a:xfrm>
          <a:prstGeom prst="rect">
            <a:avLst/>
          </a:prstGeom>
        </p:spPr>
        <p:txBody>
          <a:bodyPr lIns="0" rIns="0"/>
          <a:lstStyle/>
          <a:p>
            <a:pPr marL="0" indent="0">
              <a:spcAft>
                <a:spcPts val="1800"/>
              </a:spcAft>
              <a:buNone/>
            </a:pPr>
            <a:r>
              <a:rPr lang="en-US" sz="2400" b="1" dirty="0">
                <a:solidFill>
                  <a:schemeClr val="accent1"/>
                </a:solidFill>
                <a:latin typeface="+mj-lt"/>
              </a:rPr>
              <a:t>Commercial and Industrial Network</a:t>
            </a:r>
          </a:p>
          <a:p>
            <a:pPr>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State legislature directed Commission to designate a network of commercial and industrial highways</a:t>
            </a:r>
          </a:p>
          <a:p>
            <a:pPr>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Purpose:</a:t>
            </a:r>
          </a:p>
          <a:p>
            <a:pPr lvl="1"/>
            <a:r>
              <a:rPr lang="en-US" sz="1700" dirty="0">
                <a:latin typeface="Calibri" panose="020F0502020204030204" pitchFamily="34" charset="0"/>
                <a:cs typeface="Calibri" panose="020F0502020204030204" pitchFamily="34" charset="0"/>
              </a:rPr>
              <a:t>Improve the flow of commerce</a:t>
            </a:r>
          </a:p>
          <a:p>
            <a:pPr lvl="1"/>
            <a:r>
              <a:rPr lang="en-US" sz="1700" dirty="0">
                <a:latin typeface="Calibri" panose="020F0502020204030204" pitchFamily="34" charset="0"/>
                <a:cs typeface="Calibri" panose="020F0502020204030204" pitchFamily="34" charset="0"/>
              </a:rPr>
              <a:t>Make travel more convenient, safe, and efficient</a:t>
            </a:r>
          </a:p>
          <a:p>
            <a:pPr lvl="1"/>
            <a:r>
              <a:rPr lang="en-US" sz="1700" dirty="0">
                <a:latin typeface="Calibri" panose="020F0502020204030204" pitchFamily="34" charset="0"/>
                <a:cs typeface="Calibri" panose="020F0502020204030204" pitchFamily="34" charset="0"/>
              </a:rPr>
              <a:t>Better connect Iowa with regional, national, and international markets</a:t>
            </a:r>
          </a:p>
          <a:p>
            <a:pPr lvl="1"/>
            <a:r>
              <a:rPr lang="en-US" sz="1700" dirty="0">
                <a:latin typeface="Calibri" panose="020F0502020204030204" pitchFamily="34" charset="0"/>
                <a:cs typeface="Calibri" panose="020F0502020204030204" pitchFamily="34" charset="0"/>
              </a:rPr>
              <a:t>Enhance opportunities for the development and diversification of the state’s economy</a:t>
            </a:r>
          </a:p>
        </p:txBody>
      </p:sp>
      <p:cxnSp>
        <p:nvCxnSpPr>
          <p:cNvPr id="2" name="Straight Connector 1">
            <a:extLst>
              <a:ext uri="{FF2B5EF4-FFF2-40B4-BE49-F238E27FC236}">
                <a16:creationId xmlns:a16="http://schemas.microsoft.com/office/drawing/2014/main" id="{3E977FFC-DB3A-DBA4-13A0-D6E05AE3B169}"/>
              </a:ext>
              <a:ext uri="{C183D7F6-B498-43B3-948B-1728B52AA6E4}">
                <adec:decorative xmlns:adec="http://schemas.microsoft.com/office/drawing/2017/decorative" val="1"/>
              </a:ext>
            </a:extLst>
          </p:cNvPr>
          <p:cNvCxnSpPr>
            <a:cxnSpLocks/>
          </p:cNvCxnSpPr>
          <p:nvPr/>
        </p:nvCxnSpPr>
        <p:spPr>
          <a:xfrm>
            <a:off x="754382" y="2173128"/>
            <a:ext cx="478786"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Isosceles Triangle 30">
            <a:extLst>
              <a:ext uri="{FF2B5EF4-FFF2-40B4-BE49-F238E27FC236}">
                <a16:creationId xmlns:a16="http://schemas.microsoft.com/office/drawing/2014/main" id="{AB07B503-248C-1FEF-890B-637257E274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6642628" y="4010554"/>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3726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of Iowa showing Interstate, CIN, and other NHS highway networks.">
            <a:extLst>
              <a:ext uri="{FF2B5EF4-FFF2-40B4-BE49-F238E27FC236}">
                <a16:creationId xmlns:a16="http://schemas.microsoft.com/office/drawing/2014/main" id="{4FE2B140-083B-616F-D048-9EC4E7410B0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3840480" y="2455816"/>
            <a:ext cx="4882896" cy="3405053"/>
          </a:xfrm>
          <a:prstGeom prst="rect">
            <a:avLst/>
          </a:prstGeom>
        </p:spPr>
      </p:pic>
      <p:sp>
        <p:nvSpPr>
          <p:cNvPr id="6" name="Content Placeholder 18">
            <a:extLst>
              <a:ext uri="{FF2B5EF4-FFF2-40B4-BE49-F238E27FC236}">
                <a16:creationId xmlns:a16="http://schemas.microsoft.com/office/drawing/2014/main" id="{92B08277-AAFC-D19F-DCB9-3EDD8243C090}"/>
              </a:ext>
            </a:extLst>
          </p:cNvPr>
          <p:cNvSpPr txBox="1">
            <a:spLocks/>
          </p:cNvSpPr>
          <p:nvPr/>
        </p:nvSpPr>
        <p:spPr>
          <a:xfrm>
            <a:off x="754381" y="1350877"/>
            <a:ext cx="4958442" cy="624043"/>
          </a:xfrm>
          <a:prstGeom prst="rect">
            <a:avLst/>
          </a:prstGeom>
        </p:spPr>
        <p:txBody>
          <a:bodyPr lIns="0" rIns="0"/>
          <a:lstStyle>
            <a:lvl1pPr marL="214308" indent="-214308" algn="l" defTabSz="685783" rtl="0" eaLnBrk="1" latinLnBrk="0" hangingPunct="1">
              <a:lnSpc>
                <a:spcPct val="100000"/>
              </a:lnSpc>
              <a:spcBef>
                <a:spcPts val="900"/>
              </a:spcBef>
              <a:spcAft>
                <a:spcPts val="0"/>
              </a:spcAft>
              <a:buFont typeface="Arial" panose="020B0604020202020204" pitchFamily="34" charset="0"/>
              <a:buChar char="•"/>
              <a:defRPr sz="1800" kern="1200" spc="38" baseline="0">
                <a:solidFill>
                  <a:schemeClr val="tx1"/>
                </a:solidFill>
                <a:latin typeface="Calibri" panose="020F0502020204030204" pitchFamily="34" charset="0"/>
                <a:ea typeface="+mn-ea"/>
                <a:cs typeface="Calibri" panose="020F0502020204030204" pitchFamily="34" charset="0"/>
              </a:defRPr>
            </a:lvl1pPr>
            <a:lvl2pPr marL="427424" indent="-169065" algn="l" defTabSz="685783" rtl="0" eaLnBrk="1" latinLnBrk="0" hangingPunct="1">
              <a:lnSpc>
                <a:spcPct val="90000"/>
              </a:lnSpc>
              <a:spcBef>
                <a:spcPts val="450"/>
              </a:spcBef>
              <a:spcAft>
                <a:spcPts val="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601251" indent="-173827" algn="l" defTabSz="685783" rtl="0" eaLnBrk="1" latinLnBrk="0" hangingPunct="1">
              <a:lnSpc>
                <a:spcPct val="90000"/>
              </a:lnSpc>
              <a:spcBef>
                <a:spcPts val="450"/>
              </a:spcBef>
              <a:spcAft>
                <a:spcPts val="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en-US" sz="2400" b="1" dirty="0">
                <a:solidFill>
                  <a:schemeClr val="accent1"/>
                </a:solidFill>
                <a:latin typeface="+mj-lt"/>
              </a:rPr>
              <a:t>National Highway System (NHS)</a:t>
            </a:r>
            <a:endParaRPr lang="en-US" sz="1700" dirty="0"/>
          </a:p>
        </p:txBody>
      </p:sp>
      <p:sp>
        <p:nvSpPr>
          <p:cNvPr id="19" name="Content Placeholder 18">
            <a:extLst>
              <a:ext uri="{FF2B5EF4-FFF2-40B4-BE49-F238E27FC236}">
                <a16:creationId xmlns:a16="http://schemas.microsoft.com/office/drawing/2014/main" id="{544C4064-B69B-4ECE-8110-639CB21C9067}"/>
              </a:ext>
            </a:extLst>
          </p:cNvPr>
          <p:cNvSpPr>
            <a:spLocks noGrp="1"/>
          </p:cNvSpPr>
          <p:nvPr>
            <p:ph sz="quarter" idx="16"/>
          </p:nvPr>
        </p:nvSpPr>
        <p:spPr>
          <a:xfrm>
            <a:off x="754381" y="1349831"/>
            <a:ext cx="3286396" cy="624043"/>
          </a:xfrm>
          <a:prstGeom prst="rect">
            <a:avLst/>
          </a:prstGeom>
        </p:spPr>
        <p:txBody>
          <a:bodyPr lIns="0" rIns="0"/>
          <a:lstStyle/>
          <a:p>
            <a:pPr marL="0" indent="0">
              <a:spcAft>
                <a:spcPts val="1800"/>
              </a:spcAft>
              <a:buNone/>
            </a:pPr>
            <a:endParaRPr lang="en-US" sz="2400" b="1" dirty="0">
              <a:solidFill>
                <a:schemeClr val="accent1"/>
              </a:solidFill>
              <a:latin typeface="+mj-lt"/>
            </a:endParaRPr>
          </a:p>
          <a:p>
            <a:pPr>
              <a:spcBef>
                <a:spcPts val="0"/>
              </a:spcBef>
              <a:buFont typeface="Arial" panose="020B0604020202020204" pitchFamily="34" charset="0"/>
              <a:buChar char="•"/>
            </a:pPr>
            <a:endParaRPr lang="en-US" sz="2400" b="1" dirty="0">
              <a:solidFill>
                <a:schemeClr val="accent1"/>
              </a:solidFill>
              <a:latin typeface="+mj-lt"/>
              <a:cs typeface="Calibri" panose="020F0502020204030204" pitchFamily="34" charset="0"/>
            </a:endParaRPr>
          </a:p>
          <a:p>
            <a:pPr>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Federally-designated system</a:t>
            </a:r>
          </a:p>
          <a:p>
            <a:pPr>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Includes Interstate System and other “Principal Arterial” routes</a:t>
            </a:r>
          </a:p>
          <a:p>
            <a:pPr>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Includes full CIN</a:t>
            </a:r>
          </a:p>
          <a:p>
            <a:pPr>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Small portion is locally-owned</a:t>
            </a:r>
          </a:p>
          <a:p>
            <a:pPr>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Purpose:</a:t>
            </a:r>
          </a:p>
          <a:p>
            <a:pPr lvl="1">
              <a:spcBef>
                <a:spcPts val="0"/>
              </a:spcBef>
            </a:pPr>
            <a:r>
              <a:rPr lang="en-US" sz="1700" dirty="0">
                <a:latin typeface="Calibri" panose="020F0502020204030204" pitchFamily="34" charset="0"/>
                <a:cs typeface="Calibri" panose="020F0502020204030204" pitchFamily="34" charset="0"/>
              </a:rPr>
              <a:t>“National Highway System consists of roadways important to the nation's economy, defense, and mobility”</a:t>
            </a:r>
          </a:p>
          <a:p>
            <a:pPr lvl="1">
              <a:spcBef>
                <a:spcPts val="0"/>
              </a:spcBef>
            </a:pPr>
            <a:r>
              <a:rPr lang="en-US" sz="1700" dirty="0">
                <a:latin typeface="Calibri" panose="020F0502020204030204" pitchFamily="34" charset="0"/>
                <a:cs typeface="Calibri" panose="020F0502020204030204" pitchFamily="34" charset="0"/>
              </a:rPr>
              <a:t>Eligible for federal National Highway Performance Program (NHPP) funding</a:t>
            </a:r>
          </a:p>
          <a:p>
            <a:pPr lvl="1">
              <a:spcBef>
                <a:spcPts val="0"/>
              </a:spcBef>
            </a:pPr>
            <a:r>
              <a:rPr lang="en-US" sz="1700" dirty="0">
                <a:latin typeface="Calibri" panose="020F0502020204030204" pitchFamily="34" charset="0"/>
                <a:cs typeface="Calibri" panose="020F0502020204030204" pitchFamily="34" charset="0"/>
              </a:rPr>
              <a:t>Performance management reporting</a:t>
            </a:r>
          </a:p>
        </p:txBody>
      </p:sp>
      <p:cxnSp>
        <p:nvCxnSpPr>
          <p:cNvPr id="2" name="Straight Connector 1">
            <a:extLst>
              <a:ext uri="{FF2B5EF4-FFF2-40B4-BE49-F238E27FC236}">
                <a16:creationId xmlns:a16="http://schemas.microsoft.com/office/drawing/2014/main" id="{3E977FFC-DB3A-DBA4-13A0-D6E05AE3B169}"/>
              </a:ext>
              <a:ext uri="{C183D7F6-B498-43B3-948B-1728B52AA6E4}">
                <adec:decorative xmlns:adec="http://schemas.microsoft.com/office/drawing/2017/decorative" val="1"/>
              </a:ext>
            </a:extLst>
          </p:cNvPr>
          <p:cNvCxnSpPr>
            <a:cxnSpLocks/>
          </p:cNvCxnSpPr>
          <p:nvPr/>
        </p:nvCxnSpPr>
        <p:spPr>
          <a:xfrm>
            <a:off x="754382" y="2173128"/>
            <a:ext cx="478786"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Isosceles Triangle 30">
            <a:extLst>
              <a:ext uri="{FF2B5EF4-FFF2-40B4-BE49-F238E27FC236}">
                <a16:creationId xmlns:a16="http://schemas.microsoft.com/office/drawing/2014/main" id="{AB07B503-248C-1FEF-890B-637257E274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6642628" y="4010554"/>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089127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Iowa DOT">
      <a:majorFont>
        <a:latin typeface="Neue Haas Grotesk Text Pro"/>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9B3369-3F0F-499C-9EE7-8EC46B6E8A79}">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16c05727-aa75-4e4a-9b5f-8a80a1165891"/>
    <ds:schemaRef ds:uri="http://purl.org/dc/terms/"/>
    <ds:schemaRef ds:uri="http://schemas.microsoft.com/office/infopath/2007/PartnerControls"/>
    <ds:schemaRef ds:uri="http://purl.org/dc/dcmitype/"/>
    <ds:schemaRef ds:uri="71af3243-3dd4-4a8d-8c0d-dd76da1f02a5"/>
    <ds:schemaRef ds:uri="230e9df3-be65-4c73-a93b-d1236ebd677e"/>
    <ds:schemaRef ds:uri="http://schemas.microsoft.com/sharepoint/v3"/>
    <ds:schemaRef ds:uri="http://www.w3.org/XML/1998/namespace"/>
  </ds:schemaRefs>
</ds:datastoreItem>
</file>

<file path=customXml/itemProps3.xml><?xml version="1.0" encoding="utf-8"?>
<ds:datastoreItem xmlns:ds="http://schemas.openxmlformats.org/officeDocument/2006/customXml" ds:itemID="{CAC34B31-7353-4357-814E-0E5916A110F2}">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3862</TotalTime>
  <Words>1099</Words>
  <Application>Microsoft Office PowerPoint</Application>
  <PresentationFormat>On-screen Show (4:3)</PresentationFormat>
  <Paragraphs>152</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Roboto Slab</vt:lpstr>
      <vt:lpstr>PT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9-9-25 Highway System Overview</dc:title>
  <dc:creator>Meyer, Hillary</dc:creator>
  <cp:lastModifiedBy>Anderson, Stuart</cp:lastModifiedBy>
  <cp:revision>80</cp:revision>
  <dcterms:created xsi:type="dcterms:W3CDTF">2023-12-21T16:39:01Z</dcterms:created>
  <dcterms:modified xsi:type="dcterms:W3CDTF">2025-09-03T14:17:58Z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y fmtid="{D5CDD505-2E9C-101B-9397-08002B2CF9AE}" pid="6" name="MSIP_Label_0faac733-ded1-41e0-8ea6-961193f81247_Enabled">
    <vt:lpwstr>true</vt:lpwstr>
  </property>
  <property fmtid="{D5CDD505-2E9C-101B-9397-08002B2CF9AE}" pid="7" name="MSIP_Label_0faac733-ded1-41e0-8ea6-961193f81247_SetDate">
    <vt:lpwstr>2025-07-29T13:33:36Z</vt:lpwstr>
  </property>
  <property fmtid="{D5CDD505-2E9C-101B-9397-08002B2CF9AE}" pid="8" name="MSIP_Label_0faac733-ded1-41e0-8ea6-961193f81247_Method">
    <vt:lpwstr>Standard</vt:lpwstr>
  </property>
  <property fmtid="{D5CDD505-2E9C-101B-9397-08002B2CF9AE}" pid="9" name="MSIP_Label_0faac733-ded1-41e0-8ea6-961193f81247_Name">
    <vt:lpwstr>defa4170-0d19-0005-0004-bc88714345d2</vt:lpwstr>
  </property>
  <property fmtid="{D5CDD505-2E9C-101B-9397-08002B2CF9AE}" pid="10" name="MSIP_Label_0faac733-ded1-41e0-8ea6-961193f81247_SiteId">
    <vt:lpwstr>a1e65fcc-32fa-4fdd-8692-0cc2eb06676e</vt:lpwstr>
  </property>
  <property fmtid="{D5CDD505-2E9C-101B-9397-08002B2CF9AE}" pid="11" name="MSIP_Label_0faac733-ded1-41e0-8ea6-961193f81247_ActionId">
    <vt:lpwstr>b95c0a24-623c-439a-ad04-aa3fef1770ef</vt:lpwstr>
  </property>
  <property fmtid="{D5CDD505-2E9C-101B-9397-08002B2CF9AE}" pid="12" name="MSIP_Label_0faac733-ded1-41e0-8ea6-961193f81247_ContentBits">
    <vt:lpwstr>0</vt:lpwstr>
  </property>
</Properties>
</file>