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54" r:id="rId2"/>
  </p:sldMasterIdLst>
  <p:notesMasterIdLst>
    <p:notesMasterId r:id="rId23"/>
  </p:notesMasterIdLst>
  <p:sldIdLst>
    <p:sldId id="306" r:id="rId3"/>
    <p:sldId id="326" r:id="rId4"/>
    <p:sldId id="333" r:id="rId5"/>
    <p:sldId id="334" r:id="rId6"/>
    <p:sldId id="335" r:id="rId7"/>
    <p:sldId id="343" r:id="rId8"/>
    <p:sldId id="332" r:id="rId9"/>
    <p:sldId id="315" r:id="rId10"/>
    <p:sldId id="337" r:id="rId11"/>
    <p:sldId id="319" r:id="rId12"/>
    <p:sldId id="338" r:id="rId13"/>
    <p:sldId id="340" r:id="rId14"/>
    <p:sldId id="344" r:id="rId15"/>
    <p:sldId id="345" r:id="rId16"/>
    <p:sldId id="347" r:id="rId17"/>
    <p:sldId id="348" r:id="rId18"/>
    <p:sldId id="349" r:id="rId19"/>
    <p:sldId id="336" r:id="rId20"/>
    <p:sldId id="341" r:id="rId21"/>
    <p:sldId id="342" r:id="rId2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357"/>
    <a:srgbClr val="03617A"/>
    <a:srgbClr val="70C8B8"/>
    <a:srgbClr val="B1B3B3"/>
    <a:srgbClr val="A8ABAE"/>
    <a:srgbClr val="53565A"/>
    <a:srgbClr val="A7DDD3"/>
    <a:srgbClr val="F4D99E"/>
    <a:srgbClr val="E0A624"/>
    <a:srgbClr val="194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63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49BC2F-FAB1-C0FB-7094-1DD067A11E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56D5C6B-2524-C959-53F4-CCB2E4AD4E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218137-5930-45FA-AB70-1E91A3C17D04}" type="datetimeFigureOut">
              <a:rPr lang="en-US"/>
              <a:pPr>
                <a:defRPr/>
              </a:pPr>
              <a:t>10/6/2025</a:t>
            </a:fld>
            <a:endParaRPr lang="en-US"/>
          </a:p>
        </p:txBody>
      </p:sp>
      <p:sp>
        <p:nvSpPr>
          <p:cNvPr id="4" name="Slide Image Placeholder 3">
            <a:extLst>
              <a:ext uri="{FF2B5EF4-FFF2-40B4-BE49-F238E27FC236}">
                <a16:creationId xmlns:a16="http://schemas.microsoft.com/office/drawing/2014/main" id="{885D098C-0916-53E7-892A-88540D92771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5BA99D-52D3-5484-061E-8C269644AC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1CB3B0-35E3-8AB7-BD4D-50EBCC403F6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765636C-689B-B6E0-2A92-49DA53B839C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EA90261-D306-4DD3-8AF7-217A28D989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C77CE8-476C-1918-63C4-0820ED891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D66C694-097B-9450-1304-1048E9BB67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640BE1-EB84-29EC-7752-3D71B659BC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09E9A1-6A2B-41B9-AE6A-D0D05C3A9CA5}" type="slidenum">
              <a:rPr lang="en-US" altLang="en-US" smtClean="0"/>
              <a:pPr fontAlgn="base">
                <a:spcBef>
                  <a:spcPct val="0"/>
                </a:spcBef>
                <a:spcAft>
                  <a:spcPct val="0"/>
                </a:spcAft>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noChangeArrowheads="1"/>
          </p:cNvSpPr>
          <p:nvPr>
            <p:ph type="title"/>
          </p:nvPr>
        </p:nvSpPr>
        <p:spPr bwMode="auto">
          <a:xfrm>
            <a:off x="628814" y="1402368"/>
            <a:ext cx="7886373" cy="1325563"/>
          </a:xfrm>
          <a:prstGeom prst="rect">
            <a:avLst/>
          </a:prstGeom>
          <a:noFill/>
          <a:ln>
            <a:noFill/>
          </a:ln>
        </p:spPr>
        <p:txBody>
          <a:bodyPr/>
          <a:lstStyle/>
          <a:p>
            <a:pPr lvl="0"/>
            <a:r>
              <a:rPr lang="en-US" altLang="en-US" dirty="0"/>
              <a:t>Click to edit Master title style</a:t>
            </a:r>
          </a:p>
        </p:txBody>
      </p:sp>
      <p:sp>
        <p:nvSpPr>
          <p:cNvPr id="7" name="Text Placeholder 2"/>
          <p:cNvSpPr>
            <a:spLocks noGrp="1" noChangeArrowheads="1"/>
          </p:cNvSpPr>
          <p:nvPr>
            <p:ph idx="1"/>
          </p:nvPr>
        </p:nvSpPr>
        <p:spPr bwMode="auto">
          <a:xfrm>
            <a:off x="628814" y="2412018"/>
            <a:ext cx="7886373" cy="3916363"/>
          </a:xfrm>
          <a:prstGeom prst="rect">
            <a:avLst/>
          </a:prstGeom>
          <a:noFill/>
          <a:ln>
            <a:noFill/>
          </a:ln>
        </p:spPr>
        <p:txBody>
          <a:bodyPr/>
          <a:lstStyle>
            <a:lvl1pPr>
              <a:defRPr sz="1800">
                <a:latin typeface="PT Sans Pro" panose="020B0503020203020204" pitchFamily="34" charset="0"/>
              </a:defRPr>
            </a:lvl1pPr>
            <a:lvl2pPr>
              <a:defRPr sz="1800">
                <a:latin typeface="PT Sans Pro" panose="020B0503020203020204" pitchFamily="34" charset="0"/>
              </a:defRPr>
            </a:lvl2pPr>
            <a:lvl3pPr>
              <a:defRPr sz="1800">
                <a:latin typeface="PT Sans Pro" panose="020B0503020203020204" pitchFamily="34" charset="0"/>
              </a:defRPr>
            </a:lvl3pPr>
            <a:lvl4pPr>
              <a:defRPr sz="1800">
                <a:latin typeface="PT Sans Pro" panose="020B0503020203020204" pitchFamily="34" charset="0"/>
              </a:defRPr>
            </a:lvl4pPr>
            <a:lvl5pPr>
              <a:defRPr sz="1800">
                <a:latin typeface="PT Sans Pro" panose="020B0503020203020204" pitchFamily="34" charset="0"/>
              </a:defRPr>
            </a:lvl5pPr>
          </a:lstStyle>
          <a:p>
            <a:pPr lvl="0"/>
            <a:r>
              <a:rPr lang="en-US" altLang="en-US" noProof="0" dirty="0"/>
              <a:t>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 name="Slide Number Placeholder 5">
            <a:extLst>
              <a:ext uri="{FF2B5EF4-FFF2-40B4-BE49-F238E27FC236}">
                <a16:creationId xmlns:a16="http://schemas.microsoft.com/office/drawing/2014/main" id="{6D7D948E-B8BA-3EB3-723C-B898C8DB240C}"/>
              </a:ext>
            </a:extLst>
          </p:cNvPr>
          <p:cNvSpPr>
            <a:spLocks noGrp="1"/>
          </p:cNvSpPr>
          <p:nvPr>
            <p:ph type="sldNum" sz="quarter" idx="10"/>
          </p:nvPr>
        </p:nvSpPr>
        <p:spPr/>
        <p:txBody>
          <a:bodyPr/>
          <a:lstStyle>
            <a:lvl1pPr>
              <a:defRPr/>
            </a:lvl1pPr>
          </a:lstStyle>
          <a:p>
            <a:pPr>
              <a:defRPr/>
            </a:pPr>
            <a:fld id="{D28F9697-B0D0-467C-BEEF-D375713D8EEA}" type="slidenum">
              <a:rPr lang="en-US" altLang="en-US"/>
              <a:pPr>
                <a:defRPr/>
              </a:pPr>
              <a:t>‹#›</a:t>
            </a:fld>
            <a:endParaRPr lang="en-US" altLang="en-US" dirty="0"/>
          </a:p>
        </p:txBody>
      </p:sp>
    </p:spTree>
    <p:extLst>
      <p:ext uri="{BB962C8B-B14F-4D97-AF65-F5344CB8AC3E}">
        <p14:creationId xmlns:p14="http://schemas.microsoft.com/office/powerpoint/2010/main" val="419737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79EB5078-06AD-D74C-2192-879728D40954}"/>
              </a:ext>
            </a:extLst>
          </p:cNvPr>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211978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873940"/>
            <a:ext cx="9144000" cy="554263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2" name="Slide Number Placeholder 5">
            <a:extLst>
              <a:ext uri="{FF2B5EF4-FFF2-40B4-BE49-F238E27FC236}">
                <a16:creationId xmlns:a16="http://schemas.microsoft.com/office/drawing/2014/main" id="{0593B30A-97CD-1A3C-3048-DA6368B7B6F2}"/>
              </a:ext>
            </a:extLst>
          </p:cNvPr>
          <p:cNvSpPr>
            <a:spLocks noGrp="1"/>
          </p:cNvSpPr>
          <p:nvPr>
            <p:ph type="sldNum" sz="quarter" idx="12"/>
          </p:nvPr>
        </p:nvSpPr>
        <p:spPr/>
        <p:txBody>
          <a:bodyPr/>
          <a:lstStyle>
            <a:lvl1pPr>
              <a:defRPr/>
            </a:lvl1pPr>
          </a:lstStyle>
          <a:p>
            <a:pPr>
              <a:defRPr/>
            </a:pPr>
            <a:fld id="{9E50C884-77DA-4537-9F16-8D0D53EBB6CE}" type="slidenum">
              <a:rPr lang="en-US" altLang="en-US"/>
              <a:pPr>
                <a:defRPr/>
              </a:pPr>
              <a:t>‹#›</a:t>
            </a:fld>
            <a:endParaRPr lang="en-US" altLang="en-US" dirty="0"/>
          </a:p>
        </p:txBody>
      </p:sp>
    </p:spTree>
    <p:extLst>
      <p:ext uri="{BB962C8B-B14F-4D97-AF65-F5344CB8AC3E}">
        <p14:creationId xmlns:p14="http://schemas.microsoft.com/office/powerpoint/2010/main" val="420770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917757" y="1339850"/>
            <a:ext cx="1700656" cy="4819650"/>
          </a:xfrm>
          <a:prstGeom prst="rect">
            <a:avLst/>
          </a:prstGeom>
        </p:spPr>
        <p:txBody>
          <a:bodyPr/>
          <a:lstStyle/>
          <a:p>
            <a:endParaRPr lang="en-US" dirty="0"/>
          </a:p>
        </p:txBody>
      </p:sp>
      <p:sp>
        <p:nvSpPr>
          <p:cNvPr id="2" name="Slide Number Placeholder 5">
            <a:extLst>
              <a:ext uri="{FF2B5EF4-FFF2-40B4-BE49-F238E27FC236}">
                <a16:creationId xmlns:a16="http://schemas.microsoft.com/office/drawing/2014/main" id="{EC330188-43B0-7DFE-34F7-DBC4CDBBC9CE}"/>
              </a:ext>
            </a:extLst>
          </p:cNvPr>
          <p:cNvSpPr>
            <a:spLocks noGrp="1"/>
          </p:cNvSpPr>
          <p:nvPr>
            <p:ph type="sldNum" sz="quarter" idx="11"/>
          </p:nvPr>
        </p:nvSpPr>
        <p:spPr/>
        <p:txBody>
          <a:bodyPr/>
          <a:lstStyle>
            <a:lvl1pPr>
              <a:defRPr/>
            </a:lvl1pPr>
          </a:lstStyle>
          <a:p>
            <a:pPr>
              <a:defRPr/>
            </a:pPr>
            <a:fld id="{048DFBA1-FBA9-4E14-A9DD-BECBD5449745}" type="slidenum">
              <a:rPr lang="en-US" altLang="en-US"/>
              <a:pPr>
                <a:defRPr/>
              </a:pPr>
              <a:t>‹#›</a:t>
            </a:fld>
            <a:endParaRPr lang="en-US" altLang="en-US" dirty="0"/>
          </a:p>
        </p:txBody>
      </p:sp>
    </p:spTree>
    <p:extLst>
      <p:ext uri="{BB962C8B-B14F-4D97-AF65-F5344CB8AC3E}">
        <p14:creationId xmlns:p14="http://schemas.microsoft.com/office/powerpoint/2010/main" val="4920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668495" y="875173"/>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9" name="Picture Placeholder 2"/>
          <p:cNvSpPr>
            <a:spLocks noGrp="1"/>
          </p:cNvSpPr>
          <p:nvPr>
            <p:ph type="pic" sz="quarter" idx="13"/>
          </p:nvPr>
        </p:nvSpPr>
        <p:spPr>
          <a:xfrm>
            <a:off x="3668495" y="2705535"/>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10" name="Picture Placeholder 2"/>
          <p:cNvSpPr>
            <a:spLocks noGrp="1"/>
          </p:cNvSpPr>
          <p:nvPr>
            <p:ph type="pic" sz="quarter" idx="14"/>
          </p:nvPr>
        </p:nvSpPr>
        <p:spPr>
          <a:xfrm>
            <a:off x="3668495" y="4556127"/>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2" name="Slide Number Placeholder 5">
            <a:extLst>
              <a:ext uri="{FF2B5EF4-FFF2-40B4-BE49-F238E27FC236}">
                <a16:creationId xmlns:a16="http://schemas.microsoft.com/office/drawing/2014/main" id="{49CF3172-B533-E1F1-6193-81F353F52B1E}"/>
              </a:ext>
            </a:extLst>
          </p:cNvPr>
          <p:cNvSpPr>
            <a:spLocks noGrp="1"/>
          </p:cNvSpPr>
          <p:nvPr>
            <p:ph type="sldNum" sz="quarter" idx="15"/>
          </p:nvPr>
        </p:nvSpPr>
        <p:spPr/>
        <p:txBody>
          <a:bodyPr/>
          <a:lstStyle>
            <a:lvl1pPr>
              <a:defRPr/>
            </a:lvl1pPr>
          </a:lstStyle>
          <a:p>
            <a:pPr>
              <a:defRPr/>
            </a:pPr>
            <a:fld id="{99407AE5-61D0-4B91-A6F9-2AF457B58C01}" type="slidenum">
              <a:rPr lang="en-US" altLang="en-US"/>
              <a:pPr>
                <a:defRPr/>
              </a:pPr>
              <a:t>‹#›</a:t>
            </a:fld>
            <a:endParaRPr lang="en-US" altLang="en-US" dirty="0"/>
          </a:p>
        </p:txBody>
      </p:sp>
    </p:spTree>
    <p:extLst>
      <p:ext uri="{BB962C8B-B14F-4D97-AF65-F5344CB8AC3E}">
        <p14:creationId xmlns:p14="http://schemas.microsoft.com/office/powerpoint/2010/main" val="313771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7" name="Picture Placeholder 10"/>
          <p:cNvSpPr>
            <a:spLocks noGrp="1"/>
          </p:cNvSpPr>
          <p:nvPr>
            <p:ph type="pic" sz="quarter" idx="13"/>
          </p:nvPr>
        </p:nvSpPr>
        <p:spPr>
          <a:xfrm>
            <a:off x="457200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DCD9C42E-8FAB-E660-0F75-0BCAE84C9403}"/>
              </a:ext>
            </a:extLst>
          </p:cNvPr>
          <p:cNvSpPr>
            <a:spLocks noGrp="1"/>
          </p:cNvSpPr>
          <p:nvPr>
            <p:ph type="sldNum" sz="quarter" idx="14"/>
          </p:nvPr>
        </p:nvSpPr>
        <p:spPr/>
        <p:txBody>
          <a:bodyPr/>
          <a:lstStyle>
            <a:lvl1pPr>
              <a:defRPr/>
            </a:lvl1pPr>
          </a:lstStyle>
          <a:p>
            <a:pPr>
              <a:defRPr/>
            </a:pPr>
            <a:fld id="{1605EB0A-83D8-44CB-A02C-F6F34A6BC350}" type="slidenum">
              <a:rPr lang="en-US" altLang="en-US"/>
              <a:pPr>
                <a:defRPr/>
              </a:pPr>
              <a:t>‹#›</a:t>
            </a:fld>
            <a:endParaRPr lang="en-US" altLang="en-US" dirty="0"/>
          </a:p>
        </p:txBody>
      </p:sp>
    </p:spTree>
    <p:extLst>
      <p:ext uri="{BB962C8B-B14F-4D97-AF65-F5344CB8AC3E}">
        <p14:creationId xmlns:p14="http://schemas.microsoft.com/office/powerpoint/2010/main" val="66250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5343249"/>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B74BC2E3-42BA-76B5-CB10-E3CA2C4C26C1}"/>
              </a:ext>
            </a:extLst>
          </p:cNvPr>
          <p:cNvSpPr>
            <a:spLocks noGrp="1"/>
          </p:cNvSpPr>
          <p:nvPr>
            <p:ph type="sldNum" sz="quarter" idx="12"/>
          </p:nvPr>
        </p:nvSpPr>
        <p:spPr/>
        <p:txBody>
          <a:bodyPr/>
          <a:lstStyle>
            <a:lvl1pPr>
              <a:defRPr/>
            </a:lvl1pPr>
          </a:lstStyle>
          <a:p>
            <a:pPr>
              <a:defRPr/>
            </a:pPr>
            <a:fld id="{F1AE52B4-22C7-466A-8184-D0CB0EE75ABF}" type="slidenum">
              <a:rPr lang="en-US" altLang="en-US"/>
              <a:pPr>
                <a:defRPr/>
              </a:pPr>
              <a:t>‹#›</a:t>
            </a:fld>
            <a:endParaRPr lang="en-US" altLang="en-US" dirty="0"/>
          </a:p>
        </p:txBody>
      </p:sp>
    </p:spTree>
    <p:extLst>
      <p:ext uri="{BB962C8B-B14F-4D97-AF65-F5344CB8AC3E}">
        <p14:creationId xmlns:p14="http://schemas.microsoft.com/office/powerpoint/2010/main" val="40807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Tree>
    <p:extLst>
      <p:ext uri="{BB962C8B-B14F-4D97-AF65-F5344CB8AC3E}">
        <p14:creationId xmlns:p14="http://schemas.microsoft.com/office/powerpoint/2010/main" val="132652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90062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67320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B59BB8-A89E-53DE-D37E-93ECDE2E88A7}"/>
              </a:ext>
            </a:extLst>
          </p:cNvPr>
          <p:cNvSpPr/>
          <p:nvPr userDrawn="1"/>
        </p:nvSpPr>
        <p:spPr>
          <a:xfrm>
            <a:off x="0" y="0"/>
            <a:ext cx="9151938" cy="871538"/>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1027" name="Picture 26">
            <a:extLst>
              <a:ext uri="{FF2B5EF4-FFF2-40B4-BE49-F238E27FC236}">
                <a16:creationId xmlns:a16="http://schemas.microsoft.com/office/drawing/2014/main" id="{2BB7E36B-3605-840D-FE37-9AC1D653D4C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t="34891" b="34891"/>
          <a:stretch>
            <a:fillRect/>
          </a:stretch>
        </p:blipFill>
        <p:spPr bwMode="auto">
          <a:xfrm>
            <a:off x="-9525" y="-7938"/>
            <a:ext cx="27241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3E0B1A97-4D2D-E09D-8013-4D019787F92E}"/>
              </a:ext>
            </a:extLst>
          </p:cNvPr>
          <p:cNvSpPr/>
          <p:nvPr userDrawn="1"/>
        </p:nvSpPr>
        <p:spPr>
          <a:xfrm>
            <a:off x="-9525" y="6418263"/>
            <a:ext cx="9170988" cy="446087"/>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5" name="Graphic 13">
            <a:extLst>
              <a:ext uri="{FF2B5EF4-FFF2-40B4-BE49-F238E27FC236}">
                <a16:creationId xmlns:a16="http://schemas.microsoft.com/office/drawing/2014/main" id="{94F8F5AF-432A-55F0-B085-CE0865ABD4D4}"/>
              </a:ext>
            </a:extLst>
          </p:cNvPr>
          <p:cNvSpPr/>
          <p:nvPr userDrawn="1"/>
        </p:nvSpPr>
        <p:spPr>
          <a:xfrm>
            <a:off x="-1" y="6418263"/>
            <a:ext cx="9151937" cy="363537"/>
          </a:xfrm>
          <a:custGeom>
            <a:avLst/>
            <a:gdLst>
              <a:gd name="connsiteX0" fmla="*/ 12203052 w 24406104"/>
              <a:gd name="connsiteY0" fmla="*/ 0 h 2853262"/>
              <a:gd name="connsiteX1" fmla="*/ 0 w 24406104"/>
              <a:gd name="connsiteY1" fmla="*/ 0 h 2853262"/>
              <a:gd name="connsiteX2" fmla="*/ 0 w 24406104"/>
              <a:gd name="connsiteY2" fmla="*/ 362438 h 2853262"/>
              <a:gd name="connsiteX3" fmla="*/ 12132964 w 24406104"/>
              <a:gd name="connsiteY3" fmla="*/ 2843432 h 2853262"/>
              <a:gd name="connsiteX4" fmla="*/ 12132964 w 24406104"/>
              <a:gd name="connsiteY4" fmla="*/ 2843432 h 2853262"/>
              <a:gd name="connsiteX5" fmla="*/ 12170940 w 24406104"/>
              <a:gd name="connsiteY5" fmla="*/ 2851079 h 2853262"/>
              <a:gd name="connsiteX6" fmla="*/ 12231343 w 24406104"/>
              <a:gd name="connsiteY6" fmla="*/ 2851843 h 2853262"/>
              <a:gd name="connsiteX7" fmla="*/ 12272887 w 24406104"/>
              <a:gd name="connsiteY7" fmla="*/ 2843432 h 2853262"/>
              <a:gd name="connsiteX8" fmla="*/ 12272887 w 24406104"/>
              <a:gd name="connsiteY8" fmla="*/ 2843432 h 2853262"/>
              <a:gd name="connsiteX9" fmla="*/ 24406104 w 24406104"/>
              <a:gd name="connsiteY9" fmla="*/ 362438 h 2853262"/>
              <a:gd name="connsiteX10" fmla="*/ 24406104 w 24406104"/>
              <a:gd name="connsiteY10" fmla="*/ 0 h 2853262"/>
              <a:gd name="connsiteX11" fmla="*/ 12203052 w 24406104"/>
              <a:gd name="connsiteY11" fmla="*/ 0 h 285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06104" h="2853262">
                <a:moveTo>
                  <a:pt x="12203052" y="0"/>
                </a:moveTo>
                <a:lnTo>
                  <a:pt x="0" y="0"/>
                </a:lnTo>
                <a:lnTo>
                  <a:pt x="0" y="362438"/>
                </a:lnTo>
                <a:lnTo>
                  <a:pt x="12132964" y="2843432"/>
                </a:lnTo>
                <a:lnTo>
                  <a:pt x="12132964" y="2843432"/>
                </a:lnTo>
                <a:lnTo>
                  <a:pt x="12170940" y="2851079"/>
                </a:lnTo>
                <a:cubicBezTo>
                  <a:pt x="12187506" y="2853118"/>
                  <a:pt x="12208405" y="2854392"/>
                  <a:pt x="12231343" y="2851843"/>
                </a:cubicBezTo>
                <a:lnTo>
                  <a:pt x="12272887" y="2843432"/>
                </a:lnTo>
                <a:lnTo>
                  <a:pt x="12272887" y="2843432"/>
                </a:lnTo>
                <a:lnTo>
                  <a:pt x="24406104" y="362438"/>
                </a:lnTo>
                <a:lnTo>
                  <a:pt x="24406104" y="0"/>
                </a:lnTo>
                <a:lnTo>
                  <a:pt x="12203052" y="0"/>
                </a:lnTo>
                <a:close/>
              </a:path>
            </a:pathLst>
          </a:custGeom>
          <a:solidFill>
            <a:srgbClr val="19405B"/>
          </a:solidFill>
          <a:ln w="25483" cap="flat">
            <a:noFill/>
            <a:prstDash val="solid"/>
            <a:miter/>
          </a:ln>
        </p:spPr>
        <p:txBody>
          <a:bodyPr anchor="ctr"/>
          <a:lstStyle/>
          <a:p>
            <a:pPr eaLnBrk="1" fontAlgn="auto" hangingPunct="1">
              <a:spcBef>
                <a:spcPts val="0"/>
              </a:spcBef>
              <a:spcAft>
                <a:spcPts val="0"/>
              </a:spcAft>
              <a:defRPr/>
            </a:pPr>
            <a:endParaRPr lang="en-US" sz="900" dirty="0">
              <a:latin typeface="+mn-lt"/>
            </a:endParaRPr>
          </a:p>
        </p:txBody>
      </p:sp>
      <p:sp>
        <p:nvSpPr>
          <p:cNvPr id="6" name="Slide Number Placeholder 5">
            <a:extLst>
              <a:ext uri="{FF2B5EF4-FFF2-40B4-BE49-F238E27FC236}">
                <a16:creationId xmlns:a16="http://schemas.microsoft.com/office/drawing/2014/main" id="{11A98F81-60D5-4CBD-A28A-F4C242924950}"/>
              </a:ext>
            </a:extLst>
          </p:cNvPr>
          <p:cNvSpPr>
            <a:spLocks noGrp="1"/>
          </p:cNvSpPr>
          <p:nvPr>
            <p:ph type="sldNum" sz="quarter" idx="4"/>
          </p:nvPr>
        </p:nvSpPr>
        <p:spPr>
          <a:xfrm>
            <a:off x="4048125" y="6416675"/>
            <a:ext cx="1055688"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863" b="1">
                <a:solidFill>
                  <a:schemeClr val="bg1"/>
                </a:solidFill>
                <a:latin typeface="PT Sans" panose="020B0503020203020204" pitchFamily="34" charset="0"/>
                <a:ea typeface="PT Sans" panose="020B0503020203020204" pitchFamily="34" charset="0"/>
              </a:defRPr>
            </a:lvl1pPr>
          </a:lstStyle>
          <a:p>
            <a:pPr>
              <a:defRPr/>
            </a:pPr>
            <a:fld id="{ECAD2CC8-3F92-4FF7-B46A-885A3C180BB7}" type="slidenum">
              <a:rPr lang="en-US" altLang="en-US"/>
              <a:pPr>
                <a:defRPr/>
              </a:pPr>
              <a:t>‹#›</a:t>
            </a:fld>
            <a:endParaRPr lang="en-US" altLang="en-US" dirty="0"/>
          </a:p>
        </p:txBody>
      </p:sp>
      <p:pic>
        <p:nvPicPr>
          <p:cNvPr id="1034" name="Picture 26">
            <a:extLst>
              <a:ext uri="{FF2B5EF4-FFF2-40B4-BE49-F238E27FC236}">
                <a16:creationId xmlns:a16="http://schemas.microsoft.com/office/drawing/2014/main" id="{66868AF5-4BE0-2736-7383-FD08F0C78A9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t="34891" b="34891"/>
          <a:stretch>
            <a:fillRect/>
          </a:stretch>
        </p:blipFill>
        <p:spPr bwMode="auto">
          <a:xfrm>
            <a:off x="6437313" y="-17463"/>
            <a:ext cx="2724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raphic 13">
            <a:extLst>
              <a:ext uri="{FF2B5EF4-FFF2-40B4-BE49-F238E27FC236}">
                <a16:creationId xmlns:a16="http://schemas.microsoft.com/office/drawing/2014/main" id="{07E87735-F6D7-1EED-46D0-3988223F7EAD}"/>
              </a:ext>
            </a:extLst>
          </p:cNvPr>
          <p:cNvSpPr>
            <a:spLocks/>
          </p:cNvSpPr>
          <p:nvPr userDrawn="1"/>
        </p:nvSpPr>
        <p:spPr bwMode="auto">
          <a:xfrm rot="10800000">
            <a:off x="1588" y="515938"/>
            <a:ext cx="9142412" cy="355600"/>
          </a:xfrm>
          <a:custGeom>
            <a:avLst/>
            <a:gdLst>
              <a:gd name="T0" fmla="*/ 538618 w 24406104"/>
              <a:gd name="T1" fmla="*/ 0 h 2853262"/>
              <a:gd name="T2" fmla="*/ 0 w 24406104"/>
              <a:gd name="T3" fmla="*/ 0 h 2853262"/>
              <a:gd name="T4" fmla="*/ 0 w 24406104"/>
              <a:gd name="T5" fmla="*/ 1 h 2853262"/>
              <a:gd name="T6" fmla="*/ 535524 w 24406104"/>
              <a:gd name="T7" fmla="*/ 11 h 2853262"/>
              <a:gd name="T8" fmla="*/ 535524 w 24406104"/>
              <a:gd name="T9" fmla="*/ 11 h 2853262"/>
              <a:gd name="T10" fmla="*/ 537200 w 24406104"/>
              <a:gd name="T11" fmla="*/ 11 h 2853262"/>
              <a:gd name="T12" fmla="*/ 539867 w 24406104"/>
              <a:gd name="T13" fmla="*/ 11 h 2853262"/>
              <a:gd name="T14" fmla="*/ 541700 w 24406104"/>
              <a:gd name="T15" fmla="*/ 11 h 2853262"/>
              <a:gd name="T16" fmla="*/ 541700 w 24406104"/>
              <a:gd name="T17" fmla="*/ 11 h 2853262"/>
              <a:gd name="T18" fmla="*/ 1077236 w 24406104"/>
              <a:gd name="T19" fmla="*/ 1 h 2853262"/>
              <a:gd name="T20" fmla="*/ 1077236 w 24406104"/>
              <a:gd name="T21" fmla="*/ 0 h 2853262"/>
              <a:gd name="T22" fmla="*/ 538618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solidFill>
            <a:srgbClr val="03617A"/>
          </a:solidFill>
          <a:ln>
            <a:noFill/>
          </a:ln>
        </p:spPr>
        <p:txBody>
          <a:bodyPr anchor="ctr"/>
          <a:lstStyle/>
          <a:p>
            <a:endParaRPr lang="en-US"/>
          </a:p>
        </p:txBody>
      </p:sp>
      <p:sp>
        <p:nvSpPr>
          <p:cNvPr id="2" name="TextBox 1">
            <a:extLst>
              <a:ext uri="{FF2B5EF4-FFF2-40B4-BE49-F238E27FC236}">
                <a16:creationId xmlns:a16="http://schemas.microsoft.com/office/drawing/2014/main" id="{FBE16C68-4893-29D3-9108-1F30E8D77EBE}"/>
              </a:ext>
            </a:extLst>
          </p:cNvPr>
          <p:cNvSpPr txBox="1"/>
          <p:nvPr userDrawn="1"/>
        </p:nvSpPr>
        <p:spPr>
          <a:xfrm>
            <a:off x="0" y="204788"/>
            <a:ext cx="9134475" cy="230187"/>
          </a:xfrm>
          <a:prstGeom prst="rect">
            <a:avLst/>
          </a:prstGeom>
          <a:noFill/>
        </p:spPr>
        <p:txBody>
          <a:bodyPr>
            <a:spAutoFit/>
          </a:bodyPr>
          <a:lstStyle/>
          <a:p>
            <a:pPr algn="ctr">
              <a:defRPr/>
            </a:pPr>
            <a:r>
              <a:rPr lang="en-US" sz="900" b="1" spc="563" dirty="0">
                <a:solidFill>
                  <a:prstClr val="white"/>
                </a:solidFill>
                <a:latin typeface="Work Sans" panose="00000800000000000000" pitchFamily="50" charset="0"/>
                <a:ea typeface="PT Sans" panose="020B0503020203020204" pitchFamily="34" charset="0"/>
              </a:rPr>
              <a:t>IOWA DEPARTMENT OF TRANSPORTATION</a:t>
            </a:r>
          </a:p>
        </p:txBody>
      </p:sp>
      <p:pic>
        <p:nvPicPr>
          <p:cNvPr id="3" name="Picture 2" descr="A picture containing text, clipart">
            <a:extLst>
              <a:ext uri="{FF2B5EF4-FFF2-40B4-BE49-F238E27FC236}">
                <a16:creationId xmlns:a16="http://schemas.microsoft.com/office/drawing/2014/main" id="{494255D0-39F1-E3D9-A3B9-04BFE1651B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02976" y="397741"/>
            <a:ext cx="1926936" cy="481734"/>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8" r:id="rId5"/>
    <p:sldLayoutId id="2147483739" r:id="rId6"/>
    <p:sldLayoutId id="2147483749" r:id="rId7"/>
    <p:sldLayoutId id="2147483751" r:id="rId8"/>
    <p:sldLayoutId id="2147483752" r:id="rId9"/>
  </p:sldLayoutIdLst>
  <p:hf hdr="0" ftr="0" dt="0"/>
  <p:txStyles>
    <p:title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sz="1700" kern="12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1885982"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7"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93"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9"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2" rtl="0" eaLnBrk="1" latinLnBrk="0" hangingPunct="1">
        <a:defRPr sz="1350" kern="1200">
          <a:solidFill>
            <a:schemeClr val="tx1"/>
          </a:solidFill>
          <a:latin typeface="+mn-lt"/>
          <a:ea typeface="+mn-ea"/>
          <a:cs typeface="+mn-cs"/>
        </a:defRPr>
      </a:lvl1pPr>
      <a:lvl2pPr marL="342906" algn="l" defTabSz="685812" rtl="0" eaLnBrk="1" latinLnBrk="0" hangingPunct="1">
        <a:defRPr sz="1350" kern="1200">
          <a:solidFill>
            <a:schemeClr val="tx1"/>
          </a:solidFill>
          <a:latin typeface="+mn-lt"/>
          <a:ea typeface="+mn-ea"/>
          <a:cs typeface="+mn-cs"/>
        </a:defRPr>
      </a:lvl2pPr>
      <a:lvl3pPr marL="685812" algn="l" defTabSz="685812" rtl="0" eaLnBrk="1" latinLnBrk="0" hangingPunct="1">
        <a:defRPr sz="1350" kern="1200">
          <a:solidFill>
            <a:schemeClr val="tx1"/>
          </a:solidFill>
          <a:latin typeface="+mn-lt"/>
          <a:ea typeface="+mn-ea"/>
          <a:cs typeface="+mn-cs"/>
        </a:defRPr>
      </a:lvl3pPr>
      <a:lvl4pPr marL="1028717" algn="l" defTabSz="685812" rtl="0" eaLnBrk="1" latinLnBrk="0" hangingPunct="1">
        <a:defRPr sz="1350" kern="1200">
          <a:solidFill>
            <a:schemeClr val="tx1"/>
          </a:solidFill>
          <a:latin typeface="+mn-lt"/>
          <a:ea typeface="+mn-ea"/>
          <a:cs typeface="+mn-cs"/>
        </a:defRPr>
      </a:lvl4pPr>
      <a:lvl5pPr marL="1371623" algn="l" defTabSz="685812" rtl="0" eaLnBrk="1" latinLnBrk="0" hangingPunct="1">
        <a:defRPr sz="1350" kern="1200">
          <a:solidFill>
            <a:schemeClr val="tx1"/>
          </a:solidFill>
          <a:latin typeface="+mn-lt"/>
          <a:ea typeface="+mn-ea"/>
          <a:cs typeface="+mn-cs"/>
        </a:defRPr>
      </a:lvl5pPr>
      <a:lvl6pPr marL="1714529" algn="l" defTabSz="685812" rtl="0" eaLnBrk="1" latinLnBrk="0" hangingPunct="1">
        <a:defRPr sz="1350" kern="1200">
          <a:solidFill>
            <a:schemeClr val="tx1"/>
          </a:solidFill>
          <a:latin typeface="+mn-lt"/>
          <a:ea typeface="+mn-ea"/>
          <a:cs typeface="+mn-cs"/>
        </a:defRPr>
      </a:lvl6pPr>
      <a:lvl7pPr marL="2057434" algn="l" defTabSz="685812" rtl="0" eaLnBrk="1" latinLnBrk="0" hangingPunct="1">
        <a:defRPr sz="1350" kern="1200">
          <a:solidFill>
            <a:schemeClr val="tx1"/>
          </a:solidFill>
          <a:latin typeface="+mn-lt"/>
          <a:ea typeface="+mn-ea"/>
          <a:cs typeface="+mn-cs"/>
        </a:defRPr>
      </a:lvl7pPr>
      <a:lvl8pPr marL="2400340" algn="l" defTabSz="685812" rtl="0" eaLnBrk="1" latinLnBrk="0" hangingPunct="1">
        <a:defRPr sz="1350" kern="1200">
          <a:solidFill>
            <a:schemeClr val="tx1"/>
          </a:solidFill>
          <a:latin typeface="+mn-lt"/>
          <a:ea typeface="+mn-ea"/>
          <a:cs typeface="+mn-cs"/>
        </a:defRPr>
      </a:lvl8pPr>
      <a:lvl9pPr marL="2743246" algn="l" defTabSz="68581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6006"/>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18.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dirt road surrounded by yellow flowers&#10;&#10;Description automatically generated with medium confidence">
            <a:extLst>
              <a:ext uri="{FF2B5EF4-FFF2-40B4-BE49-F238E27FC236}">
                <a16:creationId xmlns:a16="http://schemas.microsoft.com/office/drawing/2014/main" id="{D4D022D0-E853-A960-E4C8-7A4FAE3ABED2}"/>
              </a:ext>
            </a:extLst>
          </p:cNvPr>
          <p:cNvPicPr>
            <a:picLocks noChangeAspect="1"/>
          </p:cNvPicPr>
          <p:nvPr/>
        </p:nvPicPr>
        <p:blipFill rotWithShape="1">
          <a:blip r:embed="rId3">
            <a:extLst>
              <a:ext uri="{28A0092B-C50C-407E-A947-70E740481C1C}">
                <a14:useLocalDpi xmlns:a14="http://schemas.microsoft.com/office/drawing/2010/main" val="0"/>
              </a:ext>
            </a:extLst>
          </a:blip>
          <a:srcRect l="4228" r="4356"/>
          <a:stretch/>
        </p:blipFill>
        <p:spPr>
          <a:xfrm>
            <a:off x="-44448" y="-61913"/>
            <a:ext cx="9240714" cy="6738938"/>
          </a:xfrm>
          <a:prstGeom prst="rect">
            <a:avLst/>
          </a:prstGeom>
        </p:spPr>
      </p:pic>
      <p:sp>
        <p:nvSpPr>
          <p:cNvPr id="9219" name="Graphic 2">
            <a:extLst>
              <a:ext uri="{FF2B5EF4-FFF2-40B4-BE49-F238E27FC236}">
                <a16:creationId xmlns:a16="http://schemas.microsoft.com/office/drawing/2014/main" id="{D3E68993-95C5-0AF4-FCC2-BC26C3D36F32}"/>
              </a:ext>
            </a:extLst>
          </p:cNvPr>
          <p:cNvSpPr>
            <a:spLocks/>
          </p:cNvSpPr>
          <p:nvPr/>
        </p:nvSpPr>
        <p:spPr bwMode="auto">
          <a:xfrm>
            <a:off x="-44448" y="3986213"/>
            <a:ext cx="9240714" cy="2752725"/>
          </a:xfrm>
          <a:custGeom>
            <a:avLst/>
            <a:gdLst>
              <a:gd name="T0" fmla="*/ 2433474 w 18294857"/>
              <a:gd name="T1" fmla="*/ 386249 h 5362670"/>
              <a:gd name="T2" fmla="*/ 2433474 w 18294857"/>
              <a:gd name="T3" fmla="*/ 388817 h 5362670"/>
              <a:gd name="T4" fmla="*/ 0 w 18294857"/>
              <a:gd name="T5" fmla="*/ 2596 h 5362670"/>
              <a:gd name="T6" fmla="*/ 0 w 18294857"/>
              <a:gd name="T7" fmla="*/ 1194228 h 5362670"/>
              <a:gd name="T8" fmla="*/ 2433474 w 18294857"/>
              <a:gd name="T9" fmla="*/ 1571712 h 5362670"/>
              <a:gd name="T10" fmla="*/ 2433474 w 18294857"/>
              <a:gd name="T11" fmla="*/ 1569115 h 5362670"/>
              <a:gd name="T12" fmla="*/ 4866947 w 18294857"/>
              <a:gd name="T13" fmla="*/ 1191632 h 5362670"/>
              <a:gd name="T14" fmla="*/ 4866947 w 18294857"/>
              <a:gd name="T15" fmla="*/ 0 h 5362670"/>
              <a:gd name="T16" fmla="*/ 2433474 w 18294857"/>
              <a:gd name="T17" fmla="*/ 38624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lIns="34299" tIns="17150" rIns="34299" bIns="17150" anchor="ctr"/>
          <a:lstStyle/>
          <a:p>
            <a:endParaRPr lang="en-US"/>
          </a:p>
        </p:txBody>
      </p:sp>
      <p:pic>
        <p:nvPicPr>
          <p:cNvPr id="5" name="Graphic 4">
            <a:extLst>
              <a:ext uri="{FF2B5EF4-FFF2-40B4-BE49-F238E27FC236}">
                <a16:creationId xmlns:a16="http://schemas.microsoft.com/office/drawing/2014/main" id="{AC5DA2BD-031F-56BA-146E-A09DD57423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97" y="6044712"/>
            <a:ext cx="9302942" cy="818966"/>
          </a:xfrm>
          <a:prstGeom prst="rect">
            <a:avLst/>
          </a:prstGeom>
        </p:spPr>
      </p:pic>
      <p:sp>
        <p:nvSpPr>
          <p:cNvPr id="5125" name="Title Placeholder 1">
            <a:extLst>
              <a:ext uri="{FF2B5EF4-FFF2-40B4-BE49-F238E27FC236}">
                <a16:creationId xmlns:a16="http://schemas.microsoft.com/office/drawing/2014/main" id="{70B3DBF5-BDA3-B148-6BC4-B608A3C434D0}"/>
              </a:ext>
            </a:extLst>
          </p:cNvPr>
          <p:cNvSpPr txBox="1">
            <a:spLocks noChangeArrowheads="1"/>
          </p:cNvSpPr>
          <p:nvPr/>
        </p:nvSpPr>
        <p:spPr bwMode="auto">
          <a:xfrm>
            <a:off x="0" y="4905375"/>
            <a:ext cx="9164638" cy="366713"/>
          </a:xfrm>
          <a:prstGeom prst="rect">
            <a:avLst/>
          </a:prstGeom>
          <a:noFill/>
          <a:ln>
            <a:noFill/>
          </a:ln>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0"/>
              </a:spcBef>
              <a:spcAft>
                <a:spcPts val="0"/>
              </a:spcAft>
              <a:defRPr/>
            </a:pPr>
            <a:r>
              <a:rPr lang="en-US" altLang="en-US" sz="3264" b="1" dirty="0">
                <a:solidFill>
                  <a:schemeClr val="bg1"/>
                </a:solidFill>
                <a:latin typeface="Roboto Slab" pitchFamily="2" charset="0"/>
                <a:ea typeface="Roboto Slab" pitchFamily="2" charset="0"/>
                <a:cs typeface="Roboto Slab" pitchFamily="2" charset="0"/>
              </a:rPr>
              <a:t>State Recreational Trails Program</a:t>
            </a:r>
          </a:p>
        </p:txBody>
      </p:sp>
      <p:sp>
        <p:nvSpPr>
          <p:cNvPr id="5126" name="Text Placeholder 2">
            <a:extLst>
              <a:ext uri="{FF2B5EF4-FFF2-40B4-BE49-F238E27FC236}">
                <a16:creationId xmlns:a16="http://schemas.microsoft.com/office/drawing/2014/main" id="{BCF379CD-3CE2-6FB5-E92B-847FDB5FB031}"/>
              </a:ext>
            </a:extLst>
          </p:cNvPr>
          <p:cNvSpPr txBox="1">
            <a:spLocks noChangeArrowheads="1"/>
          </p:cNvSpPr>
          <p:nvPr/>
        </p:nvSpPr>
        <p:spPr bwMode="auto">
          <a:xfrm>
            <a:off x="-44448" y="5613584"/>
            <a:ext cx="9240714" cy="306388"/>
          </a:xfrm>
          <a:prstGeom prst="rect">
            <a:avLst/>
          </a:prstGeom>
          <a:noFill/>
          <a:ln>
            <a:noFill/>
          </a:ln>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750"/>
              </a:spcBef>
              <a:spcAft>
                <a:spcPts val="0"/>
              </a:spcAft>
              <a:defRPr/>
            </a:pPr>
            <a:r>
              <a:rPr lang="en-US" altLang="en-US" sz="2000" dirty="0">
                <a:solidFill>
                  <a:schemeClr val="bg1"/>
                </a:solidFill>
                <a:latin typeface="PT Sans Pro" panose="020B0503020203020204" pitchFamily="34" charset="0"/>
                <a:ea typeface="PT Sans" panose="020B0503020203020204" pitchFamily="34" charset="0"/>
                <a:cs typeface="PT Sans" panose="020B0503020203020204" pitchFamily="34" charset="0"/>
              </a:rPr>
              <a:t>Funding Recommendation</a:t>
            </a:r>
          </a:p>
        </p:txBody>
      </p:sp>
      <p:sp>
        <p:nvSpPr>
          <p:cNvPr id="9223" name="Text Placeholder 2">
            <a:extLst>
              <a:ext uri="{FF2B5EF4-FFF2-40B4-BE49-F238E27FC236}">
                <a16:creationId xmlns:a16="http://schemas.microsoft.com/office/drawing/2014/main" id="{B58B5BEF-3EF7-A3E0-D2BA-970CAA3C10EC}"/>
              </a:ext>
            </a:extLst>
          </p:cNvPr>
          <p:cNvSpPr txBox="1">
            <a:spLocks noChangeArrowheads="1"/>
          </p:cNvSpPr>
          <p:nvPr/>
        </p:nvSpPr>
        <p:spPr bwMode="auto">
          <a:xfrm>
            <a:off x="8217074" y="6526212"/>
            <a:ext cx="811039"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10/13/2025</a:t>
            </a:r>
          </a:p>
        </p:txBody>
      </p:sp>
      <p:sp>
        <p:nvSpPr>
          <p:cNvPr id="9224" name="Text Placeholder 2">
            <a:extLst>
              <a:ext uri="{FF2B5EF4-FFF2-40B4-BE49-F238E27FC236}">
                <a16:creationId xmlns:a16="http://schemas.microsoft.com/office/drawing/2014/main" id="{049B296D-C6A1-D460-DCA8-6CF92C6E906B}"/>
              </a:ext>
            </a:extLst>
          </p:cNvPr>
          <p:cNvSpPr txBox="1">
            <a:spLocks noChangeArrowheads="1"/>
          </p:cNvSpPr>
          <p:nvPr/>
        </p:nvSpPr>
        <p:spPr bwMode="auto">
          <a:xfrm>
            <a:off x="166688" y="6380163"/>
            <a:ext cx="234559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Debra Arp</a:t>
            </a:r>
          </a:p>
          <a:p>
            <a:pPr eaLnBrk="1" hangingPunct="1">
              <a:spcAft>
                <a:spcPts val="225"/>
              </a:spcAft>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Local Systems Bureau, Grant Team Leader</a:t>
            </a:r>
          </a:p>
        </p:txBody>
      </p:sp>
      <p:cxnSp>
        <p:nvCxnSpPr>
          <p:cNvPr id="2" name="Straight Connector 1">
            <a:extLst>
              <a:ext uri="{FF2B5EF4-FFF2-40B4-BE49-F238E27FC236}">
                <a16:creationId xmlns:a16="http://schemas.microsoft.com/office/drawing/2014/main" id="{77056E1D-1B8D-6BF0-7A4B-B4492911234B}"/>
              </a:ext>
            </a:extLst>
          </p:cNvPr>
          <p:cNvCxnSpPr>
            <a:cxnSpLocks/>
          </p:cNvCxnSpPr>
          <p:nvPr/>
        </p:nvCxnSpPr>
        <p:spPr>
          <a:xfrm>
            <a:off x="4291806" y="5454773"/>
            <a:ext cx="560388" cy="0"/>
          </a:xfrm>
          <a:prstGeom prst="line">
            <a:avLst/>
          </a:prstGeom>
          <a:ln w="95250">
            <a:solidFill>
              <a:srgbClr val="C6D667"/>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2B8519A6-50D0-E2AA-E630-67FB465D39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202" y="5968268"/>
            <a:ext cx="2345595" cy="5863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3" y="1036037"/>
            <a:ext cx="3528890" cy="1938992"/>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Neal Smith Trail Reconstruction and Birdland Park Connection</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(Des Moines)</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3" y="3036262"/>
            <a:ext cx="328063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Reconstruction of 0.41 mile of the Neal Smith Trail, part of the American Discovery Trail, from 6th Avenue through Birdland Park. This project raises the existing trail to reduce future flood events and trail closures and is part of a larger Birdland Park redevelopment plan.</a:t>
            </a: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$1,155,000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$200,000 (17%)</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10</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514887" y="3005645"/>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9" name="Picture 8">
            <a:extLst>
              <a:ext uri="{FF2B5EF4-FFF2-40B4-BE49-F238E27FC236}">
                <a16:creationId xmlns:a16="http://schemas.microsoft.com/office/drawing/2014/main" id="{9E9CDA6F-8457-D3CB-BABD-C35E776AD6E5}"/>
              </a:ext>
            </a:extLst>
          </p:cNvPr>
          <p:cNvPicPr>
            <a:picLocks noChangeAspect="1"/>
          </p:cNvPicPr>
          <p:nvPr/>
        </p:nvPicPr>
        <p:blipFill>
          <a:blip r:embed="rId3"/>
          <a:stretch>
            <a:fillRect/>
          </a:stretch>
        </p:blipFill>
        <p:spPr>
          <a:xfrm>
            <a:off x="3916973" y="2490710"/>
            <a:ext cx="5238719" cy="16154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58896" y="775269"/>
            <a:ext cx="3199179" cy="1569660"/>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Wabash Trace Rapp Park Connector Trail</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(Page County)</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58896" y="2610683"/>
            <a:ext cx="328063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Construction of 0.75 mile of paved trail from A Avenue to Rapp Park and 0.35 mile east of the Wabash Trace Depot Trailhead as well as resurfacing 2 miles of trail from U.S. 59 and Cemetery Trailhead improving connections between the 63-mile Wabash Trace Nature Trail and Shenandoah.</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$1,937,350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$285,000 (15%)</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11</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80856" y="2501053"/>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5" name="Picture 4">
            <a:extLst>
              <a:ext uri="{FF2B5EF4-FFF2-40B4-BE49-F238E27FC236}">
                <a16:creationId xmlns:a16="http://schemas.microsoft.com/office/drawing/2014/main" id="{8A619D0D-8A48-331F-02D9-F4BC2B699F1F}"/>
              </a:ext>
            </a:extLst>
          </p:cNvPr>
          <p:cNvPicPr>
            <a:picLocks noChangeAspect="1"/>
          </p:cNvPicPr>
          <p:nvPr/>
        </p:nvPicPr>
        <p:blipFill>
          <a:blip r:embed="rId3"/>
          <a:stretch>
            <a:fillRect/>
          </a:stretch>
        </p:blipFill>
        <p:spPr>
          <a:xfrm>
            <a:off x="4160029" y="858838"/>
            <a:ext cx="4405991" cy="5140324"/>
          </a:xfrm>
          <a:prstGeom prst="rect">
            <a:avLst/>
          </a:prstGeom>
        </p:spPr>
      </p:pic>
    </p:spTree>
    <p:extLst>
      <p:ext uri="{BB962C8B-B14F-4D97-AF65-F5344CB8AC3E}">
        <p14:creationId xmlns:p14="http://schemas.microsoft.com/office/powerpoint/2010/main" val="3946871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270933" y="911364"/>
            <a:ext cx="3646040" cy="1938992"/>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Waukee Regional Trail Connection &amp; Safety Improvements Project</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(Waukee)</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0951" y="2887682"/>
            <a:ext cx="328063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ea typeface="PT Sans" panose="020B0503020203090204" pitchFamily="34" charset="0"/>
                <a:cs typeface="PT Sans" panose="020B0503020203090204" pitchFamily="34" charset="0"/>
              </a:rPr>
              <a:t>This project will construct 0.84 mile of trail between the Raccoon River Valley Trail and the Heart of the Warrior Trail including trail underpasses at U.S. 6 and NW 10th Street in Waukee.  </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$5,588,000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$500,000 (9%)</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98109" y="2850356"/>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6121480"/>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2" name="Picture 1">
            <a:extLst>
              <a:ext uri="{FF2B5EF4-FFF2-40B4-BE49-F238E27FC236}">
                <a16:creationId xmlns:a16="http://schemas.microsoft.com/office/drawing/2014/main" id="{ADD0D852-47A8-85F7-3B79-FAAB6D8BE612}"/>
              </a:ext>
            </a:extLst>
          </p:cNvPr>
          <p:cNvPicPr>
            <a:picLocks noChangeAspect="1"/>
          </p:cNvPicPr>
          <p:nvPr/>
        </p:nvPicPr>
        <p:blipFill>
          <a:blip r:embed="rId3"/>
          <a:stretch>
            <a:fillRect/>
          </a:stretch>
        </p:blipFill>
        <p:spPr>
          <a:xfrm>
            <a:off x="4241625" y="993193"/>
            <a:ext cx="4366638" cy="5121084"/>
          </a:xfrm>
          <a:prstGeom prst="rect">
            <a:avLst/>
          </a:prstGeom>
        </p:spPr>
      </p:pic>
    </p:spTree>
    <p:extLst>
      <p:ext uri="{BB962C8B-B14F-4D97-AF65-F5344CB8AC3E}">
        <p14:creationId xmlns:p14="http://schemas.microsoft.com/office/powerpoint/2010/main" val="98944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438851" cy="1938992"/>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Heritage Trail Bridge 30 Replacement</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(Dubuque County Conservation Board)</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47356" y="3417649"/>
            <a:ext cx="328063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Replaces a 100-year-old 30-foot timber bridge northeast of Farley with a modern concrete bridge. The 29-mile Heritage Trail is located in the former Chicago Great Western Railroad corridor between Dubuque and Dyersville.</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$227,000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$170,250 (75%)</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81016" y="3071624"/>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3" name="Picture 2">
            <a:extLst>
              <a:ext uri="{FF2B5EF4-FFF2-40B4-BE49-F238E27FC236}">
                <a16:creationId xmlns:a16="http://schemas.microsoft.com/office/drawing/2014/main" id="{FA5A13BA-981C-0489-4BB0-3D8B157A2584}"/>
              </a:ext>
            </a:extLst>
          </p:cNvPr>
          <p:cNvPicPr>
            <a:picLocks noChangeAspect="1"/>
          </p:cNvPicPr>
          <p:nvPr/>
        </p:nvPicPr>
        <p:blipFill>
          <a:blip r:embed="rId3"/>
          <a:stretch>
            <a:fillRect/>
          </a:stretch>
        </p:blipFill>
        <p:spPr>
          <a:xfrm rot="5400000">
            <a:off x="4085812" y="1759998"/>
            <a:ext cx="4663844" cy="3215919"/>
          </a:xfrm>
          <a:prstGeom prst="rect">
            <a:avLst/>
          </a:prstGeom>
        </p:spPr>
      </p:pic>
    </p:spTree>
    <p:extLst>
      <p:ext uri="{BB962C8B-B14F-4D97-AF65-F5344CB8AC3E}">
        <p14:creationId xmlns:p14="http://schemas.microsoft.com/office/powerpoint/2010/main" val="262738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74275"/>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1938992"/>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Grant Wood Trail Connection to Cedar Valley Nature Trail</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(Cedar Rapids)</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47356" y="3010330"/>
            <a:ext cx="328063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Extends the Grant Wood Trail 0.5 mile from Council Street NE to the 69-mile Cedar Valley Nature Trail at Sylvia Avenue NE and Center Point Road NE. </a:t>
            </a: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$1,993,000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$200,000 (10%)</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98109" y="2988764"/>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3" name="Picture 2">
            <a:extLst>
              <a:ext uri="{FF2B5EF4-FFF2-40B4-BE49-F238E27FC236}">
                <a16:creationId xmlns:a16="http://schemas.microsoft.com/office/drawing/2014/main" id="{7A4D35B8-DFDF-2BC5-11F3-926209B25D80}"/>
              </a:ext>
            </a:extLst>
          </p:cNvPr>
          <p:cNvPicPr>
            <a:picLocks noChangeAspect="1"/>
          </p:cNvPicPr>
          <p:nvPr/>
        </p:nvPicPr>
        <p:blipFill>
          <a:blip r:embed="rId3"/>
          <a:stretch>
            <a:fillRect/>
          </a:stretch>
        </p:blipFill>
        <p:spPr>
          <a:xfrm>
            <a:off x="3916973" y="1929806"/>
            <a:ext cx="5239336" cy="3013825"/>
          </a:xfrm>
          <a:prstGeom prst="rect">
            <a:avLst/>
          </a:prstGeom>
        </p:spPr>
      </p:pic>
    </p:spTree>
    <p:extLst>
      <p:ext uri="{BB962C8B-B14F-4D97-AF65-F5344CB8AC3E}">
        <p14:creationId xmlns:p14="http://schemas.microsoft.com/office/powerpoint/2010/main" val="3401172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177809" y="904659"/>
            <a:ext cx="3739163" cy="2308324"/>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Great American Rail Trail: Weston to Underwood</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(Pottawattamie County Conservation Board)</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177809" y="3355635"/>
            <a:ext cx="373916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Constructs a 4.9-mile paved extension from Weston to Underwood of the 5-mile Railway Highway Trail. This project is part of the Great American Rail Trail, a planned 3,700-mile coast-to-coast trail from Washington, D.C., to Washington state.</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$4,224,000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$500,000 (12%)</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15</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266414" y="3248117"/>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5" name="Picture 4">
            <a:extLst>
              <a:ext uri="{FF2B5EF4-FFF2-40B4-BE49-F238E27FC236}">
                <a16:creationId xmlns:a16="http://schemas.microsoft.com/office/drawing/2014/main" id="{FD9A08F2-4445-7E3E-2E9B-B1E99BA10A05}"/>
              </a:ext>
            </a:extLst>
          </p:cNvPr>
          <p:cNvPicPr>
            <a:picLocks noChangeAspect="1"/>
          </p:cNvPicPr>
          <p:nvPr/>
        </p:nvPicPr>
        <p:blipFill>
          <a:blip r:embed="rId3"/>
          <a:stretch>
            <a:fillRect/>
          </a:stretch>
        </p:blipFill>
        <p:spPr>
          <a:xfrm>
            <a:off x="4042446" y="1036035"/>
            <a:ext cx="4923744" cy="4510750"/>
          </a:xfrm>
          <a:prstGeom prst="rect">
            <a:avLst/>
          </a:prstGeom>
        </p:spPr>
      </p:pic>
    </p:spTree>
    <p:extLst>
      <p:ext uri="{BB962C8B-B14F-4D97-AF65-F5344CB8AC3E}">
        <p14:creationId xmlns:p14="http://schemas.microsoft.com/office/powerpoint/2010/main" val="210982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438851" cy="1569660"/>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Great Western Trail Rehabilitation Ph. 2 (Warren County Conservation Board)</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2782892"/>
            <a:ext cx="328063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Reconstruction of two segments of the Great Western Trail totaling 1.4 miles of paved trail from Iowa Avenue in Martensdale to 30</a:t>
            </a:r>
            <a:r>
              <a:rPr lang="en-US" altLang="en-US" baseline="30000" dirty="0">
                <a:solidFill>
                  <a:schemeClr val="bg1"/>
                </a:solidFill>
                <a:latin typeface="+mn-lt"/>
                <a:ea typeface="PT Sans" panose="020B0503020203090204" pitchFamily="34" charset="0"/>
                <a:cs typeface="PT Sans" panose="020B0503020203090204" pitchFamily="34" charset="0"/>
              </a:rPr>
              <a:t>th</a:t>
            </a:r>
            <a:r>
              <a:rPr lang="en-US" altLang="en-US" dirty="0">
                <a:solidFill>
                  <a:schemeClr val="bg1"/>
                </a:solidFill>
                <a:latin typeface="+mn-lt"/>
                <a:ea typeface="PT Sans" panose="020B0503020203090204" pitchFamily="34" charset="0"/>
                <a:cs typeface="PT Sans" panose="020B0503020203090204" pitchFamily="34" charset="0"/>
              </a:rPr>
              <a:t> Avenue and from Main Street in Churchville to Hamilton Street. The 19-mile Great Western Trail connects to the Bill Riley Trail and the larger Central Iowa Trail network.</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$826,000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$543,200 (66%)</a:t>
            </a: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89561" y="2649238"/>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6151568"/>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5" name="Picture 4">
            <a:extLst>
              <a:ext uri="{FF2B5EF4-FFF2-40B4-BE49-F238E27FC236}">
                <a16:creationId xmlns:a16="http://schemas.microsoft.com/office/drawing/2014/main" id="{C747F0B0-BCEC-25AA-4DFB-38CB5D27E735}"/>
              </a:ext>
            </a:extLst>
          </p:cNvPr>
          <p:cNvPicPr>
            <a:picLocks noChangeAspect="1"/>
          </p:cNvPicPr>
          <p:nvPr/>
        </p:nvPicPr>
        <p:blipFill>
          <a:blip r:embed="rId3"/>
          <a:stretch>
            <a:fillRect/>
          </a:stretch>
        </p:blipFill>
        <p:spPr>
          <a:xfrm>
            <a:off x="4762792" y="879596"/>
            <a:ext cx="3432943" cy="5290670"/>
          </a:xfrm>
          <a:prstGeom prst="rect">
            <a:avLst/>
          </a:prstGeom>
        </p:spPr>
      </p:pic>
    </p:spTree>
    <p:extLst>
      <p:ext uri="{BB962C8B-B14F-4D97-AF65-F5344CB8AC3E}">
        <p14:creationId xmlns:p14="http://schemas.microsoft.com/office/powerpoint/2010/main" val="162188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438851" cy="1200329"/>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Prairie </a:t>
            </a:r>
            <a:r>
              <a:rPr lang="fr-FR" sz="2400" b="1" spc="113" dirty="0" err="1">
                <a:solidFill>
                  <a:schemeClr val="bg1"/>
                </a:solidFill>
                <a:latin typeface="Roboto Slab" pitchFamily="2" charset="0"/>
                <a:ea typeface="Roboto Slab" pitchFamily="2" charset="0"/>
                <a:cs typeface="Montserrat" charset="0"/>
              </a:rPr>
              <a:t>Restoration</a:t>
            </a:r>
            <a:r>
              <a:rPr lang="fr-FR" sz="2400" b="1" spc="113" dirty="0">
                <a:solidFill>
                  <a:schemeClr val="bg1"/>
                </a:solidFill>
                <a:latin typeface="Roboto Slab" pitchFamily="2" charset="0"/>
                <a:ea typeface="Roboto Slab" pitchFamily="2" charset="0"/>
                <a:cs typeface="Montserrat" charset="0"/>
              </a:rPr>
              <a:t> Trail</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(Laurens)</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2774970"/>
            <a:ext cx="328063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Construction of 2.2 miles of granular trail from </a:t>
            </a:r>
            <a:r>
              <a:rPr lang="en-US" altLang="en-US" dirty="0">
                <a:solidFill>
                  <a:schemeClr val="bg1"/>
                </a:solidFill>
                <a:ea typeface="PT Sans" panose="020B0503020203090204" pitchFamily="34" charset="0"/>
                <a:cs typeface="PT Sans" panose="020B0503020203090204" pitchFamily="34" charset="0"/>
              </a:rPr>
              <a:t>440th Street to</a:t>
            </a:r>
            <a:r>
              <a:rPr lang="en-US" altLang="en-US" dirty="0">
                <a:solidFill>
                  <a:schemeClr val="bg1"/>
                </a:solidFill>
                <a:latin typeface="+mn-lt"/>
                <a:ea typeface="PT Sans" panose="020B0503020203090204" pitchFamily="34" charset="0"/>
                <a:cs typeface="PT Sans" panose="020B0503020203090204" pitchFamily="34" charset="0"/>
              </a:rPr>
              <a:t> 110th Avenue along the former Union Pacific railroad corridor. The Prairie Restoration Trail will join 1.9 miles of existing bicycle and pedestrian routes through Laurens to create a 4.1-mile trail system.</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$578,570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$433,927 (75%)</a:t>
            </a: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17</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506334" y="2505704"/>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6151568"/>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3" name="Picture 2">
            <a:extLst>
              <a:ext uri="{FF2B5EF4-FFF2-40B4-BE49-F238E27FC236}">
                <a16:creationId xmlns:a16="http://schemas.microsoft.com/office/drawing/2014/main" id="{F6BCD217-B8BD-FA7E-6E39-B23C47C6E604}"/>
              </a:ext>
            </a:extLst>
          </p:cNvPr>
          <p:cNvPicPr>
            <a:picLocks noChangeAspect="1"/>
          </p:cNvPicPr>
          <p:nvPr/>
        </p:nvPicPr>
        <p:blipFill>
          <a:blip r:embed="rId3"/>
          <a:stretch>
            <a:fillRect/>
          </a:stretch>
        </p:blipFill>
        <p:spPr>
          <a:xfrm>
            <a:off x="3916973" y="1285764"/>
            <a:ext cx="5227024" cy="2707783"/>
          </a:xfrm>
          <a:prstGeom prst="rect">
            <a:avLst/>
          </a:prstGeom>
        </p:spPr>
      </p:pic>
    </p:spTree>
    <p:extLst>
      <p:ext uri="{BB962C8B-B14F-4D97-AF65-F5344CB8AC3E}">
        <p14:creationId xmlns:p14="http://schemas.microsoft.com/office/powerpoint/2010/main" val="210200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18</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18</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3590659273"/>
              </p:ext>
            </p:extLst>
          </p:nvPr>
        </p:nvGraphicFramePr>
        <p:xfrm>
          <a:off x="177696" y="1567496"/>
          <a:ext cx="8788608" cy="3961669"/>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350728">
                <a:tc>
                  <a:txBody>
                    <a:bodyPr/>
                    <a:lstStyle/>
                    <a:p>
                      <a:pPr algn="ctr"/>
                      <a:r>
                        <a:rPr lang="en-US" sz="1400" b="1" dirty="0">
                          <a:solidFill>
                            <a:schemeClr val="tx1"/>
                          </a:solidFill>
                        </a:rPr>
                        <a:t>Volksweg Trail Extension at Red Rock Dam</a:t>
                      </a:r>
                    </a:p>
                  </a:txBody>
                  <a:tcPr anchor="ctr">
                    <a:solidFill>
                      <a:schemeClr val="accent1">
                        <a:alpha val="20000"/>
                      </a:schemeClr>
                    </a:solidFill>
                  </a:tcPr>
                </a:tc>
                <a:tc>
                  <a:txBody>
                    <a:bodyPr/>
                    <a:lstStyle/>
                    <a:p>
                      <a:pPr algn="ctr"/>
                      <a:r>
                        <a:rPr lang="en-US" sz="1400" b="1" dirty="0">
                          <a:solidFill>
                            <a:schemeClr val="tx1"/>
                          </a:solidFill>
                        </a:rPr>
                        <a:t>Marion County</a:t>
                      </a:r>
                    </a:p>
                  </a:txBody>
                  <a:tcPr anchor="ctr">
                    <a:solidFill>
                      <a:schemeClr val="accent1">
                        <a:alpha val="20000"/>
                      </a:schemeClr>
                    </a:solidFill>
                  </a:tcPr>
                </a:tc>
                <a:tc>
                  <a:txBody>
                    <a:bodyPr/>
                    <a:lstStyle/>
                    <a:p>
                      <a:pPr algn="ctr"/>
                      <a:r>
                        <a:rPr lang="en-US" sz="1400" b="1" dirty="0">
                          <a:solidFill>
                            <a:schemeClr val="tx1"/>
                          </a:solidFill>
                        </a:rPr>
                        <a:t>55</a:t>
                      </a:r>
                    </a:p>
                  </a:txBody>
                  <a:tcPr anchor="ctr">
                    <a:solidFill>
                      <a:schemeClr val="accent1">
                        <a:alpha val="20000"/>
                      </a:schemeClr>
                    </a:solidFill>
                  </a:tcPr>
                </a:tc>
                <a:tc>
                  <a:txBody>
                    <a:bodyPr/>
                    <a:lstStyle/>
                    <a:p>
                      <a:pPr algn="ctr"/>
                      <a:r>
                        <a:rPr lang="en-US" sz="1400" b="1" dirty="0">
                          <a:solidFill>
                            <a:schemeClr val="tx1"/>
                          </a:solidFill>
                        </a:rPr>
                        <a:t>$14,520,000</a:t>
                      </a:r>
                    </a:p>
                  </a:txBody>
                  <a:tcPr anchor="ctr">
                    <a:solidFill>
                      <a:schemeClr val="accent1">
                        <a:alpha val="20000"/>
                      </a:schemeClr>
                    </a:solidFill>
                  </a:tcPr>
                </a:tc>
                <a:tc>
                  <a:txBody>
                    <a:bodyPr/>
                    <a:lstStyle/>
                    <a:p>
                      <a:pPr algn="ctr"/>
                      <a:r>
                        <a:rPr lang="en-US" sz="1400" b="1" dirty="0">
                          <a:solidFill>
                            <a:schemeClr val="tx1"/>
                          </a:solidFill>
                        </a:rPr>
                        <a:t>$500,000</a:t>
                      </a:r>
                    </a:p>
                    <a:p>
                      <a:pPr algn="ctr"/>
                      <a:r>
                        <a:rPr lang="en-US" sz="1400" b="1" dirty="0">
                          <a:solidFill>
                            <a:schemeClr val="tx1"/>
                          </a:solidFill>
                        </a:rPr>
                        <a:t>(3%)</a:t>
                      </a:r>
                    </a:p>
                  </a:txBody>
                  <a:tcPr anchor="ctr">
                    <a:solidFill>
                      <a:schemeClr val="accent1">
                        <a:alpha val="20000"/>
                      </a:schemeClr>
                    </a:solidFill>
                  </a:tcPr>
                </a:tc>
                <a:tc>
                  <a:txBody>
                    <a:bodyPr/>
                    <a:lstStyle/>
                    <a:p>
                      <a:pPr algn="ctr"/>
                      <a:r>
                        <a:rPr lang="en-US" sz="1400" b="1" dirty="0">
                          <a:solidFill>
                            <a:schemeClr val="tx1"/>
                          </a:solidFill>
                        </a:rPr>
                        <a:t>$0</a:t>
                      </a:r>
                    </a:p>
                  </a:txBody>
                  <a:tcPr anchor="ctr">
                    <a:solidFill>
                      <a:schemeClr val="accent1">
                        <a:alpha val="20000"/>
                      </a:schemeClr>
                    </a:solidFill>
                  </a:tcPr>
                </a:tc>
                <a:extLst>
                  <a:ext uri="{0D108BD9-81ED-4DB2-BD59-A6C34878D82A}">
                    <a16:rowId xmlns:a16="http://schemas.microsoft.com/office/drawing/2014/main" val="1006800120"/>
                  </a:ext>
                </a:extLst>
              </a:tr>
              <a:tr h="383714">
                <a:tc>
                  <a:txBody>
                    <a:bodyPr/>
                    <a:lstStyle/>
                    <a:p>
                      <a:pPr algn="ctr"/>
                      <a:r>
                        <a:rPr lang="en-US" sz="1400" b="1" dirty="0">
                          <a:solidFill>
                            <a:schemeClr val="tx1"/>
                          </a:solidFill>
                        </a:rPr>
                        <a:t>Raccoon River Valley Trail Phase V: South 18</a:t>
                      </a:r>
                      <a:r>
                        <a:rPr lang="en-US" sz="1400" b="1" baseline="0" dirty="0">
                          <a:solidFill>
                            <a:schemeClr val="tx1"/>
                          </a:solidFill>
                        </a:rPr>
                        <a:t>th</a:t>
                      </a:r>
                      <a:r>
                        <a:rPr lang="en-US" sz="1400" b="1" dirty="0">
                          <a:solidFill>
                            <a:schemeClr val="tx1"/>
                          </a:solidFill>
                        </a:rPr>
                        <a:t> Street to South 5</a:t>
                      </a:r>
                      <a:r>
                        <a:rPr lang="en-US" sz="1400" b="1" baseline="0" dirty="0">
                          <a:solidFill>
                            <a:schemeClr val="tx1"/>
                          </a:solidFill>
                        </a:rPr>
                        <a:t>th</a:t>
                      </a:r>
                      <a:r>
                        <a:rPr lang="en-US" sz="1400" b="1" dirty="0">
                          <a:solidFill>
                            <a:schemeClr val="tx1"/>
                          </a:solidFill>
                        </a:rPr>
                        <a:t> Street</a:t>
                      </a:r>
                    </a:p>
                  </a:txBody>
                  <a:tcPr anchor="ctr">
                    <a:noFill/>
                  </a:tcPr>
                </a:tc>
                <a:tc>
                  <a:txBody>
                    <a:bodyPr/>
                    <a:lstStyle/>
                    <a:p>
                      <a:pPr algn="ctr"/>
                      <a:r>
                        <a:rPr lang="en-US" sz="1400" b="1" dirty="0">
                          <a:solidFill>
                            <a:schemeClr val="tx1"/>
                          </a:solidFill>
                        </a:rPr>
                        <a:t>Dallas County Conservation Board</a:t>
                      </a:r>
                    </a:p>
                  </a:txBody>
                  <a:tcPr anchor="ctr">
                    <a:noFill/>
                  </a:tcPr>
                </a:tc>
                <a:tc>
                  <a:txBody>
                    <a:bodyPr/>
                    <a:lstStyle/>
                    <a:p>
                      <a:pPr algn="ctr"/>
                      <a:r>
                        <a:rPr lang="en-US" sz="1400" b="1" dirty="0">
                          <a:solidFill>
                            <a:schemeClr val="tx1"/>
                          </a:solidFill>
                        </a:rPr>
                        <a:t>54</a:t>
                      </a:r>
                    </a:p>
                  </a:txBody>
                  <a:tcPr anchor="ctr">
                    <a:noFill/>
                  </a:tcPr>
                </a:tc>
                <a:tc>
                  <a:txBody>
                    <a:bodyPr/>
                    <a:lstStyle/>
                    <a:p>
                      <a:pPr algn="ctr"/>
                      <a:r>
                        <a:rPr lang="en-US" sz="1400" b="1" dirty="0">
                          <a:solidFill>
                            <a:schemeClr val="tx1"/>
                          </a:solidFill>
                        </a:rPr>
                        <a:t>$790,000</a:t>
                      </a:r>
                    </a:p>
                  </a:txBody>
                  <a:tcPr anchor="ctr">
                    <a:noFill/>
                  </a:tcPr>
                </a:tc>
                <a:tc>
                  <a:txBody>
                    <a:bodyPr/>
                    <a:lstStyle/>
                    <a:p>
                      <a:pPr algn="ctr"/>
                      <a:r>
                        <a:rPr lang="en-US" sz="1400" b="1" dirty="0">
                          <a:solidFill>
                            <a:schemeClr val="tx1"/>
                          </a:solidFill>
                        </a:rPr>
                        <a:t>$197,500</a:t>
                      </a:r>
                    </a:p>
                    <a:p>
                      <a:pPr algn="ctr"/>
                      <a:r>
                        <a:rPr lang="en-US" sz="1400" b="1" dirty="0">
                          <a:solidFill>
                            <a:schemeClr val="tx1"/>
                          </a:solidFill>
                        </a:rPr>
                        <a:t>(25%)</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1691693719"/>
                  </a:ext>
                </a:extLst>
              </a:tr>
              <a:tr h="441751">
                <a:tc>
                  <a:txBody>
                    <a:bodyPr/>
                    <a:lstStyle/>
                    <a:p>
                      <a:pPr algn="ctr"/>
                      <a:r>
                        <a:rPr lang="en-US" sz="1400" b="1" dirty="0">
                          <a:solidFill>
                            <a:schemeClr val="tx1"/>
                          </a:solidFill>
                        </a:rPr>
                        <a:t>Gateway Preserve Trail Expansion</a:t>
                      </a:r>
                    </a:p>
                  </a:txBody>
                  <a:tcPr anchor="ctr">
                    <a:solidFill>
                      <a:schemeClr val="accent1">
                        <a:alpha val="20000"/>
                      </a:schemeClr>
                    </a:solidFill>
                  </a:tcPr>
                </a:tc>
                <a:tc>
                  <a:txBody>
                    <a:bodyPr/>
                    <a:lstStyle/>
                    <a:p>
                      <a:pPr algn="ctr"/>
                      <a:r>
                        <a:rPr lang="en-US" sz="1400" b="1" dirty="0">
                          <a:solidFill>
                            <a:schemeClr val="tx1"/>
                          </a:solidFill>
                        </a:rPr>
                        <a:t>Marengo Trails Foundation</a:t>
                      </a:r>
                    </a:p>
                  </a:txBody>
                  <a:tcPr anchor="ctr">
                    <a:solidFill>
                      <a:schemeClr val="accent1">
                        <a:alpha val="20000"/>
                      </a:schemeClr>
                    </a:solidFill>
                  </a:tcPr>
                </a:tc>
                <a:tc>
                  <a:txBody>
                    <a:bodyPr/>
                    <a:lstStyle/>
                    <a:p>
                      <a:pPr algn="ctr"/>
                      <a:r>
                        <a:rPr lang="en-US" sz="1400" b="1" dirty="0">
                          <a:solidFill>
                            <a:schemeClr val="tx1"/>
                          </a:solidFill>
                        </a:rPr>
                        <a:t>54</a:t>
                      </a:r>
                    </a:p>
                  </a:txBody>
                  <a:tcPr anchor="ctr">
                    <a:solidFill>
                      <a:schemeClr val="accent1">
                        <a:alpha val="20000"/>
                      </a:schemeClr>
                    </a:solidFill>
                  </a:tcPr>
                </a:tc>
                <a:tc>
                  <a:txBody>
                    <a:bodyPr/>
                    <a:lstStyle/>
                    <a:p>
                      <a:pPr algn="ctr"/>
                      <a:r>
                        <a:rPr lang="en-US" sz="1400" b="1" dirty="0">
                          <a:solidFill>
                            <a:schemeClr val="tx1"/>
                          </a:solidFill>
                        </a:rPr>
                        <a:t>$329,500</a:t>
                      </a:r>
                    </a:p>
                  </a:txBody>
                  <a:tcPr anchor="ctr">
                    <a:solidFill>
                      <a:schemeClr val="accent1">
                        <a:alpha val="20000"/>
                      </a:schemeClr>
                    </a:solidFill>
                  </a:tcPr>
                </a:tc>
                <a:tc>
                  <a:txBody>
                    <a:bodyPr/>
                    <a:lstStyle/>
                    <a:p>
                      <a:pPr algn="ctr"/>
                      <a:r>
                        <a:rPr lang="en-US" sz="1400" b="1" dirty="0">
                          <a:solidFill>
                            <a:schemeClr val="tx1"/>
                          </a:solidFill>
                        </a:rPr>
                        <a:t>$242,928</a:t>
                      </a:r>
                    </a:p>
                    <a:p>
                      <a:pPr algn="ctr"/>
                      <a:r>
                        <a:rPr lang="en-US" sz="1400" b="1" dirty="0">
                          <a:solidFill>
                            <a:schemeClr val="tx1"/>
                          </a:solidFill>
                        </a:rPr>
                        <a:t>(74%)</a:t>
                      </a:r>
                    </a:p>
                  </a:txBody>
                  <a:tcPr anchor="ctr">
                    <a:solidFill>
                      <a:schemeClr val="accent1">
                        <a:alpha val="20000"/>
                      </a:schemeClr>
                    </a:solidFill>
                  </a:tcPr>
                </a:tc>
                <a:tc>
                  <a:txBody>
                    <a:bodyPr/>
                    <a:lstStyle/>
                    <a:p>
                      <a:pPr algn="ctr"/>
                      <a:r>
                        <a:rPr lang="en-US" sz="1400" b="1" dirty="0">
                          <a:solidFill>
                            <a:schemeClr val="tx1"/>
                          </a:solidFill>
                        </a:rPr>
                        <a:t>$0</a:t>
                      </a:r>
                    </a:p>
                  </a:txBody>
                  <a:tcPr anchor="ctr">
                    <a:solidFill>
                      <a:schemeClr val="accent1">
                        <a:alpha val="20000"/>
                      </a:schemeClr>
                    </a:solidFill>
                  </a:tcPr>
                </a:tc>
                <a:extLst>
                  <a:ext uri="{0D108BD9-81ED-4DB2-BD59-A6C34878D82A}">
                    <a16:rowId xmlns:a16="http://schemas.microsoft.com/office/drawing/2014/main" val="310880548"/>
                  </a:ext>
                </a:extLst>
              </a:tr>
              <a:tr h="537366">
                <a:tc>
                  <a:txBody>
                    <a:bodyPr/>
                    <a:lstStyle/>
                    <a:p>
                      <a:pPr algn="ctr"/>
                      <a:r>
                        <a:rPr lang="en-US" sz="1400" b="1" dirty="0">
                          <a:solidFill>
                            <a:schemeClr val="tx1"/>
                          </a:solidFill>
                        </a:rPr>
                        <a:t>Old Man’s Creek Trail Phase 2</a:t>
                      </a:r>
                    </a:p>
                  </a:txBody>
                  <a:tcPr anchor="ctr">
                    <a:noFill/>
                  </a:tcPr>
                </a:tc>
                <a:tc>
                  <a:txBody>
                    <a:bodyPr/>
                    <a:lstStyle/>
                    <a:p>
                      <a:pPr algn="ctr"/>
                      <a:r>
                        <a:rPr lang="en-US" sz="1400" b="1" dirty="0">
                          <a:solidFill>
                            <a:schemeClr val="tx1"/>
                          </a:solidFill>
                        </a:rPr>
                        <a:t>Williamsburg</a:t>
                      </a:r>
                    </a:p>
                  </a:txBody>
                  <a:tcPr anchor="ctr">
                    <a:noFill/>
                  </a:tcPr>
                </a:tc>
                <a:tc>
                  <a:txBody>
                    <a:bodyPr/>
                    <a:lstStyle/>
                    <a:p>
                      <a:pPr algn="ctr"/>
                      <a:r>
                        <a:rPr lang="en-US" sz="1400" b="1" dirty="0">
                          <a:solidFill>
                            <a:schemeClr val="tx1"/>
                          </a:solidFill>
                        </a:rPr>
                        <a:t>53</a:t>
                      </a:r>
                    </a:p>
                  </a:txBody>
                  <a:tcPr anchor="ctr">
                    <a:noFill/>
                  </a:tcPr>
                </a:tc>
                <a:tc>
                  <a:txBody>
                    <a:bodyPr/>
                    <a:lstStyle/>
                    <a:p>
                      <a:pPr algn="ctr"/>
                      <a:r>
                        <a:rPr lang="en-US" sz="1400" b="1" dirty="0">
                          <a:solidFill>
                            <a:schemeClr val="tx1"/>
                          </a:solidFill>
                        </a:rPr>
                        <a:t>$733,700</a:t>
                      </a:r>
                    </a:p>
                  </a:txBody>
                  <a:tcPr anchor="ctr">
                    <a:noFill/>
                  </a:tcPr>
                </a:tc>
                <a:tc>
                  <a:txBody>
                    <a:bodyPr/>
                    <a:lstStyle/>
                    <a:p>
                      <a:pPr algn="ctr"/>
                      <a:r>
                        <a:rPr lang="en-US" sz="1400" b="1" dirty="0">
                          <a:solidFill>
                            <a:schemeClr val="tx1"/>
                          </a:solidFill>
                        </a:rPr>
                        <a:t>$220,000</a:t>
                      </a:r>
                    </a:p>
                    <a:p>
                      <a:pPr algn="ctr"/>
                      <a:r>
                        <a:rPr lang="en-US" sz="1400" b="1" dirty="0">
                          <a:solidFill>
                            <a:schemeClr val="tx1"/>
                          </a:solidFill>
                        </a:rPr>
                        <a:t>(30%)</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161468004"/>
                  </a:ext>
                </a:extLst>
              </a:tr>
              <a:tr h="720970">
                <a:tc>
                  <a:txBody>
                    <a:bodyPr/>
                    <a:lstStyle/>
                    <a:p>
                      <a:pPr algn="ctr"/>
                      <a:r>
                        <a:rPr lang="en-US" sz="1400" b="1" dirty="0">
                          <a:solidFill>
                            <a:schemeClr val="tx1"/>
                          </a:solidFill>
                        </a:rPr>
                        <a:t>Summer Street- Dankwardt Park Connector Trail</a:t>
                      </a:r>
                    </a:p>
                  </a:txBody>
                  <a:tcPr anchor="ctr">
                    <a:solidFill>
                      <a:schemeClr val="accent1">
                        <a:alpha val="20000"/>
                      </a:schemeClr>
                    </a:solidFill>
                  </a:tcPr>
                </a:tc>
                <a:tc>
                  <a:txBody>
                    <a:bodyPr/>
                    <a:lstStyle/>
                    <a:p>
                      <a:pPr algn="ctr"/>
                      <a:r>
                        <a:rPr lang="en-US" sz="1400" b="1" dirty="0">
                          <a:solidFill>
                            <a:schemeClr val="tx1"/>
                          </a:solidFill>
                        </a:rPr>
                        <a:t>Burlington</a:t>
                      </a:r>
                    </a:p>
                  </a:txBody>
                  <a:tcPr anchor="ctr">
                    <a:solidFill>
                      <a:schemeClr val="accent1">
                        <a:alpha val="20000"/>
                      </a:schemeClr>
                    </a:solidFill>
                  </a:tcPr>
                </a:tc>
                <a:tc>
                  <a:txBody>
                    <a:bodyPr/>
                    <a:lstStyle/>
                    <a:p>
                      <a:pPr algn="ctr"/>
                      <a:r>
                        <a:rPr lang="en-US" sz="1400" b="1" dirty="0">
                          <a:solidFill>
                            <a:schemeClr val="tx1"/>
                          </a:solidFill>
                        </a:rPr>
                        <a:t>52</a:t>
                      </a:r>
                    </a:p>
                  </a:txBody>
                  <a:tcPr anchor="ctr">
                    <a:solidFill>
                      <a:schemeClr val="accent1">
                        <a:alpha val="20000"/>
                      </a:schemeClr>
                    </a:solidFill>
                  </a:tcPr>
                </a:tc>
                <a:tc>
                  <a:txBody>
                    <a:bodyPr/>
                    <a:lstStyle/>
                    <a:p>
                      <a:pPr algn="ctr"/>
                      <a:r>
                        <a:rPr lang="en-US" sz="1400" b="1" dirty="0">
                          <a:solidFill>
                            <a:schemeClr val="tx1"/>
                          </a:solidFill>
                        </a:rPr>
                        <a:t>$942,000</a:t>
                      </a:r>
                    </a:p>
                  </a:txBody>
                  <a:tcPr anchor="ctr">
                    <a:solidFill>
                      <a:schemeClr val="accent1">
                        <a:alpha val="20000"/>
                      </a:schemeClr>
                    </a:solidFill>
                  </a:tcPr>
                </a:tc>
                <a:tc>
                  <a:txBody>
                    <a:bodyPr/>
                    <a:lstStyle/>
                    <a:p>
                      <a:pPr algn="ctr"/>
                      <a:r>
                        <a:rPr lang="en-US" sz="1400" b="1" dirty="0">
                          <a:solidFill>
                            <a:schemeClr val="tx1"/>
                          </a:solidFill>
                        </a:rPr>
                        <a:t>$706,500</a:t>
                      </a:r>
                    </a:p>
                    <a:p>
                      <a:pPr algn="ctr"/>
                      <a:r>
                        <a:rPr lang="en-US" sz="1400" b="1" dirty="0">
                          <a:solidFill>
                            <a:schemeClr val="tx1"/>
                          </a:solidFill>
                        </a:rPr>
                        <a:t>(75%)</a:t>
                      </a:r>
                    </a:p>
                  </a:txBody>
                  <a:tcPr anchor="ctr">
                    <a:solidFill>
                      <a:schemeClr val="accent1">
                        <a:alpha val="20000"/>
                      </a:schemeClr>
                    </a:solidFill>
                  </a:tcPr>
                </a:tc>
                <a:tc>
                  <a:txBody>
                    <a:bodyPr/>
                    <a:lstStyle/>
                    <a:p>
                      <a:pPr algn="ctr"/>
                      <a:r>
                        <a:rPr lang="en-US" sz="1400" b="1" dirty="0">
                          <a:solidFill>
                            <a:schemeClr val="tx1"/>
                          </a:solidFill>
                        </a:rPr>
                        <a:t>$0</a:t>
                      </a:r>
                    </a:p>
                  </a:txBody>
                  <a:tcPr anchor="ctr">
                    <a:solidFill>
                      <a:schemeClr val="accent1">
                        <a:alpha val="20000"/>
                      </a:schemeClr>
                    </a:solidFill>
                  </a:tcPr>
                </a:tc>
                <a:extLst>
                  <a:ext uri="{0D108BD9-81ED-4DB2-BD59-A6C34878D82A}">
                    <a16:rowId xmlns:a16="http://schemas.microsoft.com/office/drawing/2014/main" val="66310223"/>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List of Applications Not Recommended for Award</a:t>
            </a:r>
          </a:p>
        </p:txBody>
      </p:sp>
      <p:sp>
        <p:nvSpPr>
          <p:cNvPr id="2" name="TextBox 1">
            <a:extLst>
              <a:ext uri="{FF2B5EF4-FFF2-40B4-BE49-F238E27FC236}">
                <a16:creationId xmlns:a16="http://schemas.microsoft.com/office/drawing/2014/main" id="{D95A2185-12D9-5B7B-FD33-7A1F9D45794E}"/>
              </a:ext>
            </a:extLst>
          </p:cNvPr>
          <p:cNvSpPr txBox="1"/>
          <p:nvPr/>
        </p:nvSpPr>
        <p:spPr>
          <a:xfrm>
            <a:off x="0" y="6163408"/>
            <a:ext cx="4890960" cy="276999"/>
          </a:xfrm>
          <a:prstGeom prst="rect">
            <a:avLst/>
          </a:prstGeom>
          <a:noFill/>
        </p:spPr>
        <p:txBody>
          <a:bodyPr wrap="square" rtlCol="0">
            <a:spAutoFit/>
          </a:bodyPr>
          <a:lstStyle/>
          <a:p>
            <a:r>
              <a:rPr lang="en-US" sz="1200" b="1" dirty="0">
                <a:solidFill>
                  <a:srgbClr val="03617A"/>
                </a:solidFill>
                <a:hlinkClick r:id="rId2" action="ppaction://hlinksldjump">
                  <a:extLst>
                    <a:ext uri="{A12FA001-AC4F-418D-AE19-62706E023703}">
                      <ahyp:hlinkClr xmlns:ahyp="http://schemas.microsoft.com/office/drawing/2018/hyperlinkcolor" val="tx"/>
                    </a:ext>
                  </a:extLst>
                </a:hlinkClick>
              </a:rPr>
              <a:t>Return to List of Applications Recommended</a:t>
            </a:r>
            <a:endParaRPr lang="en-US" sz="1200" b="1" dirty="0">
              <a:solidFill>
                <a:srgbClr val="03617A"/>
              </a:solidFill>
            </a:endParaRPr>
          </a:p>
        </p:txBody>
      </p:sp>
    </p:spTree>
    <p:extLst>
      <p:ext uri="{BB962C8B-B14F-4D97-AF65-F5344CB8AC3E}">
        <p14:creationId xmlns:p14="http://schemas.microsoft.com/office/powerpoint/2010/main" val="1152886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19</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19</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3628844618"/>
              </p:ext>
            </p:extLst>
          </p:nvPr>
        </p:nvGraphicFramePr>
        <p:xfrm>
          <a:off x="177696" y="1567496"/>
          <a:ext cx="8788608" cy="459591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Washington Grand Connector Trail</a:t>
                      </a:r>
                    </a:p>
                  </a:txBody>
                  <a:tcPr anchor="ctr">
                    <a:noFill/>
                  </a:tcPr>
                </a:tc>
                <a:tc>
                  <a:txBody>
                    <a:bodyPr/>
                    <a:lstStyle/>
                    <a:p>
                      <a:pPr algn="ctr"/>
                      <a:r>
                        <a:rPr lang="en-US" sz="1400" b="1" dirty="0">
                          <a:solidFill>
                            <a:schemeClr val="tx1"/>
                          </a:solidFill>
                        </a:rPr>
                        <a:t>Mount Pleasant</a:t>
                      </a:r>
                    </a:p>
                  </a:txBody>
                  <a:tcPr anchor="ctr">
                    <a:noFill/>
                  </a:tcPr>
                </a:tc>
                <a:tc>
                  <a:txBody>
                    <a:bodyPr/>
                    <a:lstStyle/>
                    <a:p>
                      <a:pPr algn="ctr"/>
                      <a:r>
                        <a:rPr lang="en-US" sz="1400" b="1" dirty="0">
                          <a:solidFill>
                            <a:schemeClr val="tx1"/>
                          </a:solidFill>
                        </a:rPr>
                        <a:t>51</a:t>
                      </a:r>
                    </a:p>
                  </a:txBody>
                  <a:tcPr anchor="ctr">
                    <a:noFill/>
                  </a:tcPr>
                </a:tc>
                <a:tc>
                  <a:txBody>
                    <a:bodyPr/>
                    <a:lstStyle/>
                    <a:p>
                      <a:pPr algn="ctr"/>
                      <a:r>
                        <a:rPr lang="en-US" sz="1400" b="1" dirty="0">
                          <a:solidFill>
                            <a:schemeClr val="tx1"/>
                          </a:solidFill>
                        </a:rPr>
                        <a:t>$1,647,100</a:t>
                      </a:r>
                    </a:p>
                  </a:txBody>
                  <a:tcPr anchor="ctr">
                    <a:noFill/>
                  </a:tcPr>
                </a:tc>
                <a:tc>
                  <a:txBody>
                    <a:bodyPr/>
                    <a:lstStyle/>
                    <a:p>
                      <a:pPr algn="ctr"/>
                      <a:r>
                        <a:rPr lang="en-US" sz="1400" b="1" dirty="0">
                          <a:solidFill>
                            <a:schemeClr val="tx1"/>
                          </a:solidFill>
                        </a:rPr>
                        <a:t>$1,235,325</a:t>
                      </a:r>
                    </a:p>
                    <a:p>
                      <a:pPr algn="ctr"/>
                      <a:r>
                        <a:rPr lang="en-US" sz="1400" b="1" dirty="0">
                          <a:solidFill>
                            <a:schemeClr val="tx1"/>
                          </a:solidFill>
                        </a:rPr>
                        <a:t>(75%)</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Waspi Bluff Trail</a:t>
                      </a:r>
                    </a:p>
                  </a:txBody>
                  <a:tcPr anchor="ctr">
                    <a:solidFill>
                      <a:schemeClr val="accent1">
                        <a:alpha val="20000"/>
                      </a:schemeClr>
                    </a:solidFill>
                  </a:tcPr>
                </a:tc>
                <a:tc>
                  <a:txBody>
                    <a:bodyPr/>
                    <a:lstStyle/>
                    <a:p>
                      <a:pPr algn="ctr"/>
                      <a:r>
                        <a:rPr lang="en-US" sz="1400" b="1" dirty="0">
                          <a:solidFill>
                            <a:schemeClr val="tx1"/>
                          </a:solidFill>
                        </a:rPr>
                        <a:t>Linn County Conservation Board</a:t>
                      </a:r>
                    </a:p>
                  </a:txBody>
                  <a:tcPr anchor="ctr">
                    <a:solidFill>
                      <a:schemeClr val="accent1">
                        <a:alpha val="20000"/>
                      </a:schemeClr>
                    </a:solidFill>
                  </a:tcPr>
                </a:tc>
                <a:tc>
                  <a:txBody>
                    <a:bodyPr/>
                    <a:lstStyle/>
                    <a:p>
                      <a:pPr algn="ctr"/>
                      <a:r>
                        <a:rPr lang="en-US" sz="1400" b="1" dirty="0">
                          <a:solidFill>
                            <a:schemeClr val="tx1"/>
                          </a:solidFill>
                        </a:rPr>
                        <a:t>47</a:t>
                      </a:r>
                    </a:p>
                  </a:txBody>
                  <a:tcPr anchor="ctr">
                    <a:solidFill>
                      <a:schemeClr val="accent1">
                        <a:alpha val="20000"/>
                      </a:schemeClr>
                    </a:solidFill>
                  </a:tcPr>
                </a:tc>
                <a:tc>
                  <a:txBody>
                    <a:bodyPr/>
                    <a:lstStyle/>
                    <a:p>
                      <a:pPr algn="ctr"/>
                      <a:r>
                        <a:rPr lang="en-US" sz="1400" b="1" dirty="0">
                          <a:solidFill>
                            <a:schemeClr val="tx1"/>
                          </a:solidFill>
                        </a:rPr>
                        <a:t>$460,913</a:t>
                      </a:r>
                    </a:p>
                  </a:txBody>
                  <a:tcPr anchor="ctr">
                    <a:solidFill>
                      <a:schemeClr val="accent1">
                        <a:alpha val="20000"/>
                      </a:schemeClr>
                    </a:solidFill>
                  </a:tcPr>
                </a:tc>
                <a:tc>
                  <a:txBody>
                    <a:bodyPr/>
                    <a:lstStyle/>
                    <a:p>
                      <a:pPr algn="ctr"/>
                      <a:r>
                        <a:rPr lang="en-US" sz="1400" b="1" dirty="0">
                          <a:solidFill>
                            <a:schemeClr val="tx1"/>
                          </a:solidFill>
                        </a:rPr>
                        <a:t>$345,000  (75%)</a:t>
                      </a:r>
                    </a:p>
                  </a:txBody>
                  <a:tcPr anchor="ctr">
                    <a:solidFill>
                      <a:schemeClr val="accent1">
                        <a:alpha val="20000"/>
                      </a:schemeClr>
                    </a:solidFill>
                  </a:tcPr>
                </a:tc>
                <a:tc>
                  <a:txBody>
                    <a:bodyPr/>
                    <a:lstStyle/>
                    <a:p>
                      <a:pPr algn="ctr"/>
                      <a:r>
                        <a:rPr lang="en-US" sz="1400" b="1" dirty="0">
                          <a:solidFill>
                            <a:schemeClr val="tx1"/>
                          </a:solidFill>
                        </a:rPr>
                        <a:t>$0</a:t>
                      </a:r>
                    </a:p>
                  </a:txBody>
                  <a:tcPr anchor="ctr">
                    <a:solidFill>
                      <a:schemeClr val="accent1">
                        <a:alpha val="20000"/>
                      </a:schemeClr>
                    </a:solidFill>
                  </a:tcP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Westview Park Trail</a:t>
                      </a:r>
                    </a:p>
                    <a:p>
                      <a:pPr algn="ctr"/>
                      <a:r>
                        <a:rPr lang="en-US" sz="1400" b="1" dirty="0">
                          <a:solidFill>
                            <a:schemeClr val="tx1"/>
                          </a:solidFill>
                        </a:rPr>
                        <a:t>Phase 2</a:t>
                      </a:r>
                    </a:p>
                  </a:txBody>
                  <a:tcPr anchor="ctr">
                    <a:noFill/>
                  </a:tcPr>
                </a:tc>
                <a:tc>
                  <a:txBody>
                    <a:bodyPr/>
                    <a:lstStyle/>
                    <a:p>
                      <a:pPr algn="ctr"/>
                      <a:r>
                        <a:rPr lang="en-US" sz="1400" b="1" dirty="0">
                          <a:solidFill>
                            <a:schemeClr val="tx1"/>
                          </a:solidFill>
                        </a:rPr>
                        <a:t>Donnellson</a:t>
                      </a:r>
                    </a:p>
                  </a:txBody>
                  <a:tcPr anchor="ctr">
                    <a:noFill/>
                  </a:tcPr>
                </a:tc>
                <a:tc>
                  <a:txBody>
                    <a:bodyPr/>
                    <a:lstStyle/>
                    <a:p>
                      <a:pPr algn="ctr"/>
                      <a:r>
                        <a:rPr lang="en-US" sz="1400" b="1" dirty="0">
                          <a:solidFill>
                            <a:schemeClr val="tx1"/>
                          </a:solidFill>
                        </a:rPr>
                        <a:t>47</a:t>
                      </a:r>
                    </a:p>
                  </a:txBody>
                  <a:tcPr anchor="ctr">
                    <a:noFill/>
                  </a:tcPr>
                </a:tc>
                <a:tc>
                  <a:txBody>
                    <a:bodyPr/>
                    <a:lstStyle/>
                    <a:p>
                      <a:pPr algn="ctr"/>
                      <a:r>
                        <a:rPr lang="en-US" sz="1400" b="1" dirty="0">
                          <a:solidFill>
                            <a:schemeClr val="tx1"/>
                          </a:solidFill>
                        </a:rPr>
                        <a:t>$421,000</a:t>
                      </a:r>
                    </a:p>
                  </a:txBody>
                  <a:tcPr anchor="ctr">
                    <a:noFill/>
                  </a:tcPr>
                </a:tc>
                <a:tc>
                  <a:txBody>
                    <a:bodyPr/>
                    <a:lstStyle/>
                    <a:p>
                      <a:pPr algn="ctr"/>
                      <a:r>
                        <a:rPr lang="en-US" sz="1400" b="1" dirty="0">
                          <a:solidFill>
                            <a:schemeClr val="tx1"/>
                          </a:solidFill>
                        </a:rPr>
                        <a:t>$315,750</a:t>
                      </a:r>
                    </a:p>
                    <a:p>
                      <a:pPr algn="ctr"/>
                      <a:r>
                        <a:rPr lang="en-US" sz="1400" b="1" dirty="0">
                          <a:solidFill>
                            <a:schemeClr val="tx1"/>
                          </a:solidFill>
                        </a:rPr>
                        <a:t>(75%)</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Agency Road Trail</a:t>
                      </a:r>
                    </a:p>
                  </a:txBody>
                  <a:tcPr anchor="ctr">
                    <a:solidFill>
                      <a:schemeClr val="accent1">
                        <a:alpha val="20000"/>
                      </a:schemeClr>
                    </a:solidFill>
                  </a:tcPr>
                </a:tc>
                <a:tc>
                  <a:txBody>
                    <a:bodyPr/>
                    <a:lstStyle/>
                    <a:p>
                      <a:pPr algn="ctr"/>
                      <a:r>
                        <a:rPr lang="en-US" sz="1400" b="1" dirty="0">
                          <a:solidFill>
                            <a:schemeClr val="tx1"/>
                          </a:solidFill>
                        </a:rPr>
                        <a:t>West Burlington</a:t>
                      </a:r>
                    </a:p>
                  </a:txBody>
                  <a:tcPr anchor="ctr">
                    <a:solidFill>
                      <a:schemeClr val="accent1">
                        <a:alpha val="20000"/>
                      </a:schemeClr>
                    </a:solidFill>
                  </a:tcPr>
                </a:tc>
                <a:tc>
                  <a:txBody>
                    <a:bodyPr/>
                    <a:lstStyle/>
                    <a:p>
                      <a:pPr algn="ctr"/>
                      <a:r>
                        <a:rPr lang="en-US" sz="1400" b="1" dirty="0">
                          <a:solidFill>
                            <a:schemeClr val="tx1"/>
                          </a:solidFill>
                        </a:rPr>
                        <a:t>47</a:t>
                      </a:r>
                    </a:p>
                  </a:txBody>
                  <a:tcPr anchor="ctr">
                    <a:solidFill>
                      <a:schemeClr val="accent1">
                        <a:alpha val="20000"/>
                      </a:schemeClr>
                    </a:solidFill>
                  </a:tcPr>
                </a:tc>
                <a:tc>
                  <a:txBody>
                    <a:bodyPr/>
                    <a:lstStyle/>
                    <a:p>
                      <a:pPr algn="ctr"/>
                      <a:r>
                        <a:rPr lang="en-US" sz="1400" b="1" dirty="0">
                          <a:solidFill>
                            <a:schemeClr val="tx1"/>
                          </a:solidFill>
                        </a:rPr>
                        <a:t>$2,351,000</a:t>
                      </a:r>
                    </a:p>
                  </a:txBody>
                  <a:tcPr anchor="ctr">
                    <a:solidFill>
                      <a:schemeClr val="accent1">
                        <a:alpha val="20000"/>
                      </a:schemeClr>
                    </a:solidFill>
                  </a:tcPr>
                </a:tc>
                <a:tc>
                  <a:txBody>
                    <a:bodyPr/>
                    <a:lstStyle/>
                    <a:p>
                      <a:pPr algn="ctr"/>
                      <a:r>
                        <a:rPr lang="en-US" sz="1400" b="1" dirty="0">
                          <a:solidFill>
                            <a:schemeClr val="tx1"/>
                          </a:solidFill>
                        </a:rPr>
                        <a:t>$1,763,250</a:t>
                      </a:r>
                    </a:p>
                    <a:p>
                      <a:pPr algn="ctr"/>
                      <a:r>
                        <a:rPr lang="en-US" sz="1400" b="1" dirty="0">
                          <a:solidFill>
                            <a:schemeClr val="tx1"/>
                          </a:solidFill>
                        </a:rPr>
                        <a:t>(75%)</a:t>
                      </a:r>
                    </a:p>
                  </a:txBody>
                  <a:tcPr anchor="ctr">
                    <a:solidFill>
                      <a:schemeClr val="accent1">
                        <a:alpha val="20000"/>
                      </a:schemeClr>
                    </a:solidFill>
                  </a:tcPr>
                </a:tc>
                <a:tc>
                  <a:txBody>
                    <a:bodyPr/>
                    <a:lstStyle/>
                    <a:p>
                      <a:pPr algn="ctr"/>
                      <a:r>
                        <a:rPr lang="en-US" sz="1400" b="1" dirty="0">
                          <a:solidFill>
                            <a:schemeClr val="tx1"/>
                          </a:solidFill>
                        </a:rPr>
                        <a:t>$0</a:t>
                      </a:r>
                    </a:p>
                  </a:txBody>
                  <a:tcPr anchor="ctr">
                    <a:solidFill>
                      <a:schemeClr val="accent1">
                        <a:alpha val="20000"/>
                      </a:schemeClr>
                    </a:solidFill>
                  </a:tcP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Dubuque Area Mountain Biking Venue</a:t>
                      </a:r>
                    </a:p>
                  </a:txBody>
                  <a:tcPr anchor="ctr">
                    <a:noFill/>
                  </a:tcPr>
                </a:tc>
                <a:tc>
                  <a:txBody>
                    <a:bodyPr/>
                    <a:lstStyle/>
                    <a:p>
                      <a:pPr algn="ctr"/>
                      <a:r>
                        <a:rPr lang="en-US" sz="1400" b="1" dirty="0">
                          <a:solidFill>
                            <a:schemeClr val="tx1"/>
                          </a:solidFill>
                        </a:rPr>
                        <a:t>Tristate Mountain Bike Riders</a:t>
                      </a:r>
                    </a:p>
                  </a:txBody>
                  <a:tcPr anchor="ctr">
                    <a:noFill/>
                  </a:tcPr>
                </a:tc>
                <a:tc>
                  <a:txBody>
                    <a:bodyPr/>
                    <a:lstStyle/>
                    <a:p>
                      <a:pPr algn="ctr"/>
                      <a:r>
                        <a:rPr lang="en-US" sz="1400" b="1" dirty="0">
                          <a:solidFill>
                            <a:schemeClr val="tx1"/>
                          </a:solidFill>
                        </a:rPr>
                        <a:t>45</a:t>
                      </a:r>
                    </a:p>
                  </a:txBody>
                  <a:tcPr anchor="ctr">
                    <a:noFill/>
                  </a:tcPr>
                </a:tc>
                <a:tc>
                  <a:txBody>
                    <a:bodyPr/>
                    <a:lstStyle/>
                    <a:p>
                      <a:pPr algn="ctr"/>
                      <a:r>
                        <a:rPr lang="en-US" sz="1400" b="1" dirty="0">
                          <a:solidFill>
                            <a:schemeClr val="tx1"/>
                          </a:solidFill>
                        </a:rPr>
                        <a:t>$652,410</a:t>
                      </a:r>
                    </a:p>
                  </a:txBody>
                  <a:tcPr anchor="ctr">
                    <a:noFill/>
                  </a:tcPr>
                </a:tc>
                <a:tc>
                  <a:txBody>
                    <a:bodyPr/>
                    <a:lstStyle/>
                    <a:p>
                      <a:pPr algn="ctr"/>
                      <a:r>
                        <a:rPr lang="en-US" sz="1400" b="1" dirty="0">
                          <a:solidFill>
                            <a:schemeClr val="tx1"/>
                          </a:solidFill>
                        </a:rPr>
                        <a:t>$450,000</a:t>
                      </a:r>
                    </a:p>
                    <a:p>
                      <a:pPr algn="ctr"/>
                      <a:r>
                        <a:rPr lang="en-US" sz="1400" b="1" dirty="0">
                          <a:solidFill>
                            <a:schemeClr val="tx1"/>
                          </a:solidFill>
                        </a:rPr>
                        <a:t>(69%)</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List of Applications Not Recommended for Award</a:t>
            </a:r>
          </a:p>
        </p:txBody>
      </p:sp>
      <p:sp>
        <p:nvSpPr>
          <p:cNvPr id="2" name="TextBox 1">
            <a:extLst>
              <a:ext uri="{FF2B5EF4-FFF2-40B4-BE49-F238E27FC236}">
                <a16:creationId xmlns:a16="http://schemas.microsoft.com/office/drawing/2014/main" id="{D95A2185-12D9-5B7B-FD33-7A1F9D45794E}"/>
              </a:ext>
            </a:extLst>
          </p:cNvPr>
          <p:cNvSpPr txBox="1"/>
          <p:nvPr/>
        </p:nvSpPr>
        <p:spPr>
          <a:xfrm>
            <a:off x="0" y="6163408"/>
            <a:ext cx="4890960" cy="276999"/>
          </a:xfrm>
          <a:prstGeom prst="rect">
            <a:avLst/>
          </a:prstGeom>
          <a:noFill/>
        </p:spPr>
        <p:txBody>
          <a:bodyPr wrap="square" rtlCol="0">
            <a:spAutoFit/>
          </a:bodyPr>
          <a:lstStyle/>
          <a:p>
            <a:r>
              <a:rPr lang="en-US" sz="1200" b="1" dirty="0">
                <a:solidFill>
                  <a:srgbClr val="03617A"/>
                </a:solidFill>
                <a:hlinkClick r:id="rId2" action="ppaction://hlinksldjump">
                  <a:extLst>
                    <a:ext uri="{A12FA001-AC4F-418D-AE19-62706E023703}">
                      <ahyp:hlinkClr xmlns:ahyp="http://schemas.microsoft.com/office/drawing/2018/hyperlinkcolor" val="tx"/>
                    </a:ext>
                  </a:extLst>
                </a:hlinkClick>
              </a:rPr>
              <a:t>Return to List of Applications Recommended</a:t>
            </a:r>
            <a:endParaRPr lang="en-US" sz="1200" b="1" dirty="0">
              <a:solidFill>
                <a:srgbClr val="03617A"/>
              </a:solidFill>
            </a:endParaRPr>
          </a:p>
        </p:txBody>
      </p:sp>
    </p:spTree>
    <p:extLst>
      <p:ext uri="{BB962C8B-B14F-4D97-AF65-F5344CB8AC3E}">
        <p14:creationId xmlns:p14="http://schemas.microsoft.com/office/powerpoint/2010/main" val="345859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State Recreational Trail Program</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dirty="0">
                <a:latin typeface="PT Sans Pro" panose="020B0503020203020204" pitchFamily="34" charset="0"/>
              </a:rPr>
              <a:t>Created in 1988</a:t>
            </a:r>
          </a:p>
          <a:p>
            <a:pPr eaLnBrk="1" hangingPunct="1">
              <a:spcBef>
                <a:spcPts val="2000"/>
              </a:spcBef>
            </a:pPr>
            <a:r>
              <a:rPr lang="en-US" altLang="en-US" sz="2200" dirty="0">
                <a:latin typeface="PT Sans Pro" panose="020B0503020203020204" pitchFamily="34" charset="0"/>
              </a:rPr>
              <a:t>Available to cities, counties, state agencies, local governments, or non-profit organizations through an application program</a:t>
            </a:r>
          </a:p>
          <a:p>
            <a:pPr eaLnBrk="1" hangingPunct="1">
              <a:spcBef>
                <a:spcPts val="2000"/>
              </a:spcBef>
            </a:pPr>
            <a:r>
              <a:rPr lang="en-US" altLang="en-US" sz="2200" dirty="0">
                <a:latin typeface="PT Sans Pro" panose="020B0503020203020204" pitchFamily="34" charset="0"/>
              </a:rPr>
              <a:t>Purpose is to establish recreational trails in Iowa for the use, enjoyment and participation of the public.</a:t>
            </a:r>
            <a:endParaRPr lang="en-US" altLang="en-US" sz="1500" dirty="0">
              <a:latin typeface="PT Sans Pro"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20</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20</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1243398196"/>
              </p:ext>
            </p:extLst>
          </p:nvPr>
        </p:nvGraphicFramePr>
        <p:xfrm>
          <a:off x="177696" y="1567496"/>
          <a:ext cx="8788608" cy="2998091"/>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Admiral Trail Phase 3: 390</a:t>
                      </a:r>
                      <a:r>
                        <a:rPr lang="en-US" sz="1400" b="1" baseline="0" dirty="0">
                          <a:solidFill>
                            <a:schemeClr val="tx1"/>
                          </a:solidFill>
                        </a:rPr>
                        <a:t>th</a:t>
                      </a:r>
                      <a:r>
                        <a:rPr lang="en-US" sz="1400" b="1" dirty="0">
                          <a:solidFill>
                            <a:schemeClr val="tx1"/>
                          </a:solidFill>
                        </a:rPr>
                        <a:t> Avenue to Iowa 2</a:t>
                      </a:r>
                    </a:p>
                  </a:txBody>
                  <a:tcPr anchor="ctr">
                    <a:noFill/>
                  </a:tcPr>
                </a:tc>
                <a:tc>
                  <a:txBody>
                    <a:bodyPr/>
                    <a:lstStyle/>
                    <a:p>
                      <a:pPr algn="ctr"/>
                      <a:r>
                        <a:rPr lang="en-US" sz="1400" b="1" dirty="0">
                          <a:solidFill>
                            <a:schemeClr val="tx1"/>
                          </a:solidFill>
                        </a:rPr>
                        <a:t> Farragut</a:t>
                      </a:r>
                    </a:p>
                  </a:txBody>
                  <a:tcPr anchor="ctr">
                    <a:noFill/>
                  </a:tcPr>
                </a:tc>
                <a:tc>
                  <a:txBody>
                    <a:bodyPr/>
                    <a:lstStyle/>
                    <a:p>
                      <a:pPr algn="ctr"/>
                      <a:r>
                        <a:rPr lang="en-US" sz="1400" b="1" dirty="0">
                          <a:solidFill>
                            <a:schemeClr val="tx1"/>
                          </a:solidFill>
                        </a:rPr>
                        <a:t>43</a:t>
                      </a:r>
                    </a:p>
                  </a:txBody>
                  <a:tcPr anchor="ctr">
                    <a:noFill/>
                  </a:tcPr>
                </a:tc>
                <a:tc>
                  <a:txBody>
                    <a:bodyPr/>
                    <a:lstStyle/>
                    <a:p>
                      <a:pPr algn="ctr"/>
                      <a:r>
                        <a:rPr lang="en-US" sz="1400" b="1" dirty="0">
                          <a:solidFill>
                            <a:schemeClr val="tx1"/>
                          </a:solidFill>
                        </a:rPr>
                        <a:t>$600,000</a:t>
                      </a:r>
                    </a:p>
                  </a:txBody>
                  <a:tcPr anchor="ctr">
                    <a:noFill/>
                  </a:tcPr>
                </a:tc>
                <a:tc>
                  <a:txBody>
                    <a:bodyPr/>
                    <a:lstStyle/>
                    <a:p>
                      <a:pPr algn="ctr"/>
                      <a:r>
                        <a:rPr lang="en-US" sz="1400" b="1" dirty="0">
                          <a:solidFill>
                            <a:schemeClr val="tx1"/>
                          </a:solidFill>
                        </a:rPr>
                        <a:t>$450,000</a:t>
                      </a:r>
                    </a:p>
                    <a:p>
                      <a:pPr algn="ctr"/>
                      <a:r>
                        <a:rPr lang="en-US" sz="1400" b="1" dirty="0">
                          <a:solidFill>
                            <a:schemeClr val="tx1"/>
                          </a:solidFill>
                        </a:rPr>
                        <a:t>(75%)</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55</a:t>
                      </a:r>
                      <a:r>
                        <a:rPr lang="en-US" sz="1400" b="1" baseline="0" dirty="0">
                          <a:solidFill>
                            <a:schemeClr val="tx1"/>
                          </a:solidFill>
                        </a:rPr>
                        <a:t>th Street Trail: Meadow View Drive to Richland Avenue</a:t>
                      </a:r>
                      <a:endParaRPr lang="en-US" sz="1400" b="1" dirty="0">
                        <a:solidFill>
                          <a:schemeClr val="tx1"/>
                        </a:solidFill>
                      </a:endParaRPr>
                    </a:p>
                  </a:txBody>
                  <a:tcPr anchor="ctr">
                    <a:solidFill>
                      <a:schemeClr val="accent1">
                        <a:alpha val="20000"/>
                      </a:schemeClr>
                    </a:solidFill>
                  </a:tcPr>
                </a:tc>
                <a:tc>
                  <a:txBody>
                    <a:bodyPr/>
                    <a:lstStyle/>
                    <a:p>
                      <a:pPr algn="ctr"/>
                      <a:r>
                        <a:rPr lang="en-US" sz="1400" b="1" dirty="0">
                          <a:solidFill>
                            <a:schemeClr val="tx1"/>
                          </a:solidFill>
                        </a:rPr>
                        <a:t>Urbana</a:t>
                      </a:r>
                    </a:p>
                  </a:txBody>
                  <a:tcPr anchor="ctr">
                    <a:solidFill>
                      <a:schemeClr val="accent1">
                        <a:alpha val="20000"/>
                      </a:schemeClr>
                    </a:solidFill>
                  </a:tcPr>
                </a:tc>
                <a:tc>
                  <a:txBody>
                    <a:bodyPr/>
                    <a:lstStyle/>
                    <a:p>
                      <a:pPr algn="ctr"/>
                      <a:r>
                        <a:rPr lang="en-US" sz="1400" b="1" dirty="0">
                          <a:solidFill>
                            <a:schemeClr val="tx1"/>
                          </a:solidFill>
                        </a:rPr>
                        <a:t>42</a:t>
                      </a:r>
                    </a:p>
                  </a:txBody>
                  <a:tcPr anchor="ctr">
                    <a:solidFill>
                      <a:schemeClr val="accent1">
                        <a:alpha val="20000"/>
                      </a:schemeClr>
                    </a:solidFill>
                  </a:tcPr>
                </a:tc>
                <a:tc>
                  <a:txBody>
                    <a:bodyPr/>
                    <a:lstStyle/>
                    <a:p>
                      <a:pPr algn="ctr"/>
                      <a:r>
                        <a:rPr lang="en-US" sz="1400" b="1" dirty="0">
                          <a:solidFill>
                            <a:schemeClr val="tx1"/>
                          </a:solidFill>
                        </a:rPr>
                        <a:t>$1,886,000</a:t>
                      </a:r>
                    </a:p>
                  </a:txBody>
                  <a:tcPr anchor="ctr">
                    <a:solidFill>
                      <a:schemeClr val="accent1">
                        <a:alpha val="20000"/>
                      </a:schemeClr>
                    </a:solidFill>
                  </a:tcPr>
                </a:tc>
                <a:tc>
                  <a:txBody>
                    <a:bodyPr/>
                    <a:lstStyle/>
                    <a:p>
                      <a:pPr algn="ctr"/>
                      <a:r>
                        <a:rPr lang="en-US" sz="1400" b="1" dirty="0">
                          <a:solidFill>
                            <a:schemeClr val="tx1"/>
                          </a:solidFill>
                        </a:rPr>
                        <a:t>$1,414,500</a:t>
                      </a:r>
                    </a:p>
                    <a:p>
                      <a:pPr algn="ctr"/>
                      <a:r>
                        <a:rPr lang="en-US" sz="1400" b="1" dirty="0">
                          <a:solidFill>
                            <a:schemeClr val="tx1"/>
                          </a:solidFill>
                        </a:rPr>
                        <a:t>(75%)</a:t>
                      </a:r>
                    </a:p>
                  </a:txBody>
                  <a:tcPr anchor="ctr">
                    <a:solidFill>
                      <a:schemeClr val="accent1">
                        <a:alpha val="20000"/>
                      </a:schemeClr>
                    </a:solidFill>
                  </a:tcPr>
                </a:tc>
                <a:tc>
                  <a:txBody>
                    <a:bodyPr/>
                    <a:lstStyle/>
                    <a:p>
                      <a:pPr algn="ctr"/>
                      <a:r>
                        <a:rPr lang="en-US" sz="1400" b="1" dirty="0">
                          <a:solidFill>
                            <a:schemeClr val="tx1"/>
                          </a:solidFill>
                        </a:rPr>
                        <a:t>$0</a:t>
                      </a:r>
                    </a:p>
                  </a:txBody>
                  <a:tcPr anchor="ctr">
                    <a:solidFill>
                      <a:schemeClr val="accent1">
                        <a:alpha val="20000"/>
                      </a:schemeClr>
                    </a:solidFill>
                  </a:tcP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Raccoon River Valley Trail Resurfacing</a:t>
                      </a:r>
                    </a:p>
                  </a:txBody>
                  <a:tcPr anchor="ctr">
                    <a:noFill/>
                  </a:tcPr>
                </a:tc>
                <a:tc>
                  <a:txBody>
                    <a:bodyPr/>
                    <a:lstStyle/>
                    <a:p>
                      <a:pPr algn="ctr"/>
                      <a:r>
                        <a:rPr lang="en-US" sz="1400" b="1" dirty="0">
                          <a:solidFill>
                            <a:schemeClr val="tx1"/>
                          </a:solidFill>
                        </a:rPr>
                        <a:t>Greene County Conservation Board</a:t>
                      </a:r>
                    </a:p>
                  </a:txBody>
                  <a:tcPr anchor="ctr">
                    <a:noFill/>
                  </a:tcPr>
                </a:tc>
                <a:tc>
                  <a:txBody>
                    <a:bodyPr/>
                    <a:lstStyle/>
                    <a:p>
                      <a:pPr algn="ctr"/>
                      <a:r>
                        <a:rPr lang="en-US" sz="1400" b="1" dirty="0">
                          <a:solidFill>
                            <a:schemeClr val="tx1"/>
                          </a:solidFill>
                        </a:rPr>
                        <a:t>34</a:t>
                      </a:r>
                    </a:p>
                  </a:txBody>
                  <a:tcPr anchor="ctr">
                    <a:noFill/>
                  </a:tcPr>
                </a:tc>
                <a:tc>
                  <a:txBody>
                    <a:bodyPr/>
                    <a:lstStyle/>
                    <a:p>
                      <a:pPr algn="ctr"/>
                      <a:r>
                        <a:rPr lang="en-US" sz="1400" b="1" dirty="0">
                          <a:solidFill>
                            <a:schemeClr val="tx1"/>
                          </a:solidFill>
                        </a:rPr>
                        <a:t>$4,876,400</a:t>
                      </a:r>
                    </a:p>
                  </a:txBody>
                  <a:tcPr anchor="ctr">
                    <a:noFill/>
                  </a:tcPr>
                </a:tc>
                <a:tc>
                  <a:txBody>
                    <a:bodyPr/>
                    <a:lstStyle/>
                    <a:p>
                      <a:pPr algn="ctr"/>
                      <a:r>
                        <a:rPr lang="en-US" sz="1400" b="1" dirty="0">
                          <a:solidFill>
                            <a:schemeClr val="tx1"/>
                          </a:solidFill>
                        </a:rPr>
                        <a:t>$650,000</a:t>
                      </a:r>
                    </a:p>
                    <a:p>
                      <a:pPr algn="ctr"/>
                      <a:r>
                        <a:rPr lang="en-US" sz="1400" b="1" dirty="0">
                          <a:solidFill>
                            <a:schemeClr val="tx1"/>
                          </a:solidFill>
                        </a:rPr>
                        <a:t>(13%)</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1691693719"/>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List of Applications Not Recommended for Award</a:t>
            </a:r>
          </a:p>
        </p:txBody>
      </p:sp>
      <p:sp>
        <p:nvSpPr>
          <p:cNvPr id="2" name="TextBox 1">
            <a:extLst>
              <a:ext uri="{FF2B5EF4-FFF2-40B4-BE49-F238E27FC236}">
                <a16:creationId xmlns:a16="http://schemas.microsoft.com/office/drawing/2014/main" id="{D95A2185-12D9-5B7B-FD33-7A1F9D45794E}"/>
              </a:ext>
            </a:extLst>
          </p:cNvPr>
          <p:cNvSpPr txBox="1"/>
          <p:nvPr/>
        </p:nvSpPr>
        <p:spPr>
          <a:xfrm>
            <a:off x="0" y="6163408"/>
            <a:ext cx="4890960" cy="276999"/>
          </a:xfrm>
          <a:prstGeom prst="rect">
            <a:avLst/>
          </a:prstGeom>
          <a:noFill/>
        </p:spPr>
        <p:txBody>
          <a:bodyPr wrap="square" rtlCol="0">
            <a:spAutoFit/>
          </a:bodyPr>
          <a:lstStyle/>
          <a:p>
            <a:r>
              <a:rPr lang="en-US" sz="1200" b="1" dirty="0">
                <a:solidFill>
                  <a:srgbClr val="03617A"/>
                </a:solidFill>
                <a:hlinkClick r:id="rId2" action="ppaction://hlinksldjump">
                  <a:extLst>
                    <a:ext uri="{A12FA001-AC4F-418D-AE19-62706E023703}">
                      <ahyp:hlinkClr xmlns:ahyp="http://schemas.microsoft.com/office/drawing/2018/hyperlinkcolor" val="tx"/>
                    </a:ext>
                  </a:extLst>
                </a:hlinkClick>
              </a:rPr>
              <a:t>Return to List of Applications Recommended</a:t>
            </a:r>
            <a:endParaRPr lang="en-US" sz="1200" b="1" dirty="0">
              <a:solidFill>
                <a:srgbClr val="03617A"/>
              </a:solidFill>
            </a:endParaRPr>
          </a:p>
        </p:txBody>
      </p:sp>
    </p:spTree>
    <p:extLst>
      <p:ext uri="{BB962C8B-B14F-4D97-AF65-F5344CB8AC3E}">
        <p14:creationId xmlns:p14="http://schemas.microsoft.com/office/powerpoint/2010/main" val="23032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303335" y="1034201"/>
            <a:ext cx="8451606" cy="383937"/>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Project Evaluation Criteria</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1931222819"/>
              </p:ext>
            </p:extLst>
          </p:nvPr>
        </p:nvGraphicFramePr>
        <p:xfrm>
          <a:off x="360485" y="1486240"/>
          <a:ext cx="8394456" cy="4131472"/>
        </p:xfrm>
        <a:graphic>
          <a:graphicData uri="http://schemas.openxmlformats.org/drawingml/2006/table">
            <a:tbl>
              <a:tblPr firstRow="1" bandRow="1">
                <a:tableStyleId>{3B4B98B0-60AC-42C2-AFA5-B58CD77FA1E5}</a:tableStyleId>
              </a:tblPr>
              <a:tblGrid>
                <a:gridCol w="7221291">
                  <a:extLst>
                    <a:ext uri="{9D8B030D-6E8A-4147-A177-3AD203B41FA5}">
                      <a16:colId xmlns:a16="http://schemas.microsoft.com/office/drawing/2014/main" val="72594445"/>
                    </a:ext>
                  </a:extLst>
                </a:gridCol>
                <a:gridCol w="1173165">
                  <a:extLst>
                    <a:ext uri="{9D8B030D-6E8A-4147-A177-3AD203B41FA5}">
                      <a16:colId xmlns:a16="http://schemas.microsoft.com/office/drawing/2014/main" val="1421192905"/>
                    </a:ext>
                  </a:extLst>
                </a:gridCol>
              </a:tblGrid>
              <a:tr h="272153">
                <a:tc>
                  <a:txBody>
                    <a:bodyPr/>
                    <a:lstStyle/>
                    <a:p>
                      <a:pPr algn="l"/>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Criteria</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ctr"/>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Points</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extLst>
                  <a:ext uri="{0D108BD9-81ED-4DB2-BD59-A6C34878D82A}">
                    <a16:rowId xmlns:a16="http://schemas.microsoft.com/office/drawing/2014/main" val="4124941053"/>
                  </a:ext>
                </a:extLst>
              </a:tr>
              <a:tr h="351283">
                <a:tc>
                  <a:txBody>
                    <a:bodyPr/>
                    <a:lstStyle/>
                    <a:p>
                      <a:r>
                        <a:rPr lang="en-US" sz="1800" b="0" dirty="0">
                          <a:solidFill>
                            <a:schemeClr val="tx1"/>
                          </a:solidFill>
                          <a:latin typeface="+mn-lt"/>
                          <a:ea typeface="PT Sans" panose="020B0503020203090204" pitchFamily="34" charset="0"/>
                        </a:rPr>
                        <a:t>Need in terms of population to be served and existing trails in the area</a:t>
                      </a:r>
                      <a:endParaRPr lang="en-US" sz="1800" b="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16</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21588815"/>
                  </a:ext>
                </a:extLst>
              </a:tr>
              <a:tr h="347297">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dirty="0"/>
                        <a:t>Benefits of multiple uses and recreational opportunities</a:t>
                      </a:r>
                      <a:endParaRPr lang="en-US" sz="1800" dirty="0">
                        <a:latin typeface="+mn-lt"/>
                        <a:cs typeface="Calibri" panose="020F0502020204030204" pitchFamily="34" charset="0"/>
                      </a:endParaRPr>
                    </a:p>
                  </a:txBody>
                  <a:tcPr marL="68580" marR="68580" marT="34290" marB="34290">
                    <a:lnT>
                      <a:noFill/>
                    </a:lnT>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16</a:t>
                      </a:r>
                    </a:p>
                  </a:txBody>
                  <a:tcPr marL="68580" marR="68580" marT="34290" marB="34290">
                    <a:lnT>
                      <a:noFill/>
                    </a:lnT>
                  </a:tcPr>
                </a:tc>
                <a:extLst>
                  <a:ext uri="{0D108BD9-81ED-4DB2-BD59-A6C34878D82A}">
                    <a16:rowId xmlns:a16="http://schemas.microsoft.com/office/drawing/2014/main" val="3634561679"/>
                  </a:ext>
                </a:extLst>
              </a:tr>
              <a:tr h="350863">
                <a:tc>
                  <a:txBody>
                    <a:bodyPr/>
                    <a:lstStyle/>
                    <a:p>
                      <a:pPr algn="l"/>
                      <a:r>
                        <a:rPr lang="en-US" sz="1800" dirty="0"/>
                        <a:t>Project Readiness-project will be completed by 6/30/2027</a:t>
                      </a:r>
                      <a:endParaRPr lang="en-US" sz="1800" dirty="0">
                        <a:latin typeface="+mn-lt"/>
                        <a:cs typeface="Calibri" panose="020F0502020204030204" pitchFamily="34" charset="0"/>
                      </a:endParaRPr>
                    </a:p>
                  </a:txBody>
                  <a:tcPr marL="68580" marR="68580" marT="34290" marB="34290">
                    <a:solidFill>
                      <a:schemeClr val="accent1">
                        <a:lumMod val="20000"/>
                        <a:lumOff val="80000"/>
                      </a:schemeClr>
                    </a:solidFill>
                  </a:tcPr>
                </a:tc>
                <a:tc>
                  <a:txBody>
                    <a:bodyPr/>
                    <a:lstStyle/>
                    <a:p>
                      <a:pPr algn="ctr"/>
                      <a:r>
                        <a:rPr lang="en-US" sz="1800" b="1" kern="1200" dirty="0">
                          <a:solidFill>
                            <a:schemeClr val="tx1"/>
                          </a:solidFill>
                          <a:latin typeface="+mn-lt"/>
                          <a:ea typeface="PT Sans" panose="020B0503020203090204" pitchFamily="34" charset="0"/>
                          <a:cs typeface="+mn-cs"/>
                        </a:rPr>
                        <a:t>12</a:t>
                      </a:r>
                    </a:p>
                  </a:txBody>
                  <a:tcPr marL="68580" marR="68580" marT="34290" marB="34290">
                    <a:solidFill>
                      <a:schemeClr val="accent1">
                        <a:lumMod val="20000"/>
                        <a:lumOff val="80000"/>
                      </a:schemeClr>
                    </a:solidFill>
                  </a:tcPr>
                </a:tc>
                <a:extLst>
                  <a:ext uri="{0D108BD9-81ED-4DB2-BD59-A6C34878D82A}">
                    <a16:rowId xmlns:a16="http://schemas.microsoft.com/office/drawing/2014/main" val="600749222"/>
                  </a:ext>
                </a:extLst>
              </a:tr>
              <a:tr h="384274">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Leverage of other funding sources-secured funding</a:t>
                      </a:r>
                      <a:endParaRPr lang="en-US" sz="18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12</a:t>
                      </a:r>
                    </a:p>
                  </a:txBody>
                  <a:tcPr marL="68580" marR="68580" marT="34290" marB="34290">
                    <a:noFill/>
                  </a:tcPr>
                </a:tc>
                <a:extLst>
                  <a:ext uri="{0D108BD9-81ED-4DB2-BD59-A6C34878D82A}">
                    <a16:rowId xmlns:a16="http://schemas.microsoft.com/office/drawing/2014/main" val="3867944804"/>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dirty="0"/>
                        <a:t>Enhancement of economic and tourism benefits</a:t>
                      </a: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10</a:t>
                      </a:r>
                      <a:endParaRPr lang="en-US" sz="1800" b="0" kern="1200" dirty="0">
                        <a:solidFill>
                          <a:schemeClr val="tx1"/>
                        </a:solidFill>
                        <a:latin typeface="+mn-lt"/>
                        <a:ea typeface="PT Sans" panose="020B0503020203090204" pitchFamily="34" charset="0"/>
                        <a:cs typeface="+mn-cs"/>
                      </a:endParaRPr>
                    </a:p>
                  </a:txBody>
                  <a:tcPr marL="68580" marR="68580" marT="34290" marB="34290"/>
                </a:tc>
                <a:extLst>
                  <a:ext uri="{0D108BD9-81ED-4DB2-BD59-A6C34878D82A}">
                    <a16:rowId xmlns:a16="http://schemas.microsoft.com/office/drawing/2014/main" val="443468655"/>
                  </a:ext>
                </a:extLst>
              </a:tr>
              <a:tr h="148007">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Connectivity and completion of trail linkages</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10</a:t>
                      </a:r>
                      <a:endParaRPr lang="en-US" sz="1800" b="0" kern="1200" dirty="0">
                        <a:solidFill>
                          <a:schemeClr val="tx1"/>
                        </a:solidFill>
                        <a:latin typeface="+mn-lt"/>
                        <a:ea typeface="PT Sans" panose="020B0503020203090204" pitchFamily="34" charset="0"/>
                        <a:cs typeface="+mn-cs"/>
                      </a:endParaRPr>
                    </a:p>
                  </a:txBody>
                  <a:tcPr marL="68580" marR="68580" marT="34290" marB="34290"/>
                </a:tc>
                <a:extLst>
                  <a:ext uri="{0D108BD9-81ED-4DB2-BD59-A6C34878D82A}">
                    <a16:rowId xmlns:a16="http://schemas.microsoft.com/office/drawing/2014/main" val="667426394"/>
                  </a:ext>
                </a:extLst>
              </a:tr>
              <a:tr h="402391">
                <a:tc>
                  <a:txBody>
                    <a:bodyPr/>
                    <a:lstStyle/>
                    <a:p>
                      <a:pPr marL="0" algn="l" defTabSz="685812" rtl="0" eaLnBrk="1" latinLnBrk="0" hangingPunct="1"/>
                      <a:r>
                        <a:rPr lang="en-US" sz="1800" b="0" kern="1200" dirty="0">
                          <a:solidFill>
                            <a:schemeClr val="tx1"/>
                          </a:solidFill>
                          <a:latin typeface="+mn-lt"/>
                          <a:ea typeface="PT Sans" panose="020B0503020203090204" pitchFamily="34" charset="0"/>
                          <a:cs typeface="+mn-cs"/>
                        </a:rPr>
                        <a:t>Alignment with local, regional or statewide plans</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8</a:t>
                      </a:r>
                      <a:endParaRPr lang="en-US" sz="1800" b="0" dirty="0">
                        <a:solidFill>
                          <a:schemeClr val="tx1"/>
                        </a:solidFill>
                        <a:latin typeface="+mn-lt"/>
                      </a:endParaRPr>
                    </a:p>
                  </a:txBody>
                  <a:tcPr marL="68580" marR="68580" marT="34290" marB="34290"/>
                </a:tc>
                <a:extLst>
                  <a:ext uri="{0D108BD9-81ED-4DB2-BD59-A6C34878D82A}">
                    <a16:rowId xmlns:a16="http://schemas.microsoft.com/office/drawing/2014/main" val="2147911471"/>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dirty="0"/>
                        <a:t>Improvements to accessibility</a:t>
                      </a: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8</a:t>
                      </a:r>
                      <a:endParaRPr lang="en-US" sz="1800" b="0" dirty="0">
                        <a:solidFill>
                          <a:schemeClr val="tx1"/>
                        </a:solidFill>
                        <a:latin typeface="+mn-lt"/>
                      </a:endParaRPr>
                    </a:p>
                  </a:txBody>
                  <a:tcPr marL="68580" marR="68580" marT="34290" marB="34290"/>
                </a:tc>
                <a:extLst>
                  <a:ext uri="{0D108BD9-81ED-4DB2-BD59-A6C34878D82A}">
                    <a16:rowId xmlns:a16="http://schemas.microsoft.com/office/drawing/2014/main" val="220118701"/>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Long-term maintenance plan</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8</a:t>
                      </a:r>
                    </a:p>
                  </a:txBody>
                  <a:tcPr marL="68580" marR="68580" marT="34290" marB="34290"/>
                </a:tc>
                <a:extLst>
                  <a:ext uri="{0D108BD9-81ED-4DB2-BD59-A6C34878D82A}">
                    <a16:rowId xmlns:a16="http://schemas.microsoft.com/office/drawing/2014/main" val="1910342995"/>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MAXIMUM POINTS</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100</a:t>
                      </a:r>
                    </a:p>
                  </a:txBody>
                  <a:tcPr marL="68580" marR="68580" marT="34290" marB="34290"/>
                </a:tc>
                <a:extLst>
                  <a:ext uri="{0D108BD9-81ED-4DB2-BD59-A6C34878D82A}">
                    <a16:rowId xmlns:a16="http://schemas.microsoft.com/office/drawing/2014/main" val="526874347"/>
                  </a:ext>
                </a:extLst>
              </a:tr>
            </a:tbl>
          </a:graphicData>
        </a:graphic>
      </p:graphicFrame>
    </p:spTree>
    <p:extLst>
      <p:ext uri="{BB962C8B-B14F-4D97-AF65-F5344CB8AC3E}">
        <p14:creationId xmlns:p14="http://schemas.microsoft.com/office/powerpoint/2010/main" val="258830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553915" y="949735"/>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Available Funding and Application Summary</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3879603702"/>
              </p:ext>
            </p:extLst>
          </p:nvPr>
        </p:nvGraphicFramePr>
        <p:xfrm>
          <a:off x="629574" y="1943510"/>
          <a:ext cx="7551670" cy="4122224"/>
        </p:xfrm>
        <a:graphic>
          <a:graphicData uri="http://schemas.openxmlformats.org/drawingml/2006/table">
            <a:tbl>
              <a:tblPr firstRow="1" bandRow="1">
                <a:tableStyleId>{3B4B98B0-60AC-42C2-AFA5-B58CD77FA1E5}</a:tableStyleId>
              </a:tblPr>
              <a:tblGrid>
                <a:gridCol w="3775835">
                  <a:extLst>
                    <a:ext uri="{9D8B030D-6E8A-4147-A177-3AD203B41FA5}">
                      <a16:colId xmlns:a16="http://schemas.microsoft.com/office/drawing/2014/main" val="72594445"/>
                    </a:ext>
                  </a:extLst>
                </a:gridCol>
                <a:gridCol w="3775835">
                  <a:extLst>
                    <a:ext uri="{9D8B030D-6E8A-4147-A177-3AD203B41FA5}">
                      <a16:colId xmlns:a16="http://schemas.microsoft.com/office/drawing/2014/main" val="484604426"/>
                    </a:ext>
                  </a:extLst>
                </a:gridCol>
              </a:tblGrid>
              <a:tr h="402391">
                <a:tc gridSpan="2">
                  <a:txBody>
                    <a:bodyPr/>
                    <a:lstStyle/>
                    <a:p>
                      <a:pPr algn="l"/>
                      <a:r>
                        <a:rPr lang="en-US" sz="2400" dirty="0">
                          <a:solidFill>
                            <a:schemeClr val="bg1"/>
                          </a:solidFill>
                          <a:latin typeface="PT Sans" panose="020B0503020203090204" pitchFamily="34" charset="0"/>
                          <a:ea typeface="PT Sans" panose="020B0503020203090204" pitchFamily="34" charset="0"/>
                          <a:cs typeface="Calibri" panose="020F0502020204030204" pitchFamily="34" charset="0"/>
                        </a:rPr>
                        <a:t>Available Funding:</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hMerge="1">
                  <a:txBody>
                    <a:bodyPr/>
                    <a:lstStyle/>
                    <a:p>
                      <a:pPr algn="ctr"/>
                      <a:r>
                        <a:rPr lang="en-US" sz="1100" dirty="0">
                          <a:solidFill>
                            <a:schemeClr val="tx1"/>
                          </a:solidFill>
                          <a:latin typeface="Calibri" panose="020F0502020204030204" pitchFamily="34" charset="0"/>
                          <a:cs typeface="Calibri" panose="020F0502020204030204" pitchFamily="34" charset="0"/>
                        </a:rPr>
                        <a:t>Column 2</a:t>
                      </a:r>
                    </a:p>
                  </a:txBody>
                  <a:tcPr marL="68580" marR="68580" marT="34290" marB="34290" anchor="ctr">
                    <a:lnL>
                      <a:noFill/>
                    </a:lnL>
                  </a:tcPr>
                </a:tc>
                <a:extLst>
                  <a:ext uri="{0D108BD9-81ED-4DB2-BD59-A6C34878D82A}">
                    <a16:rowId xmlns:a16="http://schemas.microsoft.com/office/drawing/2014/main" val="4124941053"/>
                  </a:ext>
                </a:extLst>
              </a:tr>
              <a:tr h="402391">
                <a:tc>
                  <a:txBody>
                    <a:bodyPr/>
                    <a:lstStyle/>
                    <a:p>
                      <a:r>
                        <a:rPr lang="en-US" sz="2000" b="0" dirty="0">
                          <a:solidFill>
                            <a:schemeClr val="tx1"/>
                          </a:solidFill>
                          <a:latin typeface="+mn-lt"/>
                          <a:ea typeface="PT Sans" panose="020B0503020203090204" pitchFamily="34" charset="0"/>
                        </a:rPr>
                        <a:t>FY26 Legislative appropriation</a:t>
                      </a:r>
                      <a:endParaRPr lang="en-US" sz="2000" b="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$2,500,000</a:t>
                      </a:r>
                    </a:p>
                  </a:txBody>
                  <a:tcPr marL="68580" marR="68580" marT="34290" marB="34290">
                    <a:lnL>
                      <a:noFill/>
                    </a:lnL>
                  </a:tcPr>
                </a:tc>
                <a:extLst>
                  <a:ext uri="{0D108BD9-81ED-4DB2-BD59-A6C34878D82A}">
                    <a16:rowId xmlns:a16="http://schemas.microsoft.com/office/drawing/2014/main" val="821588815"/>
                  </a:ext>
                </a:extLst>
              </a:tr>
              <a:tr h="408976">
                <a:tc>
                  <a:txBody>
                    <a:bodyPr/>
                    <a:lstStyle/>
                    <a:p>
                      <a:pPr marL="0" algn="l" defTabSz="685812" rtl="0" eaLnBrk="1" latinLnBrk="0" hangingPunct="1"/>
                      <a:r>
                        <a:rPr lang="en-US" sz="2000" b="0" kern="1200" dirty="0">
                          <a:solidFill>
                            <a:schemeClr val="tx1"/>
                          </a:solidFill>
                          <a:latin typeface="+mn-lt"/>
                          <a:ea typeface="PT Sans" panose="020B0503020203090204" pitchFamily="34" charset="0"/>
                          <a:cs typeface="+mn-cs"/>
                        </a:rPr>
                        <a:t>Underruns from closed projects</a:t>
                      </a:r>
                    </a:p>
                  </a:txBody>
                  <a:tcPr marL="68580" marR="68580" marT="34290" marB="34290">
                    <a:lnT>
                      <a:noFill/>
                    </a:lnT>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$130,585</a:t>
                      </a:r>
                    </a:p>
                  </a:txBody>
                  <a:tcPr marL="68580" marR="68580" marT="34290" marB="34290"/>
                </a:tc>
                <a:extLst>
                  <a:ext uri="{0D108BD9-81ED-4DB2-BD59-A6C34878D82A}">
                    <a16:rowId xmlns:a16="http://schemas.microsoft.com/office/drawing/2014/main" val="3634561679"/>
                  </a:ext>
                </a:extLst>
              </a:tr>
              <a:tr h="408976">
                <a:tc>
                  <a:txBody>
                    <a:bodyPr/>
                    <a:lstStyle/>
                    <a:p>
                      <a:pPr marL="0" algn="l" defTabSz="685812" rtl="0" eaLnBrk="1" latinLnBrk="0" hangingPunct="1"/>
                      <a:r>
                        <a:rPr lang="en-US" sz="2000" b="0" kern="1200" dirty="0">
                          <a:solidFill>
                            <a:schemeClr val="tx1"/>
                          </a:solidFill>
                          <a:latin typeface="+mn-lt"/>
                          <a:ea typeface="PT Sans" panose="020B0503020203090204" pitchFamily="34" charset="0"/>
                          <a:cs typeface="+mn-cs"/>
                        </a:rPr>
                        <a:t>Cancelled projects</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$600,082</a:t>
                      </a:r>
                    </a:p>
                  </a:txBody>
                  <a:tcPr marL="68580" marR="68580" marT="34290" marB="34290"/>
                </a:tc>
                <a:extLst>
                  <a:ext uri="{0D108BD9-81ED-4DB2-BD59-A6C34878D82A}">
                    <a16:rowId xmlns:a16="http://schemas.microsoft.com/office/drawing/2014/main" val="837666263"/>
                  </a:ext>
                </a:extLst>
              </a:tr>
              <a:tr h="408976">
                <a:tc>
                  <a:txBody>
                    <a:bodyPr/>
                    <a:lstStyle/>
                    <a:p>
                      <a:pPr marL="0" algn="l" defTabSz="685812" rtl="0" eaLnBrk="1" latinLnBrk="0" hangingPunct="1"/>
                      <a:r>
                        <a:rPr lang="en-US" sz="2000" b="0" kern="1200" dirty="0">
                          <a:solidFill>
                            <a:schemeClr val="tx1"/>
                          </a:solidFill>
                          <a:latin typeface="+mn-lt"/>
                          <a:ea typeface="PT Sans" panose="020B0503020203090204" pitchFamily="34" charset="0"/>
                          <a:cs typeface="+mn-cs"/>
                        </a:rPr>
                        <a:t>Total available funding</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$3,230,667</a:t>
                      </a:r>
                    </a:p>
                  </a:txBody>
                  <a:tcPr marL="68580" marR="68580" marT="34290" marB="34290"/>
                </a:tc>
                <a:extLst>
                  <a:ext uri="{0D108BD9-81ED-4DB2-BD59-A6C34878D82A}">
                    <a16:rowId xmlns:a16="http://schemas.microsoft.com/office/drawing/2014/main" val="3877977637"/>
                  </a:ext>
                </a:extLst>
              </a:tr>
              <a:tr h="402391">
                <a:tc gridSpan="2">
                  <a:txBody>
                    <a:bodyPr/>
                    <a:lstStyle/>
                    <a:p>
                      <a:endParaRPr lang="en-US" sz="1000" dirty="0">
                        <a:latin typeface="Calibri" panose="020F0502020204030204" pitchFamily="34" charset="0"/>
                        <a:cs typeface="Calibri" panose="020F0502020204030204" pitchFamily="34" charset="0"/>
                      </a:endParaRPr>
                    </a:p>
                  </a:txBody>
                  <a:tcPr marL="68580" marR="68580" marT="34290" marB="34290">
                    <a:noFill/>
                  </a:tcPr>
                </a:tc>
                <a:tc hMerge="1">
                  <a:txBody>
                    <a:bodyPr/>
                    <a:lstStyle/>
                    <a:p>
                      <a:endParaRPr lang="en-US" sz="1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600749222"/>
                  </a:ext>
                </a:extLst>
              </a:tr>
              <a:tr h="449001">
                <a:tc gridSpan="2">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PT Sans" panose="020B0503020203090204" pitchFamily="34" charset="0"/>
                          <a:ea typeface="PT Sans" panose="020B0503020203090204" pitchFamily="34" charset="0"/>
                          <a:cs typeface="Calibri" panose="020F0502020204030204" pitchFamily="34" charset="0"/>
                        </a:rPr>
                        <a:t>Application Summary:</a:t>
                      </a:r>
                    </a:p>
                  </a:txBody>
                  <a:tcPr marL="68580" marR="68580" marT="34290" marB="34290">
                    <a:solidFill>
                      <a:srgbClr val="03617A"/>
                    </a:solidFill>
                  </a:tcPr>
                </a:tc>
                <a:tc hMerge="1">
                  <a:txBody>
                    <a:bodyPr/>
                    <a:lstStyle/>
                    <a:p>
                      <a:endParaRPr lang="en-US" sz="1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3867944804"/>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number of projects</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22</a:t>
                      </a:r>
                    </a:p>
                  </a:txBody>
                  <a:tcPr marL="68580" marR="68580" marT="34290" marB="34290"/>
                </a:tc>
                <a:extLst>
                  <a:ext uri="{0D108BD9-81ED-4DB2-BD59-A6C34878D82A}">
                    <a16:rowId xmlns:a16="http://schemas.microsoft.com/office/drawing/2014/main" val="443468655"/>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project costs</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$47,475,493</a:t>
                      </a:r>
                    </a:p>
                  </a:txBody>
                  <a:tcPr marL="68580" marR="68580" marT="34290" marB="34290"/>
                </a:tc>
                <a:extLst>
                  <a:ext uri="{0D108BD9-81ED-4DB2-BD59-A6C34878D82A}">
                    <a16:rowId xmlns:a16="http://schemas.microsoft.com/office/drawing/2014/main" val="667426394"/>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amount requested</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$11,618,130</a:t>
                      </a:r>
                    </a:p>
                  </a:txBody>
                  <a:tcPr marL="68580" marR="68580" marT="34290" marB="34290"/>
                </a:tc>
                <a:extLst>
                  <a:ext uri="{0D108BD9-81ED-4DB2-BD59-A6C34878D82A}">
                    <a16:rowId xmlns:a16="http://schemas.microsoft.com/office/drawing/2014/main" val="2147911471"/>
                  </a:ext>
                </a:extLst>
              </a:tr>
            </a:tbl>
          </a:graphicData>
        </a:graphic>
      </p:graphicFrame>
    </p:spTree>
    <p:extLst>
      <p:ext uri="{BB962C8B-B14F-4D97-AF65-F5344CB8AC3E}">
        <p14:creationId xmlns:p14="http://schemas.microsoft.com/office/powerpoint/2010/main" val="208299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3856192465"/>
              </p:ext>
            </p:extLst>
          </p:nvPr>
        </p:nvGraphicFramePr>
        <p:xfrm>
          <a:off x="177696" y="1567496"/>
          <a:ext cx="8788608" cy="459591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2"/>
                          </a:solidFill>
                          <a:hlinkClick r:id="rId2" action="ppaction://hlinksldjump">
                            <a:extLst>
                              <a:ext uri="{A12FA001-AC4F-418D-AE19-62706E023703}">
                                <ahyp:hlinkClr xmlns:ahyp="http://schemas.microsoft.com/office/drawing/2018/hyperlinkcolor" val="tx"/>
                              </a:ext>
                            </a:extLst>
                          </a:hlinkClick>
                        </a:rPr>
                        <a:t>Clay County Connection Phase 3</a:t>
                      </a:r>
                      <a:endParaRPr lang="en-US" sz="1400" b="1" dirty="0">
                        <a:solidFill>
                          <a:schemeClr val="tx2"/>
                        </a:solidFill>
                      </a:endParaRPr>
                    </a:p>
                  </a:txBody>
                  <a:tcPr anchor="ctr">
                    <a:noFill/>
                  </a:tcPr>
                </a:tc>
                <a:tc>
                  <a:txBody>
                    <a:bodyPr/>
                    <a:lstStyle/>
                    <a:p>
                      <a:pPr algn="ctr"/>
                      <a:r>
                        <a:rPr lang="en-US" sz="1400" b="1" dirty="0">
                          <a:solidFill>
                            <a:schemeClr val="tx1"/>
                          </a:solidFill>
                        </a:rPr>
                        <a:t>Dickinson</a:t>
                      </a:r>
                    </a:p>
                    <a:p>
                      <a:pPr algn="ctr"/>
                      <a:r>
                        <a:rPr lang="en-US" sz="1400" b="1" dirty="0">
                          <a:solidFill>
                            <a:schemeClr val="tx1"/>
                          </a:solidFill>
                        </a:rPr>
                        <a:t>County</a:t>
                      </a:r>
                    </a:p>
                  </a:txBody>
                  <a:tcPr anchor="ctr">
                    <a:noFill/>
                  </a:tcPr>
                </a:tc>
                <a:tc>
                  <a:txBody>
                    <a:bodyPr/>
                    <a:lstStyle/>
                    <a:p>
                      <a:pPr algn="ctr"/>
                      <a:r>
                        <a:rPr lang="en-US" sz="1400" b="1" dirty="0">
                          <a:solidFill>
                            <a:schemeClr val="tx1"/>
                          </a:solidFill>
                        </a:rPr>
                        <a:t>75</a:t>
                      </a:r>
                    </a:p>
                  </a:txBody>
                  <a:tcPr anchor="ctr">
                    <a:noFill/>
                  </a:tcPr>
                </a:tc>
                <a:tc>
                  <a:txBody>
                    <a:bodyPr/>
                    <a:lstStyle/>
                    <a:p>
                      <a:pPr algn="ctr"/>
                      <a:r>
                        <a:rPr lang="en-US" sz="1400" b="1" dirty="0">
                          <a:solidFill>
                            <a:schemeClr val="tx1"/>
                          </a:solidFill>
                        </a:rPr>
                        <a:t>$736,550</a:t>
                      </a:r>
                    </a:p>
                  </a:txBody>
                  <a:tcPr anchor="ctr">
                    <a:noFill/>
                  </a:tcPr>
                </a:tc>
                <a:tc>
                  <a:txBody>
                    <a:bodyPr/>
                    <a:lstStyle/>
                    <a:p>
                      <a:pPr algn="ctr"/>
                      <a:r>
                        <a:rPr lang="en-US" sz="1400" b="1" dirty="0">
                          <a:solidFill>
                            <a:schemeClr val="tx1"/>
                          </a:solidFill>
                        </a:rPr>
                        <a:t>$295,000</a:t>
                      </a:r>
                    </a:p>
                    <a:p>
                      <a:pPr algn="ctr"/>
                      <a:r>
                        <a:rPr lang="en-US" sz="1400" b="1" dirty="0">
                          <a:solidFill>
                            <a:schemeClr val="tx1"/>
                          </a:solidFill>
                        </a:rPr>
                        <a:t>(40%)</a:t>
                      </a:r>
                    </a:p>
                  </a:txBody>
                  <a:tcPr anchor="ctr">
                    <a:noFill/>
                  </a:tcPr>
                </a:tc>
                <a:tc>
                  <a:txBody>
                    <a:bodyPr/>
                    <a:lstStyle/>
                    <a:p>
                      <a:pPr algn="ctr"/>
                      <a:r>
                        <a:rPr lang="en-US" sz="1400" b="1" dirty="0">
                          <a:solidFill>
                            <a:schemeClr val="tx1"/>
                          </a:solidFill>
                        </a:rPr>
                        <a:t>$295,000</a:t>
                      </a:r>
                    </a:p>
                    <a:p>
                      <a:pPr algn="ctr"/>
                      <a:r>
                        <a:rPr lang="en-US" sz="1400" b="1" dirty="0">
                          <a:solidFill>
                            <a:schemeClr val="tx1"/>
                          </a:solidFill>
                        </a:rPr>
                        <a:t>(40%)</a:t>
                      </a:r>
                    </a:p>
                  </a:txBody>
                  <a:tcPr anchor="ctr">
                    <a:noFill/>
                  </a:tcPr>
                </a:tc>
                <a:extLst>
                  <a:ext uri="{0D108BD9-81ED-4DB2-BD59-A6C34878D82A}">
                    <a16:rowId xmlns:a16="http://schemas.microsoft.com/office/drawing/2014/main" val="3927041213"/>
                  </a:ext>
                </a:extLst>
              </a:tr>
              <a:tr h="765470">
                <a:tc>
                  <a:txBody>
                    <a:bodyPr/>
                    <a:lstStyle/>
                    <a:p>
                      <a:pPr marL="0" algn="ctr" defTabSz="685812" rtl="0" eaLnBrk="1" latinLnBrk="0" hangingPunct="1"/>
                      <a:r>
                        <a:rPr lang="en-US" sz="1400" b="1" kern="1200" dirty="0">
                          <a:solidFill>
                            <a:schemeClr val="tx2"/>
                          </a:solidFill>
                          <a:latin typeface="+mn-lt"/>
                          <a:ea typeface="+mn-ea"/>
                          <a:cs typeface="+mn-cs"/>
                          <a:hlinkClick r:id="rId3" action="ppaction://hlinksldjump">
                            <a:extLst>
                              <a:ext uri="{A12FA001-AC4F-418D-AE19-62706E023703}">
                                <ahyp:hlinkClr xmlns:ahyp="http://schemas.microsoft.com/office/drawing/2018/hyperlinkcolor" val="tx"/>
                              </a:ext>
                            </a:extLst>
                          </a:hlinkClick>
                        </a:rPr>
                        <a:t>Neal Smith Trail Reconstruction and Birdland Park Connection</a:t>
                      </a:r>
                      <a:endParaRPr lang="en-US" sz="1400" b="1" kern="1200" dirty="0">
                        <a:solidFill>
                          <a:schemeClr val="tx2"/>
                        </a:solidFill>
                        <a:latin typeface="+mn-lt"/>
                        <a:ea typeface="+mn-ea"/>
                        <a:cs typeface="+mn-cs"/>
                      </a:endParaRPr>
                    </a:p>
                  </a:txBody>
                  <a:tcPr anchor="ctr">
                    <a:solidFill>
                      <a:schemeClr val="accent1">
                        <a:alpha val="20000"/>
                      </a:schemeClr>
                    </a:solidFill>
                  </a:tcPr>
                </a:tc>
                <a:tc>
                  <a:txBody>
                    <a:bodyPr/>
                    <a:lstStyle/>
                    <a:p>
                      <a:pPr algn="ctr"/>
                      <a:r>
                        <a:rPr lang="en-US" sz="1400" b="1" dirty="0">
                          <a:solidFill>
                            <a:schemeClr val="tx1"/>
                          </a:solidFill>
                        </a:rPr>
                        <a:t>Des Moines</a:t>
                      </a:r>
                    </a:p>
                  </a:txBody>
                  <a:tcPr anchor="ctr">
                    <a:solidFill>
                      <a:schemeClr val="accent1">
                        <a:alpha val="20000"/>
                      </a:schemeClr>
                    </a:solidFill>
                  </a:tcPr>
                </a:tc>
                <a:tc>
                  <a:txBody>
                    <a:bodyPr/>
                    <a:lstStyle/>
                    <a:p>
                      <a:pPr algn="ctr"/>
                      <a:r>
                        <a:rPr lang="en-US" sz="1400" b="1" dirty="0">
                          <a:solidFill>
                            <a:schemeClr val="tx1"/>
                          </a:solidFill>
                        </a:rPr>
                        <a:t>74</a:t>
                      </a:r>
                    </a:p>
                  </a:txBody>
                  <a:tcPr anchor="ctr">
                    <a:solidFill>
                      <a:schemeClr val="accent1">
                        <a:alpha val="20000"/>
                      </a:schemeClr>
                    </a:solidFill>
                  </a:tcPr>
                </a:tc>
                <a:tc>
                  <a:txBody>
                    <a:bodyPr/>
                    <a:lstStyle/>
                    <a:p>
                      <a:pPr algn="ctr"/>
                      <a:r>
                        <a:rPr lang="en-US" sz="1400" b="1" dirty="0">
                          <a:solidFill>
                            <a:schemeClr val="tx1"/>
                          </a:solidFill>
                        </a:rPr>
                        <a:t>$1,155,000</a:t>
                      </a:r>
                    </a:p>
                  </a:txBody>
                  <a:tcPr anchor="ctr">
                    <a:solidFill>
                      <a:schemeClr val="accent1">
                        <a:alpha val="20000"/>
                      </a:schemeClr>
                    </a:solidFill>
                  </a:tcPr>
                </a:tc>
                <a:tc>
                  <a:txBody>
                    <a:bodyPr/>
                    <a:lstStyle/>
                    <a:p>
                      <a:pPr algn="ctr"/>
                      <a:r>
                        <a:rPr lang="en-US" sz="1400" b="1" dirty="0">
                          <a:solidFill>
                            <a:schemeClr val="tx1"/>
                          </a:solidFill>
                        </a:rPr>
                        <a:t>$200,000</a:t>
                      </a:r>
                    </a:p>
                    <a:p>
                      <a:pPr algn="ctr"/>
                      <a:r>
                        <a:rPr lang="en-US" sz="1400" b="1" dirty="0">
                          <a:solidFill>
                            <a:schemeClr val="tx1"/>
                          </a:solidFill>
                        </a:rPr>
                        <a:t>(17%)</a:t>
                      </a:r>
                    </a:p>
                  </a:txBody>
                  <a:tcPr anchor="ctr">
                    <a:solidFill>
                      <a:schemeClr val="accent1">
                        <a:alpha val="20000"/>
                      </a:schemeClr>
                    </a:solidFill>
                  </a:tcPr>
                </a:tc>
                <a:tc>
                  <a:txBody>
                    <a:bodyPr/>
                    <a:lstStyle/>
                    <a:p>
                      <a:pPr algn="ctr"/>
                      <a:r>
                        <a:rPr lang="en-US" sz="1400" b="1" dirty="0">
                          <a:solidFill>
                            <a:schemeClr val="tx1"/>
                          </a:solidFill>
                        </a:rPr>
                        <a:t>$200,000</a:t>
                      </a:r>
                    </a:p>
                    <a:p>
                      <a:pPr algn="ctr"/>
                      <a:r>
                        <a:rPr lang="en-US" sz="1400" b="1" dirty="0">
                          <a:solidFill>
                            <a:schemeClr val="tx1"/>
                          </a:solidFill>
                        </a:rPr>
                        <a:t>(17%)</a:t>
                      </a:r>
                    </a:p>
                  </a:txBody>
                  <a:tcPr anchor="ctr">
                    <a:solidFill>
                      <a:schemeClr val="accent1">
                        <a:alpha val="20000"/>
                      </a:schemeClr>
                    </a:solidFill>
                  </a:tcPr>
                </a:tc>
                <a:extLst>
                  <a:ext uri="{0D108BD9-81ED-4DB2-BD59-A6C34878D82A}">
                    <a16:rowId xmlns:a16="http://schemas.microsoft.com/office/drawing/2014/main" val="1006800120"/>
                  </a:ext>
                </a:extLst>
              </a:tr>
              <a:tr h="542208">
                <a:tc>
                  <a:txBody>
                    <a:bodyPr/>
                    <a:lstStyle/>
                    <a:p>
                      <a:pPr algn="ctr"/>
                      <a:r>
                        <a:rPr lang="en-US" sz="1400" b="1" dirty="0">
                          <a:solidFill>
                            <a:schemeClr val="tx2"/>
                          </a:solidFill>
                          <a:hlinkClick r:id="rId4" action="ppaction://hlinksldjump">
                            <a:extLst>
                              <a:ext uri="{A12FA001-AC4F-418D-AE19-62706E023703}">
                                <ahyp:hlinkClr xmlns:ahyp="http://schemas.microsoft.com/office/drawing/2018/hyperlinkcolor" val="tx"/>
                              </a:ext>
                            </a:extLst>
                          </a:hlinkClick>
                        </a:rPr>
                        <a:t>Wabash Trace Rapp Park Connector Trail</a:t>
                      </a:r>
                      <a:endParaRPr lang="en-US" sz="1400" b="1" dirty="0">
                        <a:solidFill>
                          <a:schemeClr val="tx2"/>
                        </a:solidFill>
                      </a:endParaRPr>
                    </a:p>
                  </a:txBody>
                  <a:tcPr anchor="ctr">
                    <a:noFill/>
                  </a:tcPr>
                </a:tc>
                <a:tc>
                  <a:txBody>
                    <a:bodyPr/>
                    <a:lstStyle/>
                    <a:p>
                      <a:pPr algn="ctr"/>
                      <a:r>
                        <a:rPr lang="en-US" sz="1400" b="1" dirty="0">
                          <a:solidFill>
                            <a:schemeClr val="tx1"/>
                          </a:solidFill>
                        </a:rPr>
                        <a:t>Page</a:t>
                      </a:r>
                    </a:p>
                    <a:p>
                      <a:pPr algn="ctr"/>
                      <a:r>
                        <a:rPr lang="en-US" sz="1400" b="1" dirty="0">
                          <a:solidFill>
                            <a:schemeClr val="tx1"/>
                          </a:solidFill>
                        </a:rPr>
                        <a:t>County</a:t>
                      </a:r>
                    </a:p>
                  </a:txBody>
                  <a:tcPr anchor="ctr">
                    <a:noFill/>
                  </a:tcPr>
                </a:tc>
                <a:tc>
                  <a:txBody>
                    <a:bodyPr/>
                    <a:lstStyle/>
                    <a:p>
                      <a:pPr algn="ctr"/>
                      <a:r>
                        <a:rPr lang="en-US" sz="1400" b="1" dirty="0">
                          <a:solidFill>
                            <a:schemeClr val="tx1"/>
                          </a:solidFill>
                        </a:rPr>
                        <a:t>73</a:t>
                      </a:r>
                    </a:p>
                  </a:txBody>
                  <a:tcPr anchor="ctr">
                    <a:noFill/>
                  </a:tcPr>
                </a:tc>
                <a:tc>
                  <a:txBody>
                    <a:bodyPr/>
                    <a:lstStyle/>
                    <a:p>
                      <a:pPr algn="ctr"/>
                      <a:r>
                        <a:rPr lang="en-US" sz="1400" b="1" dirty="0">
                          <a:solidFill>
                            <a:schemeClr val="tx1"/>
                          </a:solidFill>
                        </a:rPr>
                        <a:t>$1,937,350</a:t>
                      </a:r>
                    </a:p>
                  </a:txBody>
                  <a:tcPr anchor="ctr">
                    <a:noFill/>
                  </a:tcPr>
                </a:tc>
                <a:tc>
                  <a:txBody>
                    <a:bodyPr/>
                    <a:lstStyle/>
                    <a:p>
                      <a:pPr algn="ctr"/>
                      <a:r>
                        <a:rPr lang="en-US" sz="1400" b="1" dirty="0">
                          <a:solidFill>
                            <a:schemeClr val="tx1"/>
                          </a:solidFill>
                        </a:rPr>
                        <a:t>$285,000</a:t>
                      </a:r>
                    </a:p>
                    <a:p>
                      <a:pPr algn="ctr"/>
                      <a:r>
                        <a:rPr lang="en-US" sz="1400" b="1" dirty="0">
                          <a:solidFill>
                            <a:schemeClr val="tx1"/>
                          </a:solidFill>
                        </a:rPr>
                        <a:t>(15%)</a:t>
                      </a:r>
                    </a:p>
                  </a:txBody>
                  <a:tcPr anchor="ctr">
                    <a:noFill/>
                  </a:tcPr>
                </a:tc>
                <a:tc>
                  <a:txBody>
                    <a:bodyPr/>
                    <a:lstStyle/>
                    <a:p>
                      <a:pPr algn="ctr"/>
                      <a:r>
                        <a:rPr lang="en-US" sz="1400" b="1" dirty="0">
                          <a:solidFill>
                            <a:schemeClr val="tx1"/>
                          </a:solidFill>
                        </a:rPr>
                        <a:t>$285,000</a:t>
                      </a:r>
                    </a:p>
                    <a:p>
                      <a:pPr algn="ctr"/>
                      <a:r>
                        <a:rPr lang="en-US" sz="1400" b="1" dirty="0">
                          <a:solidFill>
                            <a:schemeClr val="tx1"/>
                          </a:solidFill>
                        </a:rPr>
                        <a:t>(15%)</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2"/>
                          </a:solidFill>
                          <a:hlinkClick r:id="rId5" action="ppaction://hlinksldjump">
                            <a:extLst>
                              <a:ext uri="{A12FA001-AC4F-418D-AE19-62706E023703}">
                                <ahyp:hlinkClr xmlns:ahyp="http://schemas.microsoft.com/office/drawing/2018/hyperlinkcolor" val="tx"/>
                              </a:ext>
                            </a:extLst>
                          </a:hlinkClick>
                        </a:rPr>
                        <a:t>Waukee Regional Trail Connection &amp; Safety Improvements Project</a:t>
                      </a:r>
                      <a:endParaRPr lang="en-US" sz="1400" b="1" dirty="0">
                        <a:solidFill>
                          <a:schemeClr val="tx2"/>
                        </a:solidFill>
                      </a:endParaRPr>
                    </a:p>
                  </a:txBody>
                  <a:tcPr anchor="ctr">
                    <a:solidFill>
                      <a:schemeClr val="accent1">
                        <a:alpha val="20000"/>
                      </a:schemeClr>
                    </a:solidFill>
                  </a:tcPr>
                </a:tc>
                <a:tc>
                  <a:txBody>
                    <a:bodyPr/>
                    <a:lstStyle/>
                    <a:p>
                      <a:pPr algn="ctr"/>
                      <a:r>
                        <a:rPr lang="en-US" sz="1400" b="1" dirty="0">
                          <a:solidFill>
                            <a:schemeClr val="tx1"/>
                          </a:solidFill>
                        </a:rPr>
                        <a:t>Waukee</a:t>
                      </a:r>
                    </a:p>
                  </a:txBody>
                  <a:tcPr anchor="ctr">
                    <a:solidFill>
                      <a:schemeClr val="accent1">
                        <a:alpha val="20000"/>
                      </a:schemeClr>
                    </a:solidFill>
                  </a:tcPr>
                </a:tc>
                <a:tc>
                  <a:txBody>
                    <a:bodyPr/>
                    <a:lstStyle/>
                    <a:p>
                      <a:pPr algn="ctr"/>
                      <a:r>
                        <a:rPr lang="en-US" sz="1400" b="1" dirty="0">
                          <a:solidFill>
                            <a:schemeClr val="tx1"/>
                          </a:solidFill>
                        </a:rPr>
                        <a:t>67</a:t>
                      </a:r>
                    </a:p>
                  </a:txBody>
                  <a:tcPr anchor="ctr">
                    <a:solidFill>
                      <a:schemeClr val="accent1">
                        <a:alpha val="20000"/>
                      </a:schemeClr>
                    </a:solidFill>
                  </a:tcPr>
                </a:tc>
                <a:tc>
                  <a:txBody>
                    <a:bodyPr/>
                    <a:lstStyle/>
                    <a:p>
                      <a:pPr algn="ctr"/>
                      <a:r>
                        <a:rPr lang="en-US" sz="1400" b="1" dirty="0">
                          <a:solidFill>
                            <a:schemeClr val="tx1"/>
                          </a:solidFill>
                        </a:rPr>
                        <a:t>$5,588,000</a:t>
                      </a:r>
                    </a:p>
                  </a:txBody>
                  <a:tcPr anchor="ctr">
                    <a:solidFill>
                      <a:schemeClr val="accent1">
                        <a:alpha val="20000"/>
                      </a:schemeClr>
                    </a:solidFill>
                  </a:tcPr>
                </a:tc>
                <a:tc>
                  <a:txBody>
                    <a:bodyPr/>
                    <a:lstStyle/>
                    <a:p>
                      <a:pPr algn="ctr"/>
                      <a:r>
                        <a:rPr lang="en-US" sz="1400" b="1" dirty="0">
                          <a:solidFill>
                            <a:schemeClr val="tx1"/>
                          </a:solidFill>
                        </a:rPr>
                        <a:t>$500,000</a:t>
                      </a:r>
                    </a:p>
                    <a:p>
                      <a:pPr algn="ctr"/>
                      <a:r>
                        <a:rPr lang="en-US" sz="1400" b="1" dirty="0">
                          <a:solidFill>
                            <a:schemeClr val="tx1"/>
                          </a:solidFill>
                        </a:rPr>
                        <a:t>(9%)</a:t>
                      </a:r>
                    </a:p>
                  </a:txBody>
                  <a:tcPr anchor="ctr">
                    <a:solidFill>
                      <a:schemeClr val="accent1">
                        <a:alpha val="20000"/>
                      </a:schemeClr>
                    </a:solidFill>
                  </a:tcPr>
                </a:tc>
                <a:tc>
                  <a:txBody>
                    <a:bodyPr/>
                    <a:lstStyle/>
                    <a:p>
                      <a:pPr algn="ctr"/>
                      <a:r>
                        <a:rPr lang="en-US" sz="1400" b="1" dirty="0">
                          <a:solidFill>
                            <a:schemeClr val="tx1"/>
                          </a:solidFill>
                        </a:rPr>
                        <a:t>$500,000</a:t>
                      </a:r>
                    </a:p>
                    <a:p>
                      <a:pPr algn="ctr"/>
                      <a:r>
                        <a:rPr lang="en-US" sz="1400" b="1" dirty="0">
                          <a:solidFill>
                            <a:schemeClr val="tx1"/>
                          </a:solidFill>
                        </a:rPr>
                        <a:t>(9%)</a:t>
                      </a:r>
                    </a:p>
                  </a:txBody>
                  <a:tcPr anchor="ctr">
                    <a:solidFill>
                      <a:schemeClr val="accent1">
                        <a:alpha val="20000"/>
                      </a:schemeClr>
                    </a:solidFill>
                  </a:tcPr>
                </a:tc>
                <a:extLst>
                  <a:ext uri="{0D108BD9-81ED-4DB2-BD59-A6C34878D82A}">
                    <a16:rowId xmlns:a16="http://schemas.microsoft.com/office/drawing/2014/main" val="310880548"/>
                  </a:ext>
                </a:extLst>
              </a:tr>
              <a:tr h="720970">
                <a:tc>
                  <a:txBody>
                    <a:bodyPr/>
                    <a:lstStyle/>
                    <a:p>
                      <a:pPr algn="ctr"/>
                      <a:r>
                        <a:rPr lang="en-US" sz="1400" b="1" dirty="0">
                          <a:solidFill>
                            <a:schemeClr val="tx2"/>
                          </a:solidFill>
                          <a:hlinkClick r:id="rId6" action="ppaction://hlinksldjump">
                            <a:extLst>
                              <a:ext uri="{A12FA001-AC4F-418D-AE19-62706E023703}">
                                <ahyp:hlinkClr xmlns:ahyp="http://schemas.microsoft.com/office/drawing/2018/hyperlinkcolor" val="tx"/>
                              </a:ext>
                            </a:extLst>
                          </a:hlinkClick>
                        </a:rPr>
                        <a:t>Heritage Trail Bridge 30 Replacement</a:t>
                      </a:r>
                      <a:endParaRPr lang="en-US" sz="1400" b="1" dirty="0">
                        <a:solidFill>
                          <a:schemeClr val="tx2"/>
                        </a:solidFill>
                      </a:endParaRPr>
                    </a:p>
                  </a:txBody>
                  <a:tcPr anchor="ctr">
                    <a:noFill/>
                  </a:tcPr>
                </a:tc>
                <a:tc>
                  <a:txBody>
                    <a:bodyPr/>
                    <a:lstStyle/>
                    <a:p>
                      <a:pPr algn="ctr"/>
                      <a:r>
                        <a:rPr lang="en-US" sz="1400" b="1" dirty="0">
                          <a:solidFill>
                            <a:schemeClr val="tx1"/>
                          </a:solidFill>
                        </a:rPr>
                        <a:t>Dubuque County Conservation Board</a:t>
                      </a:r>
                    </a:p>
                  </a:txBody>
                  <a:tcPr anchor="ctr">
                    <a:noFill/>
                  </a:tcPr>
                </a:tc>
                <a:tc>
                  <a:txBody>
                    <a:bodyPr/>
                    <a:lstStyle/>
                    <a:p>
                      <a:pPr algn="ctr"/>
                      <a:r>
                        <a:rPr lang="en-US" sz="1400" b="1" dirty="0">
                          <a:solidFill>
                            <a:schemeClr val="tx1"/>
                          </a:solidFill>
                        </a:rPr>
                        <a:t>62</a:t>
                      </a:r>
                    </a:p>
                  </a:txBody>
                  <a:tcPr anchor="ctr">
                    <a:noFill/>
                  </a:tcPr>
                </a:tc>
                <a:tc>
                  <a:txBody>
                    <a:bodyPr/>
                    <a:lstStyle/>
                    <a:p>
                      <a:pPr algn="ctr"/>
                      <a:r>
                        <a:rPr lang="en-US" sz="1400" b="1" dirty="0">
                          <a:solidFill>
                            <a:schemeClr val="tx1"/>
                          </a:solidFill>
                        </a:rPr>
                        <a:t>$227,000</a:t>
                      </a:r>
                    </a:p>
                  </a:txBody>
                  <a:tcPr anchor="ctr">
                    <a:noFill/>
                  </a:tcPr>
                </a:tc>
                <a:tc>
                  <a:txBody>
                    <a:bodyPr/>
                    <a:lstStyle/>
                    <a:p>
                      <a:pPr algn="ctr"/>
                      <a:r>
                        <a:rPr lang="en-US" sz="1400" b="1" dirty="0">
                          <a:solidFill>
                            <a:schemeClr val="tx1"/>
                          </a:solidFill>
                        </a:rPr>
                        <a:t>$170,250</a:t>
                      </a:r>
                    </a:p>
                    <a:p>
                      <a:pPr algn="ctr"/>
                      <a:r>
                        <a:rPr lang="en-US" sz="1400" b="1" dirty="0">
                          <a:solidFill>
                            <a:schemeClr val="tx1"/>
                          </a:solidFill>
                        </a:rPr>
                        <a:t>(75%)</a:t>
                      </a:r>
                    </a:p>
                  </a:txBody>
                  <a:tcPr anchor="ctr">
                    <a:noFill/>
                  </a:tcPr>
                </a:tc>
                <a:tc>
                  <a:txBody>
                    <a:bodyPr/>
                    <a:lstStyle/>
                    <a:p>
                      <a:pPr algn="ctr"/>
                      <a:r>
                        <a:rPr lang="en-US" sz="1400" b="1" dirty="0">
                          <a:solidFill>
                            <a:schemeClr val="tx1"/>
                          </a:solidFill>
                        </a:rPr>
                        <a:t>$170,250</a:t>
                      </a:r>
                    </a:p>
                    <a:p>
                      <a:pPr algn="ctr"/>
                      <a:r>
                        <a:rPr lang="en-US" sz="1400" b="1" dirty="0">
                          <a:solidFill>
                            <a:schemeClr val="tx1"/>
                          </a:solidFill>
                        </a:rPr>
                        <a:t>(75%)</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List of Applications Recommended</a:t>
            </a:r>
          </a:p>
        </p:txBody>
      </p:sp>
      <p:sp>
        <p:nvSpPr>
          <p:cNvPr id="2" name="TextBox 1">
            <a:extLst>
              <a:ext uri="{FF2B5EF4-FFF2-40B4-BE49-F238E27FC236}">
                <a16:creationId xmlns:a16="http://schemas.microsoft.com/office/drawing/2014/main" id="{DF5F495B-1218-F08D-7494-A1312879925A}"/>
              </a:ext>
            </a:extLst>
          </p:cNvPr>
          <p:cNvSpPr txBox="1"/>
          <p:nvPr/>
        </p:nvSpPr>
        <p:spPr>
          <a:xfrm>
            <a:off x="0" y="6163408"/>
            <a:ext cx="4890960" cy="276999"/>
          </a:xfrm>
          <a:prstGeom prst="rect">
            <a:avLst/>
          </a:prstGeom>
          <a:noFill/>
        </p:spPr>
        <p:txBody>
          <a:bodyPr wrap="square" rtlCol="0">
            <a:spAutoFit/>
          </a:bodyPr>
          <a:lstStyle/>
          <a:p>
            <a:r>
              <a:rPr lang="en-US" sz="1200" b="1" dirty="0">
                <a:solidFill>
                  <a:srgbClr val="03617A"/>
                </a:solidFill>
                <a:hlinkClick r:id="rId7" action="ppaction://hlinksldjump">
                  <a:extLst>
                    <a:ext uri="{A12FA001-AC4F-418D-AE19-62706E023703}">
                      <ahyp:hlinkClr xmlns:ahyp="http://schemas.microsoft.com/office/drawing/2018/hyperlinkcolor" val="tx"/>
                    </a:ext>
                  </a:extLst>
                </a:hlinkClick>
              </a:rPr>
              <a:t>Jump to Applications Not Recommended for Funding</a:t>
            </a:r>
            <a:endParaRPr lang="en-US" sz="1200" b="1" dirty="0">
              <a:solidFill>
                <a:srgbClr val="03617A"/>
              </a:solidFill>
            </a:endParaRPr>
          </a:p>
        </p:txBody>
      </p:sp>
    </p:spTree>
    <p:extLst>
      <p:ext uri="{BB962C8B-B14F-4D97-AF65-F5344CB8AC3E}">
        <p14:creationId xmlns:p14="http://schemas.microsoft.com/office/powerpoint/2010/main" val="63586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1862103164"/>
              </p:ext>
            </p:extLst>
          </p:nvPr>
        </p:nvGraphicFramePr>
        <p:xfrm>
          <a:off x="177696" y="1567496"/>
          <a:ext cx="8788608" cy="4019754"/>
        </p:xfrm>
        <a:graphic>
          <a:graphicData uri="http://schemas.openxmlformats.org/drawingml/2006/table">
            <a:tbl>
              <a:tblPr firstRow="1" bandRow="1">
                <a:tableStyleId>{5C22544A-7EE6-4342-B048-85BDC9FD1C3A}</a:tableStyleId>
              </a:tblPr>
              <a:tblGrid>
                <a:gridCol w="2142810">
                  <a:extLst>
                    <a:ext uri="{9D8B030D-6E8A-4147-A177-3AD203B41FA5}">
                      <a16:colId xmlns:a16="http://schemas.microsoft.com/office/drawing/2014/main" val="3387879057"/>
                    </a:ext>
                  </a:extLst>
                </a:gridCol>
                <a:gridCol w="1679994">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marL="0" algn="ctr" defTabSz="685812" rtl="0" eaLnBrk="1" latinLnBrk="0" hangingPunct="1"/>
                      <a:r>
                        <a:rPr lang="en-US" sz="1400" b="1" kern="1200" baseline="0" dirty="0">
                          <a:solidFill>
                            <a:schemeClr val="tx2"/>
                          </a:solidFill>
                          <a:latin typeface="+mn-lt"/>
                          <a:ea typeface="+mn-ea"/>
                          <a:cs typeface="+mn-cs"/>
                          <a:hlinkClick r:id="rId2" action="ppaction://hlinksldjump">
                            <a:extLst>
                              <a:ext uri="{A12FA001-AC4F-418D-AE19-62706E023703}">
                                <ahyp:hlinkClr xmlns:ahyp="http://schemas.microsoft.com/office/drawing/2018/hyperlinkcolor" val="tx"/>
                              </a:ext>
                            </a:extLst>
                          </a:hlinkClick>
                        </a:rPr>
                        <a:t>Grant Wood Trail Connection to Cedar Valley Nature Trail</a:t>
                      </a:r>
                      <a:endParaRPr lang="en-US" sz="1400" b="1" kern="1200" baseline="0" dirty="0">
                        <a:solidFill>
                          <a:schemeClr val="tx2"/>
                        </a:solidFill>
                        <a:latin typeface="+mn-lt"/>
                        <a:ea typeface="+mn-ea"/>
                        <a:cs typeface="+mn-cs"/>
                      </a:endParaRPr>
                    </a:p>
                  </a:txBody>
                  <a:tcPr anchor="ctr">
                    <a:solidFill>
                      <a:schemeClr val="accent1">
                        <a:alpha val="20000"/>
                      </a:schemeClr>
                    </a:solidFill>
                  </a:tcPr>
                </a:tc>
                <a:tc>
                  <a:txBody>
                    <a:bodyPr/>
                    <a:lstStyle/>
                    <a:p>
                      <a:pPr algn="ctr"/>
                      <a:r>
                        <a:rPr lang="en-US" sz="1400" b="1" dirty="0">
                          <a:solidFill>
                            <a:schemeClr val="tx1"/>
                          </a:solidFill>
                        </a:rPr>
                        <a:t>Cedar Rapids</a:t>
                      </a:r>
                    </a:p>
                  </a:txBody>
                  <a:tcPr anchor="ctr">
                    <a:solidFill>
                      <a:schemeClr val="accent1">
                        <a:alpha val="20000"/>
                      </a:schemeClr>
                    </a:solidFill>
                  </a:tcPr>
                </a:tc>
                <a:tc>
                  <a:txBody>
                    <a:bodyPr/>
                    <a:lstStyle/>
                    <a:p>
                      <a:pPr algn="ctr"/>
                      <a:r>
                        <a:rPr lang="en-US" sz="1400" b="1" dirty="0">
                          <a:solidFill>
                            <a:schemeClr val="tx1"/>
                          </a:solidFill>
                        </a:rPr>
                        <a:t>60</a:t>
                      </a:r>
                    </a:p>
                  </a:txBody>
                  <a:tcPr anchor="ctr">
                    <a:solidFill>
                      <a:schemeClr val="accent1">
                        <a:alpha val="20000"/>
                      </a:schemeClr>
                    </a:solidFill>
                  </a:tcPr>
                </a:tc>
                <a:tc>
                  <a:txBody>
                    <a:bodyPr/>
                    <a:lstStyle/>
                    <a:p>
                      <a:pPr algn="ctr"/>
                      <a:r>
                        <a:rPr lang="en-US" sz="1400" b="1" dirty="0">
                          <a:solidFill>
                            <a:schemeClr val="tx1"/>
                          </a:solidFill>
                        </a:rPr>
                        <a:t>$1,993,000</a:t>
                      </a:r>
                    </a:p>
                  </a:txBody>
                  <a:tcPr anchor="ctr">
                    <a:solidFill>
                      <a:schemeClr val="accent1">
                        <a:alpha val="20000"/>
                      </a:schemeClr>
                    </a:solidFill>
                  </a:tcPr>
                </a:tc>
                <a:tc>
                  <a:txBody>
                    <a:bodyPr/>
                    <a:lstStyle/>
                    <a:p>
                      <a:pPr algn="ctr"/>
                      <a:r>
                        <a:rPr lang="en-US" sz="1400" b="1" dirty="0">
                          <a:solidFill>
                            <a:schemeClr val="tx1"/>
                          </a:solidFill>
                        </a:rPr>
                        <a:t>$200,000</a:t>
                      </a:r>
                    </a:p>
                    <a:p>
                      <a:pPr algn="ctr"/>
                      <a:r>
                        <a:rPr lang="en-US" sz="1400" b="1" dirty="0">
                          <a:solidFill>
                            <a:schemeClr val="tx1"/>
                          </a:solidFill>
                        </a:rPr>
                        <a:t>(10%)</a:t>
                      </a:r>
                    </a:p>
                  </a:txBody>
                  <a:tcPr anchor="ctr">
                    <a:solidFill>
                      <a:schemeClr val="accent1">
                        <a:alpha val="20000"/>
                      </a:schemeClr>
                    </a:solidFill>
                  </a:tcPr>
                </a:tc>
                <a:tc>
                  <a:txBody>
                    <a:bodyPr/>
                    <a:lstStyle/>
                    <a:p>
                      <a:pPr algn="ctr"/>
                      <a:r>
                        <a:rPr lang="en-US" sz="1400" b="1" dirty="0">
                          <a:solidFill>
                            <a:schemeClr val="tx1"/>
                          </a:solidFill>
                        </a:rPr>
                        <a:t>$200,000</a:t>
                      </a:r>
                    </a:p>
                    <a:p>
                      <a:pPr algn="ctr"/>
                      <a:r>
                        <a:rPr lang="en-US" sz="1400" b="1" dirty="0">
                          <a:solidFill>
                            <a:schemeClr val="tx1"/>
                          </a:solidFill>
                        </a:rPr>
                        <a:t>(10%)</a:t>
                      </a:r>
                    </a:p>
                  </a:txBody>
                  <a:tcPr anchor="ctr">
                    <a:solidFill>
                      <a:schemeClr val="accent1">
                        <a:alpha val="20000"/>
                      </a:schemeClr>
                    </a:solidFill>
                  </a:tcPr>
                </a:tc>
                <a:extLst>
                  <a:ext uri="{0D108BD9-81ED-4DB2-BD59-A6C34878D82A}">
                    <a16:rowId xmlns:a16="http://schemas.microsoft.com/office/drawing/2014/main" val="1006800120"/>
                  </a:ext>
                </a:extLst>
              </a:tr>
              <a:tr h="542208">
                <a:tc>
                  <a:txBody>
                    <a:bodyPr/>
                    <a:lstStyle/>
                    <a:p>
                      <a:pPr algn="ctr"/>
                      <a:r>
                        <a:rPr lang="en-US" sz="1400" b="1" baseline="0" dirty="0">
                          <a:solidFill>
                            <a:schemeClr val="tx2"/>
                          </a:solidFill>
                          <a:hlinkClick r:id="rId3" action="ppaction://hlinksldjump">
                            <a:extLst>
                              <a:ext uri="{A12FA001-AC4F-418D-AE19-62706E023703}">
                                <ahyp:hlinkClr xmlns:ahyp="http://schemas.microsoft.com/office/drawing/2018/hyperlinkcolor" val="tx"/>
                              </a:ext>
                            </a:extLst>
                          </a:hlinkClick>
                        </a:rPr>
                        <a:t>Great American Rail Trail: Weston to Underwood</a:t>
                      </a:r>
                      <a:endParaRPr lang="en-US" sz="1400" b="1" baseline="0" dirty="0">
                        <a:solidFill>
                          <a:schemeClr val="tx2"/>
                        </a:solidFill>
                      </a:endParaRPr>
                    </a:p>
                  </a:txBody>
                  <a:tcPr anchor="ctr">
                    <a:noFill/>
                  </a:tcPr>
                </a:tc>
                <a:tc>
                  <a:txBody>
                    <a:bodyPr/>
                    <a:lstStyle/>
                    <a:p>
                      <a:pPr algn="ctr"/>
                      <a:r>
                        <a:rPr lang="en-US" sz="1400" b="1" dirty="0">
                          <a:solidFill>
                            <a:schemeClr val="tx1"/>
                          </a:solidFill>
                        </a:rPr>
                        <a:t>Pottawattamie County Conservation Board</a:t>
                      </a:r>
                    </a:p>
                  </a:txBody>
                  <a:tcPr anchor="ctr">
                    <a:noFill/>
                  </a:tcPr>
                </a:tc>
                <a:tc>
                  <a:txBody>
                    <a:bodyPr/>
                    <a:lstStyle/>
                    <a:p>
                      <a:pPr algn="ctr"/>
                      <a:r>
                        <a:rPr lang="en-US" sz="1400" b="1" dirty="0">
                          <a:solidFill>
                            <a:schemeClr val="tx1"/>
                          </a:solidFill>
                        </a:rPr>
                        <a:t>58</a:t>
                      </a:r>
                    </a:p>
                  </a:txBody>
                  <a:tcPr anchor="ctr">
                    <a:noFill/>
                  </a:tcPr>
                </a:tc>
                <a:tc>
                  <a:txBody>
                    <a:bodyPr/>
                    <a:lstStyle/>
                    <a:p>
                      <a:pPr algn="ctr"/>
                      <a:r>
                        <a:rPr lang="en-US" sz="1400" b="1" dirty="0">
                          <a:solidFill>
                            <a:schemeClr val="tx1"/>
                          </a:solidFill>
                        </a:rPr>
                        <a:t>$4,224,000</a:t>
                      </a:r>
                    </a:p>
                  </a:txBody>
                  <a:tcPr anchor="ctr">
                    <a:noFill/>
                  </a:tcPr>
                </a:tc>
                <a:tc>
                  <a:txBody>
                    <a:bodyPr/>
                    <a:lstStyle/>
                    <a:p>
                      <a:pPr algn="ctr"/>
                      <a:r>
                        <a:rPr lang="en-US" sz="1400" b="1" dirty="0">
                          <a:solidFill>
                            <a:schemeClr val="tx1"/>
                          </a:solidFill>
                        </a:rPr>
                        <a:t>$500,000</a:t>
                      </a:r>
                    </a:p>
                    <a:p>
                      <a:pPr algn="ctr"/>
                      <a:r>
                        <a:rPr lang="en-US" sz="1400" b="1" dirty="0">
                          <a:solidFill>
                            <a:schemeClr val="tx1"/>
                          </a:solidFill>
                        </a:rPr>
                        <a:t>(12%)</a:t>
                      </a:r>
                    </a:p>
                  </a:txBody>
                  <a:tcPr anchor="ctr">
                    <a:noFill/>
                  </a:tcPr>
                </a:tc>
                <a:tc>
                  <a:txBody>
                    <a:bodyPr/>
                    <a:lstStyle/>
                    <a:p>
                      <a:pPr algn="ctr"/>
                      <a:r>
                        <a:rPr lang="en-US" sz="1400" b="1" dirty="0">
                          <a:solidFill>
                            <a:schemeClr val="tx1"/>
                          </a:solidFill>
                        </a:rPr>
                        <a:t>$500,000</a:t>
                      </a:r>
                    </a:p>
                    <a:p>
                      <a:pPr algn="ctr"/>
                      <a:r>
                        <a:rPr lang="en-US" sz="1400" b="1" dirty="0">
                          <a:solidFill>
                            <a:schemeClr val="tx1"/>
                          </a:solidFill>
                        </a:rPr>
                        <a:t>(12%)</a:t>
                      </a:r>
                    </a:p>
                  </a:txBody>
                  <a:tcPr anchor="ctr">
                    <a:noFill/>
                  </a:tcPr>
                </a:tc>
                <a:extLst>
                  <a:ext uri="{0D108BD9-81ED-4DB2-BD59-A6C34878D82A}">
                    <a16:rowId xmlns:a16="http://schemas.microsoft.com/office/drawing/2014/main" val="1691693719"/>
                  </a:ext>
                </a:extLst>
              </a:tr>
              <a:tr h="876851">
                <a:tc>
                  <a:txBody>
                    <a:bodyPr/>
                    <a:lstStyle/>
                    <a:p>
                      <a:pPr algn="ctr"/>
                      <a:r>
                        <a:rPr lang="en-US" sz="1400" b="1" baseline="0" dirty="0">
                          <a:solidFill>
                            <a:schemeClr val="tx2"/>
                          </a:solidFill>
                          <a:hlinkClick r:id="rId4" action="ppaction://hlinksldjump">
                            <a:extLst>
                              <a:ext uri="{A12FA001-AC4F-418D-AE19-62706E023703}">
                                <ahyp:hlinkClr xmlns:ahyp="http://schemas.microsoft.com/office/drawing/2018/hyperlinkcolor" val="tx"/>
                              </a:ext>
                            </a:extLst>
                          </a:hlinkClick>
                        </a:rPr>
                        <a:t>Great Western Trail Rehabilitation Phase 2</a:t>
                      </a:r>
                      <a:endParaRPr lang="en-US" sz="1400" b="1" baseline="0" dirty="0">
                        <a:solidFill>
                          <a:schemeClr val="tx2"/>
                        </a:solidFill>
                      </a:endParaRPr>
                    </a:p>
                  </a:txBody>
                  <a:tcPr anchor="ctr">
                    <a:solidFill>
                      <a:schemeClr val="accent1">
                        <a:alpha val="20000"/>
                      </a:schemeClr>
                    </a:solidFill>
                  </a:tcPr>
                </a:tc>
                <a:tc>
                  <a:txBody>
                    <a:bodyPr/>
                    <a:lstStyle/>
                    <a:p>
                      <a:pPr algn="ctr"/>
                      <a:r>
                        <a:rPr lang="en-US" sz="1400" b="1" dirty="0">
                          <a:solidFill>
                            <a:schemeClr val="tx1"/>
                          </a:solidFill>
                        </a:rPr>
                        <a:t>Warren County Conservation Board</a:t>
                      </a:r>
                    </a:p>
                  </a:txBody>
                  <a:tcPr anchor="ctr">
                    <a:solidFill>
                      <a:schemeClr val="accent1">
                        <a:alpha val="20000"/>
                      </a:schemeClr>
                    </a:solidFill>
                  </a:tcPr>
                </a:tc>
                <a:tc>
                  <a:txBody>
                    <a:bodyPr/>
                    <a:lstStyle/>
                    <a:p>
                      <a:pPr algn="ctr"/>
                      <a:r>
                        <a:rPr lang="en-US" sz="1400" b="1" dirty="0">
                          <a:solidFill>
                            <a:schemeClr val="tx1"/>
                          </a:solidFill>
                        </a:rPr>
                        <a:t>57</a:t>
                      </a:r>
                    </a:p>
                  </a:txBody>
                  <a:tcPr anchor="ctr">
                    <a:solidFill>
                      <a:schemeClr val="accent1">
                        <a:alpha val="20000"/>
                      </a:schemeClr>
                    </a:solidFill>
                  </a:tcPr>
                </a:tc>
                <a:tc>
                  <a:txBody>
                    <a:bodyPr/>
                    <a:lstStyle/>
                    <a:p>
                      <a:pPr algn="ctr"/>
                      <a:r>
                        <a:rPr lang="en-US" sz="1400" b="1" dirty="0">
                          <a:solidFill>
                            <a:schemeClr val="tx1"/>
                          </a:solidFill>
                        </a:rPr>
                        <a:t>$826,000</a:t>
                      </a:r>
                    </a:p>
                  </a:txBody>
                  <a:tcPr anchor="ctr">
                    <a:solidFill>
                      <a:schemeClr val="accent1">
                        <a:alpha val="20000"/>
                      </a:schemeClr>
                    </a:solidFill>
                  </a:tcPr>
                </a:tc>
                <a:tc>
                  <a:txBody>
                    <a:bodyPr/>
                    <a:lstStyle/>
                    <a:p>
                      <a:pPr algn="ctr"/>
                      <a:r>
                        <a:rPr lang="en-US" sz="1400" b="1" dirty="0">
                          <a:solidFill>
                            <a:schemeClr val="tx1"/>
                          </a:solidFill>
                        </a:rPr>
                        <a:t>$543,200</a:t>
                      </a:r>
                    </a:p>
                    <a:p>
                      <a:pPr algn="ctr"/>
                      <a:r>
                        <a:rPr lang="en-US" sz="1400" b="1" dirty="0">
                          <a:solidFill>
                            <a:schemeClr val="tx1"/>
                          </a:solidFill>
                        </a:rPr>
                        <a:t>(66%)</a:t>
                      </a:r>
                    </a:p>
                  </a:txBody>
                  <a:tcPr anchor="ctr">
                    <a:solidFill>
                      <a:schemeClr val="accent1">
                        <a:alpha val="20000"/>
                      </a:schemeClr>
                    </a:solidFill>
                  </a:tcPr>
                </a:tc>
                <a:tc>
                  <a:txBody>
                    <a:bodyPr/>
                    <a:lstStyle/>
                    <a:p>
                      <a:pPr algn="ctr"/>
                      <a:r>
                        <a:rPr lang="en-US" sz="1400" b="1" dirty="0">
                          <a:solidFill>
                            <a:schemeClr val="tx1"/>
                          </a:solidFill>
                        </a:rPr>
                        <a:t>$543,200</a:t>
                      </a:r>
                    </a:p>
                    <a:p>
                      <a:pPr algn="ctr"/>
                      <a:r>
                        <a:rPr lang="en-US" sz="1400" b="1" dirty="0">
                          <a:solidFill>
                            <a:schemeClr val="tx1"/>
                          </a:solidFill>
                        </a:rPr>
                        <a:t>(66%)</a:t>
                      </a:r>
                    </a:p>
                  </a:txBody>
                  <a:tcPr anchor="ctr">
                    <a:solidFill>
                      <a:schemeClr val="accent1">
                        <a:alpha val="20000"/>
                      </a:schemeClr>
                    </a:solidFill>
                  </a:tcPr>
                </a:tc>
                <a:extLst>
                  <a:ext uri="{0D108BD9-81ED-4DB2-BD59-A6C34878D82A}">
                    <a16:rowId xmlns:a16="http://schemas.microsoft.com/office/drawing/2014/main" val="310880548"/>
                  </a:ext>
                </a:extLst>
              </a:tr>
              <a:tr h="720970">
                <a:tc>
                  <a:txBody>
                    <a:bodyPr/>
                    <a:lstStyle/>
                    <a:p>
                      <a:pPr marL="0" algn="ctr" defTabSz="685812" rtl="0" eaLnBrk="1" latinLnBrk="0" hangingPunct="1"/>
                      <a:r>
                        <a:rPr lang="en-US" sz="1400" b="1" kern="1200" baseline="0" dirty="0">
                          <a:solidFill>
                            <a:schemeClr val="tx2"/>
                          </a:solidFill>
                          <a:latin typeface="+mn-lt"/>
                          <a:ea typeface="+mn-ea"/>
                          <a:cs typeface="+mn-cs"/>
                          <a:hlinkClick r:id="rId5" action="ppaction://hlinksldjump">
                            <a:extLst>
                              <a:ext uri="{A12FA001-AC4F-418D-AE19-62706E023703}">
                                <ahyp:hlinkClr xmlns:ahyp="http://schemas.microsoft.com/office/drawing/2018/hyperlinkcolor" val="tx"/>
                              </a:ext>
                            </a:extLst>
                          </a:hlinkClick>
                        </a:rPr>
                        <a:t>Prairie Restoration Trail</a:t>
                      </a:r>
                      <a:endParaRPr lang="en-US" sz="1400" b="1" kern="1200" baseline="0" dirty="0">
                        <a:solidFill>
                          <a:schemeClr val="tx2"/>
                        </a:solidFill>
                        <a:latin typeface="+mn-lt"/>
                        <a:ea typeface="+mn-ea"/>
                        <a:cs typeface="+mn-cs"/>
                      </a:endParaRPr>
                    </a:p>
                  </a:txBody>
                  <a:tcPr anchor="ctr">
                    <a:noFill/>
                  </a:tcPr>
                </a:tc>
                <a:tc>
                  <a:txBody>
                    <a:bodyPr/>
                    <a:lstStyle/>
                    <a:p>
                      <a:pPr algn="ctr"/>
                      <a:r>
                        <a:rPr lang="en-US" sz="1400" b="1" dirty="0">
                          <a:solidFill>
                            <a:schemeClr val="tx1"/>
                          </a:solidFill>
                        </a:rPr>
                        <a:t>Laurens</a:t>
                      </a:r>
                    </a:p>
                  </a:txBody>
                  <a:tcPr anchor="ctr">
                    <a:noFill/>
                  </a:tcPr>
                </a:tc>
                <a:tc>
                  <a:txBody>
                    <a:bodyPr/>
                    <a:lstStyle/>
                    <a:p>
                      <a:pPr algn="ctr"/>
                      <a:r>
                        <a:rPr lang="en-US" sz="1400" b="1" dirty="0">
                          <a:solidFill>
                            <a:schemeClr val="tx1"/>
                          </a:solidFill>
                        </a:rPr>
                        <a:t>56</a:t>
                      </a:r>
                    </a:p>
                  </a:txBody>
                  <a:tcPr anchor="ctr">
                    <a:noFill/>
                  </a:tcPr>
                </a:tc>
                <a:tc>
                  <a:txBody>
                    <a:bodyPr/>
                    <a:lstStyle/>
                    <a:p>
                      <a:pPr algn="ctr"/>
                      <a:r>
                        <a:rPr lang="en-US" sz="1400" b="1" dirty="0">
                          <a:solidFill>
                            <a:schemeClr val="tx1"/>
                          </a:solidFill>
                        </a:rPr>
                        <a:t>$578,570</a:t>
                      </a:r>
                    </a:p>
                  </a:txBody>
                  <a:tcPr anchor="ctr">
                    <a:noFill/>
                  </a:tcPr>
                </a:tc>
                <a:tc>
                  <a:txBody>
                    <a:bodyPr/>
                    <a:lstStyle/>
                    <a:p>
                      <a:pPr algn="ctr"/>
                      <a:r>
                        <a:rPr lang="en-US" sz="1400" b="1" dirty="0">
                          <a:solidFill>
                            <a:schemeClr val="tx1"/>
                          </a:solidFill>
                        </a:rPr>
                        <a:t>$433,927</a:t>
                      </a:r>
                    </a:p>
                    <a:p>
                      <a:pPr algn="ctr"/>
                      <a:r>
                        <a:rPr lang="en-US" sz="1400" b="1" dirty="0">
                          <a:solidFill>
                            <a:schemeClr val="tx1"/>
                          </a:solidFill>
                        </a:rPr>
                        <a:t>(75%)</a:t>
                      </a:r>
                    </a:p>
                  </a:txBody>
                  <a:tcPr anchor="ctr">
                    <a:noFill/>
                  </a:tcPr>
                </a:tc>
                <a:tc>
                  <a:txBody>
                    <a:bodyPr/>
                    <a:lstStyle/>
                    <a:p>
                      <a:pPr algn="ctr"/>
                      <a:r>
                        <a:rPr lang="en-US" sz="1400" b="1" dirty="0">
                          <a:solidFill>
                            <a:schemeClr val="tx1"/>
                          </a:solidFill>
                        </a:rPr>
                        <a:t>$433,927        (75%)</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List of Applications Recommended</a:t>
            </a:r>
          </a:p>
        </p:txBody>
      </p:sp>
      <p:sp>
        <p:nvSpPr>
          <p:cNvPr id="2" name="TextBox 1">
            <a:extLst>
              <a:ext uri="{FF2B5EF4-FFF2-40B4-BE49-F238E27FC236}">
                <a16:creationId xmlns:a16="http://schemas.microsoft.com/office/drawing/2014/main" id="{DF5F495B-1218-F08D-7494-A1312879925A}"/>
              </a:ext>
            </a:extLst>
          </p:cNvPr>
          <p:cNvSpPr txBox="1"/>
          <p:nvPr/>
        </p:nvSpPr>
        <p:spPr>
          <a:xfrm>
            <a:off x="211014" y="6040848"/>
            <a:ext cx="4890960" cy="276999"/>
          </a:xfrm>
          <a:prstGeom prst="rect">
            <a:avLst/>
          </a:prstGeom>
          <a:noFill/>
        </p:spPr>
        <p:txBody>
          <a:bodyPr wrap="square" rtlCol="0">
            <a:spAutoFit/>
          </a:bodyPr>
          <a:lstStyle/>
          <a:p>
            <a:r>
              <a:rPr lang="en-US" sz="1200" b="1" dirty="0">
                <a:solidFill>
                  <a:srgbClr val="03617A"/>
                </a:solidFill>
                <a:hlinkClick r:id="rId6" action="ppaction://hlinksldjump">
                  <a:extLst>
                    <a:ext uri="{A12FA001-AC4F-418D-AE19-62706E023703}">
                      <ahyp:hlinkClr xmlns:ahyp="http://schemas.microsoft.com/office/drawing/2018/hyperlinkcolor" val="tx"/>
                    </a:ext>
                  </a:extLst>
                </a:hlinkClick>
              </a:rPr>
              <a:t>Jump to Applications Not Recommended for Funding</a:t>
            </a:r>
            <a:endParaRPr lang="en-US" sz="1200" b="1" dirty="0">
              <a:solidFill>
                <a:srgbClr val="03617A"/>
              </a:solidFill>
            </a:endParaRPr>
          </a:p>
        </p:txBody>
      </p:sp>
    </p:spTree>
    <p:extLst>
      <p:ext uri="{BB962C8B-B14F-4D97-AF65-F5344CB8AC3E}">
        <p14:creationId xmlns:p14="http://schemas.microsoft.com/office/powerpoint/2010/main" val="4156940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CEDDFE6-F404-6AFA-1FBD-1233BA4A8E1D}"/>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E43FB5F5-30E3-4E09-8B48-A084F12A3338}"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7</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8" name="Title 10">
            <a:extLst>
              <a:ext uri="{FF2B5EF4-FFF2-40B4-BE49-F238E27FC236}">
                <a16:creationId xmlns:a16="http://schemas.microsoft.com/office/drawing/2014/main" id="{A6C26B5D-B6C0-DC81-C012-AEDE9C96F64B}"/>
              </a:ext>
            </a:extLst>
          </p:cNvPr>
          <p:cNvSpPr txBox="1">
            <a:spLocks/>
          </p:cNvSpPr>
          <p:nvPr/>
        </p:nvSpPr>
        <p:spPr>
          <a:xfrm>
            <a:off x="0" y="912758"/>
            <a:ext cx="9144000" cy="288033"/>
          </a:xfrm>
          <a:prstGeom prst="rect">
            <a:avLst/>
          </a:prstGeom>
        </p:spPr>
        <p:txBody>
          <a:bodyPr>
            <a:noAutofit/>
          </a:bodyPr>
          <a:lst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a:lstStyle>
          <a:p>
            <a:pPr algn="ctr"/>
            <a:r>
              <a:rPr lang="en-US" dirty="0">
                <a:solidFill>
                  <a:schemeClr val="tx2"/>
                </a:solidFill>
              </a:rPr>
              <a:t>Map of Applications Received</a:t>
            </a:r>
          </a:p>
        </p:txBody>
      </p:sp>
      <p:pic>
        <p:nvPicPr>
          <p:cNvPr id="3" name="Picture 2">
            <a:extLst>
              <a:ext uri="{FF2B5EF4-FFF2-40B4-BE49-F238E27FC236}">
                <a16:creationId xmlns:a16="http://schemas.microsoft.com/office/drawing/2014/main" id="{B33CC9A2-419B-064A-A49D-46F25D1598AE}"/>
              </a:ext>
            </a:extLst>
          </p:cNvPr>
          <p:cNvPicPr>
            <a:picLocks noChangeAspect="1"/>
          </p:cNvPicPr>
          <p:nvPr/>
        </p:nvPicPr>
        <p:blipFill>
          <a:blip r:embed="rId2"/>
          <a:stretch>
            <a:fillRect/>
          </a:stretch>
        </p:blipFill>
        <p:spPr>
          <a:xfrm>
            <a:off x="1164567" y="1373277"/>
            <a:ext cx="6564701" cy="481143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icture Placeholder 3">
            <a:extLst>
              <a:ext uri="{FF2B5EF4-FFF2-40B4-BE49-F238E27FC236}">
                <a16:creationId xmlns:a16="http://schemas.microsoft.com/office/drawing/2014/main" id="{69351D74-7B1E-F9EA-7B3A-5E216B804315}"/>
              </a:ext>
            </a:extLst>
          </p:cNvPr>
          <p:cNvSpPr>
            <a:spLocks noGrp="1" noChangeArrowheads="1" noTextEdit="1"/>
          </p:cNvSpPr>
          <p:nvPr>
            <p:ph type="pic" sz="quarter" idx="10"/>
          </p:nvPr>
        </p:nvSpPr>
        <p:spPr>
          <a:solidFill>
            <a:srgbClr val="03617A"/>
          </a:solidFill>
        </p:spPr>
        <p:txBody>
          <a:bodyPr/>
          <a:lstStyle/>
          <a:p>
            <a:endParaRPr lang="en-US"/>
          </a:p>
        </p:txBody>
      </p:sp>
      <p:grpSp>
        <p:nvGrpSpPr>
          <p:cNvPr id="34819" name="Group 1">
            <a:extLst>
              <a:ext uri="{FF2B5EF4-FFF2-40B4-BE49-F238E27FC236}">
                <a16:creationId xmlns:a16="http://schemas.microsoft.com/office/drawing/2014/main" id="{14832C51-1C17-90A3-67F3-5CED1365CF16}"/>
              </a:ext>
            </a:extLst>
          </p:cNvPr>
          <p:cNvGrpSpPr>
            <a:grpSpLocks/>
          </p:cNvGrpSpPr>
          <p:nvPr/>
        </p:nvGrpSpPr>
        <p:grpSpPr bwMode="auto">
          <a:xfrm>
            <a:off x="0" y="1087438"/>
            <a:ext cx="9144000" cy="4830762"/>
            <a:chOff x="0" y="20638"/>
            <a:chExt cx="24377650" cy="12880975"/>
          </a:xfrm>
          <a:solidFill>
            <a:srgbClr val="19405B"/>
          </a:solidFill>
        </p:grpSpPr>
        <p:sp>
          <p:nvSpPr>
            <p:cNvPr id="12" name="Rectangle 11">
              <a:extLst>
                <a:ext uri="{FF2B5EF4-FFF2-40B4-BE49-F238E27FC236}">
                  <a16:creationId xmlns:a16="http://schemas.microsoft.com/office/drawing/2014/main" id="{73661595-2889-38C6-6A08-1E1E08DDB30E}"/>
                </a:ext>
              </a:extLst>
            </p:cNvPr>
            <p:cNvSpPr/>
            <p:nvPr/>
          </p:nvSpPr>
          <p:spPr>
            <a:xfrm rot="5400000">
              <a:off x="7090193" y="-7069555"/>
              <a:ext cx="10197262" cy="24377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3" name="Graphic 13">
              <a:extLst>
                <a:ext uri="{FF2B5EF4-FFF2-40B4-BE49-F238E27FC236}">
                  <a16:creationId xmlns:a16="http://schemas.microsoft.com/office/drawing/2014/main" id="{22C457C1-F749-40CE-1A77-7E6D2E71040B}"/>
                </a:ext>
              </a:extLst>
            </p:cNvPr>
            <p:cNvSpPr>
              <a:spLocks/>
            </p:cNvSpPr>
            <p:nvPr/>
          </p:nvSpPr>
          <p:spPr bwMode="auto">
            <a:xfrm>
              <a:off x="0" y="9968155"/>
              <a:ext cx="24377650" cy="2933458"/>
            </a:xfrm>
            <a:custGeom>
              <a:avLst/>
              <a:gdLst>
                <a:gd name="T0" fmla="*/ 12188825 w 24406104"/>
                <a:gd name="T1" fmla="*/ 0 h 2853262"/>
                <a:gd name="T2" fmla="*/ 0 w 24406104"/>
                <a:gd name="T3" fmla="*/ 0 h 2853262"/>
                <a:gd name="T4" fmla="*/ 0 w 24406104"/>
                <a:gd name="T5" fmla="*/ 372714 h 2853262"/>
                <a:gd name="T6" fmla="*/ 12118818 w 24406104"/>
                <a:gd name="T7" fmla="*/ 2924053 h 2853262"/>
                <a:gd name="T8" fmla="*/ 12118818 w 24406104"/>
                <a:gd name="T9" fmla="*/ 2924053 h 2853262"/>
                <a:gd name="T10" fmla="*/ 12156750 w 24406104"/>
                <a:gd name="T11" fmla="*/ 2931917 h 2853262"/>
                <a:gd name="T12" fmla="*/ 12217083 w 24406104"/>
                <a:gd name="T13" fmla="*/ 2932703 h 2853262"/>
                <a:gd name="T14" fmla="*/ 12258578 w 24406104"/>
                <a:gd name="T15" fmla="*/ 2924053 h 2853262"/>
                <a:gd name="T16" fmla="*/ 12258578 w 24406104"/>
                <a:gd name="T17" fmla="*/ 2924053 h 2853262"/>
                <a:gd name="T18" fmla="*/ 24377649 w 24406104"/>
                <a:gd name="T19" fmla="*/ 372714 h 2853262"/>
                <a:gd name="T20" fmla="*/ 24377649 w 24406104"/>
                <a:gd name="T21" fmla="*/ 0 h 2853262"/>
                <a:gd name="T22" fmla="*/ 12188825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grpFill/>
            <a:ln>
              <a:noFill/>
            </a:ln>
          </p:spPr>
          <p:txBody>
            <a:bodyPr anchor="ctr"/>
            <a:lstStyle/>
            <a:p>
              <a:pPr eaLnBrk="1" fontAlgn="auto" hangingPunct="1">
                <a:spcBef>
                  <a:spcPts val="0"/>
                </a:spcBef>
                <a:spcAft>
                  <a:spcPts val="0"/>
                </a:spcAft>
                <a:defRPr/>
              </a:pPr>
              <a:endParaRPr lang="en-US" sz="900">
                <a:latin typeface="+mn-lt"/>
              </a:endParaRPr>
            </a:p>
          </p:txBody>
        </p:sp>
      </p:grpSp>
      <p:sp>
        <p:nvSpPr>
          <p:cNvPr id="34821" name="TextBox 14">
            <a:extLst>
              <a:ext uri="{FF2B5EF4-FFF2-40B4-BE49-F238E27FC236}">
                <a16:creationId xmlns:a16="http://schemas.microsoft.com/office/drawing/2014/main" id="{7FEF636E-8B73-1ABE-B82B-43FE29812174}"/>
              </a:ext>
            </a:extLst>
          </p:cNvPr>
          <p:cNvSpPr txBox="1">
            <a:spLocks noChangeArrowheads="1"/>
          </p:cNvSpPr>
          <p:nvPr/>
        </p:nvSpPr>
        <p:spPr bwMode="auto">
          <a:xfrm>
            <a:off x="3535363" y="4362450"/>
            <a:ext cx="207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a:solidFill>
                  <a:schemeClr val="bg1"/>
                </a:solidFill>
                <a:latin typeface="Roboto Slab" pitchFamily="2" charset="0"/>
                <a:ea typeface="Roboto Slab" pitchFamily="2" charset="0"/>
                <a:cs typeface="Arial" panose="020B0604020202020204" pitchFamily="34" charset="0"/>
              </a:rPr>
              <a:t>Questions?</a:t>
            </a:r>
          </a:p>
        </p:txBody>
      </p:sp>
      <p:sp>
        <p:nvSpPr>
          <p:cNvPr id="28679" name="TextBox 14">
            <a:extLst>
              <a:ext uri="{FF2B5EF4-FFF2-40B4-BE49-F238E27FC236}">
                <a16:creationId xmlns:a16="http://schemas.microsoft.com/office/drawing/2014/main" id="{753623AE-3A82-C234-2DBF-E1F34E10FBBA}"/>
              </a:ext>
            </a:extLst>
          </p:cNvPr>
          <p:cNvSpPr txBox="1">
            <a:spLocks noChangeArrowheads="1"/>
          </p:cNvSpPr>
          <p:nvPr/>
        </p:nvSpPr>
        <p:spPr bwMode="auto">
          <a:xfrm>
            <a:off x="758825"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scott.flagg@iowadot.us</a:t>
            </a:r>
          </a:p>
        </p:txBody>
      </p:sp>
      <p:sp>
        <p:nvSpPr>
          <p:cNvPr id="28680" name="TextBox 14">
            <a:extLst>
              <a:ext uri="{FF2B5EF4-FFF2-40B4-BE49-F238E27FC236}">
                <a16:creationId xmlns:a16="http://schemas.microsoft.com/office/drawing/2014/main" id="{7499D563-4D90-C09C-7582-8BB174803D28}"/>
              </a:ext>
            </a:extLst>
          </p:cNvPr>
          <p:cNvSpPr txBox="1">
            <a:spLocks noChangeArrowheads="1"/>
          </p:cNvSpPr>
          <p:nvPr/>
        </p:nvSpPr>
        <p:spPr bwMode="auto">
          <a:xfrm>
            <a:off x="7543800"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515-239-1252</a:t>
            </a:r>
          </a:p>
        </p:txBody>
      </p:sp>
      <p:grpSp>
        <p:nvGrpSpPr>
          <p:cNvPr id="34824" name="Group 20">
            <a:extLst>
              <a:ext uri="{FF2B5EF4-FFF2-40B4-BE49-F238E27FC236}">
                <a16:creationId xmlns:a16="http://schemas.microsoft.com/office/drawing/2014/main" id="{7D9F2779-6F5C-5300-A84A-97CA37B45C71}"/>
              </a:ext>
            </a:extLst>
          </p:cNvPr>
          <p:cNvGrpSpPr>
            <a:grpSpLocks/>
          </p:cNvGrpSpPr>
          <p:nvPr/>
        </p:nvGrpSpPr>
        <p:grpSpPr bwMode="auto">
          <a:xfrm>
            <a:off x="7137400" y="6167438"/>
            <a:ext cx="357188" cy="357187"/>
            <a:chOff x="18077921" y="12102198"/>
            <a:chExt cx="952500" cy="952500"/>
          </a:xfrm>
          <a:solidFill>
            <a:schemeClr val="accent1"/>
          </a:solidFill>
        </p:grpSpPr>
        <p:sp>
          <p:nvSpPr>
            <p:cNvPr id="15" name="Oval 14">
              <a:extLst>
                <a:ext uri="{FF2B5EF4-FFF2-40B4-BE49-F238E27FC236}">
                  <a16:creationId xmlns:a16="http://schemas.microsoft.com/office/drawing/2014/main" id="{C7406A0D-3F25-60A1-C13B-04633BF5BADC}"/>
                </a:ext>
              </a:extLst>
            </p:cNvPr>
            <p:cNvSpPr/>
            <p:nvPr/>
          </p:nvSpPr>
          <p:spPr>
            <a:xfrm>
              <a:off x="18077921"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2" name="Graphic 5">
              <a:extLst>
                <a:ext uri="{FF2B5EF4-FFF2-40B4-BE49-F238E27FC236}">
                  <a16:creationId xmlns:a16="http://schemas.microsoft.com/office/drawing/2014/main" id="{5A9D7F04-C068-7F77-A3C4-7D475E39F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0333" y="12356198"/>
              <a:ext cx="458788"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4825" name="Group 18">
            <a:extLst>
              <a:ext uri="{FF2B5EF4-FFF2-40B4-BE49-F238E27FC236}">
                <a16:creationId xmlns:a16="http://schemas.microsoft.com/office/drawing/2014/main" id="{18968B57-649B-CF0D-084C-47D88B2AA47C}"/>
              </a:ext>
            </a:extLst>
          </p:cNvPr>
          <p:cNvGrpSpPr>
            <a:grpSpLocks/>
          </p:cNvGrpSpPr>
          <p:nvPr/>
        </p:nvGrpSpPr>
        <p:grpSpPr bwMode="auto">
          <a:xfrm>
            <a:off x="354013" y="6167438"/>
            <a:ext cx="357187" cy="357187"/>
            <a:chOff x="941388" y="12102198"/>
            <a:chExt cx="952500" cy="952500"/>
          </a:xfrm>
          <a:solidFill>
            <a:schemeClr val="accent1"/>
          </a:solidFill>
        </p:grpSpPr>
        <p:sp>
          <p:nvSpPr>
            <p:cNvPr id="11" name="Oval 10">
              <a:extLst>
                <a:ext uri="{FF2B5EF4-FFF2-40B4-BE49-F238E27FC236}">
                  <a16:creationId xmlns:a16="http://schemas.microsoft.com/office/drawing/2014/main" id="{914938DF-6977-868B-2CCA-B0A6EB1F1769}"/>
                </a:ext>
              </a:extLst>
            </p:cNvPr>
            <p:cNvSpPr/>
            <p:nvPr/>
          </p:nvSpPr>
          <p:spPr>
            <a:xfrm>
              <a:off x="941388"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0" name="Graphic 17">
              <a:extLst>
                <a:ext uri="{FF2B5EF4-FFF2-40B4-BE49-F238E27FC236}">
                  <a16:creationId xmlns:a16="http://schemas.microsoft.com/office/drawing/2014/main" id="{86FDCB34-6800-86AC-0A65-AA5E6D33E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2411760"/>
              <a:ext cx="485775" cy="333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Rectangle 4">
            <a:extLst>
              <a:ext uri="{FF2B5EF4-FFF2-40B4-BE49-F238E27FC236}">
                <a16:creationId xmlns:a16="http://schemas.microsoft.com/office/drawing/2014/main" id="{8E3DF76F-6035-8DB0-4E5F-E7E1874E686D}"/>
              </a:ext>
            </a:extLst>
          </p:cNvPr>
          <p:cNvSpPr/>
          <p:nvPr/>
        </p:nvSpPr>
        <p:spPr>
          <a:xfrm>
            <a:off x="0" y="0"/>
            <a:ext cx="9144000" cy="1838325"/>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cxnSp>
        <p:nvCxnSpPr>
          <p:cNvPr id="13" name="Straight Connector 12">
            <a:extLst>
              <a:ext uri="{FF2B5EF4-FFF2-40B4-BE49-F238E27FC236}">
                <a16:creationId xmlns:a16="http://schemas.microsoft.com/office/drawing/2014/main" id="{78723A4A-0B70-C6F6-AAC8-6940B73221F9}"/>
              </a:ext>
            </a:extLst>
          </p:cNvPr>
          <p:cNvCxnSpPr>
            <a:cxnSpLocks/>
          </p:cNvCxnSpPr>
          <p:nvPr/>
        </p:nvCxnSpPr>
        <p:spPr>
          <a:xfrm>
            <a:off x="1528763" y="4159250"/>
            <a:ext cx="6086475" cy="0"/>
          </a:xfrm>
          <a:prstGeom prst="line">
            <a:avLst/>
          </a:prstGeom>
          <a:ln w="95250">
            <a:solidFill>
              <a:srgbClr val="52919F"/>
            </a:solidFill>
          </a:ln>
        </p:spPr>
        <p:style>
          <a:lnRef idx="1">
            <a:schemeClr val="accent1"/>
          </a:lnRef>
          <a:fillRef idx="0">
            <a:schemeClr val="accent1"/>
          </a:fillRef>
          <a:effectRef idx="0">
            <a:schemeClr val="accent1"/>
          </a:effectRef>
          <a:fontRef idx="minor">
            <a:schemeClr val="tx1"/>
          </a:fontRef>
        </p:style>
      </p:cxnSp>
      <p:pic>
        <p:nvPicPr>
          <p:cNvPr id="34828" name="Graphic 10">
            <a:extLst>
              <a:ext uri="{FF2B5EF4-FFF2-40B4-BE49-F238E27FC236}">
                <a16:creationId xmlns:a16="http://schemas.microsoft.com/office/drawing/2014/main" id="{77FD1250-206E-3103-86DE-8247E3188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3416300"/>
            <a:ext cx="22479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1" y="946618"/>
            <a:ext cx="3447319" cy="1200329"/>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Clay County Connection Ph. 3</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(Dickinson County)</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18171" y="2468648"/>
            <a:ext cx="328063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Construction of a 1-mile paved trail from 270th Street to 260th Street making the connection between 20 miles of trail in Clay County and the larger Iowa Great Lakes Trails system resulting</a:t>
            </a:r>
          </a:p>
          <a:p>
            <a:pPr eaLnBrk="1" hangingPunct="1"/>
            <a:r>
              <a:rPr lang="en-US" altLang="en-US" dirty="0">
                <a:solidFill>
                  <a:schemeClr val="bg1"/>
                </a:solidFill>
                <a:latin typeface="+mn-lt"/>
                <a:ea typeface="PT Sans" panose="020B0503020203090204" pitchFamily="34" charset="0"/>
                <a:cs typeface="PT Sans" panose="020B0503020203090204" pitchFamily="34" charset="0"/>
              </a:rPr>
              <a:t>in over 75 miles of adjoining trails </a:t>
            </a:r>
            <a:r>
              <a:rPr lang="en-US" altLang="en-US" dirty="0">
                <a:solidFill>
                  <a:schemeClr val="bg1"/>
                </a:solidFill>
                <a:ea typeface="PT Sans" panose="020B0503020203090204" pitchFamily="34" charset="0"/>
                <a:cs typeface="PT Sans" panose="020B0503020203090204" pitchFamily="34" charset="0"/>
              </a:rPr>
              <a:t>in northwest Iowa.</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$736,550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$295,000 (40%)</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9</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98109" y="2343744"/>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3" name="Picture 2">
            <a:extLst>
              <a:ext uri="{FF2B5EF4-FFF2-40B4-BE49-F238E27FC236}">
                <a16:creationId xmlns:a16="http://schemas.microsoft.com/office/drawing/2014/main" id="{655A23AF-2AA4-07E4-4004-53D60F9B83E6}"/>
              </a:ext>
            </a:extLst>
          </p:cNvPr>
          <p:cNvPicPr>
            <a:picLocks noChangeAspect="1"/>
          </p:cNvPicPr>
          <p:nvPr/>
        </p:nvPicPr>
        <p:blipFill>
          <a:blip r:embed="rId3"/>
          <a:stretch>
            <a:fillRect/>
          </a:stretch>
        </p:blipFill>
        <p:spPr>
          <a:xfrm>
            <a:off x="4725294" y="946617"/>
            <a:ext cx="3291685" cy="5106331"/>
          </a:xfrm>
          <a:prstGeom prst="rect">
            <a:avLst/>
          </a:prstGeom>
        </p:spPr>
      </p:pic>
    </p:spTree>
    <p:extLst>
      <p:ext uri="{BB962C8B-B14F-4D97-AF65-F5344CB8AC3E}">
        <p14:creationId xmlns:p14="http://schemas.microsoft.com/office/powerpoint/2010/main" val="76338584"/>
      </p:ext>
    </p:extLst>
  </p:cSld>
  <p:clrMapOvr>
    <a:masterClrMapping/>
  </p:clrMapOvr>
</p:sld>
</file>

<file path=ppt/theme/theme1.xml><?xml version="1.0" encoding="utf-8"?>
<a:theme xmlns:a="http://schemas.openxmlformats.org/drawingml/2006/main" name="1_Office Theme">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4239</TotalTime>
  <Words>1490</Words>
  <Application>Microsoft Office PowerPoint</Application>
  <PresentationFormat>On-screen Show (4:3)</PresentationFormat>
  <Paragraphs>359</Paragraphs>
  <Slides>20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PT Sans</vt:lpstr>
      <vt:lpstr>PT Sans Pro</vt:lpstr>
      <vt:lpstr>Roboto Slab</vt:lpstr>
      <vt:lpstr>Work Sans</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Christina</dc:creator>
  <cp:lastModifiedBy>Anderson, Stuart</cp:lastModifiedBy>
  <cp:revision>111</cp:revision>
  <dcterms:created xsi:type="dcterms:W3CDTF">2023-08-03T14:09:31Z</dcterms:created>
  <dcterms:modified xsi:type="dcterms:W3CDTF">2025-10-06T15:08:21Z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aac733-ded1-41e0-8ea6-961193f81247_Enabled">
    <vt:lpwstr>true</vt:lpwstr>
  </property>
  <property fmtid="{D5CDD505-2E9C-101B-9397-08002B2CF9AE}" pid="3" name="MSIP_Label_0faac733-ded1-41e0-8ea6-961193f81247_SetDate">
    <vt:lpwstr>2025-08-21T21:39:14Z</vt:lpwstr>
  </property>
  <property fmtid="{D5CDD505-2E9C-101B-9397-08002B2CF9AE}" pid="4" name="MSIP_Label_0faac733-ded1-41e0-8ea6-961193f81247_Method">
    <vt:lpwstr>Standard</vt:lpwstr>
  </property>
  <property fmtid="{D5CDD505-2E9C-101B-9397-08002B2CF9AE}" pid="5" name="MSIP_Label_0faac733-ded1-41e0-8ea6-961193f81247_Name">
    <vt:lpwstr>defa4170-0d19-0005-0004-bc88714345d2</vt:lpwstr>
  </property>
  <property fmtid="{D5CDD505-2E9C-101B-9397-08002B2CF9AE}" pid="6" name="MSIP_Label_0faac733-ded1-41e0-8ea6-961193f81247_SiteId">
    <vt:lpwstr>a1e65fcc-32fa-4fdd-8692-0cc2eb06676e</vt:lpwstr>
  </property>
  <property fmtid="{D5CDD505-2E9C-101B-9397-08002B2CF9AE}" pid="7" name="MSIP_Label_0faac733-ded1-41e0-8ea6-961193f81247_ActionId">
    <vt:lpwstr>b0258f87-8877-405b-9ba7-df38fa209fdc</vt:lpwstr>
  </property>
  <property fmtid="{D5CDD505-2E9C-101B-9397-08002B2CF9AE}" pid="8" name="MSIP_Label_0faac733-ded1-41e0-8ea6-961193f81247_ContentBits">
    <vt:lpwstr>0</vt:lpwstr>
  </property>
</Properties>
</file>