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handoutMasterIdLst>
    <p:handoutMasterId r:id="rId18"/>
  </p:handoutMasterIdLst>
  <p:sldIdLst>
    <p:sldId id="256" r:id="rId5"/>
    <p:sldId id="257" r:id="rId6"/>
    <p:sldId id="342" r:id="rId7"/>
    <p:sldId id="346" r:id="rId8"/>
    <p:sldId id="295" r:id="rId9"/>
    <p:sldId id="299" r:id="rId10"/>
    <p:sldId id="343" r:id="rId11"/>
    <p:sldId id="341" r:id="rId12"/>
    <p:sldId id="344" r:id="rId13"/>
    <p:sldId id="345" r:id="rId14"/>
    <p:sldId id="298" r:id="rId15"/>
    <p:sldId id="270" r:id="rId16"/>
  </p:sldIdLst>
  <p:sldSz cx="9144000" cy="6858000" type="screen4x3"/>
  <p:notesSz cx="6858000" cy="9144000"/>
  <p:embeddedFontLst>
    <p:embeddedFont>
      <p:font typeface="Microsoft Sans Serif" panose="020B0604020202020204" pitchFamily="34" charset="0"/>
      <p:regular r:id="rId19"/>
    </p:embeddedFont>
    <p:embeddedFont>
      <p:font typeface="PT Sans" panose="020B0503020203020204" pitchFamily="34" charset="0"/>
      <p:regular r:id="rId20"/>
      <p:bold r:id="rId21"/>
      <p:italic r:id="rId22"/>
      <p:boldItalic r:id="rId23"/>
    </p:embeddedFont>
    <p:embeddedFont>
      <p:font typeface="Roboto Slab" pitchFamily="50" charset="0"/>
      <p:regular r:id="rId24"/>
      <p:bold r:id="rId25"/>
    </p:embeddedFont>
  </p:embeddedFontLst>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79056" autoAdjust="0"/>
  </p:normalViewPr>
  <p:slideViewPr>
    <p:cSldViewPr snapToGrid="0">
      <p:cViewPr varScale="1">
        <p:scale>
          <a:sx n="84" d="100"/>
          <a:sy n="84" d="100"/>
        </p:scale>
        <p:origin x="78"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3696" y="105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10/6/2025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10/6/2025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272883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asset value of pavement / bridges is about $51B.  Even a 1% increase in efficiency yields $510M in savings over the entire asset lifecycle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indent="0">
              <a:buNone/>
            </a:pPr>
            <a:r>
              <a:rPr lang="en-US" baseline="0" dirty="0"/>
              <a:t>Right investments at the right time allow us to stretch our limited dollars as far as they will go</a:t>
            </a:r>
          </a:p>
          <a:p>
            <a:pPr marL="0" indent="0">
              <a:buNone/>
            </a:pPr>
            <a:endParaRPr lang="en-US" baseline="0" dirty="0"/>
          </a:p>
          <a:p>
            <a:pPr marL="0" indent="0">
              <a:buNone/>
            </a:pPr>
            <a:r>
              <a:rPr lang="en-US" baseline="0" dirty="0"/>
              <a:t>This in turn leads to a better performing system because it helps us keep the system in the best possible condition</a:t>
            </a:r>
          </a:p>
          <a:p>
            <a:pPr marL="0" indent="0">
              <a:buNone/>
            </a:pPr>
            <a:endParaRPr lang="en-US" baseline="0" dirty="0"/>
          </a:p>
          <a:p>
            <a:pPr marL="0" indent="0">
              <a:buNone/>
            </a:pPr>
            <a:r>
              <a:rPr lang="en-US" baseline="0" dirty="0"/>
              <a:t>Delivering the best value  while maximizing performance builds credibility</a:t>
            </a:r>
          </a:p>
          <a:p>
            <a:pPr marL="0" indent="0">
              <a:buNone/>
            </a:pPr>
            <a:endParaRPr lang="en-US" baseline="0" dirty="0"/>
          </a:p>
          <a:p>
            <a:pPr marL="0" indent="0">
              <a:buNone/>
            </a:pPr>
            <a:r>
              <a:rPr lang="en-US" baseline="0" dirty="0"/>
              <a:t>Credibility is important because we serve as stewards of a tremendously valuable transportation system</a:t>
            </a:r>
          </a:p>
          <a:p>
            <a:pPr marL="171450" indent="-171450">
              <a:buFont typeface="Arial" panose="020B0604020202020204" pitchFamily="34" charset="0"/>
              <a:buChar char="•"/>
            </a:pPr>
            <a:r>
              <a:rPr lang="en-US" baseline="0" dirty="0"/>
              <a:t>Current replacement value of all primary roads and bridges is about $36 billion</a:t>
            </a:r>
          </a:p>
          <a:p>
            <a:pPr marL="171450" indent="-171450">
              <a:buFont typeface="Arial" panose="020B0604020202020204" pitchFamily="34" charset="0"/>
              <a:buChar char="•"/>
            </a:pPr>
            <a:r>
              <a:rPr lang="en-US" baseline="0" dirty="0"/>
              <a:t>When considering the value of the goods and services that depend on this system, the value is even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362830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Targets are set to maintain a state of good repair </a:t>
            </a:r>
          </a:p>
          <a:p>
            <a:endParaRPr lang="en-US" sz="1200" dirty="0"/>
          </a:p>
          <a:p>
            <a:r>
              <a:rPr lang="en-US" sz="1200" dirty="0"/>
              <a:t>Maintaining assets in a state of good repair minimizes overall lifecycle costs (good roads cost less)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3073869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Update process will kick-off later this Fall</a:t>
            </a:r>
          </a:p>
          <a:p>
            <a:r>
              <a:rPr lang="en-US" dirty="0"/>
              <a:t>Next update due in Mar 2027</a:t>
            </a:r>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112832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Diagram illustrates how the TAMP is connected to our long-range plan, various system and modal plans, and our 5-year program</a:t>
            </a:r>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169227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Teams and subject matter experts for pavements, bridges, and other assets form the foundation of asset management.  They are responsible for collecting asset data, forecasting future performance, recommending strategies for the optimal mix of treatments and projects, and assessing asset performance.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TAM Implementation Team, or TAMIT, serves as the cornerstone of TAM governance at Iowa DOT. TAMIT helps develop and implement the TAMP and serves as a conduit between technical staff and the Executive Leadership Team and Commission.  TAMIT provides coordination, guidance, and support for TAM efforts within the department and pursues new, proactive ways to further integrate asset management into department processes and the lifecycle of infrastructure.  </a:t>
            </a:r>
          </a:p>
          <a:p>
            <a:endParaRPr lang="en-US" dirty="0"/>
          </a:p>
          <a:p>
            <a:r>
              <a:rPr lang="en-US" dirty="0"/>
              <a:t>The Executive Leadership Team and the Iowa Transportation Commission guide overall TAM efforts by providing policy direction, allocating resources, and making decisions.  Direction for asset management is provided through the policy established through the State Long-Range Transportation Plan as well as the investment decisions documented in the Five-Year Program.</a:t>
            </a:r>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352997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t>Nov 2025 – Project Prioritization Update</a:t>
            </a:r>
          </a:p>
          <a:p>
            <a:pPr marL="285750" indent="-285750">
              <a:buFont typeface="Arial" panose="020B0604020202020204" pitchFamily="34" charset="0"/>
              <a:buChar char="•"/>
            </a:pPr>
            <a:r>
              <a:rPr lang="en-US" sz="1400" dirty="0"/>
              <a:t>Update on proposed changes to our project prioritization scoring method and process</a:t>
            </a:r>
          </a:p>
          <a:p>
            <a:pPr marL="0" indent="0">
              <a:buNone/>
            </a:pPr>
            <a:endParaRPr lang="en-US" sz="1400" dirty="0"/>
          </a:p>
          <a:p>
            <a:pPr marL="0" indent="0">
              <a:buNone/>
            </a:pPr>
            <a:r>
              <a:rPr lang="en-US" sz="1400" dirty="0"/>
              <a:t>Dec 2025 – Interstate Plan Update</a:t>
            </a:r>
          </a:p>
          <a:p>
            <a:pPr marL="171450" indent="-171450">
              <a:buFont typeface="Arial" panose="020B0604020202020204" pitchFamily="34" charset="0"/>
              <a:buChar char="•"/>
            </a:pPr>
            <a:r>
              <a:rPr lang="en-US" sz="1200" dirty="0">
                <a:cs typeface="Arial" panose="020B0604020202020204" pitchFamily="34" charset="0"/>
              </a:rPr>
              <a:t>Present updated recommendations for timing and location of future capacity and stewardship investments</a:t>
            </a:r>
          </a:p>
          <a:p>
            <a:pPr marL="171450" indent="-171450">
              <a:buFont typeface="Arial" panose="020B0604020202020204" pitchFamily="34" charset="0"/>
              <a:buChar char="•"/>
            </a:pPr>
            <a:r>
              <a:rPr lang="en-US" sz="1200" dirty="0">
                <a:cs typeface="Arial" panose="020B0604020202020204" pitchFamily="34" charset="0"/>
              </a:rPr>
              <a:t>Receive Commission input on proposed schedule and funding level</a:t>
            </a:r>
          </a:p>
          <a:p>
            <a:pPr marL="0" indent="0">
              <a:buNone/>
            </a:pPr>
            <a:endParaRPr lang="en-US" sz="1400" dirty="0"/>
          </a:p>
          <a:p>
            <a:pPr marL="0" indent="0">
              <a:buNone/>
            </a:pPr>
            <a:r>
              <a:rPr lang="en-US" sz="1400" dirty="0"/>
              <a:t>Jan 2026</a:t>
            </a:r>
          </a:p>
          <a:p>
            <a:pPr marL="0" indent="0">
              <a:buNone/>
            </a:pPr>
            <a:r>
              <a:rPr lang="en-US" sz="1400" dirty="0"/>
              <a:t>Pavement Asset Management </a:t>
            </a:r>
          </a:p>
          <a:p>
            <a:pPr marL="171450" marR="0" lvl="0" indent="-171450">
              <a:buFont typeface="Arial" panose="020B0604020202020204" pitchFamily="34" charset="0"/>
              <a:buChar char="•"/>
            </a:pPr>
            <a:r>
              <a:rPr lang="en-US" sz="1200" dirty="0">
                <a:cs typeface="Arial" panose="020B0604020202020204" pitchFamily="34" charset="0"/>
              </a:rPr>
              <a:t>Review of current conditions</a:t>
            </a:r>
          </a:p>
          <a:p>
            <a:pPr marL="171450" marR="0" lvl="0" indent="-171450">
              <a:buFont typeface="Arial" panose="020B0604020202020204" pitchFamily="34" charset="0"/>
              <a:buChar char="•"/>
            </a:pPr>
            <a:r>
              <a:rPr lang="en-US" sz="1200" dirty="0">
                <a:cs typeface="Arial" panose="020B0604020202020204" pitchFamily="34" charset="0"/>
              </a:rPr>
              <a:t>Present different investment scenarios and resulting conditions</a:t>
            </a:r>
          </a:p>
          <a:p>
            <a:pPr marL="0" indent="0">
              <a:buNone/>
            </a:pPr>
            <a:r>
              <a:rPr lang="en-US" sz="1400" dirty="0"/>
              <a:t>Statewide Traffic Operations and ITS Overview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Highlight asset management needs for ITS infrastructure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Overview of needs and uses for the Statewide Operations line item </a:t>
            </a:r>
          </a:p>
          <a:p>
            <a:pPr marL="0" indent="0">
              <a:buNone/>
            </a:pPr>
            <a:endParaRPr lang="en-US" sz="1400" dirty="0"/>
          </a:p>
          <a:p>
            <a:pPr marL="0" indent="0">
              <a:buNone/>
            </a:pPr>
            <a:endParaRPr lang="en-US" sz="1400" dirty="0"/>
          </a:p>
          <a:p>
            <a:pPr marL="0" indent="0">
              <a:buNone/>
            </a:pPr>
            <a:r>
              <a:rPr lang="en-US" sz="1400" dirty="0"/>
              <a:t>Feb 2026 – Bridge Asset Management</a:t>
            </a:r>
          </a:p>
          <a:p>
            <a:pPr marL="171450" indent="-171450">
              <a:buFont typeface="Arial" panose="020B0604020202020204" pitchFamily="34" charset="0"/>
              <a:buChar char="•"/>
            </a:pPr>
            <a:r>
              <a:rPr lang="en-US" sz="1200" dirty="0">
                <a:cs typeface="Arial" panose="020B0604020202020204" pitchFamily="34" charset="0"/>
              </a:rPr>
              <a:t>Review of current conditions</a:t>
            </a:r>
          </a:p>
          <a:p>
            <a:pPr marL="171450" indent="-171450">
              <a:buFont typeface="Arial" panose="020B0604020202020204" pitchFamily="34" charset="0"/>
              <a:buChar char="•"/>
            </a:pPr>
            <a:r>
              <a:rPr lang="en-US" sz="1200" dirty="0">
                <a:cs typeface="Arial" panose="020B0604020202020204" pitchFamily="34" charset="0"/>
              </a:rPr>
              <a:t>Present different investment scenarios and resulting conditions</a:t>
            </a:r>
          </a:p>
          <a:p>
            <a:pPr marL="171450" indent="-171450">
              <a:buFont typeface="Arial" panose="020B0604020202020204" pitchFamily="34" charset="0"/>
              <a:buChar char="•"/>
            </a:pPr>
            <a:r>
              <a:rPr lang="en-US" sz="1200" dirty="0">
                <a:cs typeface="Arial" panose="020B0604020202020204" pitchFamily="34" charset="0"/>
              </a:rPr>
              <a:t>Border bridge needs</a:t>
            </a:r>
          </a:p>
          <a:p>
            <a:pPr marL="0" indent="0">
              <a:buNone/>
            </a:pPr>
            <a:endParaRPr lang="en-US" sz="1400" dirty="0"/>
          </a:p>
          <a:p>
            <a:pPr marL="0" indent="0">
              <a:buNone/>
            </a:pPr>
            <a:r>
              <a:rPr lang="en-US" sz="1400" dirty="0"/>
              <a:t>Mar 2026 – Asset Management Summary</a:t>
            </a:r>
          </a:p>
          <a:p>
            <a:pPr marL="171450" marR="0" lvl="0" indent="-171450">
              <a:buFont typeface="Arial" panose="020B0604020202020204" pitchFamily="34" charset="0"/>
              <a:buChar char="•"/>
            </a:pPr>
            <a:r>
              <a:rPr lang="en-US" sz="1200" dirty="0">
                <a:cs typeface="Arial" panose="020B0604020202020204" pitchFamily="34" charset="0"/>
              </a:rPr>
              <a:t>Summarize recommendations from previous presentations</a:t>
            </a:r>
          </a:p>
          <a:p>
            <a:pPr marL="171450" indent="-171450">
              <a:buFont typeface="Arial" panose="020B0604020202020204" pitchFamily="34" charset="0"/>
              <a:buChar char="•"/>
            </a:pPr>
            <a:r>
              <a:rPr lang="en-US" sz="1200" dirty="0">
                <a:cs typeface="Arial" panose="020B0604020202020204" pitchFamily="34" charset="0"/>
              </a:rPr>
              <a:t>Review past growth in stewardship investments and recommend continued increases to stewardship</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275183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4120690" y="1833508"/>
            <a:ext cx="903803" cy="9145186"/>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548639" y="1472138"/>
            <a:ext cx="8071657" cy="4482056"/>
          </a:xfrm>
          <a:prstGeom prst="rect">
            <a:avLst/>
          </a:prstGeom>
        </p:spPr>
        <p:txBody>
          <a:bodyPr/>
          <a:lstStyle>
            <a:lvl1pPr marL="214308" indent="-214308">
              <a:lnSpc>
                <a:spcPct val="100000"/>
              </a:lnSpc>
              <a:spcBef>
                <a:spcPts val="900"/>
              </a:spcBef>
              <a:spcAft>
                <a:spcPts val="0"/>
              </a:spcAft>
              <a:buFont typeface="Arial" panose="020B0604020202020204" pitchFamily="34" charset="0"/>
              <a:buChar char="•"/>
              <a:defRPr sz="2800" spc="38" baseline="0">
                <a:solidFill>
                  <a:schemeClr val="tx1"/>
                </a:solidFill>
                <a:latin typeface="Calibri" panose="020F0502020204030204" pitchFamily="34" charset="0"/>
                <a:cs typeface="Calibri" panose="020F0502020204030204" pitchFamily="34" charset="0"/>
              </a:defRPr>
            </a:lvl1pPr>
            <a:lvl2pPr marL="601259" indent="-342900">
              <a:spcBef>
                <a:spcPts val="450"/>
              </a:spcBef>
              <a:spcAft>
                <a:spcPts val="0"/>
              </a:spcAft>
              <a:buFont typeface="Courier New" panose="02070309020205020404" pitchFamily="49" charset="0"/>
              <a:buChar char="o"/>
              <a:defRPr sz="2400">
                <a:latin typeface="Calibri" panose="020F0502020204030204" pitchFamily="34" charset="0"/>
                <a:cs typeface="Calibri" panose="020F0502020204030204" pitchFamily="34" charset="0"/>
              </a:defRPr>
            </a:lvl2pPr>
            <a:lvl3pPr marL="601251" indent="-173827">
              <a:spcBef>
                <a:spcPts val="450"/>
              </a:spcBef>
              <a:spcAft>
                <a:spcPts val="0"/>
              </a:spcAft>
              <a:buFont typeface="Arial" panose="020B0604020202020204" pitchFamily="34" charset="0"/>
              <a:buChar char="•"/>
              <a:defRPr sz="20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548640" y="764771"/>
            <a:ext cx="8071657" cy="574222"/>
          </a:xfrm>
          <a:prstGeom prst="rect">
            <a:avLst/>
          </a:prstGeom>
        </p:spPr>
        <p:txBody>
          <a:bodyPr anchor="b"/>
          <a:lstStyle>
            <a:lvl1pPr marL="0" indent="0">
              <a:buNone/>
              <a:defRPr sz="3200" b="1" spc="38" baseline="0">
                <a:solidFill>
                  <a:schemeClr val="accent1"/>
                </a:solidFill>
                <a:latin typeface="+mj-lt"/>
              </a:defRPr>
            </a:lvl1pPr>
            <a:lvl2pPr marL="342892" indent="0">
              <a:buNone/>
              <a:defRPr/>
            </a:lvl2pPr>
            <a:lvl3pPr marL="685783" indent="0">
              <a:buNone/>
              <a:defRPr/>
            </a:lvl3pPr>
            <a:lvl4pPr marL="1028675" indent="0">
              <a:buNone/>
              <a:defRPr/>
            </a:lvl4pPr>
            <a:lvl5pPr marL="1371566" indent="0">
              <a:buNone/>
              <a:defRPr/>
            </a:lvl5pPr>
          </a:lstStyle>
          <a:p>
            <a:pPr lvl="0"/>
            <a:r>
              <a:rPr lang="en-US" dirty="0"/>
              <a:t>Headline Here</a:t>
            </a:r>
          </a:p>
        </p:txBody>
      </p:sp>
      <p:sp>
        <p:nvSpPr>
          <p:cNvPr id="5" name="Rectangle 4">
            <a:extLst>
              <a:ext uri="{FF2B5EF4-FFF2-40B4-BE49-F238E27FC236}">
                <a16:creationId xmlns:a16="http://schemas.microsoft.com/office/drawing/2014/main" id="{C05A17F4-8DD1-4400-C949-ADC6D5E12907}"/>
              </a:ext>
            </a:extLst>
          </p:cNvPr>
          <p:cNvSpPr/>
          <p:nvPr userDrawn="1"/>
        </p:nvSpPr>
        <p:spPr>
          <a:xfrm>
            <a:off x="378622" y="631627"/>
            <a:ext cx="8386760"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377410" y="6356355"/>
            <a:ext cx="3463070"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13" baseline="0" dirty="0">
                <a:latin typeface="Calibri" panose="020F0502020204030204" pitchFamily="34" charset="0"/>
                <a:cs typeface="Calibri" panose="020F0502020204030204" pitchFamily="34" charset="0"/>
              </a:rPr>
              <a:t>TRANSPORTATION ASSET MANAGEMENT OVERVIEW </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7882759" y="6356355"/>
            <a:ext cx="883814"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z="1000" spc="113" baseline="0" smtClean="0">
                <a:latin typeface="Calibri" panose="020F0502020204030204" pitchFamily="34" charset="0"/>
                <a:cs typeface="Calibri" panose="020F0502020204030204" pitchFamily="34" charset="0"/>
              </a:rPr>
              <a:pPr/>
              <a:t>‹#›</a:t>
            </a:fld>
            <a:endParaRPr lang="en-US" sz="1000" spc="113"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42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30175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8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3515710" y="0"/>
            <a:ext cx="562829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BE0F35FA-4C2D-7DE9-0605-69F5174A887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9473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3515710" y="0"/>
            <a:ext cx="5628084"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72DA75D3-401A-2409-F7C3-A7F58B4B624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19391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3515710" y="0"/>
            <a:ext cx="562808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96C1EB37-8D59-DED8-DBB7-CB8BAB82B1C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10584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3515710" y="0"/>
            <a:ext cx="5628084"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C9E0B674-D7D1-CC13-680A-E1945A0AFFA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1096096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051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2091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7410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377410" y="6356355"/>
            <a:ext cx="2191106" cy="365125"/>
          </a:xfrm>
          <a:prstGeom prst="rect">
            <a:avLst/>
          </a:prstGeom>
        </p:spPr>
        <p:txBody>
          <a:bodyPr lIns="0" rIns="0" anchor="ctr"/>
          <a:lstStyle>
            <a:lvl1pPr algn="l">
              <a:defRPr sz="600" spc="113"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7882759" y="6356355"/>
            <a:ext cx="883814" cy="365125"/>
          </a:xfrm>
          <a:prstGeom prst="rect">
            <a:avLst/>
          </a:prstGeom>
        </p:spPr>
        <p:txBody>
          <a:bodyPr lIns="0" rIns="0" anchor="ctr"/>
          <a:lstStyle>
            <a:lvl1pPr algn="r">
              <a:defRPr sz="600" spc="113" baseline="0">
                <a:solidFill>
                  <a:schemeClr val="bg1"/>
                </a:solidFill>
              </a:defRPr>
            </a:lvl1pPr>
          </a:lstStyle>
          <a:p>
            <a:fld id="{18D65601-5AE2-46FC-B138-694DDD2B510D}"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C6DC42EE-F50F-A0F2-4A16-29C98B968ECC}"/>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7077810" y="148931"/>
            <a:ext cx="1815614" cy="455416"/>
          </a:xfrm>
          <a:prstGeom prst="rect">
            <a:avLst/>
          </a:prstGeom>
        </p:spPr>
      </p:pic>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0" r:id="rId3"/>
    <p:sldLayoutId id="2147483681" r:id="rId4"/>
    <p:sldLayoutId id="2147483682" r:id="rId5"/>
    <p:sldLayoutId id="2147483683" r:id="rId6"/>
    <p:sldLayoutId id="2147483655" r:id="rId7"/>
    <p:sldLayoutId id="2147483668" r:id="rId8"/>
    <p:sldLayoutId id="2147483669" r:id="rId9"/>
    <p:sldLayoutId id="2147483670" r:id="rId10"/>
  </p:sldLayoutIdLst>
  <p:hf hd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17511" y="5212967"/>
            <a:ext cx="9161510" cy="1592351"/>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sz="1350"/>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0" y="1164479"/>
            <a:ext cx="9143999" cy="14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4000" b="1" dirty="0">
                <a:solidFill>
                  <a:schemeClr val="accent1"/>
                </a:solidFill>
                <a:latin typeface="+mj-lt"/>
                <a:ea typeface="Roboto Slab" pitchFamily="2" charset="0"/>
                <a:cs typeface="Roboto Slab" pitchFamily="2" charset="0"/>
              </a:rPr>
              <a:t>Transportation Asset Management Overview</a:t>
            </a: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0" y="2598596"/>
            <a:ext cx="9161510" cy="14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spcBef>
                <a:spcPts val="1500"/>
              </a:spcBef>
            </a:pPr>
            <a:r>
              <a:rPr lang="en-US" altLang="en-US" sz="2100" b="1" dirty="0">
                <a:solidFill>
                  <a:schemeClr val="accent1"/>
                </a:solidFill>
                <a:latin typeface="Roboto Slab" pitchFamily="2" charset="0"/>
                <a:ea typeface="Roboto Slab" pitchFamily="2" charset="0"/>
                <a:cs typeface="PT Sans" panose="020B0503020203020204" pitchFamily="34" charset="0"/>
              </a:rPr>
              <a:t>October 13, 2025</a:t>
            </a:r>
          </a:p>
          <a:p>
            <a:pPr algn="ctr">
              <a:lnSpc>
                <a:spcPct val="90000"/>
              </a:lnSpc>
              <a:spcBef>
                <a:spcPts val="1500"/>
              </a:spcBef>
            </a:pPr>
            <a:r>
              <a:rPr lang="en-US" altLang="en-US" sz="2100" dirty="0">
                <a:solidFill>
                  <a:schemeClr val="accent1"/>
                </a:solidFill>
                <a:latin typeface="Roboto Slab" pitchFamily="2" charset="0"/>
                <a:ea typeface="Roboto Slab" pitchFamily="2" charset="0"/>
                <a:cs typeface="PT Sans" panose="020B0503020203020204" pitchFamily="34" charset="0"/>
              </a:rPr>
              <a:t>Charlie Purcell, P.E.</a:t>
            </a:r>
          </a:p>
          <a:p>
            <a:pPr algn="ctr">
              <a:lnSpc>
                <a:spcPct val="90000"/>
              </a:lnSpc>
              <a:spcBef>
                <a:spcPts val="1500"/>
              </a:spcBef>
            </a:pPr>
            <a:r>
              <a:rPr lang="en-US" altLang="en-US" sz="2100" dirty="0">
                <a:solidFill>
                  <a:schemeClr val="accent1"/>
                </a:solidFill>
                <a:latin typeface="Roboto Slab" pitchFamily="2" charset="0"/>
                <a:ea typeface="Roboto Slab" pitchFamily="2" charset="0"/>
                <a:cs typeface="PT Sans" panose="020B0503020203020204" pitchFamily="34" charset="0"/>
              </a:rPr>
              <a:t>Deputy Director, Transportation Development Division</a:t>
            </a:r>
          </a:p>
        </p:txBody>
      </p:sp>
      <p:sp>
        <p:nvSpPr>
          <p:cNvPr id="21" name="Text Placeholder 2">
            <a:extLst>
              <a:ext uri="{FF2B5EF4-FFF2-40B4-BE49-F238E27FC236}">
                <a16:creationId xmlns:a16="http://schemas.microsoft.com/office/drawing/2014/main" id="{5A0B7E08-2A36-D1A7-ED69-6D2568EEEFA8}"/>
              </a:ext>
            </a:extLst>
          </p:cNvPr>
          <p:cNvSpPr txBox="1">
            <a:spLocks noChangeArrowheads="1"/>
          </p:cNvSpPr>
          <p:nvPr/>
        </p:nvSpPr>
        <p:spPr bwMode="auto">
          <a:xfrm>
            <a:off x="16767573" y="5551711"/>
            <a:ext cx="642188" cy="15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pPr>
            <a:r>
              <a:rPr lang="en-US" altLang="en-US">
                <a:solidFill>
                  <a:schemeClr val="bg1"/>
                </a:solidFill>
                <a:latin typeface="PT Sans" panose="020B0503020203020204" pitchFamily="34" charset="0"/>
                <a:ea typeface="PT Sans" panose="020B0503020203020204" pitchFamily="34" charset="0"/>
                <a:cs typeface="PT Sans" panose="020B0503020203020204" pitchFamily="34" charset="0"/>
              </a:rPr>
              <a:t>3/2/2023</a:t>
            </a:r>
          </a:p>
        </p:txBody>
      </p: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12" y="5936434"/>
            <a:ext cx="9167626" cy="918404"/>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61389" y="5627139"/>
            <a:ext cx="3296434" cy="824110"/>
          </a:xfrm>
          <a:prstGeom prst="rect">
            <a:avLst/>
          </a:prstGeom>
        </p:spPr>
      </p:pic>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190010-E371-4705-8169-7B876198C2F6}"/>
              </a:ext>
            </a:extLst>
          </p:cNvPr>
          <p:cNvSpPr>
            <a:spLocks noGrp="1"/>
          </p:cNvSpPr>
          <p:nvPr>
            <p:ph type="body" sz="quarter" idx="18"/>
          </p:nvPr>
        </p:nvSpPr>
        <p:spPr>
          <a:xfrm>
            <a:off x="548640" y="633374"/>
            <a:ext cx="8071657" cy="574222"/>
          </a:xfrm>
        </p:spPr>
        <p:txBody>
          <a:bodyPr/>
          <a:lstStyle/>
          <a:p>
            <a:r>
              <a:rPr lang="en-US" dirty="0"/>
              <a:t>TAM Governance Structure</a:t>
            </a:r>
          </a:p>
        </p:txBody>
      </p:sp>
      <p:grpSp>
        <p:nvGrpSpPr>
          <p:cNvPr id="2" name="Group 1" descr="Technical Teams and SMEs: analysis, forecasting, and recommendations.&#10;TAM Implementation Team (TAMIT): coordination, implementation, and governance.&#10;Executive Leadership Team and Iowa Transportation Commission: policy, resource allocation, and decision making.">
            <a:extLst>
              <a:ext uri="{FF2B5EF4-FFF2-40B4-BE49-F238E27FC236}">
                <a16:creationId xmlns:a16="http://schemas.microsoft.com/office/drawing/2014/main" id="{DCD86F72-30DF-85CD-F9ED-995CDF912386}"/>
              </a:ext>
            </a:extLst>
          </p:cNvPr>
          <p:cNvGrpSpPr/>
          <p:nvPr/>
        </p:nvGrpSpPr>
        <p:grpSpPr>
          <a:xfrm>
            <a:off x="626724" y="1397284"/>
            <a:ext cx="7993573" cy="4479534"/>
            <a:chOff x="1074483" y="1803177"/>
            <a:chExt cx="6995034" cy="3657603"/>
          </a:xfrm>
        </p:grpSpPr>
        <p:sp>
          <p:nvSpPr>
            <p:cNvPr id="5" name="Rectangle 4">
              <a:extLst>
                <a:ext uri="{FF2B5EF4-FFF2-40B4-BE49-F238E27FC236}">
                  <a16:creationId xmlns:a16="http://schemas.microsoft.com/office/drawing/2014/main" id="{1C755DCB-0389-E34D-61AE-486D4943AF8F}"/>
                </a:ext>
              </a:extLst>
            </p:cNvPr>
            <p:cNvSpPr/>
            <p:nvPr/>
          </p:nvSpPr>
          <p:spPr>
            <a:xfrm>
              <a:off x="3474720" y="1803180"/>
              <a:ext cx="2194560" cy="3657600"/>
            </a:xfrm>
            <a:prstGeom prst="rect">
              <a:avLst/>
            </a:prstGeom>
            <a:solidFill>
              <a:schemeClr val="accent6">
                <a:lumMod val="40000"/>
                <a:lumOff val="60000"/>
              </a:schemeClr>
            </a:solidFill>
            <a:ln>
              <a:noFill/>
            </a:ln>
          </p:spPr>
          <p:style>
            <a:lnRef idx="1">
              <a:schemeClr val="dk1"/>
            </a:lnRef>
            <a:fillRef idx="2">
              <a:schemeClr val="dk1"/>
            </a:fillRef>
            <a:effectRef idx="1">
              <a:schemeClr val="dk1"/>
            </a:effectRef>
            <a:fontRef idx="minor">
              <a:schemeClr val="dk1"/>
            </a:fontRef>
          </p:style>
          <p:txBody>
            <a:bodyPr rtlCol="0" anchor="t"/>
            <a:lstStyle/>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114300" indent="-11430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Coordination</a:t>
              </a:r>
            </a:p>
            <a:p>
              <a:pPr marL="114300" indent="-11430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Implementation</a:t>
              </a:r>
            </a:p>
            <a:p>
              <a:pPr marL="114300" indent="-11430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Governance</a:t>
              </a:r>
            </a:p>
          </p:txBody>
        </p:sp>
        <p:sp>
          <p:nvSpPr>
            <p:cNvPr id="6" name="Rectangle 5">
              <a:extLst>
                <a:ext uri="{FF2B5EF4-FFF2-40B4-BE49-F238E27FC236}">
                  <a16:creationId xmlns:a16="http://schemas.microsoft.com/office/drawing/2014/main" id="{D0A43DA2-78D6-528F-4BB4-71A433B84C92}"/>
                </a:ext>
              </a:extLst>
            </p:cNvPr>
            <p:cNvSpPr/>
            <p:nvPr/>
          </p:nvSpPr>
          <p:spPr>
            <a:xfrm>
              <a:off x="1074483" y="1803180"/>
              <a:ext cx="2194560" cy="3657600"/>
            </a:xfrm>
            <a:prstGeom prst="rect">
              <a:avLst/>
            </a:prstGeom>
            <a:solidFill>
              <a:schemeClr val="accent2">
                <a:lumMod val="60000"/>
                <a:lumOff val="40000"/>
              </a:schemeClr>
            </a:solidFill>
            <a:ln>
              <a:noFill/>
            </a:ln>
          </p:spPr>
          <p:style>
            <a:lnRef idx="1">
              <a:schemeClr val="dk1"/>
            </a:lnRef>
            <a:fillRef idx="2">
              <a:schemeClr val="dk1"/>
            </a:fillRef>
            <a:effectRef idx="1">
              <a:schemeClr val="dk1"/>
            </a:effectRef>
            <a:fontRef idx="minor">
              <a:schemeClr val="dk1"/>
            </a:fontRef>
          </p:style>
          <p:txBody>
            <a:bodyPr rtlCol="0" anchor="t"/>
            <a:lstStyle/>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114300" indent="-11430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Analysis</a:t>
              </a:r>
            </a:p>
            <a:p>
              <a:pPr marL="114300" indent="-11430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Forecasting</a:t>
              </a:r>
            </a:p>
            <a:p>
              <a:pPr marL="114300" indent="-11430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Recommendations</a:t>
              </a:r>
            </a:p>
          </p:txBody>
        </p:sp>
        <p:sp>
          <p:nvSpPr>
            <p:cNvPr id="7" name="Rectangle 6">
              <a:extLst>
                <a:ext uri="{FF2B5EF4-FFF2-40B4-BE49-F238E27FC236}">
                  <a16:creationId xmlns:a16="http://schemas.microsoft.com/office/drawing/2014/main" id="{4253D571-3A4C-56B2-FE2A-04DD3EFD26D0}"/>
                </a:ext>
              </a:extLst>
            </p:cNvPr>
            <p:cNvSpPr/>
            <p:nvPr/>
          </p:nvSpPr>
          <p:spPr>
            <a:xfrm>
              <a:off x="5874957" y="1803180"/>
              <a:ext cx="2194560" cy="3657600"/>
            </a:xfrm>
            <a:prstGeom prst="rect">
              <a:avLst/>
            </a:prstGeom>
            <a:solidFill>
              <a:srgbClr val="A0C8E4"/>
            </a:solidFill>
            <a:ln>
              <a:noFill/>
            </a:ln>
          </p:spPr>
          <p:style>
            <a:lnRef idx="1">
              <a:schemeClr val="dk1"/>
            </a:lnRef>
            <a:fillRef idx="2">
              <a:schemeClr val="dk1"/>
            </a:fillRef>
            <a:effectRef idx="1">
              <a:schemeClr val="dk1"/>
            </a:effectRef>
            <a:fontRef idx="minor">
              <a:schemeClr val="dk1"/>
            </a:fontRef>
          </p:style>
          <p:txBody>
            <a:bodyPr rtlCol="0" anchor="t"/>
            <a:lstStyle/>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91440"/>
              <a:endParaRPr lang="en-US" sz="1200" dirty="0">
                <a:solidFill>
                  <a:schemeClr val="tx1"/>
                </a:solidFill>
                <a:latin typeface="Calibri" panose="020F0502020204030204" pitchFamily="34" charset="0"/>
                <a:cs typeface="Calibri" panose="020F0502020204030204" pitchFamily="34" charset="0"/>
              </a:endParaRPr>
            </a:p>
            <a:p>
              <a:pPr marL="114300" indent="-11430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Policy</a:t>
              </a:r>
            </a:p>
            <a:p>
              <a:pPr marL="114300" indent="-11430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Resource Allocation</a:t>
              </a:r>
            </a:p>
            <a:p>
              <a:pPr marL="114300" indent="-11430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Decision Making</a:t>
              </a:r>
            </a:p>
          </p:txBody>
        </p:sp>
        <p:pic>
          <p:nvPicPr>
            <p:cNvPr id="8" name="Graphic 7">
              <a:extLst>
                <a:ext uri="{FF2B5EF4-FFF2-40B4-BE49-F238E27FC236}">
                  <a16:creationId xmlns:a16="http://schemas.microsoft.com/office/drawing/2014/main" id="{A785AF02-F1A7-4DB7-BEDD-3EDE98A610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6297" y="4260630"/>
              <a:ext cx="685800" cy="685800"/>
            </a:xfrm>
            <a:prstGeom prst="rect">
              <a:avLst/>
            </a:prstGeom>
          </p:spPr>
        </p:pic>
        <p:pic>
          <p:nvPicPr>
            <p:cNvPr id="9" name="Graphic 8">
              <a:extLst>
                <a:ext uri="{FF2B5EF4-FFF2-40B4-BE49-F238E27FC236}">
                  <a16:creationId xmlns:a16="http://schemas.microsoft.com/office/drawing/2014/main" id="{45704184-7949-1129-6295-63C8AAF9D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0351" y="4260630"/>
              <a:ext cx="685800" cy="685800"/>
            </a:xfrm>
            <a:prstGeom prst="rect">
              <a:avLst/>
            </a:prstGeom>
          </p:spPr>
        </p:pic>
        <p:pic>
          <p:nvPicPr>
            <p:cNvPr id="10" name="Graphic 9">
              <a:extLst>
                <a:ext uri="{FF2B5EF4-FFF2-40B4-BE49-F238E27FC236}">
                  <a16:creationId xmlns:a16="http://schemas.microsoft.com/office/drawing/2014/main" id="{8FD96A90-B8FB-6A05-684C-C4C9583192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1606" y="4192050"/>
              <a:ext cx="822960" cy="822960"/>
            </a:xfrm>
            <a:prstGeom prst="rect">
              <a:avLst/>
            </a:prstGeom>
          </p:spPr>
        </p:pic>
        <p:pic>
          <p:nvPicPr>
            <p:cNvPr id="11" name="Graphic 10">
              <a:extLst>
                <a:ext uri="{FF2B5EF4-FFF2-40B4-BE49-F238E27FC236}">
                  <a16:creationId xmlns:a16="http://schemas.microsoft.com/office/drawing/2014/main" id="{9BBD2EF2-8697-5607-A907-260699EEA9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27367" y="4260630"/>
              <a:ext cx="685800" cy="685800"/>
            </a:xfrm>
            <a:prstGeom prst="rect">
              <a:avLst/>
            </a:prstGeom>
          </p:spPr>
        </p:pic>
        <p:pic>
          <p:nvPicPr>
            <p:cNvPr id="12" name="Graphic 11">
              <a:extLst>
                <a:ext uri="{FF2B5EF4-FFF2-40B4-BE49-F238E27FC236}">
                  <a16:creationId xmlns:a16="http://schemas.microsoft.com/office/drawing/2014/main" id="{07AF4A31-2C90-125D-0826-084A62B081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98442" y="4260630"/>
              <a:ext cx="685800" cy="685800"/>
            </a:xfrm>
            <a:prstGeom prst="rect">
              <a:avLst/>
            </a:prstGeom>
          </p:spPr>
        </p:pic>
        <p:pic>
          <p:nvPicPr>
            <p:cNvPr id="13" name="Graphic 12">
              <a:extLst>
                <a:ext uri="{FF2B5EF4-FFF2-40B4-BE49-F238E27FC236}">
                  <a16:creationId xmlns:a16="http://schemas.microsoft.com/office/drawing/2014/main" id="{86563F40-ADDA-9AC2-4793-0F7E536A4A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2083" y="4260630"/>
              <a:ext cx="685800" cy="685800"/>
            </a:xfrm>
            <a:prstGeom prst="rect">
              <a:avLst/>
            </a:prstGeom>
          </p:spPr>
        </p:pic>
        <p:sp>
          <p:nvSpPr>
            <p:cNvPr id="14" name="Rectangle 13">
              <a:extLst>
                <a:ext uri="{FF2B5EF4-FFF2-40B4-BE49-F238E27FC236}">
                  <a16:creationId xmlns:a16="http://schemas.microsoft.com/office/drawing/2014/main" id="{C2751F8A-9675-F571-F006-5229D8D2116E}"/>
                </a:ext>
              </a:extLst>
            </p:cNvPr>
            <p:cNvSpPr/>
            <p:nvPr/>
          </p:nvSpPr>
          <p:spPr>
            <a:xfrm>
              <a:off x="1074483" y="1803178"/>
              <a:ext cx="2194560" cy="1015068"/>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alibri" panose="020F0502020204030204" pitchFamily="34" charset="0"/>
                  <a:cs typeface="Calibri" panose="020F0502020204030204" pitchFamily="34" charset="0"/>
                </a:rPr>
                <a:t>Technical Teams &amp; SMEs</a:t>
              </a:r>
            </a:p>
          </p:txBody>
        </p:sp>
        <p:sp>
          <p:nvSpPr>
            <p:cNvPr id="15" name="Rectangle 14">
              <a:extLst>
                <a:ext uri="{FF2B5EF4-FFF2-40B4-BE49-F238E27FC236}">
                  <a16:creationId xmlns:a16="http://schemas.microsoft.com/office/drawing/2014/main" id="{E48CB2AD-B3F2-4D18-6EBA-AA7826609F39}"/>
                </a:ext>
              </a:extLst>
            </p:cNvPr>
            <p:cNvSpPr/>
            <p:nvPr/>
          </p:nvSpPr>
          <p:spPr>
            <a:xfrm>
              <a:off x="3474720" y="1803177"/>
              <a:ext cx="2194560" cy="101506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alibri" panose="020F0502020204030204" pitchFamily="34" charset="0"/>
                  <a:cs typeface="Calibri" panose="020F0502020204030204" pitchFamily="34" charset="0"/>
                </a:rPr>
                <a:t>TAM Implementation Team (TAMIT)</a:t>
              </a:r>
            </a:p>
          </p:txBody>
        </p:sp>
        <p:sp>
          <p:nvSpPr>
            <p:cNvPr id="16" name="Rectangle 15">
              <a:extLst>
                <a:ext uri="{FF2B5EF4-FFF2-40B4-BE49-F238E27FC236}">
                  <a16:creationId xmlns:a16="http://schemas.microsoft.com/office/drawing/2014/main" id="{CA714E84-57DB-74F3-BCB3-4B45CB9168F3}"/>
                </a:ext>
              </a:extLst>
            </p:cNvPr>
            <p:cNvSpPr/>
            <p:nvPr/>
          </p:nvSpPr>
          <p:spPr>
            <a:xfrm>
              <a:off x="5874957" y="1803178"/>
              <a:ext cx="2194560" cy="10150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alibri" panose="020F0502020204030204" pitchFamily="34" charset="0"/>
                  <a:cs typeface="Calibri" panose="020F0502020204030204" pitchFamily="34" charset="0"/>
                </a:rPr>
                <a:t>Executive Leadership Team &amp; Iowa Transportation Commission</a:t>
              </a:r>
            </a:p>
          </p:txBody>
        </p:sp>
      </p:grpSp>
    </p:spTree>
    <p:extLst>
      <p:ext uri="{BB962C8B-B14F-4D97-AF65-F5344CB8AC3E}">
        <p14:creationId xmlns:p14="http://schemas.microsoft.com/office/powerpoint/2010/main" val="3663955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452E63-4ED9-A4A5-8526-25BE5E876869}"/>
              </a:ext>
            </a:extLst>
          </p:cNvPr>
          <p:cNvSpPr>
            <a:spLocks noGrp="1"/>
          </p:cNvSpPr>
          <p:nvPr>
            <p:ph sz="quarter" idx="16"/>
          </p:nvPr>
        </p:nvSpPr>
        <p:spPr>
          <a:xfrm>
            <a:off x="548639" y="1593130"/>
            <a:ext cx="8071657" cy="4361064"/>
          </a:xfrm>
        </p:spPr>
        <p:txBody>
          <a:bodyPr/>
          <a:lstStyle/>
          <a:p>
            <a:r>
              <a:rPr lang="en-US" dirty="0"/>
              <a:t>Nov 2025 – Project Prioritization Update</a:t>
            </a:r>
          </a:p>
          <a:p>
            <a:r>
              <a:rPr lang="en-US" dirty="0"/>
              <a:t>Dec 2025 – Interstate Plan Update</a:t>
            </a:r>
          </a:p>
          <a:p>
            <a:r>
              <a:rPr lang="en-US" dirty="0"/>
              <a:t>Jan 2026</a:t>
            </a:r>
          </a:p>
          <a:p>
            <a:pPr lvl="1"/>
            <a:r>
              <a:rPr lang="en-US" dirty="0"/>
              <a:t>Pavement Asset Management</a:t>
            </a:r>
          </a:p>
          <a:p>
            <a:pPr lvl="1"/>
            <a:r>
              <a:rPr lang="en-US" dirty="0"/>
              <a:t>Statewide Traffic Operations and ITS Overview</a:t>
            </a:r>
          </a:p>
          <a:p>
            <a:r>
              <a:rPr lang="en-US" dirty="0"/>
              <a:t>Feb 2026 – Bridge Asset Management</a:t>
            </a:r>
          </a:p>
          <a:p>
            <a:r>
              <a:rPr lang="en-US" dirty="0"/>
              <a:t>Mar 2026 – Asset Management Summary</a:t>
            </a:r>
            <a:endParaRPr lang="en-US" sz="1800" dirty="0"/>
          </a:p>
        </p:txBody>
      </p:sp>
      <p:sp>
        <p:nvSpPr>
          <p:cNvPr id="3" name="Text Placeholder 2">
            <a:extLst>
              <a:ext uri="{FF2B5EF4-FFF2-40B4-BE49-F238E27FC236}">
                <a16:creationId xmlns:a16="http://schemas.microsoft.com/office/drawing/2014/main" id="{AB544C48-5BA4-8F92-C793-08B7997B62B3}"/>
              </a:ext>
            </a:extLst>
          </p:cNvPr>
          <p:cNvSpPr>
            <a:spLocks noGrp="1"/>
          </p:cNvSpPr>
          <p:nvPr>
            <p:ph type="body" sz="quarter" idx="18"/>
          </p:nvPr>
        </p:nvSpPr>
        <p:spPr>
          <a:xfrm>
            <a:off x="536171" y="903806"/>
            <a:ext cx="8071657" cy="574222"/>
          </a:xfrm>
        </p:spPr>
        <p:txBody>
          <a:bodyPr/>
          <a:lstStyle/>
          <a:p>
            <a:r>
              <a:rPr lang="en-US" dirty="0"/>
              <a:t>Preview of upcoming presentations</a:t>
            </a:r>
          </a:p>
        </p:txBody>
      </p:sp>
    </p:spTree>
    <p:extLst>
      <p:ext uri="{BB962C8B-B14F-4D97-AF65-F5344CB8AC3E}">
        <p14:creationId xmlns:p14="http://schemas.microsoft.com/office/powerpoint/2010/main" val="2830152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2722339" y="2782539"/>
            <a:ext cx="3699322" cy="6563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sz="4400" dirty="0"/>
              <a:t>Questions?</a:t>
            </a:r>
          </a:p>
        </p:txBody>
      </p:sp>
      <p:cxnSp>
        <p:nvCxnSpPr>
          <p:cNvPr id="9" name="Straight Connector 8">
            <a:extLst>
              <a:ext uri="{FF2B5EF4-FFF2-40B4-BE49-F238E27FC236}">
                <a16:creationId xmlns:a16="http://schemas.microsoft.com/office/drawing/2014/main" id="{7176BF94-91AA-0F1D-0CEE-F51BD8940908}"/>
              </a:ext>
            </a:extLst>
          </p:cNvPr>
          <p:cNvCxnSpPr>
            <a:cxnSpLocks/>
          </p:cNvCxnSpPr>
          <p:nvPr/>
        </p:nvCxnSpPr>
        <p:spPr>
          <a:xfrm>
            <a:off x="2846639" y="3535625"/>
            <a:ext cx="304288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334FBEE-3CF1-ACF5-AF89-3913D211AA5A}"/>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8D9DF08D-DD1D-DA96-F338-7E68C9958A5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B40BBF4-0A67-7875-6D06-AEF4C69B6C7F}"/>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DB7F03F-1D5D-9686-AA9D-8DCB8A424FB8}"/>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0611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E8BD60-AC5F-1235-3197-FB9752AB823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679628" y="637953"/>
            <a:ext cx="4068251" cy="5912585"/>
          </a:xfrm>
          <a:prstGeom prst="rect">
            <a:avLst/>
          </a:prstGeom>
        </p:spPr>
      </p:pic>
      <p:sp>
        <p:nvSpPr>
          <p:cNvPr id="9" name="Text Placeholder 8">
            <a:extLst>
              <a:ext uri="{FF2B5EF4-FFF2-40B4-BE49-F238E27FC236}">
                <a16:creationId xmlns:a16="http://schemas.microsoft.com/office/drawing/2014/main" id="{13015B8A-E089-6AD5-DF58-B83BBF55027A}"/>
              </a:ext>
            </a:extLst>
          </p:cNvPr>
          <p:cNvSpPr>
            <a:spLocks noGrp="1"/>
          </p:cNvSpPr>
          <p:nvPr>
            <p:ph type="body" sz="quarter" idx="18"/>
          </p:nvPr>
        </p:nvSpPr>
        <p:spPr>
          <a:xfrm>
            <a:off x="953807" y="1391483"/>
            <a:ext cx="3074670" cy="430667"/>
          </a:xfrm>
        </p:spPr>
        <p:txBody>
          <a:bodyPr/>
          <a:lstStyle/>
          <a:p>
            <a:r>
              <a:rPr lang="en-US" sz="2400" dirty="0"/>
              <a:t>Agenda</a:t>
            </a:r>
          </a:p>
        </p:txBody>
      </p:sp>
      <p:pic>
        <p:nvPicPr>
          <p:cNvPr id="8" name="Graphic 7">
            <a:extLst>
              <a:ext uri="{FF2B5EF4-FFF2-40B4-BE49-F238E27FC236}">
                <a16:creationId xmlns:a16="http://schemas.microsoft.com/office/drawing/2014/main" id="{A26283F5-6F08-B866-1753-2A00C1C1AD5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3750" y="1326154"/>
            <a:ext cx="342900" cy="414528"/>
          </a:xfrm>
          <a:prstGeom prst="rect">
            <a:avLst/>
          </a:prstGeom>
        </p:spPr>
      </p:pic>
      <p:sp>
        <p:nvSpPr>
          <p:cNvPr id="14" name="TextBox 13">
            <a:extLst>
              <a:ext uri="{FF2B5EF4-FFF2-40B4-BE49-F238E27FC236}">
                <a16:creationId xmlns:a16="http://schemas.microsoft.com/office/drawing/2014/main" id="{660A45C8-9983-35E6-92FD-150E62A43D77}"/>
              </a:ext>
            </a:extLst>
          </p:cNvPr>
          <p:cNvSpPr txBox="1"/>
          <p:nvPr/>
        </p:nvSpPr>
        <p:spPr bwMode="auto">
          <a:xfrm>
            <a:off x="503750" y="2005226"/>
            <a:ext cx="3932326" cy="3208571"/>
          </a:xfrm>
          <a:prstGeom prst="rect">
            <a:avLst/>
          </a:prstGeom>
          <a:noFill/>
        </p:spPr>
        <p:txBody>
          <a:bodyPr wrap="square" lIns="0">
            <a:spAutoFit/>
          </a:bodyPr>
          <a:lstStyle/>
          <a:p>
            <a:pPr marL="342900" indent="-342900">
              <a:spcBef>
                <a:spcPts val="900"/>
              </a:spcBef>
              <a:buFont typeface="+mj-lt"/>
              <a:buAutoNum type="arabicPeriod"/>
              <a:defRPr/>
            </a:pPr>
            <a:r>
              <a:rPr lang="en-US" sz="2000" b="1" spc="150" dirty="0">
                <a:latin typeface="Calibri" panose="020F0502020204030204" pitchFamily="34" charset="0"/>
                <a:ea typeface="PT Sans" panose="020B0503020203020204" pitchFamily="34" charset="0"/>
                <a:cs typeface="Calibri" panose="020F0502020204030204" pitchFamily="34" charset="0"/>
              </a:rPr>
              <a:t>What is asset management?</a:t>
            </a:r>
          </a:p>
          <a:p>
            <a:pPr marL="342900" indent="-342900">
              <a:spcBef>
                <a:spcPts val="900"/>
              </a:spcBef>
              <a:buFont typeface="+mj-lt"/>
              <a:buAutoNum type="arabicPeriod"/>
              <a:defRPr/>
            </a:pPr>
            <a:r>
              <a:rPr lang="en-US" sz="2000" b="1" spc="150" dirty="0">
                <a:latin typeface="Calibri" panose="020F0502020204030204" pitchFamily="34" charset="0"/>
                <a:ea typeface="PT Sans" panose="020B0503020203020204" pitchFamily="34" charset="0"/>
                <a:cs typeface="Calibri" panose="020F0502020204030204" pitchFamily="34" charset="0"/>
              </a:rPr>
              <a:t>Why is asset management important?</a:t>
            </a:r>
          </a:p>
          <a:p>
            <a:pPr marL="342900" indent="-342900">
              <a:spcBef>
                <a:spcPts val="900"/>
              </a:spcBef>
              <a:buFont typeface="+mj-lt"/>
              <a:buAutoNum type="arabicPeriod"/>
              <a:defRPr/>
            </a:pPr>
            <a:r>
              <a:rPr lang="en-US" sz="2000" b="1" spc="150" dirty="0">
                <a:latin typeface="Calibri" panose="020F0502020204030204" pitchFamily="34" charset="0"/>
                <a:ea typeface="PT Sans" panose="020B0503020203020204" pitchFamily="34" charset="0"/>
                <a:cs typeface="Calibri" panose="020F0502020204030204" pitchFamily="34" charset="0"/>
              </a:rPr>
              <a:t>What are we doing to implement asset management?</a:t>
            </a:r>
          </a:p>
          <a:p>
            <a:pPr marL="342900" indent="-342900">
              <a:spcBef>
                <a:spcPts val="900"/>
              </a:spcBef>
              <a:buFont typeface="+mj-lt"/>
              <a:buAutoNum type="arabicPeriod"/>
              <a:defRPr/>
            </a:pPr>
            <a:r>
              <a:rPr lang="en-US" sz="2000" b="1" spc="150" dirty="0">
                <a:latin typeface="Calibri" panose="020F0502020204030204" pitchFamily="34" charset="0"/>
                <a:ea typeface="PT Sans" panose="020B0503020203020204" pitchFamily="34" charset="0"/>
                <a:cs typeface="Calibri" panose="020F0502020204030204" pitchFamily="34" charset="0"/>
              </a:rPr>
              <a:t>Preview of upcoming asset management presentations</a:t>
            </a:r>
          </a:p>
          <a:p>
            <a:pPr>
              <a:spcAft>
                <a:spcPts val="450"/>
              </a:spcAft>
              <a:defRPr/>
            </a:pPr>
            <a:endParaRPr lang="en-US" altLang="en-US" sz="2000" dirty="0">
              <a:latin typeface="Calibri" panose="020F0502020204030204" pitchFamily="34" charset="0"/>
              <a:ea typeface="PT Sans" panose="020B050302020302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A9FCE2BF-2AF9-F8C5-407D-30016AA6B2F6}"/>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1F98FF10-A6CB-49C1-BDDF-E0FD6E9F134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86EC07-AFE8-01E8-972B-4FC6481F57A7}"/>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A1F1D5-DEF2-53BE-B69C-0AE3B8BC42DA}"/>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7" name="Isosceles Triangle 30">
            <a:extLst>
              <a:ext uri="{FF2B5EF4-FFF2-40B4-BE49-F238E27FC236}">
                <a16:creationId xmlns:a16="http://schemas.microsoft.com/office/drawing/2014/main" id="{3251883D-8093-7D23-FBB7-9A00F1C3AF24}"/>
              </a:ext>
            </a:extLst>
          </p:cNvPr>
          <p:cNvSpPr>
            <a:spLocks noGrp="1" noRot="1" noMove="1" noResize="1" noEditPoints="1" noAdjustHandles="1" noChangeArrowheads="1" noChangeShapeType="1"/>
          </p:cNvSpPr>
          <p:nvPr/>
        </p:nvSpPr>
        <p:spPr>
          <a:xfrm rot="16200000">
            <a:off x="6382858" y="3789119"/>
            <a:ext cx="661793" cy="4869295"/>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44007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008FD9-2355-52E4-D105-89B27376D07D}"/>
              </a:ext>
            </a:extLst>
          </p:cNvPr>
          <p:cNvSpPr>
            <a:spLocks noGrp="1"/>
          </p:cNvSpPr>
          <p:nvPr>
            <p:ph type="sldNum" sz="quarter" idx="4"/>
          </p:nvPr>
        </p:nvSpPr>
        <p:spPr/>
        <p:txBody>
          <a:bodyPr/>
          <a:lstStyle/>
          <a:p>
            <a:fld id="{18D65601-5AE2-46FC-B138-694DDD2B510D}" type="slidenum">
              <a:rPr lang="en-US" smtClean="0"/>
              <a:pPr/>
              <a:t>3</a:t>
            </a:fld>
            <a:endParaRPr lang="en-US" dirty="0"/>
          </a:p>
        </p:txBody>
      </p:sp>
      <p:sp>
        <p:nvSpPr>
          <p:cNvPr id="4" name="TextBox 3">
            <a:extLst>
              <a:ext uri="{FF2B5EF4-FFF2-40B4-BE49-F238E27FC236}">
                <a16:creationId xmlns:a16="http://schemas.microsoft.com/office/drawing/2014/main" id="{EE463276-C773-BAD0-ACDF-5DACA53CBEAA}"/>
              </a:ext>
            </a:extLst>
          </p:cNvPr>
          <p:cNvSpPr txBox="1"/>
          <p:nvPr/>
        </p:nvSpPr>
        <p:spPr>
          <a:xfrm>
            <a:off x="263322" y="2890391"/>
            <a:ext cx="2993231" cy="1077218"/>
          </a:xfrm>
          <a:prstGeom prst="rect">
            <a:avLst/>
          </a:prstGeom>
          <a:noFill/>
        </p:spPr>
        <p:txBody>
          <a:bodyPr wrap="square" lIns="0" rtlCol="0" anchor="ctr">
            <a:spAutoFit/>
          </a:bodyPr>
          <a:lstStyle/>
          <a:p>
            <a:pPr>
              <a:spcBef>
                <a:spcPts val="900"/>
              </a:spcBef>
              <a:spcAft>
                <a:spcPts val="1800"/>
              </a:spcAft>
            </a:pPr>
            <a:r>
              <a:rPr lang="en-US" sz="3200" b="1" spc="38" dirty="0">
                <a:solidFill>
                  <a:schemeClr val="bg1"/>
                </a:solidFill>
                <a:latin typeface="+mj-lt"/>
              </a:rPr>
              <a:t>What is asset management?</a:t>
            </a:r>
          </a:p>
        </p:txBody>
      </p:sp>
      <p:sp>
        <p:nvSpPr>
          <p:cNvPr id="5" name="Content Placeholder 8">
            <a:extLst>
              <a:ext uri="{FF2B5EF4-FFF2-40B4-BE49-F238E27FC236}">
                <a16:creationId xmlns:a16="http://schemas.microsoft.com/office/drawing/2014/main" id="{A4DE3310-96C8-8464-13EA-5EA1EB00773E}"/>
              </a:ext>
            </a:extLst>
          </p:cNvPr>
          <p:cNvSpPr txBox="1">
            <a:spLocks/>
          </p:cNvSpPr>
          <p:nvPr/>
        </p:nvSpPr>
        <p:spPr>
          <a:xfrm>
            <a:off x="3680177" y="959643"/>
            <a:ext cx="5102261" cy="5621779"/>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5763" indent="-385763">
              <a:lnSpc>
                <a:spcPct val="110000"/>
              </a:lnSpc>
              <a:spcBef>
                <a:spcPts val="0"/>
              </a:spcBef>
              <a:spcAft>
                <a:spcPts val="450"/>
              </a:spcAft>
              <a:buFont typeface="+mj-lt"/>
              <a:buAutoNum type="arabicPeriod"/>
            </a:pPr>
            <a:r>
              <a:rPr lang="en-US" sz="2800" dirty="0"/>
              <a:t>Making the right investments at the right time to maximize the benefits to the transportation system while minimizing the costs.</a:t>
            </a:r>
          </a:p>
          <a:p>
            <a:pPr marL="385763" indent="-385763">
              <a:lnSpc>
                <a:spcPct val="110000"/>
              </a:lnSpc>
              <a:spcBef>
                <a:spcPts val="0"/>
              </a:spcBef>
              <a:spcAft>
                <a:spcPts val="450"/>
              </a:spcAft>
              <a:buFont typeface="+mj-lt"/>
              <a:buAutoNum type="arabicPeriod"/>
            </a:pPr>
            <a:endParaRPr lang="en-US" sz="2800" dirty="0"/>
          </a:p>
          <a:p>
            <a:pPr marL="385763" indent="-385763">
              <a:lnSpc>
                <a:spcPct val="110000"/>
              </a:lnSpc>
              <a:spcBef>
                <a:spcPts val="0"/>
              </a:spcBef>
              <a:spcAft>
                <a:spcPts val="450"/>
              </a:spcAft>
              <a:buFont typeface="+mj-lt"/>
              <a:buAutoNum type="arabicPeriod"/>
            </a:pPr>
            <a:r>
              <a:rPr lang="en-US" sz="2800" dirty="0"/>
              <a:t>It’s both an art and a science.</a:t>
            </a:r>
          </a:p>
          <a:p>
            <a:pPr marL="385763" indent="-385763">
              <a:lnSpc>
                <a:spcPct val="110000"/>
              </a:lnSpc>
              <a:spcBef>
                <a:spcPts val="0"/>
              </a:spcBef>
              <a:spcAft>
                <a:spcPts val="450"/>
              </a:spcAft>
              <a:buFont typeface="+mj-lt"/>
              <a:buAutoNum type="arabicPeriod"/>
            </a:pPr>
            <a:endParaRPr lang="en-US" sz="2800" dirty="0"/>
          </a:p>
        </p:txBody>
      </p:sp>
    </p:spTree>
    <p:extLst>
      <p:ext uri="{BB962C8B-B14F-4D97-AF65-F5344CB8AC3E}">
        <p14:creationId xmlns:p14="http://schemas.microsoft.com/office/powerpoint/2010/main" val="614784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nsportation Asset Management- Defined">
            <a:hlinkClick r:id="" action="ppaction://media"/>
            <a:extLst>
              <a:ext uri="{FF2B5EF4-FFF2-40B4-BE49-F238E27FC236}">
                <a16:creationId xmlns:a16="http://schemas.microsoft.com/office/drawing/2014/main" id="{F9A34BD0-C234-7DFF-5998-83D8EC25C5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56265"/>
            <a:ext cx="9144000" cy="5143500"/>
          </a:xfrm>
          <a:prstGeom prst="rect">
            <a:avLst/>
          </a:prstGeom>
        </p:spPr>
      </p:pic>
    </p:spTree>
    <p:extLst>
      <p:ext uri="{BB962C8B-B14F-4D97-AF65-F5344CB8AC3E}">
        <p14:creationId xmlns:p14="http://schemas.microsoft.com/office/powerpoint/2010/main" val="211780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008FD9-2355-52E4-D105-89B27376D07D}"/>
              </a:ext>
            </a:extLst>
          </p:cNvPr>
          <p:cNvSpPr>
            <a:spLocks noGrp="1"/>
          </p:cNvSpPr>
          <p:nvPr>
            <p:ph type="sldNum" sz="quarter" idx="4"/>
          </p:nvPr>
        </p:nvSpPr>
        <p:spPr/>
        <p:txBody>
          <a:bodyPr/>
          <a:lstStyle/>
          <a:p>
            <a:fld id="{18D65601-5AE2-46FC-B138-694DDD2B510D}" type="slidenum">
              <a:rPr lang="en-US" smtClean="0"/>
              <a:pPr/>
              <a:t>5</a:t>
            </a:fld>
            <a:endParaRPr lang="en-US" dirty="0"/>
          </a:p>
        </p:txBody>
      </p:sp>
      <p:sp>
        <p:nvSpPr>
          <p:cNvPr id="4" name="TextBox 3">
            <a:extLst>
              <a:ext uri="{FF2B5EF4-FFF2-40B4-BE49-F238E27FC236}">
                <a16:creationId xmlns:a16="http://schemas.microsoft.com/office/drawing/2014/main" id="{EE463276-C773-BAD0-ACDF-5DACA53CBEAA}"/>
              </a:ext>
            </a:extLst>
          </p:cNvPr>
          <p:cNvSpPr txBox="1"/>
          <p:nvPr/>
        </p:nvSpPr>
        <p:spPr>
          <a:xfrm>
            <a:off x="263322" y="2644170"/>
            <a:ext cx="2993231" cy="1569660"/>
          </a:xfrm>
          <a:prstGeom prst="rect">
            <a:avLst/>
          </a:prstGeom>
          <a:noFill/>
        </p:spPr>
        <p:txBody>
          <a:bodyPr wrap="square" lIns="0" rtlCol="0" anchor="ctr">
            <a:spAutoFit/>
          </a:bodyPr>
          <a:lstStyle/>
          <a:p>
            <a:pPr>
              <a:spcBef>
                <a:spcPts val="900"/>
              </a:spcBef>
              <a:spcAft>
                <a:spcPts val="1800"/>
              </a:spcAft>
            </a:pPr>
            <a:r>
              <a:rPr lang="en-US" sz="3200" b="1" spc="38" dirty="0">
                <a:solidFill>
                  <a:schemeClr val="bg1"/>
                </a:solidFill>
                <a:latin typeface="+mj-lt"/>
              </a:rPr>
              <a:t>Why is asset management important?</a:t>
            </a:r>
          </a:p>
        </p:txBody>
      </p:sp>
      <p:sp>
        <p:nvSpPr>
          <p:cNvPr id="2" name="Content Placeholder 8">
            <a:extLst>
              <a:ext uri="{FF2B5EF4-FFF2-40B4-BE49-F238E27FC236}">
                <a16:creationId xmlns:a16="http://schemas.microsoft.com/office/drawing/2014/main" id="{0A15CF96-A156-641D-8E98-CFCE3897D945}"/>
              </a:ext>
            </a:extLst>
          </p:cNvPr>
          <p:cNvSpPr txBox="1">
            <a:spLocks/>
          </p:cNvSpPr>
          <p:nvPr/>
        </p:nvSpPr>
        <p:spPr>
          <a:xfrm>
            <a:off x="3612443" y="1298221"/>
            <a:ext cx="5429957" cy="5423255"/>
          </a:xfrm>
          <a:prstGeom prst="rect">
            <a:avLst/>
          </a:prstGeom>
        </p:spPr>
        <p:txBody>
          <a:bodyPr>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5763" indent="-385763">
              <a:lnSpc>
                <a:spcPct val="110000"/>
              </a:lnSpc>
              <a:spcBef>
                <a:spcPts val="0"/>
              </a:spcBef>
              <a:spcAft>
                <a:spcPts val="450"/>
              </a:spcAft>
              <a:buFont typeface="+mj-lt"/>
              <a:buAutoNum type="arabicPeriod"/>
            </a:pPr>
            <a:r>
              <a:rPr lang="en-US" sz="2800" dirty="0"/>
              <a:t>Build, preserve, operate, maintain, upgrade, and expand the transportation system more cost-effectively throughout its whole life.</a:t>
            </a:r>
          </a:p>
          <a:p>
            <a:pPr marL="385763" indent="-385763">
              <a:lnSpc>
                <a:spcPct val="110000"/>
              </a:lnSpc>
              <a:spcBef>
                <a:spcPts val="0"/>
              </a:spcBef>
              <a:spcAft>
                <a:spcPts val="450"/>
              </a:spcAft>
              <a:buFont typeface="+mj-lt"/>
              <a:buAutoNum type="arabicPeriod"/>
            </a:pPr>
            <a:r>
              <a:rPr lang="en-US" sz="2800" dirty="0"/>
              <a:t>Improve performance of the transportation system. </a:t>
            </a:r>
          </a:p>
          <a:p>
            <a:pPr marL="385763" indent="-385763">
              <a:lnSpc>
                <a:spcPct val="110000"/>
              </a:lnSpc>
              <a:spcBef>
                <a:spcPts val="0"/>
              </a:spcBef>
              <a:spcAft>
                <a:spcPts val="450"/>
              </a:spcAft>
              <a:buFont typeface="+mj-lt"/>
              <a:buAutoNum type="arabicPeriod"/>
            </a:pPr>
            <a:r>
              <a:rPr lang="en-US" sz="2800" dirty="0"/>
              <a:t>Deliver to Iowa DOT’s customers the best value for every dollar spent </a:t>
            </a:r>
          </a:p>
          <a:p>
            <a:pPr marL="385763" indent="-385763">
              <a:lnSpc>
                <a:spcPct val="110000"/>
              </a:lnSpc>
              <a:spcBef>
                <a:spcPts val="0"/>
              </a:spcBef>
              <a:spcAft>
                <a:spcPts val="450"/>
              </a:spcAft>
              <a:buFont typeface="+mj-lt"/>
              <a:buAutoNum type="arabicPeriod"/>
            </a:pPr>
            <a:r>
              <a:rPr lang="en-US" sz="2800" dirty="0"/>
              <a:t>Demonstrate the Commission’s  sustained efforts to be good stewards of our transportation assets </a:t>
            </a:r>
            <a:endParaRPr lang="en-US" sz="4000" dirty="0"/>
          </a:p>
        </p:txBody>
      </p:sp>
      <p:sp>
        <p:nvSpPr>
          <p:cNvPr id="8" name="Title 1">
            <a:extLst>
              <a:ext uri="{FF2B5EF4-FFF2-40B4-BE49-F238E27FC236}">
                <a16:creationId xmlns:a16="http://schemas.microsoft.com/office/drawing/2014/main" id="{DF1A1D2F-08BA-2A1B-A97B-17D061215C79}"/>
              </a:ext>
            </a:extLst>
          </p:cNvPr>
          <p:cNvSpPr txBox="1">
            <a:spLocks/>
          </p:cNvSpPr>
          <p:nvPr/>
        </p:nvSpPr>
        <p:spPr>
          <a:xfrm>
            <a:off x="3612443" y="591783"/>
            <a:ext cx="5169996" cy="627411"/>
          </a:xfrm>
          <a:prstGeom prst="rect">
            <a:avLst/>
          </a:prstGeom>
        </p:spPr>
        <p:txBody>
          <a:bodyPr>
            <a:normAutofit lnSpcReduction="10000"/>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dirty="0">
                <a:latin typeface="+mn-lt"/>
                <a:ea typeface="Microsoft Sans Serif" panose="020B0604020202020204" pitchFamily="34" charset="0"/>
                <a:cs typeface="Microsoft Sans Serif" panose="020B0604020202020204" pitchFamily="34" charset="0"/>
              </a:rPr>
              <a:t>It helps us:</a:t>
            </a:r>
          </a:p>
        </p:txBody>
      </p:sp>
    </p:spTree>
    <p:extLst>
      <p:ext uri="{BB962C8B-B14F-4D97-AF65-F5344CB8AC3E}">
        <p14:creationId xmlns:p14="http://schemas.microsoft.com/office/powerpoint/2010/main" val="3706405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5D474-F3AA-4365-78B4-6AC52703A5D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48640" y="1467556"/>
            <a:ext cx="7929316" cy="4427454"/>
          </a:xfrm>
          <a:prstGeom prst="rect">
            <a:avLst/>
          </a:prstGeom>
          <a:noFill/>
          <a:ln>
            <a:noFill/>
          </a:ln>
        </p:spPr>
      </p:pic>
      <p:sp>
        <p:nvSpPr>
          <p:cNvPr id="3" name="Text Placeholder 2">
            <a:extLst>
              <a:ext uri="{FF2B5EF4-FFF2-40B4-BE49-F238E27FC236}">
                <a16:creationId xmlns:a16="http://schemas.microsoft.com/office/drawing/2014/main" id="{AB544C48-5BA4-8F92-C793-08B7997B62B3}"/>
              </a:ext>
            </a:extLst>
          </p:cNvPr>
          <p:cNvSpPr>
            <a:spLocks noGrp="1"/>
          </p:cNvSpPr>
          <p:nvPr>
            <p:ph type="body" sz="quarter" idx="18"/>
          </p:nvPr>
        </p:nvSpPr>
        <p:spPr/>
        <p:txBody>
          <a:bodyPr/>
          <a:lstStyle/>
          <a:p>
            <a:r>
              <a:rPr lang="en-US" dirty="0"/>
              <a:t>Good roads cost less</a:t>
            </a:r>
          </a:p>
        </p:txBody>
      </p:sp>
    </p:spTree>
    <p:extLst>
      <p:ext uri="{BB962C8B-B14F-4D97-AF65-F5344CB8AC3E}">
        <p14:creationId xmlns:p14="http://schemas.microsoft.com/office/powerpoint/2010/main" val="1506516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008FD9-2355-52E4-D105-89B27376D07D}"/>
              </a:ext>
            </a:extLst>
          </p:cNvPr>
          <p:cNvSpPr>
            <a:spLocks noGrp="1"/>
          </p:cNvSpPr>
          <p:nvPr>
            <p:ph type="sldNum" sz="quarter" idx="4"/>
          </p:nvPr>
        </p:nvSpPr>
        <p:spPr/>
        <p:txBody>
          <a:bodyPr/>
          <a:lstStyle/>
          <a:p>
            <a:fld id="{18D65601-5AE2-46FC-B138-694DDD2B510D}" type="slidenum">
              <a:rPr lang="en-US" smtClean="0"/>
              <a:pPr/>
              <a:t>7</a:t>
            </a:fld>
            <a:endParaRPr lang="en-US" dirty="0"/>
          </a:p>
        </p:txBody>
      </p:sp>
      <p:sp>
        <p:nvSpPr>
          <p:cNvPr id="4" name="TextBox 3">
            <a:extLst>
              <a:ext uri="{FF2B5EF4-FFF2-40B4-BE49-F238E27FC236}">
                <a16:creationId xmlns:a16="http://schemas.microsoft.com/office/drawing/2014/main" id="{EE463276-C773-BAD0-ACDF-5DACA53CBEAA}"/>
              </a:ext>
            </a:extLst>
          </p:cNvPr>
          <p:cNvSpPr txBox="1"/>
          <p:nvPr/>
        </p:nvSpPr>
        <p:spPr>
          <a:xfrm>
            <a:off x="274752" y="2151727"/>
            <a:ext cx="2993231" cy="2554545"/>
          </a:xfrm>
          <a:prstGeom prst="rect">
            <a:avLst/>
          </a:prstGeom>
          <a:noFill/>
        </p:spPr>
        <p:txBody>
          <a:bodyPr wrap="square" lIns="0" rtlCol="0" anchor="ctr">
            <a:spAutoFit/>
          </a:bodyPr>
          <a:lstStyle/>
          <a:p>
            <a:pPr>
              <a:spcBef>
                <a:spcPts val="900"/>
              </a:spcBef>
              <a:spcAft>
                <a:spcPts val="1800"/>
              </a:spcAft>
            </a:pPr>
            <a:r>
              <a:rPr lang="en-US" sz="3200" b="1" spc="38" dirty="0">
                <a:solidFill>
                  <a:schemeClr val="bg1"/>
                </a:solidFill>
                <a:latin typeface="+mj-lt"/>
              </a:rPr>
              <a:t>What are we doing to implement  asset management?</a:t>
            </a:r>
          </a:p>
        </p:txBody>
      </p:sp>
      <p:pic>
        <p:nvPicPr>
          <p:cNvPr id="2" name="Picture 1" descr="Diagram&#10;&#10;Description automatically generated">
            <a:extLst>
              <a:ext uri="{FF2B5EF4-FFF2-40B4-BE49-F238E27FC236}">
                <a16:creationId xmlns:a16="http://schemas.microsoft.com/office/drawing/2014/main" id="{833C025C-0E6A-BA94-D0E1-4D3502AA380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60470" y="1421287"/>
            <a:ext cx="5196431" cy="4015424"/>
          </a:xfrm>
          <a:prstGeom prst="rect">
            <a:avLst/>
          </a:prstGeom>
          <a:ln>
            <a:solidFill>
              <a:schemeClr val="tx1"/>
            </a:solidFill>
          </a:ln>
        </p:spPr>
      </p:pic>
      <p:sp>
        <p:nvSpPr>
          <p:cNvPr id="6" name="Text Placeholder 2">
            <a:extLst>
              <a:ext uri="{FF2B5EF4-FFF2-40B4-BE49-F238E27FC236}">
                <a16:creationId xmlns:a16="http://schemas.microsoft.com/office/drawing/2014/main" id="{17D57D44-9A93-CB84-A66D-0E3A75895797}"/>
              </a:ext>
            </a:extLst>
          </p:cNvPr>
          <p:cNvSpPr txBox="1">
            <a:spLocks/>
          </p:cNvSpPr>
          <p:nvPr/>
        </p:nvSpPr>
        <p:spPr>
          <a:xfrm>
            <a:off x="3760471" y="628650"/>
            <a:ext cx="5196430" cy="743790"/>
          </a:xfrm>
          <a:prstGeom prst="rect">
            <a:avLst/>
          </a:prstGeom>
        </p:spPr>
        <p:txBody>
          <a:bodyPr anchor="ct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4000" dirty="0">
                <a:solidFill>
                  <a:schemeClr val="accent1"/>
                </a:solidFill>
              </a:rPr>
              <a:t>We have a plan</a:t>
            </a:r>
          </a:p>
        </p:txBody>
      </p:sp>
      <p:sp>
        <p:nvSpPr>
          <p:cNvPr id="7" name="Text Placeholder 2">
            <a:extLst>
              <a:ext uri="{FF2B5EF4-FFF2-40B4-BE49-F238E27FC236}">
                <a16:creationId xmlns:a16="http://schemas.microsoft.com/office/drawing/2014/main" id="{99923E1D-EF5B-137C-8107-03A5BE6540F4}"/>
              </a:ext>
            </a:extLst>
          </p:cNvPr>
          <p:cNvSpPr txBox="1">
            <a:spLocks/>
          </p:cNvSpPr>
          <p:nvPr/>
        </p:nvSpPr>
        <p:spPr>
          <a:xfrm>
            <a:off x="3760471" y="5534442"/>
            <a:ext cx="5196430" cy="821913"/>
          </a:xfrm>
          <a:prstGeom prst="rect">
            <a:avLst/>
          </a:prstGeom>
        </p:spPr>
        <p:txBody>
          <a:bodyPr anchor="ct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3200" dirty="0">
                <a:solidFill>
                  <a:schemeClr val="accent1"/>
                </a:solidFill>
              </a:rPr>
              <a:t>(we call it our TAMP)</a:t>
            </a:r>
          </a:p>
        </p:txBody>
      </p:sp>
    </p:spTree>
    <p:extLst>
      <p:ext uri="{BB962C8B-B14F-4D97-AF65-F5344CB8AC3E}">
        <p14:creationId xmlns:p14="http://schemas.microsoft.com/office/powerpoint/2010/main" val="876851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E6153B-0ABC-CE05-37B9-FA7B61C249B2}"/>
              </a:ext>
            </a:extLst>
          </p:cNvPr>
          <p:cNvSpPr>
            <a:spLocks noGrp="1"/>
          </p:cNvSpPr>
          <p:nvPr>
            <p:ph sz="quarter" idx="16"/>
          </p:nvPr>
        </p:nvSpPr>
        <p:spPr>
          <a:xfrm>
            <a:off x="457201" y="1416474"/>
            <a:ext cx="8163096" cy="4754043"/>
          </a:xfrm>
        </p:spPr>
        <p:txBody>
          <a:bodyPr anchor="t"/>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Defines clear links among agency goals, objectives, and decisions.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Defines the relationship between proposed funding levels and expected results.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Develops a long-term outlook for asset performance.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Documents how decisions are supported by sound information.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Develops a feedback loop from observed performance to subsequent planning and programming decisions.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Improves accountability for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decision making.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Unifies existing data, business practices, and divisions to achieve Iowa DOT’s asset management goals</a:t>
            </a:r>
            <a:endParaRPr kumimoji="0" lang="en-US"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 Placeholder 2">
            <a:extLst>
              <a:ext uri="{FF2B5EF4-FFF2-40B4-BE49-F238E27FC236}">
                <a16:creationId xmlns:a16="http://schemas.microsoft.com/office/drawing/2014/main" id="{4478376E-2EC5-5CEA-47BB-92972A86C4F2}"/>
              </a:ext>
            </a:extLst>
          </p:cNvPr>
          <p:cNvSpPr>
            <a:spLocks noGrp="1"/>
          </p:cNvSpPr>
          <p:nvPr>
            <p:ph type="body" sz="quarter" idx="18"/>
          </p:nvPr>
        </p:nvSpPr>
        <p:spPr>
          <a:xfrm>
            <a:off x="365760" y="687482"/>
            <a:ext cx="8321039" cy="626967"/>
          </a:xfrm>
        </p:spPr>
        <p:txBody>
          <a:bodyPr anchor="ctr"/>
          <a:lstStyle/>
          <a:p>
            <a:r>
              <a:rPr lang="en-US" dirty="0"/>
              <a:t>TAMP Objectives</a:t>
            </a:r>
          </a:p>
        </p:txBody>
      </p:sp>
    </p:spTree>
    <p:extLst>
      <p:ext uri="{BB962C8B-B14F-4D97-AF65-F5344CB8AC3E}">
        <p14:creationId xmlns:p14="http://schemas.microsoft.com/office/powerpoint/2010/main" val="1023163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5D9BDB-1938-3718-3E17-8C7C3D1843C1}"/>
              </a:ext>
            </a:extLst>
          </p:cNvPr>
          <p:cNvSpPr>
            <a:spLocks noGrp="1"/>
          </p:cNvSpPr>
          <p:nvPr>
            <p:ph type="body" sz="quarter" idx="18"/>
          </p:nvPr>
        </p:nvSpPr>
        <p:spPr>
          <a:xfrm>
            <a:off x="434340" y="673330"/>
            <a:ext cx="8286749" cy="812569"/>
          </a:xfrm>
        </p:spPr>
        <p:txBody>
          <a:bodyPr/>
          <a:lstStyle/>
          <a:p>
            <a:r>
              <a:rPr lang="en-US" sz="2800" dirty="0"/>
              <a:t>How does our TAMP fit in the planning and programming process?</a:t>
            </a:r>
          </a:p>
        </p:txBody>
      </p:sp>
      <p:pic>
        <p:nvPicPr>
          <p:cNvPr id="5" name="Picture 4" descr="Diagram&#10;&#10;AI-generated content may be incorrect.">
            <a:extLst>
              <a:ext uri="{FF2B5EF4-FFF2-40B4-BE49-F238E27FC236}">
                <a16:creationId xmlns:a16="http://schemas.microsoft.com/office/drawing/2014/main" id="{601DD271-178F-8EE4-430D-8F04403BFF0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2481" y="1405497"/>
            <a:ext cx="7331939" cy="4638165"/>
          </a:xfrm>
          <a:prstGeom prst="rect">
            <a:avLst/>
          </a:prstGeom>
        </p:spPr>
      </p:pic>
    </p:spTree>
    <p:extLst>
      <p:ext uri="{BB962C8B-B14F-4D97-AF65-F5344CB8AC3E}">
        <p14:creationId xmlns:p14="http://schemas.microsoft.com/office/powerpoint/2010/main" val="40394301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DFC832E9778943BE123BC060D0C402" ma:contentTypeVersion="6" ma:contentTypeDescription="Create a new document." ma:contentTypeScope="" ma:versionID="b1dbf238d6db2eac543c231ec599fe50">
  <xsd:schema xmlns:xsd="http://www.w3.org/2001/XMLSchema" xmlns:xs="http://www.w3.org/2001/XMLSchema" xmlns:p="http://schemas.microsoft.com/office/2006/metadata/properties" targetNamespace="http://schemas.microsoft.com/office/2006/metadata/properties" ma:root="true" ma:fieldsID="bf2873021d8c0cf1fb09921515ab28f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F962EF-F7BC-4568-8996-4D4B2B087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059B3369-3F0F-499C-9EE7-8EC46B6E8A79}">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3201</TotalTime>
  <Words>839</Words>
  <Application>Microsoft Office PowerPoint</Application>
  <PresentationFormat>On-screen Show (4:3)</PresentationFormat>
  <Paragraphs>133</Paragraphs>
  <Slides>12</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Roboto Slab</vt:lpstr>
      <vt:lpstr>PT Sans</vt:lpstr>
      <vt:lpstr>Calibri</vt:lpstr>
      <vt:lpstr>Microsoft Sans Serif</vt:lpstr>
      <vt:lpstr>Courier New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Anderson, Stuart</cp:lastModifiedBy>
  <cp:revision>48</cp:revision>
  <dcterms:created xsi:type="dcterms:W3CDTF">2023-12-21T16:39:01Z</dcterms:created>
  <dcterms:modified xsi:type="dcterms:W3CDTF">2025-10-06T17:28:27Z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0x01010021DFC832E9778943BE123BC060D0C402</vt:lpwstr>
  </property>
  <property fmtid="{D5CDD505-2E9C-101B-9397-08002B2CF9AE}" pid="3" name="MediaServiceImageTags">
    <vt:lpwstr/>
  </property>
  <property fmtid="{D5CDD505-2E9C-101B-9397-08002B2CF9AE}" pid="4" name="ArticulateGUID">
    <vt:lpwstr>9DFC2674-CBAD-4243-8E3F-A62D1A9F64C9</vt:lpwstr>
  </property>
  <property fmtid="{D5CDD505-2E9C-101B-9397-08002B2CF9AE}" pid="5" name="ArticulatePath">
    <vt:lpwstr>Iowa-DOT-PPT-Template-Standard</vt:lpwstr>
  </property>
  <property fmtid="{D5CDD505-2E9C-101B-9397-08002B2CF9AE}" pid="6" name="MSIP_Label_0faac733-ded1-41e0-8ea6-961193f81247_Enabled">
    <vt:lpwstr>true</vt:lpwstr>
  </property>
  <property fmtid="{D5CDD505-2E9C-101B-9397-08002B2CF9AE}" pid="7" name="MSIP_Label_0faac733-ded1-41e0-8ea6-961193f81247_SetDate">
    <vt:lpwstr>2025-09-11T13:23:10Z</vt:lpwstr>
  </property>
  <property fmtid="{D5CDD505-2E9C-101B-9397-08002B2CF9AE}" pid="8" name="MSIP_Label_0faac733-ded1-41e0-8ea6-961193f81247_Method">
    <vt:lpwstr>Standard</vt:lpwstr>
  </property>
  <property fmtid="{D5CDD505-2E9C-101B-9397-08002B2CF9AE}" pid="9" name="MSIP_Label_0faac733-ded1-41e0-8ea6-961193f81247_Name">
    <vt:lpwstr>defa4170-0d19-0005-0004-bc88714345d2</vt:lpwstr>
  </property>
  <property fmtid="{D5CDD505-2E9C-101B-9397-08002B2CF9AE}" pid="10" name="MSIP_Label_0faac733-ded1-41e0-8ea6-961193f81247_SiteId">
    <vt:lpwstr>a1e65fcc-32fa-4fdd-8692-0cc2eb06676e</vt:lpwstr>
  </property>
  <property fmtid="{D5CDD505-2E9C-101B-9397-08002B2CF9AE}" pid="11" name="MSIP_Label_0faac733-ded1-41e0-8ea6-961193f81247_ActionId">
    <vt:lpwstr>59412bca-20df-4925-a5da-a3fdeb273b14</vt:lpwstr>
  </property>
  <property fmtid="{D5CDD505-2E9C-101B-9397-08002B2CF9AE}" pid="12" name="MSIP_Label_0faac733-ded1-41e0-8ea6-961193f81247_ContentBits">
    <vt:lpwstr>0</vt:lpwstr>
  </property>
  <property fmtid="{D5CDD505-2E9C-101B-9397-08002B2CF9AE}" pid="13" name="MSIP_Label_0faac733-ded1-41e0-8ea6-961193f81247_Tag">
    <vt:lpwstr>10, 3, 0, 1</vt:lpwstr>
  </property>
</Properties>
</file>